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86" r:id="rId11"/>
    <p:sldId id="279" r:id="rId12"/>
    <p:sldId id="280" r:id="rId13"/>
    <p:sldId id="281" r:id="rId14"/>
    <p:sldId id="282" r:id="rId15"/>
    <p:sldId id="283" r:id="rId16"/>
    <p:sldId id="284" r:id="rId17"/>
    <p:sldId id="285" r:id="rId18"/>
    <p:sldId id="290" r:id="rId19"/>
    <p:sldId id="266" r:id="rId20"/>
    <p:sldId id="267" r:id="rId21"/>
    <p:sldId id="268" r:id="rId22"/>
    <p:sldId id="287" r:id="rId23"/>
    <p:sldId id="288" r:id="rId24"/>
    <p:sldId id="289" r:id="rId25"/>
    <p:sldId id="269" r:id="rId26"/>
    <p:sldId id="270" r:id="rId27"/>
    <p:sldId id="271" r:id="rId28"/>
    <p:sldId id="272" r:id="rId29"/>
    <p:sldId id="273" r:id="rId30"/>
    <p:sldId id="274" r:id="rId31"/>
    <p:sldId id="275" r:id="rId32"/>
    <p:sldId id="291"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3" autoAdjust="0"/>
  </p:normalViewPr>
  <p:slideViewPr>
    <p:cSldViewPr>
      <p:cViewPr varScale="1">
        <p:scale>
          <a:sx n="93" d="100"/>
          <a:sy n="93" d="100"/>
        </p:scale>
        <p:origin x="-21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19F16-BCA1-42CE-89E5-7C4F7C2FE3F6}" type="datetimeFigureOut">
              <a:rPr lang="fr-FR" smtClean="0"/>
              <a:t>11/04/2012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6A695-F699-4199-B70A-FDB6CDE856CC}" type="slidenum">
              <a:rPr lang="fr-FR" smtClean="0"/>
              <a:t>‹#›</a:t>
            </a:fld>
            <a:endParaRPr lang="fr-FR"/>
          </a:p>
        </p:txBody>
      </p:sp>
    </p:spTree>
    <p:extLst>
      <p:ext uri="{BB962C8B-B14F-4D97-AF65-F5344CB8AC3E}">
        <p14:creationId xmlns:p14="http://schemas.microsoft.com/office/powerpoint/2010/main" val="52720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C5831-580E-4821-94FA-FD59E96E792E}"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atletismo</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11</a:t>
            </a:fld>
            <a:endParaRPr lang="fr-FR"/>
          </a:p>
        </p:txBody>
      </p:sp>
    </p:spTree>
    <p:extLst>
      <p:ext uri="{BB962C8B-B14F-4D97-AF65-F5344CB8AC3E}">
        <p14:creationId xmlns:p14="http://schemas.microsoft.com/office/powerpoint/2010/main" val="23796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baloncesto</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12</a:t>
            </a:fld>
            <a:endParaRPr lang="fr-FR"/>
          </a:p>
        </p:txBody>
      </p:sp>
    </p:spTree>
    <p:extLst>
      <p:ext uri="{BB962C8B-B14F-4D97-AF65-F5344CB8AC3E}">
        <p14:creationId xmlns:p14="http://schemas.microsoft.com/office/powerpoint/2010/main" val="3639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Velodrome</a:t>
            </a:r>
            <a:r>
              <a:rPr lang="en-GB" dirty="0" smtClean="0"/>
              <a:t> – cycling</a:t>
            </a:r>
            <a:br>
              <a:rPr lang="en-GB" dirty="0" smtClean="0"/>
            </a:br>
            <a:r>
              <a:rPr lang="en-GB" dirty="0" smtClean="0"/>
              <a:t>el </a:t>
            </a:r>
            <a:r>
              <a:rPr lang="en-GB" dirty="0" err="1" smtClean="0"/>
              <a:t>ciclismo</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13</a:t>
            </a:fld>
            <a:endParaRPr lang="fr-FR"/>
          </a:p>
        </p:txBody>
      </p:sp>
    </p:spTree>
    <p:extLst>
      <p:ext uri="{BB962C8B-B14F-4D97-AF65-F5344CB8AC3E}">
        <p14:creationId xmlns:p14="http://schemas.microsoft.com/office/powerpoint/2010/main" val="266413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Aquatics centre</a:t>
            </a:r>
            <a:r>
              <a:rPr lang="en-GB" baseline="0" dirty="0" smtClean="0"/>
              <a:t> – Olympic park</a:t>
            </a:r>
            <a:br>
              <a:rPr lang="en-GB" baseline="0" dirty="0" smtClean="0"/>
            </a:br>
            <a:r>
              <a:rPr lang="en-GB" baseline="0" dirty="0" smtClean="0"/>
              <a:t>la </a:t>
            </a:r>
            <a:r>
              <a:rPr lang="en-GB" baseline="0" dirty="0" err="1" smtClean="0"/>
              <a:t>natación</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14</a:t>
            </a:fld>
            <a:endParaRPr lang="fr-FR"/>
          </a:p>
        </p:txBody>
      </p:sp>
    </p:spTree>
    <p:extLst>
      <p:ext uri="{BB962C8B-B14F-4D97-AF65-F5344CB8AC3E}">
        <p14:creationId xmlns:p14="http://schemas.microsoft.com/office/powerpoint/2010/main" val="371537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Handball arena</a:t>
            </a:r>
            <a:r>
              <a:rPr lang="en-GB" baseline="0" dirty="0" smtClean="0"/>
              <a:t> – Olympic park</a:t>
            </a:r>
            <a:br>
              <a:rPr lang="en-GB" baseline="0" dirty="0" smtClean="0"/>
            </a:br>
            <a:r>
              <a:rPr lang="en-GB" baseline="0" dirty="0" smtClean="0"/>
              <a:t>el </a:t>
            </a:r>
            <a:r>
              <a:rPr lang="en-GB" baseline="0" dirty="0" err="1" smtClean="0"/>
              <a:t>balonmano</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15</a:t>
            </a:fld>
            <a:endParaRPr lang="fr-FR"/>
          </a:p>
        </p:txBody>
      </p:sp>
    </p:spTree>
    <p:extLst>
      <p:ext uri="{BB962C8B-B14F-4D97-AF65-F5344CB8AC3E}">
        <p14:creationId xmlns:p14="http://schemas.microsoft.com/office/powerpoint/2010/main" val="264215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Eton Manor – tennis courts</a:t>
            </a:r>
          </a:p>
          <a:p>
            <a:r>
              <a:rPr lang="en-GB" dirty="0" smtClean="0"/>
              <a:t>el </a:t>
            </a:r>
            <a:r>
              <a:rPr lang="en-GB" dirty="0" err="1" smtClean="0"/>
              <a:t>tenis</a:t>
            </a:r>
            <a:r>
              <a:rPr lang="en-GB" dirty="0" smtClean="0"/>
              <a:t> (en </a:t>
            </a:r>
            <a:r>
              <a:rPr lang="en-GB" dirty="0" err="1" smtClean="0"/>
              <a:t>las</a:t>
            </a:r>
            <a:r>
              <a:rPr lang="en-GB" dirty="0" smtClean="0"/>
              <a:t> </a:t>
            </a:r>
            <a:r>
              <a:rPr lang="en-GB" dirty="0" err="1" smtClean="0"/>
              <a:t>paraolimpiadas</a:t>
            </a:r>
            <a:r>
              <a:rPr lang="en-GB" dirty="0" smtClean="0"/>
              <a:t>)</a:t>
            </a:r>
          </a:p>
          <a:p>
            <a:endParaRPr lang="en-GB" dirty="0" smtClean="0"/>
          </a:p>
          <a:p>
            <a:r>
              <a:rPr lang="en-GB" dirty="0" smtClean="0"/>
              <a:t>el </a:t>
            </a:r>
            <a:r>
              <a:rPr lang="en-GB" dirty="0" err="1" smtClean="0"/>
              <a:t>tenis</a:t>
            </a:r>
            <a:r>
              <a:rPr lang="en-GB" dirty="0" smtClean="0"/>
              <a:t> en </a:t>
            </a:r>
            <a:r>
              <a:rPr lang="en-GB" dirty="0" err="1" smtClean="0"/>
              <a:t>las</a:t>
            </a:r>
            <a:r>
              <a:rPr lang="en-GB" dirty="0" smtClean="0"/>
              <a:t> </a:t>
            </a:r>
            <a:r>
              <a:rPr lang="en-GB" dirty="0" err="1" smtClean="0"/>
              <a:t>olimpiadas</a:t>
            </a:r>
            <a:r>
              <a:rPr lang="en-GB" dirty="0" smtClean="0"/>
              <a:t> se </a:t>
            </a:r>
            <a:r>
              <a:rPr lang="en-GB" dirty="0" err="1" smtClean="0"/>
              <a:t>jugará</a:t>
            </a:r>
            <a:r>
              <a:rPr lang="en-GB" baseline="0" dirty="0" smtClean="0"/>
              <a:t> en Wimbledon</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16</a:t>
            </a:fld>
            <a:endParaRPr lang="fr-FR"/>
          </a:p>
        </p:txBody>
      </p:sp>
    </p:spTree>
    <p:extLst>
      <p:ext uri="{BB962C8B-B14F-4D97-AF65-F5344CB8AC3E}">
        <p14:creationId xmlns:p14="http://schemas.microsoft.com/office/powerpoint/2010/main" val="169694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voleibol</a:t>
            </a:r>
            <a:r>
              <a:rPr lang="en-GB" dirty="0" smtClean="0"/>
              <a:t> (</a:t>
            </a:r>
            <a:r>
              <a:rPr lang="en-GB" dirty="0" err="1" smtClean="0"/>
              <a:t>Horseguards</a:t>
            </a:r>
            <a:r>
              <a:rPr lang="en-GB" dirty="0" smtClean="0"/>
              <a:t> Parade)</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17</a:t>
            </a:fld>
            <a:endParaRPr lang="fr-FR"/>
          </a:p>
        </p:txBody>
      </p:sp>
    </p:spTree>
    <p:extLst>
      <p:ext uri="{BB962C8B-B14F-4D97-AF65-F5344CB8AC3E}">
        <p14:creationId xmlns:p14="http://schemas.microsoft.com/office/powerpoint/2010/main" val="74482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These slides are to set the scene for discussing</a:t>
            </a:r>
            <a:r>
              <a:rPr lang="en-GB" baseline="0" dirty="0" smtClean="0"/>
              <a:t> changes in London.</a:t>
            </a:r>
          </a:p>
          <a:p>
            <a:endParaRPr lang="en-GB" baseline="0" dirty="0" smtClean="0"/>
          </a:p>
          <a:p>
            <a:r>
              <a:rPr lang="en-GB" baseline="0" dirty="0" smtClean="0"/>
              <a:t>Use the picture and word prompts to explain in simple target language.</a:t>
            </a:r>
          </a:p>
          <a:p>
            <a:r>
              <a:rPr lang="en-GB" baseline="0" dirty="0" err="1" smtClean="0"/>
              <a:t>Exagerate</a:t>
            </a:r>
            <a:r>
              <a:rPr lang="en-GB" baseline="0" dirty="0" smtClean="0"/>
              <a:t>.</a:t>
            </a:r>
            <a:endParaRPr lang="fr-FR" dirty="0" smtClean="0"/>
          </a:p>
          <a:p>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18</a:t>
            </a:fld>
            <a:endParaRPr lang="fr-FR"/>
          </a:p>
        </p:txBody>
      </p:sp>
    </p:spTree>
    <p:extLst>
      <p:ext uri="{BB962C8B-B14F-4D97-AF65-F5344CB8AC3E}">
        <p14:creationId xmlns:p14="http://schemas.microsoft.com/office/powerpoint/2010/main" val="185841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Thank you Neil Jones for the Mallorca</a:t>
            </a:r>
            <a:r>
              <a:rPr lang="en-GB" baseline="0" dirty="0" smtClean="0"/>
              <a:t> slides.</a:t>
            </a:r>
            <a:br>
              <a:rPr lang="en-GB" baseline="0" dirty="0" smtClean="0"/>
            </a:br>
            <a:endParaRPr lang="en-GB" dirty="0" smtClean="0"/>
          </a:p>
          <a:p>
            <a:r>
              <a:rPr lang="en-GB" dirty="0" smtClean="0"/>
              <a:t>These slides are to set the scene for discussing</a:t>
            </a:r>
            <a:r>
              <a:rPr lang="en-GB" baseline="0" dirty="0" smtClean="0"/>
              <a:t> changes in London.</a:t>
            </a:r>
          </a:p>
          <a:p>
            <a:endParaRPr lang="en-GB" baseline="0" dirty="0" smtClean="0"/>
          </a:p>
          <a:p>
            <a:r>
              <a:rPr lang="en-GB" baseline="0" dirty="0" smtClean="0"/>
              <a:t>Use the picture and word prompts to explain in simple target language.</a:t>
            </a:r>
          </a:p>
          <a:p>
            <a:r>
              <a:rPr lang="en-GB" baseline="0" dirty="0" err="1" smtClean="0"/>
              <a:t>Exagerate</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19</a:t>
            </a:fld>
            <a:endParaRPr lang="fr-FR"/>
          </a:p>
        </p:txBody>
      </p:sp>
    </p:spTree>
    <p:extLst>
      <p:ext uri="{BB962C8B-B14F-4D97-AF65-F5344CB8AC3E}">
        <p14:creationId xmlns:p14="http://schemas.microsoft.com/office/powerpoint/2010/main" val="358882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opportunity for students to use the language to contrast then and now.</a:t>
            </a:r>
            <a:br>
              <a:rPr lang="en-GB" dirty="0" smtClean="0"/>
            </a:br>
            <a:r>
              <a:rPr lang="en-GB" dirty="0" smtClean="0"/>
              <a:t>They have done this in 2-3 contexts in this unit so should be getting more confident with this now.</a:t>
            </a:r>
          </a:p>
          <a:p>
            <a:r>
              <a:rPr lang="en-GB" dirty="0" smtClean="0"/>
              <a:t>This slide</a:t>
            </a:r>
            <a:r>
              <a:rPr lang="en-GB" baseline="0" dirty="0" smtClean="0"/>
              <a:t> and the next slide to make an A4 worksheet for students to produce their own phrases on.</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22</a:t>
            </a:fld>
            <a:endParaRPr lang="fr-FR"/>
          </a:p>
        </p:txBody>
      </p:sp>
    </p:spTree>
    <p:extLst>
      <p:ext uri="{BB962C8B-B14F-4D97-AF65-F5344CB8AC3E}">
        <p14:creationId xmlns:p14="http://schemas.microsoft.com/office/powerpoint/2010/main" val="398911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Teams or pairs for this starter activity.  It is only a</a:t>
            </a:r>
            <a:r>
              <a:rPr lang="en-GB" baseline="0" dirty="0" smtClean="0"/>
              <a:t> word level activity but when going through the answers, with some groups it would be good to ask them for their opinions of the buildings and get them to justify them briefly.</a:t>
            </a:r>
          </a:p>
          <a:p>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2</a:t>
            </a:fld>
            <a:endParaRPr lang="fr-FR"/>
          </a:p>
        </p:txBody>
      </p:sp>
    </p:spTree>
    <p:extLst>
      <p:ext uri="{BB962C8B-B14F-4D97-AF65-F5344CB8AC3E}">
        <p14:creationId xmlns:p14="http://schemas.microsoft.com/office/powerpoint/2010/main" val="292821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a:t>
            </a:r>
            <a:r>
              <a:rPr lang="en-GB" baseline="0" dirty="0" smtClean="0"/>
              <a:t> back answers – model these.</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24</a:t>
            </a:fld>
            <a:endParaRPr lang="fr-FR"/>
          </a:p>
        </p:txBody>
      </p:sp>
    </p:spTree>
    <p:extLst>
      <p:ext uri="{BB962C8B-B14F-4D97-AF65-F5344CB8AC3E}">
        <p14:creationId xmlns:p14="http://schemas.microsoft.com/office/powerpoint/2010/main" val="934348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if students can think why this is.</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25</a:t>
            </a:fld>
            <a:endParaRPr lang="fr-FR"/>
          </a:p>
        </p:txBody>
      </p:sp>
    </p:spTree>
    <p:extLst>
      <p:ext uri="{BB962C8B-B14F-4D97-AF65-F5344CB8AC3E}">
        <p14:creationId xmlns:p14="http://schemas.microsoft.com/office/powerpoint/2010/main" val="2107412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past, present, future comparisons will be picked up again in the next lesson.</a:t>
            </a:r>
            <a:br>
              <a:rPr lang="en-GB" dirty="0" smtClean="0"/>
            </a:br>
            <a:r>
              <a:rPr lang="en-GB" dirty="0" smtClean="0"/>
              <a:t>At this point students will have done a fair</a:t>
            </a:r>
            <a:r>
              <a:rPr lang="en-GB" baseline="0" dirty="0" smtClean="0"/>
              <a:t> amount of listening and whole class work, so it would be a useful time to set them off on a reading activity about the different venues and dates of different competitions.  The next slide shows a screen shot of the text.  The worksheet is in Word document.</a:t>
            </a:r>
          </a:p>
          <a:p>
            <a:r>
              <a:rPr lang="en-GB" baseline="0" dirty="0" smtClean="0"/>
              <a:t>Students could start now and complete for homework.</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31</a:t>
            </a:fld>
            <a:endParaRPr lang="fr-FR"/>
          </a:p>
        </p:txBody>
      </p:sp>
    </p:spTree>
    <p:extLst>
      <p:ext uri="{BB962C8B-B14F-4D97-AF65-F5344CB8AC3E}">
        <p14:creationId xmlns:p14="http://schemas.microsoft.com/office/powerpoint/2010/main" val="242309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atletismo</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3</a:t>
            </a:fld>
            <a:endParaRPr lang="fr-FR"/>
          </a:p>
        </p:txBody>
      </p:sp>
    </p:spTree>
    <p:extLst>
      <p:ext uri="{BB962C8B-B14F-4D97-AF65-F5344CB8AC3E}">
        <p14:creationId xmlns:p14="http://schemas.microsoft.com/office/powerpoint/2010/main" val="237965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baloncesto</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4</a:t>
            </a:fld>
            <a:endParaRPr lang="fr-FR"/>
          </a:p>
        </p:txBody>
      </p:sp>
    </p:spTree>
    <p:extLst>
      <p:ext uri="{BB962C8B-B14F-4D97-AF65-F5344CB8AC3E}">
        <p14:creationId xmlns:p14="http://schemas.microsoft.com/office/powerpoint/2010/main" val="363946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Velodrome</a:t>
            </a:r>
            <a:r>
              <a:rPr lang="en-GB" dirty="0" smtClean="0"/>
              <a:t> – cycling</a:t>
            </a:r>
            <a:br>
              <a:rPr lang="en-GB" dirty="0" smtClean="0"/>
            </a:br>
            <a:r>
              <a:rPr lang="en-GB" dirty="0" smtClean="0"/>
              <a:t>el </a:t>
            </a:r>
            <a:r>
              <a:rPr lang="en-GB" dirty="0" err="1" smtClean="0"/>
              <a:t>ciclismo</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5</a:t>
            </a:fld>
            <a:endParaRPr lang="fr-FR"/>
          </a:p>
        </p:txBody>
      </p:sp>
    </p:spTree>
    <p:extLst>
      <p:ext uri="{BB962C8B-B14F-4D97-AF65-F5344CB8AC3E}">
        <p14:creationId xmlns:p14="http://schemas.microsoft.com/office/powerpoint/2010/main" val="266413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Aquatics centre</a:t>
            </a:r>
            <a:r>
              <a:rPr lang="en-GB" baseline="0" dirty="0" smtClean="0"/>
              <a:t> – Olympic park</a:t>
            </a:r>
            <a:br>
              <a:rPr lang="en-GB" baseline="0" dirty="0" smtClean="0"/>
            </a:br>
            <a:r>
              <a:rPr lang="en-GB" baseline="0" dirty="0" smtClean="0"/>
              <a:t>la </a:t>
            </a:r>
            <a:r>
              <a:rPr lang="en-GB" baseline="0" dirty="0" err="1" smtClean="0"/>
              <a:t>natación</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6</a:t>
            </a:fld>
            <a:endParaRPr lang="fr-FR"/>
          </a:p>
        </p:txBody>
      </p:sp>
    </p:spTree>
    <p:extLst>
      <p:ext uri="{BB962C8B-B14F-4D97-AF65-F5344CB8AC3E}">
        <p14:creationId xmlns:p14="http://schemas.microsoft.com/office/powerpoint/2010/main" val="371537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Handball arena</a:t>
            </a:r>
            <a:r>
              <a:rPr lang="en-GB" baseline="0" dirty="0" smtClean="0"/>
              <a:t> – Olympic park</a:t>
            </a:r>
            <a:br>
              <a:rPr lang="en-GB" baseline="0" dirty="0" smtClean="0"/>
            </a:br>
            <a:r>
              <a:rPr lang="en-GB" baseline="0" dirty="0" smtClean="0"/>
              <a:t>el </a:t>
            </a:r>
            <a:r>
              <a:rPr lang="en-GB" baseline="0" dirty="0" err="1" smtClean="0"/>
              <a:t>balonmano</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7</a:t>
            </a:fld>
            <a:endParaRPr lang="fr-FR"/>
          </a:p>
        </p:txBody>
      </p:sp>
    </p:spTree>
    <p:extLst>
      <p:ext uri="{BB962C8B-B14F-4D97-AF65-F5344CB8AC3E}">
        <p14:creationId xmlns:p14="http://schemas.microsoft.com/office/powerpoint/2010/main" val="264215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Eton Manor – tennis courts</a:t>
            </a:r>
          </a:p>
          <a:p>
            <a:r>
              <a:rPr lang="en-GB" dirty="0" smtClean="0"/>
              <a:t>el </a:t>
            </a:r>
            <a:r>
              <a:rPr lang="en-GB" dirty="0" err="1" smtClean="0"/>
              <a:t>tenis</a:t>
            </a:r>
            <a:r>
              <a:rPr lang="en-GB" dirty="0" smtClean="0"/>
              <a:t> (en </a:t>
            </a:r>
            <a:r>
              <a:rPr lang="en-GB" dirty="0" err="1" smtClean="0"/>
              <a:t>las</a:t>
            </a:r>
            <a:r>
              <a:rPr lang="en-GB" dirty="0" smtClean="0"/>
              <a:t> </a:t>
            </a:r>
            <a:r>
              <a:rPr lang="en-GB" dirty="0" err="1" smtClean="0"/>
              <a:t>paraolimpiadas</a:t>
            </a:r>
            <a:r>
              <a:rPr lang="en-GB" dirty="0" smtClean="0"/>
              <a:t>)</a:t>
            </a:r>
          </a:p>
          <a:p>
            <a:endParaRPr lang="en-GB" dirty="0" smtClean="0"/>
          </a:p>
          <a:p>
            <a:r>
              <a:rPr lang="en-GB" dirty="0" smtClean="0"/>
              <a:t>el </a:t>
            </a:r>
            <a:r>
              <a:rPr lang="en-GB" dirty="0" err="1" smtClean="0"/>
              <a:t>tenis</a:t>
            </a:r>
            <a:r>
              <a:rPr lang="en-GB" dirty="0" smtClean="0"/>
              <a:t> en </a:t>
            </a:r>
            <a:r>
              <a:rPr lang="en-GB" dirty="0" err="1" smtClean="0"/>
              <a:t>las</a:t>
            </a:r>
            <a:r>
              <a:rPr lang="en-GB" dirty="0" smtClean="0"/>
              <a:t> </a:t>
            </a:r>
            <a:r>
              <a:rPr lang="en-GB" dirty="0" err="1" smtClean="0"/>
              <a:t>olimpiadas</a:t>
            </a:r>
            <a:r>
              <a:rPr lang="en-GB" dirty="0" smtClean="0"/>
              <a:t> se </a:t>
            </a:r>
            <a:r>
              <a:rPr lang="en-GB" dirty="0" err="1" smtClean="0"/>
              <a:t>jugará</a:t>
            </a:r>
            <a:r>
              <a:rPr lang="en-GB" baseline="0" dirty="0" smtClean="0"/>
              <a:t> en Wimbledon</a:t>
            </a:r>
            <a:endParaRPr lang="fr-FR" dirty="0"/>
          </a:p>
        </p:txBody>
      </p:sp>
      <p:sp>
        <p:nvSpPr>
          <p:cNvPr id="4" name="Slide Number Placeholder 3"/>
          <p:cNvSpPr>
            <a:spLocks noGrp="1"/>
          </p:cNvSpPr>
          <p:nvPr>
            <p:ph type="sldNum" sz="quarter" idx="10"/>
          </p:nvPr>
        </p:nvSpPr>
        <p:spPr/>
        <p:txBody>
          <a:bodyPr/>
          <a:lstStyle/>
          <a:p>
            <a:fld id="{93575C19-4CF3-4711-AE83-3AAE773C332A}" type="slidenum">
              <a:rPr lang="fr-FR" smtClean="0"/>
              <a:t>8</a:t>
            </a:fld>
            <a:endParaRPr lang="fr-FR"/>
          </a:p>
        </p:txBody>
      </p:sp>
    </p:spTree>
    <p:extLst>
      <p:ext uri="{BB962C8B-B14F-4D97-AF65-F5344CB8AC3E}">
        <p14:creationId xmlns:p14="http://schemas.microsoft.com/office/powerpoint/2010/main" val="169694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voleibol</a:t>
            </a:r>
            <a:r>
              <a:rPr lang="en-GB" dirty="0" smtClean="0"/>
              <a:t> (</a:t>
            </a:r>
            <a:r>
              <a:rPr lang="en-GB" dirty="0" err="1" smtClean="0"/>
              <a:t>Horseguards</a:t>
            </a:r>
            <a:r>
              <a:rPr lang="en-GB" dirty="0" smtClean="0"/>
              <a:t> Parade)</a:t>
            </a:r>
            <a:endParaRPr lang="fr-FR" dirty="0"/>
          </a:p>
        </p:txBody>
      </p:sp>
      <p:sp>
        <p:nvSpPr>
          <p:cNvPr id="4" name="Slide Number Placeholder 3"/>
          <p:cNvSpPr>
            <a:spLocks noGrp="1"/>
          </p:cNvSpPr>
          <p:nvPr>
            <p:ph type="sldNum" sz="quarter" idx="10"/>
          </p:nvPr>
        </p:nvSpPr>
        <p:spPr/>
        <p:txBody>
          <a:bodyPr/>
          <a:lstStyle/>
          <a:p>
            <a:fld id="{0256A695-F699-4199-B70A-FDB6CDE856CC}" type="slidenum">
              <a:rPr lang="fr-FR" smtClean="0"/>
              <a:t>9</a:t>
            </a:fld>
            <a:endParaRPr lang="fr-FR"/>
          </a:p>
        </p:txBody>
      </p:sp>
    </p:spTree>
    <p:extLst>
      <p:ext uri="{BB962C8B-B14F-4D97-AF65-F5344CB8AC3E}">
        <p14:creationId xmlns:p14="http://schemas.microsoft.com/office/powerpoint/2010/main" val="74482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B0E977E-A196-4746-B942-B191A7065BC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89661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B0E977E-A196-4746-B942-B191A7065BC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361435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B0E977E-A196-4746-B942-B191A7065BC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17063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B0E977E-A196-4746-B942-B191A7065BC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201080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E977E-A196-4746-B942-B191A7065BC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12987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B0E977E-A196-4746-B942-B191A7065BC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5277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B0E977E-A196-4746-B942-B191A7065BC4}" type="datetimeFigureOut">
              <a:rPr lang="fr-FR" smtClean="0"/>
              <a:t>11/04/2012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39747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B0E977E-A196-4746-B942-B191A7065BC4}" type="datetimeFigureOut">
              <a:rPr lang="fr-FR" smtClean="0"/>
              <a:t>11/04/2012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147443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977E-A196-4746-B942-B191A7065BC4}" type="datetimeFigureOut">
              <a:rPr lang="fr-FR" smtClean="0"/>
              <a:t>11/04/2012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288013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E977E-A196-4746-B942-B191A7065BC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423998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E977E-A196-4746-B942-B191A7065BC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F989BD-0A78-40FE-82A8-9E43FCD0A9BA}" type="slidenum">
              <a:rPr lang="fr-FR" smtClean="0"/>
              <a:t>‹#›</a:t>
            </a:fld>
            <a:endParaRPr lang="fr-FR"/>
          </a:p>
        </p:txBody>
      </p:sp>
    </p:spTree>
    <p:extLst>
      <p:ext uri="{BB962C8B-B14F-4D97-AF65-F5344CB8AC3E}">
        <p14:creationId xmlns:p14="http://schemas.microsoft.com/office/powerpoint/2010/main" val="41549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E977E-A196-4746-B942-B191A7065BC4}" type="datetimeFigureOut">
              <a:rPr lang="fr-FR" smtClean="0"/>
              <a:t>11/04/2012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989BD-0A78-40FE-82A8-9E43FCD0A9BA}" type="slidenum">
              <a:rPr lang="fr-FR" smtClean="0"/>
              <a:t>‹#›</a:t>
            </a:fld>
            <a:endParaRPr lang="fr-FR"/>
          </a:p>
        </p:txBody>
      </p:sp>
    </p:spTree>
    <p:extLst>
      <p:ext uri="{BB962C8B-B14F-4D97-AF65-F5344CB8AC3E}">
        <p14:creationId xmlns:p14="http://schemas.microsoft.com/office/powerpoint/2010/main" val="303767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55637" y="116632"/>
            <a:ext cx="7772400" cy="1470025"/>
          </a:xfrm>
        </p:spPr>
        <p:txBody>
          <a:bodyPr>
            <a:normAutofit/>
          </a:bodyPr>
          <a:lstStyle/>
          <a:p>
            <a:pPr eaLnBrk="1" hangingPunct="1"/>
            <a:r>
              <a:rPr lang="en-GB" sz="6600" b="1" dirty="0" smtClean="0"/>
              <a:t>Los </a:t>
            </a:r>
            <a:r>
              <a:rPr lang="en-GB" sz="6600" b="1" dirty="0" err="1" smtClean="0"/>
              <a:t>Juegos</a:t>
            </a:r>
            <a:r>
              <a:rPr lang="en-GB" sz="6600" b="1" dirty="0" smtClean="0"/>
              <a:t> </a:t>
            </a:r>
            <a:r>
              <a:rPr lang="en-GB" sz="6600" b="1" dirty="0" err="1" smtClean="0"/>
              <a:t>Olímpicos</a:t>
            </a:r>
            <a:endParaRPr lang="en-GB" sz="6600" b="1" dirty="0" smtClean="0"/>
          </a:p>
        </p:txBody>
      </p:sp>
      <p:sp>
        <p:nvSpPr>
          <p:cNvPr id="2" name="Subtitle 1"/>
          <p:cNvSpPr>
            <a:spLocks noGrp="1"/>
          </p:cNvSpPr>
          <p:nvPr>
            <p:ph type="subTitle" idx="1"/>
          </p:nvPr>
        </p:nvSpPr>
        <p:spPr>
          <a:xfrm>
            <a:off x="251520" y="4437112"/>
            <a:ext cx="3880520" cy="1944216"/>
          </a:xfrm>
        </p:spPr>
        <p:txBody>
          <a:bodyPr>
            <a:normAutofit fontScale="85000" lnSpcReduction="20000"/>
          </a:bodyPr>
          <a:lstStyle/>
          <a:p>
            <a:pPr algn="l"/>
            <a:r>
              <a:rPr lang="en-GB" dirty="0" smtClean="0">
                <a:solidFill>
                  <a:srgbClr val="0070C0"/>
                </a:solidFill>
              </a:rPr>
              <a:t>Hoy </a:t>
            </a:r>
            <a:r>
              <a:rPr lang="en-GB" dirty="0" err="1" smtClean="0">
                <a:solidFill>
                  <a:srgbClr val="0070C0"/>
                </a:solidFill>
              </a:rPr>
              <a:t>vamos</a:t>
            </a:r>
            <a:r>
              <a:rPr lang="en-GB" dirty="0" smtClean="0">
                <a:solidFill>
                  <a:srgbClr val="0070C0"/>
                </a:solidFill>
              </a:rPr>
              <a:t> a:</a:t>
            </a:r>
            <a:endParaRPr lang="en-GB" dirty="0">
              <a:solidFill>
                <a:srgbClr val="0070C0"/>
              </a:solidFill>
            </a:endParaRPr>
          </a:p>
          <a:p>
            <a:pPr marL="457200" indent="-457200" algn="l">
              <a:buFont typeface="Wingdings" pitchFamily="2" charset="2"/>
              <a:buChar char="§"/>
            </a:pPr>
            <a:r>
              <a:rPr lang="en-GB" dirty="0" err="1" smtClean="0">
                <a:solidFill>
                  <a:srgbClr val="0070C0"/>
                </a:solidFill>
              </a:rPr>
              <a:t>comparar</a:t>
            </a:r>
            <a:r>
              <a:rPr lang="en-GB" dirty="0" smtClean="0">
                <a:solidFill>
                  <a:srgbClr val="0070C0"/>
                </a:solidFill>
              </a:rPr>
              <a:t> el </a:t>
            </a:r>
            <a:r>
              <a:rPr lang="en-GB" dirty="0" err="1" smtClean="0">
                <a:solidFill>
                  <a:srgbClr val="0070C0"/>
                </a:solidFill>
              </a:rPr>
              <a:t>pasado</a:t>
            </a:r>
            <a:r>
              <a:rPr lang="en-GB" dirty="0" smtClean="0">
                <a:solidFill>
                  <a:srgbClr val="0070C0"/>
                </a:solidFill>
              </a:rPr>
              <a:t> con el </a:t>
            </a:r>
            <a:r>
              <a:rPr lang="en-GB" dirty="0" err="1" smtClean="0">
                <a:solidFill>
                  <a:srgbClr val="0070C0"/>
                </a:solidFill>
              </a:rPr>
              <a:t>presente</a:t>
            </a:r>
            <a:endParaRPr lang="fr-FR" dirty="0" smtClean="0">
              <a:solidFill>
                <a:srgbClr val="0070C0"/>
              </a:solidFill>
            </a:endParaRPr>
          </a:p>
          <a:p>
            <a:pPr marL="457200" indent="-457200" algn="l">
              <a:buFont typeface="Wingdings" pitchFamily="2" charset="2"/>
              <a:buChar char="§"/>
            </a:pPr>
            <a:r>
              <a:rPr lang="fr-FR" dirty="0" err="1" smtClean="0">
                <a:solidFill>
                  <a:srgbClr val="0070C0"/>
                </a:solidFill>
              </a:rPr>
              <a:t>aprender</a:t>
            </a:r>
            <a:r>
              <a:rPr lang="fr-FR" dirty="0" smtClean="0">
                <a:solidFill>
                  <a:srgbClr val="0070C0"/>
                </a:solidFill>
              </a:rPr>
              <a:t> </a:t>
            </a:r>
            <a:r>
              <a:rPr lang="fr-FR" dirty="0" err="1" smtClean="0">
                <a:solidFill>
                  <a:srgbClr val="0070C0"/>
                </a:solidFill>
              </a:rPr>
              <a:t>vocabulario</a:t>
            </a:r>
            <a:r>
              <a:rPr lang="fr-FR" dirty="0" smtClean="0">
                <a:solidFill>
                  <a:srgbClr val="0070C0"/>
                </a:solidFill>
              </a:rPr>
              <a:t> para </a:t>
            </a:r>
            <a:r>
              <a:rPr lang="fr-FR" dirty="0" err="1" smtClean="0">
                <a:solidFill>
                  <a:srgbClr val="0070C0"/>
                </a:solidFill>
              </a:rPr>
              <a:t>edificios</a:t>
            </a:r>
            <a:r>
              <a:rPr lang="fr-FR" dirty="0" smtClean="0">
                <a:solidFill>
                  <a:srgbClr val="0070C0"/>
                </a:solidFill>
              </a:rPr>
              <a:t> y </a:t>
            </a:r>
            <a:r>
              <a:rPr lang="fr-FR" dirty="0" err="1" smtClean="0">
                <a:solidFill>
                  <a:srgbClr val="0070C0"/>
                </a:solidFill>
              </a:rPr>
              <a:t>lugares</a:t>
            </a:r>
            <a:endParaRPr lang="en-GB" dirty="0" smtClean="0">
              <a:solidFill>
                <a:srgbClr val="0070C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9404"/>
            <a:ext cx="2232248" cy="12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http://upload.wikimedia.org/wikipedia/en/thumb/1/10/London_Olympics_2012_logo.svg/2000px-London_Olympics_2012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268760"/>
            <a:ext cx="4824958" cy="535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7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31" y="3829791"/>
            <a:ext cx="1440160" cy="144016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31" y="2276872"/>
            <a:ext cx="1440160" cy="14401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92696"/>
            <a:ext cx="1440160" cy="14401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99792" y="908720"/>
            <a:ext cx="6264696" cy="830997"/>
          </a:xfrm>
          <a:prstGeom prst="rect">
            <a:avLst/>
          </a:prstGeom>
          <a:noFill/>
        </p:spPr>
        <p:txBody>
          <a:bodyPr wrap="square" rtlCol="0">
            <a:spAutoFit/>
          </a:bodyPr>
          <a:lstStyle/>
          <a:p>
            <a:r>
              <a:rPr lang="en-GB" sz="4800" b="1" dirty="0" smtClean="0"/>
              <a:t>…y </a:t>
            </a:r>
            <a:r>
              <a:rPr lang="en-GB" sz="4800" b="1" dirty="0" err="1" smtClean="0"/>
              <a:t>las</a:t>
            </a:r>
            <a:r>
              <a:rPr lang="en-GB" sz="4800" b="1" dirty="0" smtClean="0"/>
              <a:t> </a:t>
            </a:r>
            <a:r>
              <a:rPr lang="en-GB" sz="4800" b="1" dirty="0" err="1" smtClean="0"/>
              <a:t>respuestas</a:t>
            </a:r>
            <a:r>
              <a:rPr lang="en-GB" sz="4800" b="1" dirty="0" smtClean="0"/>
              <a:t>!</a:t>
            </a:r>
            <a:endParaRPr lang="fr-FR" sz="4800" b="1" dirty="0"/>
          </a:p>
        </p:txBody>
      </p:sp>
    </p:spTree>
    <p:extLst>
      <p:ext uri="{BB962C8B-B14F-4D97-AF65-F5344CB8AC3E}">
        <p14:creationId xmlns:p14="http://schemas.microsoft.com/office/powerpoint/2010/main" val="150574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6632"/>
            <a:ext cx="6408713" cy="664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995" y="188640"/>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1475656" y="5877272"/>
            <a:ext cx="6408713"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estadio</a:t>
            </a:r>
            <a:r>
              <a:rPr lang="en-GB" sz="5400" b="1" dirty="0" smtClean="0">
                <a:latin typeface="Franklin Gothic Medium Cond" pitchFamily="34" charset="0"/>
              </a:rPr>
              <a:t> </a:t>
            </a:r>
            <a:r>
              <a:rPr lang="en-GB" sz="5400" b="1" dirty="0" err="1">
                <a:latin typeface="Franklin Gothic Medium Cond" pitchFamily="34" charset="0"/>
              </a:rPr>
              <a:t>olímpico</a:t>
            </a:r>
            <a:endParaRPr lang="en-GB" sz="5400" b="1" dirty="0">
              <a:latin typeface="Franklin Gothic Medium Cond" pitchFamily="34" charset="0"/>
            </a:endParaRPr>
          </a:p>
        </p:txBody>
      </p:sp>
      <p:sp>
        <p:nvSpPr>
          <p:cNvPr id="5" name="Text Box 3"/>
          <p:cNvSpPr txBox="1">
            <a:spLocks noChangeArrowheads="1"/>
          </p:cNvSpPr>
          <p:nvPr/>
        </p:nvSpPr>
        <p:spPr bwMode="auto">
          <a:xfrm>
            <a:off x="1475656" y="57398"/>
            <a:ext cx="6408713"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atletismo</a:t>
            </a:r>
            <a:endParaRPr lang="en-GB" sz="5400" b="1" dirty="0">
              <a:latin typeface="Franklin Gothic Medium Cond" pitchFamily="34" charset="0"/>
            </a:endParaRPr>
          </a:p>
        </p:txBody>
      </p:sp>
    </p:spTree>
    <p:extLst>
      <p:ext uri="{BB962C8B-B14F-4D97-AF65-F5344CB8AC3E}">
        <p14:creationId xmlns:p14="http://schemas.microsoft.com/office/powerpoint/2010/main" val="20853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9881"/>
            <a:ext cx="832882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467544" y="5661248"/>
            <a:ext cx="8328822"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parque</a:t>
            </a:r>
            <a:r>
              <a:rPr lang="en-GB" sz="5400" b="1" dirty="0" smtClean="0">
                <a:latin typeface="Franklin Gothic Medium Cond" pitchFamily="34" charset="0"/>
              </a:rPr>
              <a:t> </a:t>
            </a:r>
            <a:r>
              <a:rPr lang="en-GB" sz="5400" b="1" dirty="0" err="1" smtClean="0">
                <a:latin typeface="Franklin Gothic Medium Cond" pitchFamily="34" charset="0"/>
              </a:rPr>
              <a:t>olímpico</a:t>
            </a:r>
            <a:r>
              <a:rPr lang="en-GB" sz="5400" b="1" dirty="0" smtClean="0">
                <a:latin typeface="Franklin Gothic Medium Cond" pitchFamily="34" charset="0"/>
              </a:rPr>
              <a:t> – arena 2</a:t>
            </a:r>
            <a:endParaRPr lang="en-GB" sz="5400" b="1" dirty="0">
              <a:latin typeface="Franklin Gothic Medium Cond" pitchFamily="34" charset="0"/>
            </a:endParaRPr>
          </a:p>
        </p:txBody>
      </p:sp>
      <p:sp>
        <p:nvSpPr>
          <p:cNvPr id="5" name="Text Box 3"/>
          <p:cNvSpPr txBox="1">
            <a:spLocks noChangeArrowheads="1"/>
          </p:cNvSpPr>
          <p:nvPr/>
        </p:nvSpPr>
        <p:spPr bwMode="auto">
          <a:xfrm>
            <a:off x="467544" y="989881"/>
            <a:ext cx="8328822"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baloncesto</a:t>
            </a:r>
            <a:endParaRPr lang="en-GB" sz="5400" b="1" dirty="0">
              <a:latin typeface="Franklin Gothic Medium Cond" pitchFamily="34" charset="0"/>
            </a:endParaRPr>
          </a:p>
        </p:txBody>
      </p:sp>
    </p:spTree>
    <p:extLst>
      <p:ext uri="{BB962C8B-B14F-4D97-AF65-F5344CB8AC3E}">
        <p14:creationId xmlns:p14="http://schemas.microsoft.com/office/powerpoint/2010/main" val="184181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052736"/>
            <a:ext cx="8270355" cy="55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395536" y="989881"/>
            <a:ext cx="8328822"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ciclismo</a:t>
            </a:r>
            <a:endParaRPr lang="en-GB" sz="5400" b="1" dirty="0">
              <a:latin typeface="Franklin Gothic Medium Cond" pitchFamily="34" charset="0"/>
            </a:endParaRPr>
          </a:p>
        </p:txBody>
      </p:sp>
      <p:sp>
        <p:nvSpPr>
          <p:cNvPr id="5" name="Text Box 3"/>
          <p:cNvSpPr txBox="1">
            <a:spLocks noChangeArrowheads="1"/>
          </p:cNvSpPr>
          <p:nvPr/>
        </p:nvSpPr>
        <p:spPr bwMode="auto">
          <a:xfrm>
            <a:off x="395535" y="5635099"/>
            <a:ext cx="8328822"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velódromo</a:t>
            </a:r>
            <a:endParaRPr lang="en-GB" sz="5400" b="1" dirty="0">
              <a:latin typeface="Franklin Gothic Medium Cond" pitchFamily="34" charset="0"/>
            </a:endParaRPr>
          </a:p>
        </p:txBody>
      </p:sp>
    </p:spTree>
    <p:extLst>
      <p:ext uri="{BB962C8B-B14F-4D97-AF65-F5344CB8AC3E}">
        <p14:creationId xmlns:p14="http://schemas.microsoft.com/office/powerpoint/2010/main" val="25862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124744"/>
            <a:ext cx="8491655"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251518" y="1124744"/>
            <a:ext cx="8491655"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smtClean="0">
                <a:latin typeface="Franklin Gothic Medium Cond" pitchFamily="34" charset="0"/>
              </a:rPr>
              <a:t>la </a:t>
            </a:r>
            <a:r>
              <a:rPr lang="en-GB" sz="5400" b="1" dirty="0" err="1" smtClean="0">
                <a:latin typeface="Franklin Gothic Medium Cond" pitchFamily="34" charset="0"/>
              </a:rPr>
              <a:t>natación</a:t>
            </a:r>
            <a:endParaRPr lang="en-GB" sz="5400" b="1" dirty="0">
              <a:latin typeface="Franklin Gothic Medium Cond" pitchFamily="34" charset="0"/>
            </a:endParaRPr>
          </a:p>
        </p:txBody>
      </p:sp>
      <p:sp>
        <p:nvSpPr>
          <p:cNvPr id="5" name="Text Box 3"/>
          <p:cNvSpPr txBox="1">
            <a:spLocks noChangeArrowheads="1"/>
          </p:cNvSpPr>
          <p:nvPr/>
        </p:nvSpPr>
        <p:spPr bwMode="auto">
          <a:xfrm>
            <a:off x="251520" y="5818038"/>
            <a:ext cx="8491654"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centro</a:t>
            </a:r>
            <a:r>
              <a:rPr lang="en-GB" sz="5400" b="1" dirty="0" smtClean="0">
                <a:latin typeface="Franklin Gothic Medium Cond" pitchFamily="34" charset="0"/>
              </a:rPr>
              <a:t> </a:t>
            </a:r>
            <a:r>
              <a:rPr lang="en-GB" sz="5400" b="1" dirty="0" err="1" smtClean="0">
                <a:latin typeface="Franklin Gothic Medium Cond" pitchFamily="34" charset="0"/>
              </a:rPr>
              <a:t>acuático</a:t>
            </a:r>
            <a:endParaRPr lang="en-GB" sz="5400" b="1" dirty="0">
              <a:latin typeface="Franklin Gothic Medium Cond" pitchFamily="34" charset="0"/>
            </a:endParaRPr>
          </a:p>
        </p:txBody>
      </p:sp>
    </p:spTree>
    <p:extLst>
      <p:ext uri="{BB962C8B-B14F-4D97-AF65-F5344CB8AC3E}">
        <p14:creationId xmlns:p14="http://schemas.microsoft.com/office/powerpoint/2010/main" val="95019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70" y="1052736"/>
            <a:ext cx="8459294" cy="554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289170" y="1052736"/>
            <a:ext cx="8459294"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balonmano</a:t>
            </a:r>
            <a:endParaRPr lang="en-GB" sz="5400" b="1" dirty="0">
              <a:latin typeface="Franklin Gothic Medium Cond" pitchFamily="34" charset="0"/>
            </a:endParaRPr>
          </a:p>
        </p:txBody>
      </p:sp>
      <p:sp>
        <p:nvSpPr>
          <p:cNvPr id="5" name="Text Box 3"/>
          <p:cNvSpPr txBox="1">
            <a:spLocks noChangeArrowheads="1"/>
          </p:cNvSpPr>
          <p:nvPr/>
        </p:nvSpPr>
        <p:spPr bwMode="auto">
          <a:xfrm>
            <a:off x="289170" y="5676286"/>
            <a:ext cx="8459294"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parque</a:t>
            </a:r>
            <a:r>
              <a:rPr lang="en-GB" sz="5400" b="1" dirty="0" smtClean="0">
                <a:latin typeface="Franklin Gothic Medium Cond" pitchFamily="34" charset="0"/>
              </a:rPr>
              <a:t> </a:t>
            </a:r>
            <a:r>
              <a:rPr lang="en-GB" sz="5400" b="1" dirty="0" err="1" smtClean="0">
                <a:latin typeface="Franklin Gothic Medium Cond" pitchFamily="34" charset="0"/>
              </a:rPr>
              <a:t>olímpico</a:t>
            </a:r>
            <a:r>
              <a:rPr lang="en-GB" sz="5400" b="1" dirty="0" smtClean="0">
                <a:latin typeface="Franklin Gothic Medium Cond" pitchFamily="34" charset="0"/>
              </a:rPr>
              <a:t> – arena 3</a:t>
            </a:r>
            <a:endParaRPr lang="en-GB" sz="5400" b="1" dirty="0">
              <a:latin typeface="Franklin Gothic Medium Cond" pitchFamily="34" charset="0"/>
            </a:endParaRPr>
          </a:p>
        </p:txBody>
      </p:sp>
    </p:spTree>
    <p:extLst>
      <p:ext uri="{BB962C8B-B14F-4D97-AF65-F5344CB8AC3E}">
        <p14:creationId xmlns:p14="http://schemas.microsoft.com/office/powerpoint/2010/main" val="220220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43" y="1124744"/>
            <a:ext cx="854896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251520" y="1124744"/>
            <a:ext cx="8560990"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tenis</a:t>
            </a:r>
            <a:r>
              <a:rPr lang="en-GB" sz="5400" b="1" dirty="0" smtClean="0">
                <a:latin typeface="Franklin Gothic Medium Cond" pitchFamily="34" charset="0"/>
              </a:rPr>
              <a:t> (en </a:t>
            </a:r>
            <a:r>
              <a:rPr lang="en-GB" sz="5400" b="1" dirty="0" err="1" smtClean="0">
                <a:latin typeface="Franklin Gothic Medium Cond" pitchFamily="34" charset="0"/>
              </a:rPr>
              <a:t>las</a:t>
            </a:r>
            <a:r>
              <a:rPr lang="en-GB" sz="5400" b="1" dirty="0" smtClean="0">
                <a:latin typeface="Franklin Gothic Medium Cond" pitchFamily="34" charset="0"/>
              </a:rPr>
              <a:t> </a:t>
            </a:r>
            <a:r>
              <a:rPr lang="en-GB" sz="5400" b="1" dirty="0" err="1" smtClean="0">
                <a:latin typeface="Franklin Gothic Medium Cond" pitchFamily="34" charset="0"/>
              </a:rPr>
              <a:t>paraolimpiadas</a:t>
            </a:r>
            <a:r>
              <a:rPr lang="en-GB" sz="5400" b="1" dirty="0" smtClean="0">
                <a:latin typeface="Franklin Gothic Medium Cond" pitchFamily="34" charset="0"/>
              </a:rPr>
              <a:t>)</a:t>
            </a:r>
            <a:endParaRPr lang="en-GB" sz="5400" b="1" dirty="0">
              <a:latin typeface="Franklin Gothic Medium Cond" pitchFamily="34" charset="0"/>
            </a:endParaRPr>
          </a:p>
        </p:txBody>
      </p:sp>
      <p:sp>
        <p:nvSpPr>
          <p:cNvPr id="5" name="Text Box 3"/>
          <p:cNvSpPr txBox="1">
            <a:spLocks noChangeArrowheads="1"/>
          </p:cNvSpPr>
          <p:nvPr/>
        </p:nvSpPr>
        <p:spPr bwMode="auto">
          <a:xfrm>
            <a:off x="263543" y="5818038"/>
            <a:ext cx="8560990"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smtClean="0">
                <a:latin typeface="Franklin Gothic Medium Cond" pitchFamily="34" charset="0"/>
              </a:rPr>
              <a:t>Eton Manor</a:t>
            </a:r>
            <a:endParaRPr lang="en-GB" sz="5400" b="1" dirty="0">
              <a:latin typeface="Franklin Gothic Medium Cond" pitchFamily="34" charset="0"/>
            </a:endParaRPr>
          </a:p>
        </p:txBody>
      </p:sp>
    </p:spTree>
    <p:extLst>
      <p:ext uri="{BB962C8B-B14F-4D97-AF65-F5344CB8AC3E}">
        <p14:creationId xmlns:p14="http://schemas.microsoft.com/office/powerpoint/2010/main" val="286018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59415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 Box 3"/>
          <p:cNvSpPr txBox="1">
            <a:spLocks noChangeArrowheads="1"/>
          </p:cNvSpPr>
          <p:nvPr/>
        </p:nvSpPr>
        <p:spPr bwMode="auto">
          <a:xfrm>
            <a:off x="251520" y="1281534"/>
            <a:ext cx="8594154"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a:latin typeface="Franklin Gothic Medium Cond" pitchFamily="34" charset="0"/>
              </a:rPr>
              <a:t>e</a:t>
            </a:r>
            <a:r>
              <a:rPr lang="en-GB" sz="5400" b="1" dirty="0" smtClean="0">
                <a:latin typeface="Franklin Gothic Medium Cond" pitchFamily="34" charset="0"/>
              </a:rPr>
              <a:t>l </a:t>
            </a:r>
            <a:r>
              <a:rPr lang="en-GB" sz="5400" b="1" dirty="0" err="1" smtClean="0">
                <a:latin typeface="Franklin Gothic Medium Cond" pitchFamily="34" charset="0"/>
              </a:rPr>
              <a:t>voleibol</a:t>
            </a:r>
            <a:r>
              <a:rPr lang="en-GB" sz="5400" b="1" dirty="0" smtClean="0">
                <a:latin typeface="Franklin Gothic Medium Cond" pitchFamily="34" charset="0"/>
              </a:rPr>
              <a:t> (de playa)</a:t>
            </a:r>
            <a:endParaRPr lang="en-GB" sz="5400" b="1" dirty="0">
              <a:latin typeface="Franklin Gothic Medium Cond" pitchFamily="34" charset="0"/>
            </a:endParaRPr>
          </a:p>
        </p:txBody>
      </p:sp>
      <p:sp>
        <p:nvSpPr>
          <p:cNvPr id="5" name="Text Box 3"/>
          <p:cNvSpPr txBox="1">
            <a:spLocks noChangeArrowheads="1"/>
          </p:cNvSpPr>
          <p:nvPr/>
        </p:nvSpPr>
        <p:spPr bwMode="auto">
          <a:xfrm>
            <a:off x="251520" y="5457998"/>
            <a:ext cx="8594154"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5400" b="1" dirty="0" smtClean="0">
                <a:latin typeface="Franklin Gothic Medium Cond" pitchFamily="34" charset="0"/>
              </a:rPr>
              <a:t>Horse </a:t>
            </a:r>
            <a:r>
              <a:rPr lang="en-GB" sz="5400" b="1" dirty="0">
                <a:latin typeface="Franklin Gothic Medium Cond" pitchFamily="34" charset="0"/>
              </a:rPr>
              <a:t>G</a:t>
            </a:r>
            <a:r>
              <a:rPr lang="en-GB" sz="5400" b="1" dirty="0" smtClean="0">
                <a:latin typeface="Franklin Gothic Medium Cond" pitchFamily="34" charset="0"/>
              </a:rPr>
              <a:t>uards </a:t>
            </a:r>
            <a:r>
              <a:rPr lang="en-GB" sz="5400" b="1" dirty="0">
                <a:latin typeface="Franklin Gothic Medium Cond" pitchFamily="34" charset="0"/>
              </a:rPr>
              <a:t>P</a:t>
            </a:r>
            <a:r>
              <a:rPr lang="en-GB" sz="5400" b="1" dirty="0" smtClean="0">
                <a:latin typeface="Franklin Gothic Medium Cond" pitchFamily="34" charset="0"/>
              </a:rPr>
              <a:t>arade</a:t>
            </a:r>
            <a:endParaRPr lang="en-GB" sz="5400" b="1" dirty="0">
              <a:latin typeface="Franklin Gothic Medium Cond" pitchFamily="34" charset="0"/>
            </a:endParaRPr>
          </a:p>
        </p:txBody>
      </p:sp>
    </p:spTree>
    <p:extLst>
      <p:ext uri="{BB962C8B-B14F-4D97-AF65-F5344CB8AC3E}">
        <p14:creationId xmlns:p14="http://schemas.microsoft.com/office/powerpoint/2010/main" val="32748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paincenter.org/turismo-spain/islas-baleares/mallorca/fotos/palma-de-mallorca-011.jpg"/>
          <p:cNvPicPr>
            <a:picLocks noChangeAspect="1" noChangeArrowheads="1"/>
          </p:cNvPicPr>
          <p:nvPr/>
        </p:nvPicPr>
        <p:blipFill>
          <a:blip r:embed="rId3">
            <a:extLst>
              <a:ext uri="{28A0092B-C50C-407E-A947-70E740481C1C}">
                <a14:useLocalDpi xmlns:a14="http://schemas.microsoft.com/office/drawing/2010/main" val="0"/>
              </a:ext>
            </a:extLst>
          </a:blip>
          <a:srcRect t="18015" b="23595"/>
          <a:stretch>
            <a:fillRect/>
          </a:stretch>
        </p:blipFill>
        <p:spPr bwMode="auto">
          <a:xfrm>
            <a:off x="183898" y="1052736"/>
            <a:ext cx="86502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509120"/>
            <a:ext cx="3254074" cy="21476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TextBox 2"/>
          <p:cNvSpPr txBox="1">
            <a:spLocks noChangeArrowheads="1"/>
          </p:cNvSpPr>
          <p:nvPr/>
        </p:nvSpPr>
        <p:spPr bwMode="auto">
          <a:xfrm>
            <a:off x="251520" y="188640"/>
            <a:ext cx="8501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5400" b="1" dirty="0" smtClean="0">
                <a:latin typeface="Calibri"/>
                <a:cs typeface="Calibri"/>
              </a:rPr>
              <a:t>¿Dónde está?</a:t>
            </a:r>
            <a:endParaRPr lang="es-ES_tradnl" sz="5400" b="1" dirty="0">
              <a:cs typeface="Arial" charset="0"/>
            </a:endParaRPr>
          </a:p>
        </p:txBody>
      </p:sp>
      <p:sp>
        <p:nvSpPr>
          <p:cNvPr id="5" name="TextBox 2"/>
          <p:cNvSpPr txBox="1">
            <a:spLocks noChangeArrowheads="1"/>
          </p:cNvSpPr>
          <p:nvPr/>
        </p:nvSpPr>
        <p:spPr bwMode="auto">
          <a:xfrm>
            <a:off x="183898" y="5013176"/>
            <a:ext cx="8501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5400" b="1" dirty="0" smtClean="0">
                <a:latin typeface="Calibri"/>
                <a:cs typeface="Calibri"/>
              </a:rPr>
              <a:t>¿Cómo es?</a:t>
            </a:r>
            <a:endParaRPr lang="es-ES_tradnl" sz="5400" b="1" dirty="0">
              <a:cs typeface="Arial" charset="0"/>
            </a:endParaRPr>
          </a:p>
        </p:txBody>
      </p:sp>
    </p:spTree>
    <p:extLst>
      <p:ext uri="{BB962C8B-B14F-4D97-AF65-F5344CB8AC3E}">
        <p14:creationId xmlns:p14="http://schemas.microsoft.com/office/powerpoint/2010/main" val="32224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4" descr="http://estaticos03.cache.el-mundo.net/elmundo/imagenes/2009/12/20/1261303991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214563"/>
            <a:ext cx="84963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Box 2"/>
          <p:cNvSpPr txBox="1">
            <a:spLocks noChangeArrowheads="1"/>
          </p:cNvSpPr>
          <p:nvPr/>
        </p:nvSpPr>
        <p:spPr bwMode="auto">
          <a:xfrm>
            <a:off x="357188" y="285750"/>
            <a:ext cx="85010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5400" b="1" dirty="0">
                <a:cs typeface="Arial" charset="0"/>
              </a:rPr>
              <a:t>¡Qué tranquilo! </a:t>
            </a:r>
          </a:p>
          <a:p>
            <a:pPr eaLnBrk="1" hangingPunct="1"/>
            <a:r>
              <a:rPr lang="es-ES_tradnl" sz="5400" b="1" dirty="0">
                <a:cs typeface="Arial" charset="0"/>
              </a:rPr>
              <a:t>¡No había turistas!</a:t>
            </a:r>
          </a:p>
        </p:txBody>
      </p:sp>
      <p:sp>
        <p:nvSpPr>
          <p:cNvPr id="4" name="TextBox 3"/>
          <p:cNvSpPr txBox="1"/>
          <p:nvPr/>
        </p:nvSpPr>
        <p:spPr>
          <a:xfrm rot="20950500">
            <a:off x="242888" y="2560638"/>
            <a:ext cx="2982912" cy="585787"/>
          </a:xfrm>
          <a:prstGeom prst="rect">
            <a:avLst/>
          </a:prstGeom>
          <a:solidFill>
            <a:srgbClr val="FFFF00"/>
          </a:solidFill>
        </p:spPr>
        <p:txBody>
          <a:bodyPr>
            <a:spAutoFit/>
          </a:bodyPr>
          <a:lstStyle/>
          <a:p>
            <a:pPr>
              <a:defRPr/>
            </a:pPr>
            <a:r>
              <a:rPr lang="es-ES_tradnl" sz="3200" b="1" dirty="0">
                <a:latin typeface="+mj-lt"/>
                <a:ea typeface="+mn-ea"/>
                <a:cs typeface="Arial" charset="0"/>
              </a:rPr>
              <a:t>Mallorca 1960</a:t>
            </a:r>
            <a:endParaRPr lang="en-GB" sz="3200" b="1" dirty="0">
              <a:latin typeface="+mj-lt"/>
              <a:ea typeface="+mn-ea"/>
              <a:cs typeface="Arial" charset="0"/>
            </a:endParaRPr>
          </a:p>
        </p:txBody>
      </p:sp>
    </p:spTree>
    <p:extLst>
      <p:ext uri="{BB962C8B-B14F-4D97-AF65-F5344CB8AC3E}">
        <p14:creationId xmlns:p14="http://schemas.microsoft.com/office/powerpoint/2010/main" val="120217778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5805264"/>
            <a:ext cx="625252" cy="6252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5013176"/>
            <a:ext cx="625252" cy="6252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4221088"/>
            <a:ext cx="625252" cy="625252"/>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rmAutofit/>
          </a:bodyPr>
          <a:lstStyle/>
          <a:p>
            <a:r>
              <a:rPr lang="en-GB" sz="6000" b="1" dirty="0" err="1" smtClean="0"/>
              <a:t>Vamos</a:t>
            </a:r>
            <a:r>
              <a:rPr lang="en-GB" sz="6000" b="1" dirty="0" smtClean="0"/>
              <a:t> a </a:t>
            </a:r>
            <a:r>
              <a:rPr lang="en-GB" sz="6000" b="1" dirty="0" err="1" smtClean="0"/>
              <a:t>competir</a:t>
            </a:r>
            <a:r>
              <a:rPr lang="en-GB" sz="6000" b="1" dirty="0" smtClean="0"/>
              <a:t>…</a:t>
            </a:r>
            <a:endParaRPr lang="fr-FR" sz="6000" b="1" dirty="0"/>
          </a:p>
        </p:txBody>
      </p:sp>
      <p:sp>
        <p:nvSpPr>
          <p:cNvPr id="8" name="Content Placeholder 7"/>
          <p:cNvSpPr>
            <a:spLocks noGrp="1"/>
          </p:cNvSpPr>
          <p:nvPr>
            <p:ph idx="1"/>
          </p:nvPr>
        </p:nvSpPr>
        <p:spPr/>
        <p:txBody>
          <a:bodyPr/>
          <a:lstStyle/>
          <a:p>
            <a:r>
              <a:rPr lang="en-GB" dirty="0" err="1" smtClean="0"/>
              <a:t>Estamos</a:t>
            </a:r>
            <a:r>
              <a:rPr lang="en-GB" dirty="0" smtClean="0"/>
              <a:t> en </a:t>
            </a:r>
            <a:r>
              <a:rPr lang="en-GB" dirty="0" err="1" smtClean="0"/>
              <a:t>Londres</a:t>
            </a:r>
            <a:endParaRPr lang="en-GB" dirty="0" smtClean="0"/>
          </a:p>
          <a:p>
            <a:r>
              <a:rPr lang="en-GB" dirty="0" err="1" smtClean="0"/>
              <a:t>Vamos</a:t>
            </a:r>
            <a:r>
              <a:rPr lang="en-GB" dirty="0" smtClean="0"/>
              <a:t> a </a:t>
            </a:r>
            <a:r>
              <a:rPr lang="en-GB" dirty="0" err="1" smtClean="0"/>
              <a:t>ver</a:t>
            </a:r>
            <a:r>
              <a:rPr lang="en-GB" dirty="0" smtClean="0"/>
              <a:t> </a:t>
            </a:r>
            <a:r>
              <a:rPr lang="en-GB" dirty="0" err="1" smtClean="0"/>
              <a:t>siete</a:t>
            </a:r>
            <a:r>
              <a:rPr lang="en-GB" dirty="0" smtClean="0"/>
              <a:t> </a:t>
            </a:r>
            <a:r>
              <a:rPr lang="en-GB" dirty="0" err="1" smtClean="0"/>
              <a:t>instalaciones</a:t>
            </a:r>
            <a:r>
              <a:rPr lang="en-GB" dirty="0" smtClean="0"/>
              <a:t> </a:t>
            </a:r>
            <a:r>
              <a:rPr lang="en-GB" dirty="0" err="1" smtClean="0"/>
              <a:t>olímpicas</a:t>
            </a:r>
            <a:endParaRPr lang="en-GB" dirty="0" smtClean="0"/>
          </a:p>
          <a:p>
            <a:r>
              <a:rPr lang="en-GB" dirty="0" err="1" smtClean="0"/>
              <a:t>Tenéis</a:t>
            </a:r>
            <a:r>
              <a:rPr lang="en-GB" dirty="0" smtClean="0"/>
              <a:t> </a:t>
            </a:r>
            <a:r>
              <a:rPr lang="en-GB" dirty="0" err="1" smtClean="0"/>
              <a:t>que</a:t>
            </a:r>
            <a:r>
              <a:rPr lang="en-GB" dirty="0" smtClean="0"/>
              <a:t> </a:t>
            </a:r>
            <a:r>
              <a:rPr lang="en-GB" dirty="0" err="1" smtClean="0"/>
              <a:t>indentificar</a:t>
            </a:r>
            <a:r>
              <a:rPr lang="en-GB" dirty="0" smtClean="0"/>
              <a:t> </a:t>
            </a:r>
            <a:r>
              <a:rPr lang="en-GB" dirty="0" err="1" smtClean="0"/>
              <a:t>qué</a:t>
            </a:r>
            <a:r>
              <a:rPr lang="en-GB" dirty="0" smtClean="0"/>
              <a:t> </a:t>
            </a:r>
            <a:r>
              <a:rPr lang="en-GB" dirty="0" err="1" smtClean="0"/>
              <a:t>deporte</a:t>
            </a:r>
            <a:r>
              <a:rPr lang="en-GB" dirty="0" smtClean="0"/>
              <a:t> se </a:t>
            </a:r>
            <a:r>
              <a:rPr lang="en-GB" dirty="0" err="1" smtClean="0"/>
              <a:t>va</a:t>
            </a:r>
            <a:r>
              <a:rPr lang="en-GB" dirty="0" smtClean="0"/>
              <a:t> a </a:t>
            </a:r>
            <a:r>
              <a:rPr lang="en-GB" dirty="0" err="1" smtClean="0"/>
              <a:t>practicar</a:t>
            </a:r>
            <a:r>
              <a:rPr lang="en-GB" dirty="0" smtClean="0"/>
              <a:t> en </a:t>
            </a:r>
            <a:r>
              <a:rPr lang="en-GB" dirty="0" err="1" smtClean="0"/>
              <a:t>cada</a:t>
            </a:r>
            <a:r>
              <a:rPr lang="en-GB" dirty="0" smtClean="0"/>
              <a:t> </a:t>
            </a:r>
            <a:r>
              <a:rPr lang="en-GB" dirty="0" err="1" smtClean="0"/>
              <a:t>instalación</a:t>
            </a:r>
            <a:endParaRPr lang="fr-FR" dirty="0"/>
          </a:p>
        </p:txBody>
      </p:sp>
      <p:sp>
        <p:nvSpPr>
          <p:cNvPr id="9" name="TextBox 8"/>
          <p:cNvSpPr txBox="1"/>
          <p:nvPr/>
        </p:nvSpPr>
        <p:spPr>
          <a:xfrm>
            <a:off x="1906733" y="4293096"/>
            <a:ext cx="4248472" cy="584775"/>
          </a:xfrm>
          <a:prstGeom prst="rect">
            <a:avLst/>
          </a:prstGeom>
          <a:noFill/>
        </p:spPr>
        <p:txBody>
          <a:bodyPr wrap="square" rtlCol="0">
            <a:spAutoFit/>
          </a:bodyPr>
          <a:lstStyle/>
          <a:p>
            <a:r>
              <a:rPr lang="en-GB" sz="3200" b="1" dirty="0" smtClean="0"/>
              <a:t>= 6 o 7 / 7</a:t>
            </a:r>
            <a:endParaRPr lang="fr-FR" sz="3200" b="1" dirty="0"/>
          </a:p>
        </p:txBody>
      </p:sp>
      <p:sp>
        <p:nvSpPr>
          <p:cNvPr id="10" name="TextBox 9"/>
          <p:cNvSpPr txBox="1"/>
          <p:nvPr/>
        </p:nvSpPr>
        <p:spPr>
          <a:xfrm>
            <a:off x="1907704" y="5004465"/>
            <a:ext cx="4248472" cy="584775"/>
          </a:xfrm>
          <a:prstGeom prst="rect">
            <a:avLst/>
          </a:prstGeom>
          <a:noFill/>
        </p:spPr>
        <p:txBody>
          <a:bodyPr wrap="square" rtlCol="0">
            <a:spAutoFit/>
          </a:bodyPr>
          <a:lstStyle/>
          <a:p>
            <a:r>
              <a:rPr lang="en-GB" sz="3200" b="1" dirty="0" smtClean="0"/>
              <a:t>= 4 o 5 / 7</a:t>
            </a:r>
            <a:endParaRPr lang="fr-FR" sz="3200" b="1" dirty="0"/>
          </a:p>
        </p:txBody>
      </p:sp>
      <p:sp>
        <p:nvSpPr>
          <p:cNvPr id="11" name="TextBox 10"/>
          <p:cNvSpPr txBox="1"/>
          <p:nvPr/>
        </p:nvSpPr>
        <p:spPr>
          <a:xfrm>
            <a:off x="1979712" y="5823855"/>
            <a:ext cx="4248472" cy="584775"/>
          </a:xfrm>
          <a:prstGeom prst="rect">
            <a:avLst/>
          </a:prstGeom>
          <a:noFill/>
        </p:spPr>
        <p:txBody>
          <a:bodyPr wrap="square" rtlCol="0">
            <a:spAutoFit/>
          </a:bodyPr>
          <a:lstStyle/>
          <a:p>
            <a:r>
              <a:rPr lang="en-GB" sz="3200" b="1" dirty="0" smtClean="0"/>
              <a:t>= 2 o 3 / 7</a:t>
            </a:r>
            <a:endParaRPr lang="fr-FR" sz="3200" b="1" dirty="0"/>
          </a:p>
        </p:txBody>
      </p:sp>
    </p:spTree>
    <p:extLst>
      <p:ext uri="{BB962C8B-B14F-4D97-AF65-F5344CB8AC3E}">
        <p14:creationId xmlns:p14="http://schemas.microsoft.com/office/powerpoint/2010/main" val="3865814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lasegundapuerta.com/wp-content/uploads/2009/03/port-de-pal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341438"/>
            <a:ext cx="8659813"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Box 4"/>
          <p:cNvSpPr txBox="1">
            <a:spLocks noChangeArrowheads="1"/>
          </p:cNvSpPr>
          <p:nvPr/>
        </p:nvSpPr>
        <p:spPr bwMode="auto">
          <a:xfrm>
            <a:off x="357188" y="285750"/>
            <a:ext cx="8501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4400" b="1">
                <a:cs typeface="Arial" charset="0"/>
              </a:rPr>
              <a:t>Mallorca </a:t>
            </a:r>
            <a:r>
              <a:rPr lang="es-ES_tradnl" sz="4400" b="1">
                <a:solidFill>
                  <a:srgbClr val="FF3300"/>
                </a:solidFill>
                <a:cs typeface="Arial" charset="0"/>
              </a:rPr>
              <a:t>era</a:t>
            </a:r>
            <a:r>
              <a:rPr lang="es-ES_tradnl" sz="4400" b="1">
                <a:cs typeface="Arial" charset="0"/>
              </a:rPr>
              <a:t> muy diferente…</a:t>
            </a:r>
          </a:p>
        </p:txBody>
      </p:sp>
      <p:sp>
        <p:nvSpPr>
          <p:cNvPr id="158724" name="TextBox 5"/>
          <p:cNvSpPr txBox="1">
            <a:spLocks noChangeArrowheads="1"/>
          </p:cNvSpPr>
          <p:nvPr/>
        </p:nvSpPr>
        <p:spPr bwMode="auto">
          <a:xfrm>
            <a:off x="108520" y="52133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2800" b="1" dirty="0">
                <a:cs typeface="Arial" charset="0"/>
              </a:rPr>
              <a:t>En el pasado no había nada para los </a:t>
            </a:r>
            <a:r>
              <a:rPr lang="es-ES_tradnl" sz="2800" b="1" dirty="0" smtClean="0">
                <a:cs typeface="Arial" charset="0"/>
              </a:rPr>
              <a:t>turistas.</a:t>
            </a:r>
            <a:endParaRPr lang="en-GB" sz="2800" b="1" dirty="0">
              <a:cs typeface="Arial" charset="0"/>
            </a:endParaRPr>
          </a:p>
        </p:txBody>
      </p:sp>
    </p:spTree>
    <p:extLst>
      <p:ext uri="{BB962C8B-B14F-4D97-AF65-F5344CB8AC3E}">
        <p14:creationId xmlns:p14="http://schemas.microsoft.com/office/powerpoint/2010/main" val="303607667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4"/>
          <p:cNvSpPr txBox="1">
            <a:spLocks noChangeArrowheads="1"/>
          </p:cNvSpPr>
          <p:nvPr/>
        </p:nvSpPr>
        <p:spPr bwMode="auto">
          <a:xfrm>
            <a:off x="357188" y="285750"/>
            <a:ext cx="8501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4400" b="1">
                <a:cs typeface="Arial" charset="0"/>
              </a:rPr>
              <a:t>Mallorca </a:t>
            </a:r>
            <a:r>
              <a:rPr lang="es-ES_tradnl" sz="4400" b="1">
                <a:solidFill>
                  <a:srgbClr val="0000FF"/>
                </a:solidFill>
                <a:cs typeface="Arial" charset="0"/>
              </a:rPr>
              <a:t>es</a:t>
            </a:r>
            <a:r>
              <a:rPr lang="es-ES_tradnl" sz="4400" b="1">
                <a:cs typeface="Arial" charset="0"/>
              </a:rPr>
              <a:t> muy diferente…</a:t>
            </a:r>
          </a:p>
        </p:txBody>
      </p:sp>
      <p:sp>
        <p:nvSpPr>
          <p:cNvPr id="159747" name="TextBox 5"/>
          <p:cNvSpPr txBox="1">
            <a:spLocks noChangeArrowheads="1"/>
          </p:cNvSpPr>
          <p:nvPr/>
        </p:nvSpPr>
        <p:spPr bwMode="auto">
          <a:xfrm>
            <a:off x="0" y="571817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2800" b="1" dirty="0">
                <a:cs typeface="Arial" charset="0"/>
              </a:rPr>
              <a:t>Ahora hay muchos hoteles y restaurantes para los </a:t>
            </a:r>
            <a:r>
              <a:rPr lang="es-ES_tradnl" sz="2800" b="1" dirty="0" smtClean="0">
                <a:cs typeface="Arial" charset="0"/>
              </a:rPr>
              <a:t>turistas.</a:t>
            </a:r>
            <a:endParaRPr lang="en-GB" sz="2800" b="1" dirty="0">
              <a:cs typeface="Arial" charset="0"/>
            </a:endParaRPr>
          </a:p>
        </p:txBody>
      </p:sp>
      <p:sp>
        <p:nvSpPr>
          <p:cNvPr id="159748" name="TextBox 5"/>
          <p:cNvSpPr txBox="1">
            <a:spLocks noChangeArrowheads="1"/>
          </p:cNvSpPr>
          <p:nvPr/>
        </p:nvSpPr>
        <p:spPr bwMode="auto">
          <a:xfrm>
            <a:off x="0" y="52133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s-ES_tradnl" sz="2800" b="1" dirty="0">
                <a:cs typeface="Arial" charset="0"/>
              </a:rPr>
              <a:t>En el pasado no había nada para los </a:t>
            </a:r>
            <a:r>
              <a:rPr lang="es-ES_tradnl" sz="2800" b="1" dirty="0" smtClean="0">
                <a:cs typeface="Arial" charset="0"/>
              </a:rPr>
              <a:t>turistas.</a:t>
            </a:r>
            <a:endParaRPr lang="en-GB" sz="2800" b="1" dirty="0">
              <a:cs typeface="Arial" charset="0"/>
            </a:endParaRPr>
          </a:p>
        </p:txBody>
      </p:sp>
      <p:pic>
        <p:nvPicPr>
          <p:cNvPr id="159749" name="Picture 2" descr="http://www.spaincenter.org/turismo-spain/islas-baleares/mallorca/fotos/palma-de-mallorca-011.jpg"/>
          <p:cNvPicPr>
            <a:picLocks noChangeAspect="1" noChangeArrowheads="1"/>
          </p:cNvPicPr>
          <p:nvPr/>
        </p:nvPicPr>
        <p:blipFill>
          <a:blip r:embed="rId2">
            <a:extLst>
              <a:ext uri="{28A0092B-C50C-407E-A947-70E740481C1C}">
                <a14:useLocalDpi xmlns:a14="http://schemas.microsoft.com/office/drawing/2010/main" val="0"/>
              </a:ext>
            </a:extLst>
          </a:blip>
          <a:srcRect t="18015" b="23595"/>
          <a:stretch>
            <a:fillRect/>
          </a:stretch>
        </p:blipFill>
        <p:spPr bwMode="auto">
          <a:xfrm>
            <a:off x="285750" y="1125538"/>
            <a:ext cx="86502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326512"/>
      </p:ext>
    </p:extLst>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itges2.JPG"/>
          <p:cNvPicPr>
            <a:picLocks noChangeAspect="1"/>
          </p:cNvPicPr>
          <p:nvPr/>
        </p:nvPicPr>
        <p:blipFill>
          <a:blip r:embed="rId3">
            <a:extLst>
              <a:ext uri="{28A0092B-C50C-407E-A947-70E740481C1C}">
                <a14:useLocalDpi xmlns:a14="http://schemas.microsoft.com/office/drawing/2010/main" val="0"/>
              </a:ext>
            </a:extLst>
          </a:blip>
          <a:srcRect l="7246" b="-484"/>
          <a:stretch>
            <a:fillRect/>
          </a:stretch>
        </p:blipFill>
        <p:spPr bwMode="auto">
          <a:xfrm>
            <a:off x="4572000" y="0"/>
            <a:ext cx="4572000" cy="3714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4"/>
          <p:cNvPicPr>
            <a:picLocks noChangeAspect="1" noChangeArrowheads="1"/>
          </p:cNvPicPr>
          <p:nvPr/>
        </p:nvPicPr>
        <p:blipFill>
          <a:blip r:embed="rId4">
            <a:extLst>
              <a:ext uri="{28A0092B-C50C-407E-A947-70E740481C1C}">
                <a14:useLocalDpi xmlns:a14="http://schemas.microsoft.com/office/drawing/2010/main" val="0"/>
              </a:ext>
            </a:extLst>
          </a:blip>
          <a:srcRect r="16309"/>
          <a:stretch>
            <a:fillRect/>
          </a:stretch>
        </p:blipFill>
        <p:spPr bwMode="auto">
          <a:xfrm>
            <a:off x="0" y="0"/>
            <a:ext cx="4572000" cy="3714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0" name="TextBox 3"/>
          <p:cNvSpPr txBox="1">
            <a:spLocks noChangeArrowheads="1"/>
          </p:cNvSpPr>
          <p:nvPr/>
        </p:nvSpPr>
        <p:spPr bwMode="auto">
          <a:xfrm>
            <a:off x="4643438" y="69850"/>
            <a:ext cx="1643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100" b="1">
                <a:latin typeface="Comic Sans MS" pitchFamily="66" charset="0"/>
              </a:rPr>
              <a:t>Sitges</a:t>
            </a:r>
          </a:p>
          <a:p>
            <a:pPr eaLnBrk="1" hangingPunct="1"/>
            <a:r>
              <a:rPr lang="en-GB" sz="1100" b="1">
                <a:latin typeface="Comic Sans MS" pitchFamily="66" charset="0"/>
              </a:rPr>
              <a:t>Cataluña, Spain 2009</a:t>
            </a:r>
            <a:endParaRPr lang="en-US" sz="1100" b="1">
              <a:latin typeface="Comic Sans MS"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7355077"/>
              </p:ext>
            </p:extLst>
          </p:nvPr>
        </p:nvGraphicFramePr>
        <p:xfrm>
          <a:off x="71438" y="4000500"/>
          <a:ext cx="9001126" cy="2643190"/>
        </p:xfrm>
        <a:graphic>
          <a:graphicData uri="http://schemas.openxmlformats.org/drawingml/2006/table">
            <a:tbl>
              <a:tblPr firstRow="1" bandRow="1">
                <a:tableStyleId>{5940675A-B579-460E-94D1-54222C63F5DA}</a:tableStyleId>
              </a:tblPr>
              <a:tblGrid>
                <a:gridCol w="4500563"/>
                <a:gridCol w="4500563"/>
              </a:tblGrid>
              <a:tr h="528638">
                <a:tc>
                  <a:txBody>
                    <a:bodyPr/>
                    <a:lstStyle/>
                    <a:p>
                      <a:r>
                        <a:rPr lang="en-GB" sz="1800" b="1" dirty="0" err="1" smtClean="0"/>
                        <a:t>Hace</a:t>
                      </a:r>
                      <a:r>
                        <a:rPr lang="en-GB" sz="1800" b="1" baseline="0" dirty="0" smtClean="0"/>
                        <a:t> 50 </a:t>
                      </a:r>
                      <a:r>
                        <a:rPr lang="en-GB" sz="1800" b="1" baseline="0" dirty="0" err="1" smtClean="0"/>
                        <a:t>años</a:t>
                      </a:r>
                      <a:r>
                        <a:rPr lang="en-GB" sz="1800" b="1" baseline="0" dirty="0" smtClean="0"/>
                        <a:t>, no </a:t>
                      </a:r>
                      <a:r>
                        <a:rPr lang="en-GB" sz="1800" b="1" u="sng" baseline="0" dirty="0" err="1" smtClean="0">
                          <a:solidFill>
                            <a:srgbClr val="FF0000"/>
                          </a:solidFill>
                        </a:rPr>
                        <a:t>había</a:t>
                      </a:r>
                      <a:r>
                        <a:rPr lang="en-GB" sz="1800" b="1" baseline="0" dirty="0" smtClean="0"/>
                        <a:t> </a:t>
                      </a:r>
                      <a:r>
                        <a:rPr lang="en-GB" sz="1800" b="1" baseline="0" dirty="0" err="1" smtClean="0"/>
                        <a:t>turismo</a:t>
                      </a:r>
                      <a:r>
                        <a:rPr lang="en-GB" sz="1800" b="1" baseline="0" dirty="0" smtClean="0"/>
                        <a:t> en </a:t>
                      </a:r>
                      <a:r>
                        <a:rPr lang="en-GB" sz="1800" b="1" baseline="0" dirty="0" err="1" smtClean="0"/>
                        <a:t>España</a:t>
                      </a:r>
                      <a:r>
                        <a:rPr lang="en-GB" sz="1800" b="1" baseline="0" dirty="0" smtClean="0"/>
                        <a:t>.</a:t>
                      </a:r>
                      <a:endParaRPr lang="en-US" sz="1800" b="1" dirty="0"/>
                    </a:p>
                  </a:txBody>
                  <a:tcPr anchor="ctr"/>
                </a:tc>
                <a:tc>
                  <a:txBody>
                    <a:bodyPr/>
                    <a:lstStyle/>
                    <a:p>
                      <a:r>
                        <a:rPr lang="en-GB" sz="1800" b="1" dirty="0" smtClean="0"/>
                        <a:t>Hoy </a:t>
                      </a:r>
                      <a:r>
                        <a:rPr lang="en-GB" sz="1800" b="1" u="sng" dirty="0" smtClean="0">
                          <a:solidFill>
                            <a:srgbClr val="FF0000"/>
                          </a:solidFill>
                        </a:rPr>
                        <a:t>hay</a:t>
                      </a:r>
                      <a:r>
                        <a:rPr lang="en-GB" sz="1800" b="1" dirty="0" smtClean="0"/>
                        <a:t> mucho </a:t>
                      </a:r>
                      <a:r>
                        <a:rPr lang="en-GB" sz="1800" b="1" dirty="0" err="1" smtClean="0"/>
                        <a:t>turismo</a:t>
                      </a:r>
                      <a:r>
                        <a:rPr lang="en-GB" sz="1800" b="1" dirty="0" smtClean="0"/>
                        <a:t> en </a:t>
                      </a:r>
                      <a:r>
                        <a:rPr lang="en-GB" sz="1800" b="1" dirty="0" err="1" smtClean="0"/>
                        <a:t>España</a:t>
                      </a:r>
                      <a:r>
                        <a:rPr lang="en-GB" sz="1800" b="1" baseline="0" dirty="0" smtClean="0"/>
                        <a:t>.</a:t>
                      </a:r>
                      <a:endParaRPr lang="en-US" sz="1800" b="1" dirty="0"/>
                    </a:p>
                  </a:txBody>
                  <a:tcPr anchor="ctr"/>
                </a:tc>
              </a:tr>
              <a:tr h="528638">
                <a:tc>
                  <a:txBody>
                    <a:bodyPr/>
                    <a:lstStyle/>
                    <a:p>
                      <a:endParaRPr lang="en-US" sz="1800" dirty="0"/>
                    </a:p>
                  </a:txBody>
                  <a:tcPr anchor="ctr"/>
                </a:tc>
                <a:tc>
                  <a:txBody>
                    <a:bodyPr/>
                    <a:lstStyle/>
                    <a:p>
                      <a:endParaRPr lang="en-US" sz="1800" dirty="0"/>
                    </a:p>
                  </a:txBody>
                  <a:tcPr anchor="ctr"/>
                </a:tc>
              </a:tr>
              <a:tr h="528638">
                <a:tc>
                  <a:txBody>
                    <a:bodyPr/>
                    <a:lstStyle/>
                    <a:p>
                      <a:endParaRPr lang="en-US" sz="1800" dirty="0"/>
                    </a:p>
                  </a:txBody>
                  <a:tcPr anchor="ctr"/>
                </a:tc>
                <a:tc>
                  <a:txBody>
                    <a:bodyPr/>
                    <a:lstStyle/>
                    <a:p>
                      <a:endParaRPr lang="en-US" sz="1800" dirty="0"/>
                    </a:p>
                  </a:txBody>
                  <a:tcPr anchor="ctr"/>
                </a:tc>
              </a:tr>
              <a:tr h="528638">
                <a:tc>
                  <a:txBody>
                    <a:bodyPr/>
                    <a:lstStyle/>
                    <a:p>
                      <a:endParaRPr lang="en-US" sz="1800"/>
                    </a:p>
                  </a:txBody>
                  <a:tcPr anchor="ctr"/>
                </a:tc>
                <a:tc>
                  <a:txBody>
                    <a:bodyPr/>
                    <a:lstStyle/>
                    <a:p>
                      <a:endParaRPr lang="en-US" sz="1800" dirty="0"/>
                    </a:p>
                  </a:txBody>
                  <a:tcPr anchor="ctr"/>
                </a:tc>
              </a:tr>
              <a:tr h="528638">
                <a:tc>
                  <a:txBody>
                    <a:bodyPr/>
                    <a:lstStyle/>
                    <a:p>
                      <a:endParaRPr lang="en-US" sz="1800"/>
                    </a:p>
                  </a:txBody>
                  <a:tcPr anchor="ctr"/>
                </a:tc>
                <a:tc>
                  <a:txBody>
                    <a:bodyPr/>
                    <a:lstStyle/>
                    <a:p>
                      <a:endParaRPr lang="en-US" sz="1800" dirty="0"/>
                    </a:p>
                  </a:txBody>
                  <a:tcPr anchor="ctr"/>
                </a:tc>
              </a:tr>
            </a:tbl>
          </a:graphicData>
        </a:graphic>
      </p:graphicFrame>
      <p:sp>
        <p:nvSpPr>
          <p:cNvPr id="2" name="Oval 1"/>
          <p:cNvSpPr/>
          <p:nvPr/>
        </p:nvSpPr>
        <p:spPr>
          <a:xfrm>
            <a:off x="971600" y="69850"/>
            <a:ext cx="432048" cy="4302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796136" y="152364"/>
            <a:ext cx="432048" cy="4302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9113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59" y="-99392"/>
            <a:ext cx="3623347" cy="984885"/>
          </a:xfrm>
          <a:prstGeom prst="rect">
            <a:avLst/>
          </a:prstGeom>
          <a:noFill/>
        </p:spPr>
        <p:txBody>
          <a:bodyPr wrap="square" rtlCol="0">
            <a:spAutoFit/>
          </a:bodyPr>
          <a:lstStyle/>
          <a:p>
            <a:pPr algn="ctr"/>
            <a:r>
              <a:rPr lang="en-GB" sz="4000" b="1" dirty="0" err="1"/>
              <a:t>h</a:t>
            </a:r>
            <a:r>
              <a:rPr lang="en-GB" sz="4000" b="1" dirty="0" err="1" smtClean="0"/>
              <a:t>abía</a:t>
            </a:r>
            <a:r>
              <a:rPr lang="en-GB" dirty="0" smtClean="0"/>
              <a:t> </a:t>
            </a:r>
            <a:br>
              <a:rPr lang="en-GB" dirty="0" smtClean="0"/>
            </a:br>
            <a:r>
              <a:rPr lang="en-GB" dirty="0" smtClean="0"/>
              <a:t>= there was/there were (used to be)</a:t>
            </a:r>
            <a:endParaRPr lang="en-GB" dirty="0"/>
          </a:p>
        </p:txBody>
      </p:sp>
      <p:sp>
        <p:nvSpPr>
          <p:cNvPr id="3" name="TextBox 2"/>
          <p:cNvSpPr txBox="1"/>
          <p:nvPr/>
        </p:nvSpPr>
        <p:spPr>
          <a:xfrm>
            <a:off x="5292080" y="-99392"/>
            <a:ext cx="3312368" cy="984885"/>
          </a:xfrm>
          <a:prstGeom prst="rect">
            <a:avLst/>
          </a:prstGeom>
          <a:noFill/>
        </p:spPr>
        <p:txBody>
          <a:bodyPr wrap="square" rtlCol="0">
            <a:spAutoFit/>
          </a:bodyPr>
          <a:lstStyle/>
          <a:p>
            <a:pPr algn="ctr"/>
            <a:r>
              <a:rPr lang="en-GB" sz="4000" b="1" dirty="0" smtClean="0"/>
              <a:t>hay</a:t>
            </a:r>
            <a:r>
              <a:rPr lang="en-GB" dirty="0" smtClean="0"/>
              <a:t> </a:t>
            </a:r>
            <a:br>
              <a:rPr lang="en-GB" dirty="0" smtClean="0"/>
            </a:br>
            <a:r>
              <a:rPr lang="en-GB" dirty="0" smtClean="0"/>
              <a:t>= there is/there are</a:t>
            </a:r>
            <a:endParaRPr lang="en-GB" dirty="0"/>
          </a:p>
        </p:txBody>
      </p:sp>
      <p:sp>
        <p:nvSpPr>
          <p:cNvPr id="4" name="TextBox 3"/>
          <p:cNvSpPr txBox="1"/>
          <p:nvPr/>
        </p:nvSpPr>
        <p:spPr>
          <a:xfrm rot="20603021">
            <a:off x="199304" y="4517344"/>
            <a:ext cx="3312368" cy="861774"/>
          </a:xfrm>
          <a:prstGeom prst="rect">
            <a:avLst/>
          </a:prstGeom>
          <a:noFill/>
        </p:spPr>
        <p:txBody>
          <a:bodyPr wrap="square" rtlCol="0">
            <a:spAutoFit/>
          </a:bodyPr>
          <a:lstStyle/>
          <a:p>
            <a:pPr algn="ctr"/>
            <a:r>
              <a:rPr lang="en-GB" sz="3200" b="1" dirty="0" err="1"/>
              <a:t>h</a:t>
            </a:r>
            <a:r>
              <a:rPr lang="en-GB" sz="3200" b="1" dirty="0" err="1" smtClean="0"/>
              <a:t>ace</a:t>
            </a:r>
            <a:r>
              <a:rPr lang="en-GB" sz="3200" b="1" dirty="0" smtClean="0"/>
              <a:t> 50 </a:t>
            </a:r>
            <a:r>
              <a:rPr lang="en-GB" sz="3200" b="1" dirty="0" err="1" smtClean="0"/>
              <a:t>años</a:t>
            </a:r>
            <a:r>
              <a:rPr lang="en-GB" sz="1400" dirty="0" smtClean="0"/>
              <a:t> </a:t>
            </a:r>
            <a:r>
              <a:rPr lang="en-GB" dirty="0" smtClean="0"/>
              <a:t/>
            </a:r>
            <a:br>
              <a:rPr lang="en-GB" dirty="0" smtClean="0"/>
            </a:br>
            <a:r>
              <a:rPr lang="en-GB" dirty="0" smtClean="0"/>
              <a:t>= 50 years ago</a:t>
            </a:r>
            <a:endParaRPr lang="en-GB" dirty="0"/>
          </a:p>
        </p:txBody>
      </p:sp>
      <p:sp>
        <p:nvSpPr>
          <p:cNvPr id="5" name="TextBox 4"/>
          <p:cNvSpPr txBox="1"/>
          <p:nvPr/>
        </p:nvSpPr>
        <p:spPr>
          <a:xfrm rot="21092824">
            <a:off x="4842081" y="4172643"/>
            <a:ext cx="3312368" cy="861774"/>
          </a:xfrm>
          <a:prstGeom prst="rect">
            <a:avLst/>
          </a:prstGeom>
          <a:noFill/>
        </p:spPr>
        <p:txBody>
          <a:bodyPr wrap="square" rtlCol="0">
            <a:spAutoFit/>
          </a:bodyPr>
          <a:lstStyle/>
          <a:p>
            <a:pPr algn="ctr"/>
            <a:r>
              <a:rPr lang="en-GB" sz="3200" b="1" dirty="0" smtClean="0"/>
              <a:t>hoy</a:t>
            </a:r>
            <a:r>
              <a:rPr lang="en-GB" dirty="0" smtClean="0"/>
              <a:t/>
            </a:r>
            <a:br>
              <a:rPr lang="en-GB" dirty="0" smtClean="0"/>
            </a:br>
            <a:r>
              <a:rPr lang="en-GB" dirty="0" smtClean="0"/>
              <a:t>= today</a:t>
            </a:r>
            <a:endParaRPr lang="en-GB" dirty="0"/>
          </a:p>
        </p:txBody>
      </p:sp>
      <p:sp>
        <p:nvSpPr>
          <p:cNvPr id="6" name="TextBox 5"/>
          <p:cNvSpPr txBox="1"/>
          <p:nvPr/>
        </p:nvSpPr>
        <p:spPr>
          <a:xfrm rot="20603021">
            <a:off x="1925656" y="2635491"/>
            <a:ext cx="3312368" cy="861774"/>
          </a:xfrm>
          <a:prstGeom prst="rect">
            <a:avLst/>
          </a:prstGeom>
          <a:noFill/>
        </p:spPr>
        <p:txBody>
          <a:bodyPr wrap="square" rtlCol="0">
            <a:spAutoFit/>
          </a:bodyPr>
          <a:lstStyle/>
          <a:p>
            <a:pPr algn="ctr"/>
            <a:r>
              <a:rPr lang="en-GB" sz="3200" b="1" dirty="0"/>
              <a:t>a</a:t>
            </a:r>
            <a:r>
              <a:rPr lang="en-GB" sz="3200" b="1" dirty="0" smtClean="0"/>
              <a:t>ntes</a:t>
            </a:r>
            <a:br>
              <a:rPr lang="en-GB" sz="3200" b="1" dirty="0" smtClean="0"/>
            </a:br>
            <a:r>
              <a:rPr lang="en-GB" dirty="0" smtClean="0"/>
              <a:t>= before</a:t>
            </a:r>
            <a:endParaRPr lang="en-GB" dirty="0"/>
          </a:p>
        </p:txBody>
      </p:sp>
      <p:sp>
        <p:nvSpPr>
          <p:cNvPr id="7" name="TextBox 6"/>
          <p:cNvSpPr txBox="1"/>
          <p:nvPr/>
        </p:nvSpPr>
        <p:spPr>
          <a:xfrm>
            <a:off x="-359312" y="3125907"/>
            <a:ext cx="3312368" cy="861774"/>
          </a:xfrm>
          <a:prstGeom prst="rect">
            <a:avLst/>
          </a:prstGeom>
          <a:noFill/>
        </p:spPr>
        <p:txBody>
          <a:bodyPr wrap="square" rtlCol="0">
            <a:spAutoFit/>
          </a:bodyPr>
          <a:lstStyle/>
          <a:p>
            <a:pPr algn="ctr"/>
            <a:r>
              <a:rPr lang="en-GB" sz="3200" b="1" dirty="0" err="1"/>
              <a:t>s</a:t>
            </a:r>
            <a:r>
              <a:rPr lang="en-GB" sz="3200" b="1" dirty="0" err="1" smtClean="0"/>
              <a:t>ombrillas</a:t>
            </a:r>
            <a:r>
              <a:rPr lang="en-GB" sz="3200" b="1" dirty="0" smtClean="0"/>
              <a:t/>
            </a:r>
            <a:br>
              <a:rPr lang="en-GB" sz="3200" b="1" dirty="0" smtClean="0"/>
            </a:br>
            <a:r>
              <a:rPr lang="en-GB" dirty="0" smtClean="0"/>
              <a:t>= parasols</a:t>
            </a:r>
            <a:endParaRPr lang="en-GB" dirty="0"/>
          </a:p>
        </p:txBody>
      </p:sp>
      <p:sp>
        <p:nvSpPr>
          <p:cNvPr id="8" name="TextBox 7"/>
          <p:cNvSpPr txBox="1"/>
          <p:nvPr/>
        </p:nvSpPr>
        <p:spPr>
          <a:xfrm rot="20862001">
            <a:off x="5433870" y="1467670"/>
            <a:ext cx="3312368" cy="861774"/>
          </a:xfrm>
          <a:prstGeom prst="rect">
            <a:avLst/>
          </a:prstGeom>
          <a:noFill/>
        </p:spPr>
        <p:txBody>
          <a:bodyPr wrap="square" rtlCol="0">
            <a:spAutoFit/>
          </a:bodyPr>
          <a:lstStyle/>
          <a:p>
            <a:pPr algn="ctr"/>
            <a:r>
              <a:rPr lang="en-GB" sz="3200" b="1" dirty="0" err="1"/>
              <a:t>r</a:t>
            </a:r>
            <a:r>
              <a:rPr lang="en-GB" sz="3200" b="1" dirty="0" err="1" smtClean="0"/>
              <a:t>ocas</a:t>
            </a:r>
            <a:r>
              <a:rPr lang="en-GB" sz="3200" b="1" dirty="0" smtClean="0"/>
              <a:t/>
            </a:r>
            <a:br>
              <a:rPr lang="en-GB" sz="3200" b="1" dirty="0" smtClean="0"/>
            </a:br>
            <a:r>
              <a:rPr lang="en-GB" dirty="0" smtClean="0"/>
              <a:t>= rocks</a:t>
            </a:r>
            <a:endParaRPr lang="en-GB" dirty="0"/>
          </a:p>
        </p:txBody>
      </p:sp>
      <p:sp>
        <p:nvSpPr>
          <p:cNvPr id="9" name="TextBox 8"/>
          <p:cNvSpPr txBox="1"/>
          <p:nvPr/>
        </p:nvSpPr>
        <p:spPr>
          <a:xfrm rot="20862001">
            <a:off x="6153098" y="2509196"/>
            <a:ext cx="3312368" cy="861774"/>
          </a:xfrm>
          <a:prstGeom prst="rect">
            <a:avLst/>
          </a:prstGeom>
          <a:noFill/>
        </p:spPr>
        <p:txBody>
          <a:bodyPr wrap="square" rtlCol="0">
            <a:spAutoFit/>
          </a:bodyPr>
          <a:lstStyle/>
          <a:p>
            <a:pPr algn="ctr"/>
            <a:r>
              <a:rPr lang="en-GB" sz="3200" b="1" dirty="0" err="1"/>
              <a:t>t</a:t>
            </a:r>
            <a:r>
              <a:rPr lang="en-GB" sz="3200" b="1" dirty="0" err="1" smtClean="0"/>
              <a:t>uristas</a:t>
            </a:r>
            <a:r>
              <a:rPr lang="en-GB" sz="3200" b="1" dirty="0" smtClean="0"/>
              <a:t/>
            </a:r>
            <a:br>
              <a:rPr lang="en-GB" sz="3200" b="1" dirty="0" smtClean="0"/>
            </a:br>
            <a:r>
              <a:rPr lang="en-GB" dirty="0" smtClean="0"/>
              <a:t>= tourists</a:t>
            </a:r>
            <a:endParaRPr lang="en-GB" dirty="0"/>
          </a:p>
        </p:txBody>
      </p:sp>
      <p:sp>
        <p:nvSpPr>
          <p:cNvPr id="10" name="TextBox 9"/>
          <p:cNvSpPr txBox="1"/>
          <p:nvPr/>
        </p:nvSpPr>
        <p:spPr>
          <a:xfrm rot="294896">
            <a:off x="3064345" y="4562698"/>
            <a:ext cx="3312368" cy="861774"/>
          </a:xfrm>
          <a:prstGeom prst="rect">
            <a:avLst/>
          </a:prstGeom>
          <a:noFill/>
        </p:spPr>
        <p:txBody>
          <a:bodyPr wrap="square" rtlCol="0">
            <a:spAutoFit/>
          </a:bodyPr>
          <a:lstStyle/>
          <a:p>
            <a:pPr algn="ctr"/>
            <a:r>
              <a:rPr lang="en-GB" sz="3200" b="1" dirty="0"/>
              <a:t>p</a:t>
            </a:r>
            <a:r>
              <a:rPr lang="en-GB" sz="3200" b="1" dirty="0" smtClean="0"/>
              <a:t>ersonas</a:t>
            </a:r>
            <a:br>
              <a:rPr lang="en-GB" sz="3200" b="1" dirty="0" smtClean="0"/>
            </a:br>
            <a:r>
              <a:rPr lang="en-GB" dirty="0" smtClean="0"/>
              <a:t>= people</a:t>
            </a:r>
            <a:endParaRPr lang="en-GB" dirty="0"/>
          </a:p>
        </p:txBody>
      </p:sp>
      <p:sp>
        <p:nvSpPr>
          <p:cNvPr id="11" name="TextBox 10"/>
          <p:cNvSpPr txBox="1"/>
          <p:nvPr/>
        </p:nvSpPr>
        <p:spPr>
          <a:xfrm rot="713884">
            <a:off x="3112447" y="1306523"/>
            <a:ext cx="3312368" cy="861774"/>
          </a:xfrm>
          <a:prstGeom prst="rect">
            <a:avLst/>
          </a:prstGeom>
          <a:noFill/>
        </p:spPr>
        <p:txBody>
          <a:bodyPr wrap="square" rtlCol="0">
            <a:spAutoFit/>
          </a:bodyPr>
          <a:lstStyle/>
          <a:p>
            <a:pPr algn="ctr"/>
            <a:r>
              <a:rPr lang="en-GB" sz="3200" b="1" dirty="0" err="1" smtClean="0"/>
              <a:t>palmeras</a:t>
            </a:r>
            <a:r>
              <a:rPr lang="en-GB" sz="3200" b="1" dirty="0" smtClean="0"/>
              <a:t/>
            </a:r>
            <a:br>
              <a:rPr lang="en-GB" sz="3200" b="1" dirty="0" smtClean="0"/>
            </a:br>
            <a:r>
              <a:rPr lang="en-GB" dirty="0" smtClean="0"/>
              <a:t>= palm trees</a:t>
            </a:r>
            <a:endParaRPr lang="en-GB" dirty="0"/>
          </a:p>
        </p:txBody>
      </p:sp>
      <p:sp>
        <p:nvSpPr>
          <p:cNvPr id="12" name="TextBox 11"/>
          <p:cNvSpPr txBox="1"/>
          <p:nvPr/>
        </p:nvSpPr>
        <p:spPr>
          <a:xfrm rot="20862001">
            <a:off x="723189" y="1901392"/>
            <a:ext cx="3312368" cy="861774"/>
          </a:xfrm>
          <a:prstGeom prst="rect">
            <a:avLst/>
          </a:prstGeom>
          <a:noFill/>
        </p:spPr>
        <p:txBody>
          <a:bodyPr wrap="square" rtlCol="0">
            <a:spAutoFit/>
          </a:bodyPr>
          <a:lstStyle/>
          <a:p>
            <a:pPr algn="ctr"/>
            <a:r>
              <a:rPr lang="en-GB" sz="3200" b="1" dirty="0" err="1"/>
              <a:t>a</a:t>
            </a:r>
            <a:r>
              <a:rPr lang="en-GB" sz="3200" b="1" dirty="0" err="1" smtClean="0"/>
              <a:t>hora</a:t>
            </a:r>
            <a:r>
              <a:rPr lang="en-GB" sz="3200" b="1" dirty="0" smtClean="0"/>
              <a:t/>
            </a:r>
            <a:br>
              <a:rPr lang="en-GB" sz="3200" b="1" dirty="0" smtClean="0"/>
            </a:br>
            <a:r>
              <a:rPr lang="en-GB" dirty="0" smtClean="0"/>
              <a:t>= now</a:t>
            </a:r>
            <a:endParaRPr lang="en-GB" dirty="0"/>
          </a:p>
        </p:txBody>
      </p:sp>
      <p:sp>
        <p:nvSpPr>
          <p:cNvPr id="13" name="TextBox 12"/>
          <p:cNvSpPr txBox="1"/>
          <p:nvPr/>
        </p:nvSpPr>
        <p:spPr>
          <a:xfrm rot="164438">
            <a:off x="4106415" y="3121261"/>
            <a:ext cx="3312368" cy="861774"/>
          </a:xfrm>
          <a:prstGeom prst="rect">
            <a:avLst/>
          </a:prstGeom>
          <a:noFill/>
        </p:spPr>
        <p:txBody>
          <a:bodyPr wrap="square" rtlCol="0">
            <a:spAutoFit/>
          </a:bodyPr>
          <a:lstStyle/>
          <a:p>
            <a:pPr algn="ctr"/>
            <a:r>
              <a:rPr lang="en-GB" sz="3200" b="1" dirty="0" err="1"/>
              <a:t>t</a:t>
            </a:r>
            <a:r>
              <a:rPr lang="en-GB" sz="3200" b="1" dirty="0" err="1" smtClean="0"/>
              <a:t>umbonas</a:t>
            </a:r>
            <a:r>
              <a:rPr lang="en-GB" sz="3200" b="1" dirty="0" smtClean="0"/>
              <a:t/>
            </a:r>
            <a:br>
              <a:rPr lang="en-GB" sz="3200" b="1" dirty="0" smtClean="0"/>
            </a:br>
            <a:r>
              <a:rPr lang="en-GB" dirty="0" smtClean="0"/>
              <a:t>= </a:t>
            </a:r>
            <a:r>
              <a:rPr lang="en-GB" dirty="0" err="1" smtClean="0"/>
              <a:t>sunloungers</a:t>
            </a:r>
            <a:endParaRPr lang="en-GB" dirty="0"/>
          </a:p>
        </p:txBody>
      </p:sp>
      <p:sp>
        <p:nvSpPr>
          <p:cNvPr id="14" name="TextBox 13"/>
          <p:cNvSpPr txBox="1"/>
          <p:nvPr/>
        </p:nvSpPr>
        <p:spPr>
          <a:xfrm rot="20862001">
            <a:off x="-414786" y="1306523"/>
            <a:ext cx="3312368" cy="861774"/>
          </a:xfrm>
          <a:prstGeom prst="rect">
            <a:avLst/>
          </a:prstGeom>
          <a:noFill/>
        </p:spPr>
        <p:txBody>
          <a:bodyPr wrap="square" rtlCol="0">
            <a:spAutoFit/>
          </a:bodyPr>
          <a:lstStyle/>
          <a:p>
            <a:pPr algn="ctr"/>
            <a:r>
              <a:rPr lang="en-GB" sz="3200" b="1" dirty="0" err="1" smtClean="0"/>
              <a:t>hoteles</a:t>
            </a:r>
            <a:r>
              <a:rPr lang="en-GB" sz="3200" b="1" dirty="0" smtClean="0"/>
              <a:t/>
            </a:r>
            <a:br>
              <a:rPr lang="en-GB" sz="3200" b="1" dirty="0" smtClean="0"/>
            </a:br>
            <a:r>
              <a:rPr lang="en-GB" dirty="0" smtClean="0"/>
              <a:t>= hotels</a:t>
            </a:r>
            <a:endParaRPr lang="en-GB" dirty="0"/>
          </a:p>
        </p:txBody>
      </p:sp>
      <p:sp>
        <p:nvSpPr>
          <p:cNvPr id="15" name="TextBox 14"/>
          <p:cNvSpPr txBox="1"/>
          <p:nvPr/>
        </p:nvSpPr>
        <p:spPr>
          <a:xfrm>
            <a:off x="81189" y="5829369"/>
            <a:ext cx="2592289" cy="861774"/>
          </a:xfrm>
          <a:prstGeom prst="rect">
            <a:avLst/>
          </a:prstGeom>
          <a:noFill/>
        </p:spPr>
        <p:txBody>
          <a:bodyPr wrap="square" rtlCol="0">
            <a:spAutoFit/>
          </a:bodyPr>
          <a:lstStyle/>
          <a:p>
            <a:pPr algn="ctr"/>
            <a:r>
              <a:rPr lang="en-GB" sz="3200" b="1" dirty="0" smtClean="0"/>
              <a:t>sol</a:t>
            </a:r>
            <a:br>
              <a:rPr lang="en-GB" sz="3200" b="1" dirty="0" smtClean="0"/>
            </a:br>
            <a:r>
              <a:rPr lang="en-GB" dirty="0" smtClean="0"/>
              <a:t>= sun</a:t>
            </a:r>
            <a:endParaRPr lang="en-GB" dirty="0"/>
          </a:p>
        </p:txBody>
      </p:sp>
      <p:sp>
        <p:nvSpPr>
          <p:cNvPr id="16" name="TextBox 15"/>
          <p:cNvSpPr txBox="1"/>
          <p:nvPr/>
        </p:nvSpPr>
        <p:spPr>
          <a:xfrm rot="20862001">
            <a:off x="6515491" y="5602361"/>
            <a:ext cx="3312368" cy="861774"/>
          </a:xfrm>
          <a:prstGeom prst="rect">
            <a:avLst/>
          </a:prstGeom>
          <a:noFill/>
        </p:spPr>
        <p:txBody>
          <a:bodyPr wrap="square" rtlCol="0">
            <a:spAutoFit/>
          </a:bodyPr>
          <a:lstStyle/>
          <a:p>
            <a:pPr algn="ctr"/>
            <a:r>
              <a:rPr lang="en-GB" sz="3200" b="1" dirty="0" err="1"/>
              <a:t>u</a:t>
            </a:r>
            <a:r>
              <a:rPr lang="en-GB" sz="3200" b="1" dirty="0" err="1" smtClean="0"/>
              <a:t>na</a:t>
            </a:r>
            <a:r>
              <a:rPr lang="en-GB" sz="3200" b="1" dirty="0" smtClean="0"/>
              <a:t> </a:t>
            </a:r>
            <a:r>
              <a:rPr lang="en-GB" sz="3200" b="1" dirty="0" err="1" smtClean="0"/>
              <a:t>iglesia</a:t>
            </a:r>
            <a:r>
              <a:rPr lang="en-GB" sz="3200" b="1" dirty="0" smtClean="0"/>
              <a:t/>
            </a:r>
            <a:br>
              <a:rPr lang="en-GB" sz="3200" b="1" dirty="0" smtClean="0"/>
            </a:br>
            <a:r>
              <a:rPr lang="en-GB" dirty="0" smtClean="0"/>
              <a:t>= a church</a:t>
            </a:r>
            <a:endParaRPr lang="en-GB" dirty="0"/>
          </a:p>
        </p:txBody>
      </p:sp>
      <p:cxnSp>
        <p:nvCxnSpPr>
          <p:cNvPr id="18" name="Straight Connector 17"/>
          <p:cNvCxnSpPr/>
          <p:nvPr/>
        </p:nvCxnSpPr>
        <p:spPr>
          <a:xfrm>
            <a:off x="271978" y="908720"/>
            <a:ext cx="86205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1397914">
            <a:off x="2218190" y="5602360"/>
            <a:ext cx="3312368" cy="861774"/>
          </a:xfrm>
          <a:prstGeom prst="rect">
            <a:avLst/>
          </a:prstGeom>
          <a:noFill/>
        </p:spPr>
        <p:txBody>
          <a:bodyPr wrap="square" rtlCol="0">
            <a:spAutoFit/>
          </a:bodyPr>
          <a:lstStyle/>
          <a:p>
            <a:pPr algn="ctr"/>
            <a:r>
              <a:rPr lang="en-GB" sz="3200" b="1" dirty="0" smtClean="0"/>
              <a:t>mucho/a/</a:t>
            </a:r>
            <a:r>
              <a:rPr lang="en-GB" sz="3200" b="1" dirty="0" err="1" smtClean="0"/>
              <a:t>os</a:t>
            </a:r>
            <a:r>
              <a:rPr lang="en-GB" sz="3200" b="1" dirty="0" smtClean="0"/>
              <a:t>/as</a:t>
            </a:r>
            <a:br>
              <a:rPr lang="en-GB" sz="3200" b="1" dirty="0" smtClean="0"/>
            </a:br>
            <a:r>
              <a:rPr lang="en-GB" dirty="0" smtClean="0"/>
              <a:t>= a lot / many</a:t>
            </a:r>
            <a:endParaRPr lang="en-GB" dirty="0"/>
          </a:p>
        </p:txBody>
      </p:sp>
      <p:sp>
        <p:nvSpPr>
          <p:cNvPr id="20" name="TextBox 19"/>
          <p:cNvSpPr txBox="1"/>
          <p:nvPr/>
        </p:nvSpPr>
        <p:spPr>
          <a:xfrm rot="20862001">
            <a:off x="6426731" y="4614041"/>
            <a:ext cx="3312368" cy="861774"/>
          </a:xfrm>
          <a:prstGeom prst="rect">
            <a:avLst/>
          </a:prstGeom>
          <a:noFill/>
        </p:spPr>
        <p:txBody>
          <a:bodyPr wrap="square" rtlCol="0">
            <a:spAutoFit/>
          </a:bodyPr>
          <a:lstStyle/>
          <a:p>
            <a:pPr algn="ctr"/>
            <a:r>
              <a:rPr lang="en-GB" sz="3200" b="1" dirty="0"/>
              <a:t>c</a:t>
            </a:r>
            <a:r>
              <a:rPr lang="en-GB" sz="3200" b="1" dirty="0" smtClean="0"/>
              <a:t>asas</a:t>
            </a:r>
            <a:br>
              <a:rPr lang="en-GB" sz="3200" b="1" dirty="0" smtClean="0"/>
            </a:br>
            <a:r>
              <a:rPr lang="en-GB" dirty="0" smtClean="0"/>
              <a:t>= houses</a:t>
            </a:r>
            <a:endParaRPr lang="en-GB" dirty="0"/>
          </a:p>
        </p:txBody>
      </p:sp>
    </p:spTree>
    <p:extLst>
      <p:ext uri="{BB962C8B-B14F-4D97-AF65-F5344CB8AC3E}">
        <p14:creationId xmlns:p14="http://schemas.microsoft.com/office/powerpoint/2010/main" val="1037400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itges2.JPG"/>
          <p:cNvPicPr>
            <a:picLocks noChangeAspect="1"/>
          </p:cNvPicPr>
          <p:nvPr/>
        </p:nvPicPr>
        <p:blipFill>
          <a:blip r:embed="rId3">
            <a:extLst>
              <a:ext uri="{28A0092B-C50C-407E-A947-70E740481C1C}">
                <a14:useLocalDpi xmlns:a14="http://schemas.microsoft.com/office/drawing/2010/main" val="0"/>
              </a:ext>
            </a:extLst>
          </a:blip>
          <a:srcRect l="7246" b="-484"/>
          <a:stretch>
            <a:fillRect/>
          </a:stretch>
        </p:blipFill>
        <p:spPr bwMode="auto">
          <a:xfrm>
            <a:off x="4572000" y="0"/>
            <a:ext cx="4572000" cy="3714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4"/>
          <p:cNvPicPr>
            <a:picLocks noChangeAspect="1" noChangeArrowheads="1"/>
          </p:cNvPicPr>
          <p:nvPr/>
        </p:nvPicPr>
        <p:blipFill>
          <a:blip r:embed="rId4">
            <a:extLst>
              <a:ext uri="{28A0092B-C50C-407E-A947-70E740481C1C}">
                <a14:useLocalDpi xmlns:a14="http://schemas.microsoft.com/office/drawing/2010/main" val="0"/>
              </a:ext>
            </a:extLst>
          </a:blip>
          <a:srcRect r="16309"/>
          <a:stretch>
            <a:fillRect/>
          </a:stretch>
        </p:blipFill>
        <p:spPr bwMode="auto">
          <a:xfrm>
            <a:off x="0" y="0"/>
            <a:ext cx="4572000" cy="3714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0" name="TextBox 3"/>
          <p:cNvSpPr txBox="1">
            <a:spLocks noChangeArrowheads="1"/>
          </p:cNvSpPr>
          <p:nvPr/>
        </p:nvSpPr>
        <p:spPr bwMode="auto">
          <a:xfrm>
            <a:off x="4643438" y="69850"/>
            <a:ext cx="1643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100" b="1">
                <a:latin typeface="Comic Sans MS" pitchFamily="66" charset="0"/>
              </a:rPr>
              <a:t>Sitges</a:t>
            </a:r>
          </a:p>
          <a:p>
            <a:pPr eaLnBrk="1" hangingPunct="1"/>
            <a:r>
              <a:rPr lang="en-GB" sz="1100" b="1">
                <a:latin typeface="Comic Sans MS" pitchFamily="66" charset="0"/>
              </a:rPr>
              <a:t>Cataluña, Spain 2009</a:t>
            </a:r>
            <a:endParaRPr lang="en-US" sz="1100" b="1">
              <a:latin typeface="Comic Sans MS"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32448533"/>
              </p:ext>
            </p:extLst>
          </p:nvPr>
        </p:nvGraphicFramePr>
        <p:xfrm>
          <a:off x="71438" y="4000500"/>
          <a:ext cx="9001126" cy="2643190"/>
        </p:xfrm>
        <a:graphic>
          <a:graphicData uri="http://schemas.openxmlformats.org/drawingml/2006/table">
            <a:tbl>
              <a:tblPr firstRow="1" bandRow="1">
                <a:tableStyleId>{5940675A-B579-460E-94D1-54222C63F5DA}</a:tableStyleId>
              </a:tblPr>
              <a:tblGrid>
                <a:gridCol w="4500563"/>
                <a:gridCol w="4500563"/>
              </a:tblGrid>
              <a:tr h="528638">
                <a:tc>
                  <a:txBody>
                    <a:bodyPr/>
                    <a:lstStyle/>
                    <a:p>
                      <a:r>
                        <a:rPr lang="en-GB" sz="1800" b="1" dirty="0" err="1" smtClean="0"/>
                        <a:t>Hace</a:t>
                      </a:r>
                      <a:r>
                        <a:rPr lang="en-GB" sz="1800" b="1" baseline="0" dirty="0" smtClean="0"/>
                        <a:t> 50 </a:t>
                      </a:r>
                      <a:r>
                        <a:rPr lang="en-GB" sz="1800" b="1" baseline="0" dirty="0" err="1" smtClean="0"/>
                        <a:t>años</a:t>
                      </a:r>
                      <a:r>
                        <a:rPr lang="en-GB" sz="1800" b="1" baseline="0" dirty="0" smtClean="0"/>
                        <a:t>, no </a:t>
                      </a:r>
                      <a:r>
                        <a:rPr lang="en-GB" sz="1800" b="1" u="sng" baseline="0" dirty="0" err="1" smtClean="0">
                          <a:solidFill>
                            <a:srgbClr val="FF0000"/>
                          </a:solidFill>
                        </a:rPr>
                        <a:t>había</a:t>
                      </a:r>
                      <a:r>
                        <a:rPr lang="en-GB" sz="1800" b="1" baseline="0" dirty="0" smtClean="0"/>
                        <a:t> </a:t>
                      </a:r>
                      <a:r>
                        <a:rPr lang="en-GB" sz="1800" b="1" baseline="0" dirty="0" err="1" smtClean="0"/>
                        <a:t>turismo</a:t>
                      </a:r>
                      <a:r>
                        <a:rPr lang="en-GB" sz="1800" b="1" baseline="0" dirty="0" smtClean="0"/>
                        <a:t> en </a:t>
                      </a:r>
                      <a:r>
                        <a:rPr lang="en-GB" sz="1800" b="1" baseline="0" dirty="0" err="1" smtClean="0"/>
                        <a:t>España</a:t>
                      </a:r>
                      <a:r>
                        <a:rPr lang="en-GB" sz="1800" b="1" baseline="0" dirty="0" smtClean="0"/>
                        <a:t>.</a:t>
                      </a:r>
                      <a:endParaRPr lang="en-US" sz="1800" b="1" dirty="0"/>
                    </a:p>
                  </a:txBody>
                  <a:tcPr anchor="ctr"/>
                </a:tc>
                <a:tc>
                  <a:txBody>
                    <a:bodyPr/>
                    <a:lstStyle/>
                    <a:p>
                      <a:r>
                        <a:rPr lang="en-GB" sz="1800" b="1" dirty="0" smtClean="0"/>
                        <a:t>Hoy </a:t>
                      </a:r>
                      <a:r>
                        <a:rPr lang="en-GB" sz="1800" b="1" u="sng" dirty="0" smtClean="0">
                          <a:solidFill>
                            <a:srgbClr val="FF0000"/>
                          </a:solidFill>
                        </a:rPr>
                        <a:t>hay</a:t>
                      </a:r>
                      <a:r>
                        <a:rPr lang="en-GB" sz="1800" b="1" dirty="0" smtClean="0"/>
                        <a:t> mucho </a:t>
                      </a:r>
                      <a:r>
                        <a:rPr lang="en-GB" sz="1800" b="1" dirty="0" err="1" smtClean="0"/>
                        <a:t>turismo</a:t>
                      </a:r>
                      <a:r>
                        <a:rPr lang="en-GB" sz="1800" b="1" dirty="0" smtClean="0"/>
                        <a:t> en </a:t>
                      </a:r>
                      <a:r>
                        <a:rPr lang="en-GB" sz="1800" b="1" dirty="0" err="1" smtClean="0"/>
                        <a:t>España</a:t>
                      </a:r>
                      <a:r>
                        <a:rPr lang="en-GB" sz="1800" b="1" baseline="0" dirty="0" smtClean="0"/>
                        <a:t>.</a:t>
                      </a:r>
                      <a:endParaRPr lang="en-US" sz="1800" b="1" dirty="0"/>
                    </a:p>
                  </a:txBody>
                  <a:tcPr anchor="ctr"/>
                </a:tc>
              </a:tr>
              <a:tr h="528638">
                <a:tc>
                  <a:txBody>
                    <a:bodyPr/>
                    <a:lstStyle/>
                    <a:p>
                      <a:endParaRPr lang="en-US" sz="1800" dirty="0"/>
                    </a:p>
                  </a:txBody>
                  <a:tcPr anchor="ctr"/>
                </a:tc>
                <a:tc>
                  <a:txBody>
                    <a:bodyPr/>
                    <a:lstStyle/>
                    <a:p>
                      <a:endParaRPr lang="en-US" sz="1800" dirty="0"/>
                    </a:p>
                  </a:txBody>
                  <a:tcPr anchor="ctr"/>
                </a:tc>
              </a:tr>
              <a:tr h="528638">
                <a:tc>
                  <a:txBody>
                    <a:bodyPr/>
                    <a:lstStyle/>
                    <a:p>
                      <a:endParaRPr lang="en-US" sz="1800" dirty="0"/>
                    </a:p>
                  </a:txBody>
                  <a:tcPr anchor="ctr"/>
                </a:tc>
                <a:tc>
                  <a:txBody>
                    <a:bodyPr/>
                    <a:lstStyle/>
                    <a:p>
                      <a:endParaRPr lang="en-US" sz="1800" dirty="0"/>
                    </a:p>
                  </a:txBody>
                  <a:tcPr anchor="ctr"/>
                </a:tc>
              </a:tr>
              <a:tr h="528638">
                <a:tc>
                  <a:txBody>
                    <a:bodyPr/>
                    <a:lstStyle/>
                    <a:p>
                      <a:endParaRPr lang="en-US" sz="1800"/>
                    </a:p>
                  </a:txBody>
                  <a:tcPr anchor="ctr"/>
                </a:tc>
                <a:tc>
                  <a:txBody>
                    <a:bodyPr/>
                    <a:lstStyle/>
                    <a:p>
                      <a:endParaRPr lang="en-US" sz="1800" dirty="0"/>
                    </a:p>
                  </a:txBody>
                  <a:tcPr anchor="ctr"/>
                </a:tc>
              </a:tr>
              <a:tr h="528638">
                <a:tc>
                  <a:txBody>
                    <a:bodyPr/>
                    <a:lstStyle/>
                    <a:p>
                      <a:endParaRPr lang="en-US" sz="1800"/>
                    </a:p>
                  </a:txBody>
                  <a:tcPr anchor="ctr"/>
                </a:tc>
                <a:tc>
                  <a:txBody>
                    <a:bodyPr/>
                    <a:lstStyle/>
                    <a:p>
                      <a:endParaRPr lang="en-US" sz="1800" dirty="0"/>
                    </a:p>
                  </a:txBody>
                  <a:tcPr anchor="ctr"/>
                </a:tc>
              </a:tr>
            </a:tbl>
          </a:graphicData>
        </a:graphic>
      </p:graphicFrame>
      <p:sp>
        <p:nvSpPr>
          <p:cNvPr id="2" name="Oval 1"/>
          <p:cNvSpPr/>
          <p:nvPr/>
        </p:nvSpPr>
        <p:spPr>
          <a:xfrm>
            <a:off x="971600" y="69850"/>
            <a:ext cx="432048" cy="4302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796136" y="152364"/>
            <a:ext cx="432048" cy="4302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07504" y="4581128"/>
            <a:ext cx="4392488" cy="369332"/>
          </a:xfrm>
          <a:prstGeom prst="rect">
            <a:avLst/>
          </a:prstGeom>
          <a:noFill/>
        </p:spPr>
        <p:txBody>
          <a:bodyPr wrap="square" rtlCol="0">
            <a:spAutoFit/>
          </a:bodyPr>
          <a:lstStyle/>
          <a:p>
            <a:r>
              <a:rPr lang="en-GB" b="1" dirty="0" smtClean="0"/>
              <a:t>En 1963 no </a:t>
            </a:r>
            <a:r>
              <a:rPr lang="en-GB" b="1" u="sng" dirty="0" err="1" smtClean="0">
                <a:solidFill>
                  <a:srgbClr val="FF0000"/>
                </a:solidFill>
              </a:rPr>
              <a:t>había</a:t>
            </a:r>
            <a:r>
              <a:rPr lang="en-GB" b="1" dirty="0" smtClean="0"/>
              <a:t> </a:t>
            </a:r>
            <a:r>
              <a:rPr lang="en-GB" b="1" dirty="0" err="1" smtClean="0"/>
              <a:t>hoteles</a:t>
            </a:r>
            <a:r>
              <a:rPr lang="en-GB" b="1" dirty="0" smtClean="0"/>
              <a:t> en la costa.</a:t>
            </a:r>
            <a:endParaRPr lang="en-GB" b="1" dirty="0"/>
          </a:p>
        </p:txBody>
      </p:sp>
      <p:sp>
        <p:nvSpPr>
          <p:cNvPr id="9" name="TextBox 8"/>
          <p:cNvSpPr txBox="1"/>
          <p:nvPr/>
        </p:nvSpPr>
        <p:spPr>
          <a:xfrm>
            <a:off x="4596437" y="4606178"/>
            <a:ext cx="4392488" cy="369332"/>
          </a:xfrm>
          <a:prstGeom prst="rect">
            <a:avLst/>
          </a:prstGeom>
          <a:noFill/>
        </p:spPr>
        <p:txBody>
          <a:bodyPr wrap="square" rtlCol="0">
            <a:spAutoFit/>
          </a:bodyPr>
          <a:lstStyle/>
          <a:p>
            <a:r>
              <a:rPr lang="en-GB" b="1" dirty="0" smtClean="0"/>
              <a:t>Hoy </a:t>
            </a:r>
            <a:r>
              <a:rPr lang="en-GB" b="1" u="sng" dirty="0" smtClean="0">
                <a:solidFill>
                  <a:srgbClr val="FF0000"/>
                </a:solidFill>
              </a:rPr>
              <a:t>hay</a:t>
            </a:r>
            <a:r>
              <a:rPr lang="en-GB" b="1" dirty="0" smtClean="0"/>
              <a:t> </a:t>
            </a:r>
            <a:r>
              <a:rPr lang="en-GB" b="1" dirty="0" err="1" smtClean="0"/>
              <a:t>muchos</a:t>
            </a:r>
            <a:r>
              <a:rPr lang="en-GB" b="1" dirty="0" smtClean="0"/>
              <a:t> </a:t>
            </a:r>
            <a:r>
              <a:rPr lang="en-GB" b="1" dirty="0" err="1" smtClean="0"/>
              <a:t>hoteles</a:t>
            </a:r>
            <a:r>
              <a:rPr lang="en-GB" b="1" dirty="0" smtClean="0"/>
              <a:t> en la costa.</a:t>
            </a:r>
            <a:endParaRPr lang="en-GB" b="1" dirty="0"/>
          </a:p>
        </p:txBody>
      </p:sp>
      <p:sp>
        <p:nvSpPr>
          <p:cNvPr id="10" name="TextBox 9"/>
          <p:cNvSpPr txBox="1"/>
          <p:nvPr/>
        </p:nvSpPr>
        <p:spPr>
          <a:xfrm>
            <a:off x="107504" y="5075892"/>
            <a:ext cx="4392488" cy="369332"/>
          </a:xfrm>
          <a:prstGeom prst="rect">
            <a:avLst/>
          </a:prstGeom>
          <a:noFill/>
        </p:spPr>
        <p:txBody>
          <a:bodyPr wrap="square" rtlCol="0">
            <a:spAutoFit/>
          </a:bodyPr>
          <a:lstStyle/>
          <a:p>
            <a:r>
              <a:rPr lang="en-GB" b="1" dirty="0" err="1" smtClean="0"/>
              <a:t>Hace</a:t>
            </a:r>
            <a:r>
              <a:rPr lang="en-GB" b="1" dirty="0" smtClean="0"/>
              <a:t> 50 </a:t>
            </a:r>
            <a:r>
              <a:rPr lang="en-GB" b="1" dirty="0" err="1" smtClean="0"/>
              <a:t>años</a:t>
            </a:r>
            <a:r>
              <a:rPr lang="en-GB" b="1" dirty="0" smtClean="0"/>
              <a:t>, no </a:t>
            </a:r>
            <a:r>
              <a:rPr lang="en-GB" b="1" u="sng" dirty="0" err="1" smtClean="0">
                <a:solidFill>
                  <a:srgbClr val="FF0000"/>
                </a:solidFill>
              </a:rPr>
              <a:t>había</a:t>
            </a:r>
            <a:r>
              <a:rPr lang="en-GB" b="1" dirty="0" smtClean="0"/>
              <a:t> </a:t>
            </a:r>
            <a:r>
              <a:rPr lang="en-GB" b="1" dirty="0" err="1" smtClean="0"/>
              <a:t>turistas</a:t>
            </a:r>
            <a:r>
              <a:rPr lang="en-GB" b="1" dirty="0" smtClean="0"/>
              <a:t> en la playa.</a:t>
            </a:r>
            <a:endParaRPr lang="en-GB" b="1" dirty="0"/>
          </a:p>
        </p:txBody>
      </p:sp>
      <p:sp>
        <p:nvSpPr>
          <p:cNvPr id="11" name="TextBox 10"/>
          <p:cNvSpPr txBox="1"/>
          <p:nvPr/>
        </p:nvSpPr>
        <p:spPr>
          <a:xfrm>
            <a:off x="4652392" y="5085184"/>
            <a:ext cx="4392488" cy="369332"/>
          </a:xfrm>
          <a:prstGeom prst="rect">
            <a:avLst/>
          </a:prstGeom>
          <a:noFill/>
        </p:spPr>
        <p:txBody>
          <a:bodyPr wrap="square" rtlCol="0">
            <a:spAutoFit/>
          </a:bodyPr>
          <a:lstStyle/>
          <a:p>
            <a:r>
              <a:rPr lang="en-GB" b="1" dirty="0" smtClean="0"/>
              <a:t>Hoy </a:t>
            </a:r>
            <a:r>
              <a:rPr lang="en-GB" b="1" u="sng" dirty="0" smtClean="0">
                <a:solidFill>
                  <a:srgbClr val="FF0000"/>
                </a:solidFill>
              </a:rPr>
              <a:t>hay</a:t>
            </a:r>
            <a:r>
              <a:rPr lang="en-GB" b="1" dirty="0" smtClean="0"/>
              <a:t> </a:t>
            </a:r>
            <a:r>
              <a:rPr lang="en-GB" b="1" dirty="0" err="1" smtClean="0"/>
              <a:t>muchísimos</a:t>
            </a:r>
            <a:r>
              <a:rPr lang="en-GB" b="1" dirty="0" smtClean="0"/>
              <a:t> </a:t>
            </a:r>
            <a:r>
              <a:rPr lang="en-GB" b="1" dirty="0" err="1" smtClean="0"/>
              <a:t>turistas</a:t>
            </a:r>
            <a:r>
              <a:rPr lang="en-GB" b="1" dirty="0" smtClean="0"/>
              <a:t> en la playa.</a:t>
            </a:r>
            <a:endParaRPr lang="en-GB" b="1" dirty="0"/>
          </a:p>
        </p:txBody>
      </p:sp>
      <p:sp>
        <p:nvSpPr>
          <p:cNvPr id="12" name="TextBox 11"/>
          <p:cNvSpPr txBox="1"/>
          <p:nvPr/>
        </p:nvSpPr>
        <p:spPr>
          <a:xfrm>
            <a:off x="89756" y="5612471"/>
            <a:ext cx="4392488" cy="369332"/>
          </a:xfrm>
          <a:prstGeom prst="rect">
            <a:avLst/>
          </a:prstGeom>
          <a:noFill/>
        </p:spPr>
        <p:txBody>
          <a:bodyPr wrap="square" rtlCol="0">
            <a:spAutoFit/>
          </a:bodyPr>
          <a:lstStyle/>
          <a:p>
            <a:r>
              <a:rPr lang="en-GB" b="1" dirty="0" smtClean="0"/>
              <a:t>Antes </a:t>
            </a:r>
            <a:r>
              <a:rPr lang="en-GB" b="1" u="sng" dirty="0" err="1" smtClean="0">
                <a:solidFill>
                  <a:srgbClr val="FF0000"/>
                </a:solidFill>
              </a:rPr>
              <a:t>había</a:t>
            </a:r>
            <a:r>
              <a:rPr lang="en-GB" b="1" dirty="0" smtClean="0"/>
              <a:t> </a:t>
            </a:r>
            <a:r>
              <a:rPr lang="en-GB" b="1" dirty="0" err="1" smtClean="0"/>
              <a:t>rocas</a:t>
            </a:r>
            <a:r>
              <a:rPr lang="en-GB" b="1" dirty="0" smtClean="0"/>
              <a:t> en la playa.</a:t>
            </a:r>
            <a:endParaRPr lang="en-GB" b="1" dirty="0"/>
          </a:p>
        </p:txBody>
      </p:sp>
      <p:sp>
        <p:nvSpPr>
          <p:cNvPr id="13" name="TextBox 12"/>
          <p:cNvSpPr txBox="1"/>
          <p:nvPr/>
        </p:nvSpPr>
        <p:spPr>
          <a:xfrm>
            <a:off x="4652392" y="5517232"/>
            <a:ext cx="4392488" cy="646331"/>
          </a:xfrm>
          <a:prstGeom prst="rect">
            <a:avLst/>
          </a:prstGeom>
          <a:noFill/>
        </p:spPr>
        <p:txBody>
          <a:bodyPr wrap="square" rtlCol="0">
            <a:spAutoFit/>
          </a:bodyPr>
          <a:lstStyle/>
          <a:p>
            <a:r>
              <a:rPr lang="en-GB" b="1" dirty="0" err="1" smtClean="0"/>
              <a:t>Ahora</a:t>
            </a:r>
            <a:r>
              <a:rPr lang="en-GB" b="1" dirty="0" smtClean="0"/>
              <a:t> no </a:t>
            </a:r>
            <a:r>
              <a:rPr lang="en-GB" b="1" u="sng" dirty="0" smtClean="0">
                <a:solidFill>
                  <a:srgbClr val="FF0000"/>
                </a:solidFill>
              </a:rPr>
              <a:t>hay</a:t>
            </a:r>
            <a:r>
              <a:rPr lang="en-GB" b="1" dirty="0" smtClean="0"/>
              <a:t> </a:t>
            </a:r>
            <a:r>
              <a:rPr lang="en-GB" b="1" dirty="0" err="1" smtClean="0"/>
              <a:t>rocas</a:t>
            </a:r>
            <a:r>
              <a:rPr lang="en-GB" b="1" dirty="0" smtClean="0"/>
              <a:t>, </a:t>
            </a:r>
            <a:r>
              <a:rPr lang="en-GB" b="1" u="sng" dirty="0" smtClean="0">
                <a:solidFill>
                  <a:srgbClr val="FF0000"/>
                </a:solidFill>
              </a:rPr>
              <a:t>hay</a:t>
            </a:r>
            <a:r>
              <a:rPr lang="en-GB" b="1" dirty="0" smtClean="0"/>
              <a:t> </a:t>
            </a:r>
            <a:r>
              <a:rPr lang="en-GB" b="1" dirty="0" err="1" smtClean="0"/>
              <a:t>sombrillas</a:t>
            </a:r>
            <a:r>
              <a:rPr lang="en-GB" b="1" dirty="0" smtClean="0"/>
              <a:t> y </a:t>
            </a:r>
            <a:r>
              <a:rPr lang="en-GB" b="1" dirty="0" err="1" smtClean="0"/>
              <a:t>tumbonas</a:t>
            </a:r>
            <a:r>
              <a:rPr lang="en-GB" b="1" dirty="0" smtClean="0"/>
              <a:t> en la playa.</a:t>
            </a:r>
            <a:endParaRPr lang="en-GB" b="1" dirty="0"/>
          </a:p>
        </p:txBody>
      </p:sp>
      <p:sp>
        <p:nvSpPr>
          <p:cNvPr id="14" name="TextBox 13"/>
          <p:cNvSpPr txBox="1"/>
          <p:nvPr/>
        </p:nvSpPr>
        <p:spPr>
          <a:xfrm>
            <a:off x="116865" y="6237312"/>
            <a:ext cx="4392488" cy="369332"/>
          </a:xfrm>
          <a:prstGeom prst="rect">
            <a:avLst/>
          </a:prstGeom>
          <a:noFill/>
        </p:spPr>
        <p:txBody>
          <a:bodyPr wrap="square" rtlCol="0">
            <a:spAutoFit/>
          </a:bodyPr>
          <a:lstStyle/>
          <a:p>
            <a:r>
              <a:rPr lang="en-GB" b="1" dirty="0" smtClean="0"/>
              <a:t>Antes no </a:t>
            </a:r>
            <a:r>
              <a:rPr lang="en-GB" b="1" u="sng" dirty="0" err="1" smtClean="0">
                <a:solidFill>
                  <a:srgbClr val="FF0000"/>
                </a:solidFill>
              </a:rPr>
              <a:t>había</a:t>
            </a:r>
            <a:r>
              <a:rPr lang="en-GB" b="1" dirty="0" smtClean="0"/>
              <a:t> </a:t>
            </a:r>
            <a:r>
              <a:rPr lang="en-GB" b="1" dirty="0" err="1" smtClean="0"/>
              <a:t>palmeras</a:t>
            </a:r>
            <a:r>
              <a:rPr lang="en-GB" b="1" dirty="0" smtClean="0"/>
              <a:t> en la playa.</a:t>
            </a:r>
            <a:endParaRPr lang="en-GB" b="1" dirty="0"/>
          </a:p>
        </p:txBody>
      </p:sp>
      <p:sp>
        <p:nvSpPr>
          <p:cNvPr id="15" name="TextBox 14"/>
          <p:cNvSpPr txBox="1"/>
          <p:nvPr/>
        </p:nvSpPr>
        <p:spPr>
          <a:xfrm>
            <a:off x="4652392" y="6237312"/>
            <a:ext cx="4392488" cy="369332"/>
          </a:xfrm>
          <a:prstGeom prst="rect">
            <a:avLst/>
          </a:prstGeom>
          <a:noFill/>
        </p:spPr>
        <p:txBody>
          <a:bodyPr wrap="square" rtlCol="0">
            <a:spAutoFit/>
          </a:bodyPr>
          <a:lstStyle/>
          <a:p>
            <a:r>
              <a:rPr lang="en-GB" b="1" dirty="0" smtClean="0"/>
              <a:t>Hoy </a:t>
            </a:r>
            <a:r>
              <a:rPr lang="en-GB" b="1" u="sng" dirty="0" smtClean="0">
                <a:solidFill>
                  <a:srgbClr val="FF0000"/>
                </a:solidFill>
              </a:rPr>
              <a:t>hay</a:t>
            </a:r>
            <a:r>
              <a:rPr lang="en-GB" b="1" dirty="0" smtClean="0"/>
              <a:t> </a:t>
            </a:r>
            <a:r>
              <a:rPr lang="en-GB" b="1" dirty="0" err="1" smtClean="0"/>
              <a:t>muchas</a:t>
            </a:r>
            <a:r>
              <a:rPr lang="en-GB" b="1" dirty="0" smtClean="0"/>
              <a:t> </a:t>
            </a:r>
            <a:r>
              <a:rPr lang="en-GB" b="1" dirty="0" err="1" smtClean="0"/>
              <a:t>palmeras</a:t>
            </a:r>
            <a:r>
              <a:rPr lang="en-GB" b="1" dirty="0" smtClean="0"/>
              <a:t> en la playa.</a:t>
            </a:r>
            <a:endParaRPr lang="en-GB" b="1" dirty="0"/>
          </a:p>
        </p:txBody>
      </p:sp>
    </p:spTree>
    <p:extLst>
      <p:ext uri="{BB962C8B-B14F-4D97-AF65-F5344CB8AC3E}">
        <p14:creationId xmlns:p14="http://schemas.microsoft.com/office/powerpoint/2010/main" val="1524247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7384"/>
            <a:ext cx="9144000" cy="41544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800">
                <a:solidFill>
                  <a:srgbClr val="FFFFFF"/>
                </a:solidFill>
                <a:latin typeface="Franklin Gothic Medium Cond" pitchFamily="34" charset="0"/>
                <a:cs typeface="Arial" charset="0"/>
              </a:rPr>
              <a:t>La Barcelona de hoy es muy diferente de la Barcelona de 1992.</a:t>
            </a:r>
            <a:endParaRPr lang="en-GB" sz="8800">
              <a:solidFill>
                <a:srgbClr val="FFFFFF"/>
              </a:solidFill>
              <a:latin typeface="Franklin Gothic Medium Cond" pitchFamily="34" charset="0"/>
            </a:endParaRPr>
          </a:p>
        </p:txBody>
      </p:sp>
      <p:sp>
        <p:nvSpPr>
          <p:cNvPr id="3" name="Text Box 3"/>
          <p:cNvSpPr txBox="1">
            <a:spLocks noChangeArrowheads="1"/>
          </p:cNvSpPr>
          <p:nvPr/>
        </p:nvSpPr>
        <p:spPr bwMode="auto">
          <a:xfrm>
            <a:off x="107504" y="4437112"/>
            <a:ext cx="8594154" cy="1862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11500" b="1" dirty="0" smtClean="0">
                <a:latin typeface="Calibri"/>
                <a:cs typeface="Calibri"/>
              </a:rPr>
              <a:t>¿</a:t>
            </a:r>
            <a:r>
              <a:rPr lang="en-GB" sz="11500" b="1" dirty="0" err="1" smtClean="0">
                <a:latin typeface="Calibri"/>
                <a:cs typeface="Calibri"/>
              </a:rPr>
              <a:t>Por</a:t>
            </a:r>
            <a:r>
              <a:rPr lang="en-GB" sz="11500" b="1" dirty="0" smtClean="0">
                <a:latin typeface="Calibri"/>
                <a:cs typeface="Calibri"/>
              </a:rPr>
              <a:t> </a:t>
            </a:r>
            <a:r>
              <a:rPr lang="en-GB" sz="11500" b="1" dirty="0" err="1" smtClean="0">
                <a:latin typeface="Calibri"/>
                <a:cs typeface="Calibri"/>
              </a:rPr>
              <a:t>qué</a:t>
            </a:r>
            <a:r>
              <a:rPr lang="en-GB" sz="11500" b="1" dirty="0" smtClean="0">
                <a:latin typeface="Calibri"/>
                <a:cs typeface="Calibri"/>
              </a:rPr>
              <a:t>?</a:t>
            </a:r>
            <a:endParaRPr lang="en-GB" sz="11500" b="1" dirty="0">
              <a:latin typeface="Franklin Gothic Medium Cond" pitchFamily="34" charset="0"/>
            </a:endParaRPr>
          </a:p>
        </p:txBody>
      </p:sp>
    </p:spTree>
    <p:extLst>
      <p:ext uri="{BB962C8B-B14F-4D97-AF65-F5344CB8AC3E}">
        <p14:creationId xmlns:p14="http://schemas.microsoft.com/office/powerpoint/2010/main" val="54594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Documents and Settings\Neil Jones\My Documents\My Pictures\JJ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763" y="228600"/>
            <a:ext cx="4618037" cy="6477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146050" y="654050"/>
            <a:ext cx="3794125" cy="1200150"/>
          </a:xfrm>
          <a:prstGeom prst="rect">
            <a:avLst/>
          </a:prstGeom>
          <a:solidFill>
            <a:srgbClr val="FFFFFF"/>
          </a:solidFill>
          <a:ln w="57150">
            <a:solidFill>
              <a:srgbClr val="FFFF00"/>
            </a:solidFill>
            <a:miter lim="800000"/>
            <a:headEnd/>
            <a:tailEnd/>
          </a:ln>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3600" b="1">
                <a:latin typeface="Franklin Gothic Medium Cond" pitchFamily="34" charset="0"/>
              </a:rPr>
              <a:t>Los Juegos Olímpicos</a:t>
            </a:r>
          </a:p>
          <a:p>
            <a:pPr eaLnBrk="1" hangingPunct="1"/>
            <a:r>
              <a:rPr lang="en-GB" sz="3600" b="1">
                <a:latin typeface="Franklin Gothic Medium Cond" pitchFamily="34" charset="0"/>
              </a:rPr>
              <a:t>Los JJ.OO</a:t>
            </a:r>
          </a:p>
        </p:txBody>
      </p:sp>
      <p:pic>
        <p:nvPicPr>
          <p:cNvPr id="161796" name="Picture 6" descr="C:\Documents and Settings\Neil Jones\Application Data\Microsoft\Media Catalog\Downloaded Clips\cl71\j02830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1052513"/>
            <a:ext cx="84613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783182"/>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560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56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56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Documents and Settings\Neil Jones\My Documents\My Pictures\estad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 y="692151"/>
            <a:ext cx="9140621" cy="536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3378" y="620688"/>
            <a:ext cx="9140622" cy="132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4000" b="1" dirty="0">
                <a:latin typeface="Franklin Gothic Medium Cond" pitchFamily="34" charset="0"/>
              </a:rPr>
              <a:t>Antes de los </a:t>
            </a:r>
            <a:r>
              <a:rPr lang="en-GB" sz="4000" b="1" dirty="0" err="1">
                <a:latin typeface="Franklin Gothic Medium Cond" pitchFamily="34" charset="0"/>
              </a:rPr>
              <a:t>Juegos</a:t>
            </a:r>
            <a:r>
              <a:rPr lang="en-GB" sz="4000" b="1" dirty="0">
                <a:latin typeface="Franklin Gothic Medium Cond" pitchFamily="34" charset="0"/>
              </a:rPr>
              <a:t> </a:t>
            </a:r>
            <a:r>
              <a:rPr lang="en-GB" sz="4000" b="1" dirty="0" err="1">
                <a:latin typeface="Franklin Gothic Medium Cond" pitchFamily="34" charset="0"/>
              </a:rPr>
              <a:t>Olímpicos</a:t>
            </a:r>
            <a:r>
              <a:rPr lang="en-GB" sz="4000" b="1" dirty="0">
                <a:latin typeface="Franklin Gothic Medium Cond" pitchFamily="34" charset="0"/>
              </a:rPr>
              <a:t> Barcelona no </a:t>
            </a:r>
            <a:r>
              <a:rPr lang="en-GB" sz="4000" b="1" dirty="0" err="1">
                <a:latin typeface="Franklin Gothic Medium Cond" pitchFamily="34" charset="0"/>
              </a:rPr>
              <a:t>tenía</a:t>
            </a:r>
            <a:r>
              <a:rPr lang="en-GB" sz="4000" b="1" dirty="0">
                <a:latin typeface="Franklin Gothic Medium Cond" pitchFamily="34" charset="0"/>
              </a:rPr>
              <a:t> </a:t>
            </a:r>
            <a:r>
              <a:rPr lang="en-GB" sz="4000" b="1" dirty="0" err="1">
                <a:latin typeface="Franklin Gothic Medium Cond" pitchFamily="34" charset="0"/>
              </a:rPr>
              <a:t>estadio</a:t>
            </a:r>
            <a:r>
              <a:rPr lang="en-GB" sz="4000" b="1" dirty="0">
                <a:latin typeface="Franklin Gothic Medium Cond" pitchFamily="34" charset="0"/>
              </a:rPr>
              <a:t> </a:t>
            </a:r>
            <a:r>
              <a:rPr lang="en-GB" sz="4000" b="1" dirty="0" err="1" smtClean="0">
                <a:latin typeface="Franklin Gothic Medium Cond" pitchFamily="34" charset="0"/>
              </a:rPr>
              <a:t>olímpico</a:t>
            </a:r>
            <a:r>
              <a:rPr lang="en-GB" sz="4000" b="1" dirty="0" smtClean="0">
                <a:latin typeface="Franklin Gothic Medium Cond" pitchFamily="34" charset="0"/>
              </a:rPr>
              <a:t>.</a:t>
            </a:r>
            <a:endParaRPr lang="en-GB" sz="4000" b="1" dirty="0">
              <a:latin typeface="Franklin Gothic Medium Cond" pitchFamily="34" charset="0"/>
            </a:endParaRPr>
          </a:p>
        </p:txBody>
      </p:sp>
    </p:spTree>
    <p:extLst>
      <p:ext uri="{BB962C8B-B14F-4D97-AF65-F5344CB8AC3E}">
        <p14:creationId xmlns:p14="http://schemas.microsoft.com/office/powerpoint/2010/main" val="1136969522"/>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ppt_w</p:attrName>
                                        </p:attrNameLst>
                                      </p:cBhvr>
                                      <p:tavLst>
                                        <p:tav tm="0">
                                          <p:val>
                                            <p:fltVal val="0"/>
                                          </p:val>
                                        </p:tav>
                                        <p:tav tm="100000">
                                          <p:val>
                                            <p:strVal val="#ppt_w"/>
                                          </p:val>
                                        </p:tav>
                                      </p:tavLst>
                                    </p:anim>
                                    <p:anim calcmode="lin" valueType="num">
                                      <p:cBhvr>
                                        <p:cTn id="8" dur="1000" fill="hold"/>
                                        <p:tgtEl>
                                          <p:spTgt spid="19459"/>
                                        </p:tgtEl>
                                        <p:attrNameLst>
                                          <p:attrName>ppt_h</p:attrName>
                                        </p:attrNameLst>
                                      </p:cBhvr>
                                      <p:tavLst>
                                        <p:tav tm="0">
                                          <p:val>
                                            <p:fltVal val="0"/>
                                          </p:val>
                                        </p:tav>
                                        <p:tav tm="100000">
                                          <p:val>
                                            <p:strVal val="#ppt_h"/>
                                          </p:val>
                                        </p:tav>
                                      </p:tavLst>
                                    </p:anim>
                                    <p:anim calcmode="lin" valueType="num">
                                      <p:cBhvr>
                                        <p:cTn id="9" dur="1000" fill="hold"/>
                                        <p:tgtEl>
                                          <p:spTgt spid="194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5" descr="C:\Documents and Settings\Neil Jones\My Documents\My Pictures\parque olimp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25685"/>
            <a:ext cx="10744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0" y="5824823"/>
            <a:ext cx="9771584" cy="1098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6600" b="1" dirty="0" smtClean="0">
                <a:latin typeface="Franklin Gothic Medium Cond" pitchFamily="34" charset="0"/>
              </a:rPr>
              <a:t>Hoy </a:t>
            </a:r>
            <a:r>
              <a:rPr lang="en-GB" sz="6600" b="1" dirty="0" err="1" smtClean="0">
                <a:latin typeface="Franklin Gothic Medium Cond" pitchFamily="34" charset="0"/>
              </a:rPr>
              <a:t>tiene</a:t>
            </a:r>
            <a:r>
              <a:rPr lang="en-GB" sz="6600" b="1" dirty="0" smtClean="0">
                <a:latin typeface="Franklin Gothic Medium Cond" pitchFamily="34" charset="0"/>
              </a:rPr>
              <a:t> el </a:t>
            </a:r>
            <a:r>
              <a:rPr lang="en-GB" sz="6600" b="1" dirty="0" err="1">
                <a:latin typeface="Franklin Gothic Medium Cond" pitchFamily="34" charset="0"/>
              </a:rPr>
              <a:t>parque</a:t>
            </a:r>
            <a:r>
              <a:rPr lang="en-GB" sz="6600" b="1" dirty="0">
                <a:latin typeface="Franklin Gothic Medium Cond" pitchFamily="34" charset="0"/>
              </a:rPr>
              <a:t> </a:t>
            </a:r>
            <a:r>
              <a:rPr lang="en-GB" sz="6600" b="1" dirty="0" err="1">
                <a:latin typeface="Franklin Gothic Medium Cond" pitchFamily="34" charset="0"/>
              </a:rPr>
              <a:t>olímpico</a:t>
            </a:r>
            <a:endParaRPr lang="en-GB" sz="6600" b="1" dirty="0">
              <a:latin typeface="Franklin Gothic Medium Cond" pitchFamily="34" charset="0"/>
            </a:endParaRPr>
          </a:p>
        </p:txBody>
      </p:sp>
    </p:spTree>
    <p:extLst>
      <p:ext uri="{BB962C8B-B14F-4D97-AF65-F5344CB8AC3E}">
        <p14:creationId xmlns:p14="http://schemas.microsoft.com/office/powerpoint/2010/main" val="4380799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tgtEl>
                                          <p:spTgt spid="20483"/>
                                        </p:tgtEl>
                                        <p:attrNameLst>
                                          <p:attrName>ppt_w</p:attrName>
                                        </p:attrNameLst>
                                      </p:cBhvr>
                                      <p:tavLst>
                                        <p:tav tm="0">
                                          <p:val>
                                            <p:fltVal val="0"/>
                                          </p:val>
                                        </p:tav>
                                        <p:tav tm="100000">
                                          <p:val>
                                            <p:strVal val="#ppt_w"/>
                                          </p:val>
                                        </p:tav>
                                      </p:tavLst>
                                    </p:anim>
                                    <p:anim calcmode="lin" valueType="num">
                                      <p:cBhvr>
                                        <p:cTn id="8" dur="1000" fill="hold"/>
                                        <p:tgtEl>
                                          <p:spTgt spid="20483"/>
                                        </p:tgtEl>
                                        <p:attrNameLst>
                                          <p:attrName>ppt_h</p:attrName>
                                        </p:attrNameLst>
                                      </p:cBhvr>
                                      <p:tavLst>
                                        <p:tav tm="0">
                                          <p:val>
                                            <p:fltVal val="0"/>
                                          </p:val>
                                        </p:tav>
                                        <p:tav tm="100000">
                                          <p:val>
                                            <p:strVal val="#ppt_h"/>
                                          </p:val>
                                        </p:tav>
                                      </p:tavLst>
                                    </p:anim>
                                    <p:anim calcmode="lin" valueType="num">
                                      <p:cBhvr>
                                        <p:cTn id="9" dur="1000" fill="hold"/>
                                        <p:tgtEl>
                                          <p:spTgt spid="204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C:\Documents and Settings\Neil Jones\My Documents\My Pictures\port olim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
            <a:ext cx="9753600"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21170" y="5759450"/>
            <a:ext cx="9122829" cy="1098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6600" b="1" dirty="0" err="1" smtClean="0">
                <a:latin typeface="Franklin Gothic Medium Cond" pitchFamily="34" charset="0"/>
              </a:rPr>
              <a:t>muchas</a:t>
            </a:r>
            <a:r>
              <a:rPr lang="en-GB" sz="6600" b="1" dirty="0" smtClean="0">
                <a:latin typeface="Franklin Gothic Medium Cond" pitchFamily="34" charset="0"/>
              </a:rPr>
              <a:t> playas </a:t>
            </a:r>
            <a:r>
              <a:rPr lang="en-GB" sz="6600" b="1" dirty="0" err="1">
                <a:latin typeface="Franklin Gothic Medium Cond" pitchFamily="34" charset="0"/>
              </a:rPr>
              <a:t>bonitas</a:t>
            </a:r>
            <a:endParaRPr lang="en-GB" sz="6600" b="1" dirty="0">
              <a:latin typeface="Franklin Gothic Medium Cond" pitchFamily="34" charset="0"/>
            </a:endParaRPr>
          </a:p>
        </p:txBody>
      </p:sp>
    </p:spTree>
    <p:extLst>
      <p:ext uri="{BB962C8B-B14F-4D97-AF65-F5344CB8AC3E}">
        <p14:creationId xmlns:p14="http://schemas.microsoft.com/office/powerpoint/2010/main" val="38461509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fltVal val="0"/>
                                          </p:val>
                                        </p:tav>
                                        <p:tav tm="100000">
                                          <p:val>
                                            <p:strVal val="#ppt_w"/>
                                          </p:val>
                                        </p:tav>
                                      </p:tavLst>
                                    </p:anim>
                                    <p:anim calcmode="lin" valueType="num">
                                      <p:cBhvr>
                                        <p:cTn id="8" dur="1000" fill="hold"/>
                                        <p:tgtEl>
                                          <p:spTgt spid="22531"/>
                                        </p:tgtEl>
                                        <p:attrNameLst>
                                          <p:attrName>ppt_h</p:attrName>
                                        </p:attrNameLst>
                                      </p:cBhvr>
                                      <p:tavLst>
                                        <p:tav tm="0">
                                          <p:val>
                                            <p:fltVal val="0"/>
                                          </p:val>
                                        </p:tav>
                                        <p:tav tm="100000">
                                          <p:val>
                                            <p:strVal val="#ppt_h"/>
                                          </p:val>
                                        </p:tav>
                                      </p:tavLst>
                                    </p:anim>
                                    <p:anim calcmode="lin" valueType="num">
                                      <p:cBhvr>
                                        <p:cTn id="9" dur="1000" fill="hold"/>
                                        <p:tgtEl>
                                          <p:spTgt spid="225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6632"/>
            <a:ext cx="6408713" cy="664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995" y="188640"/>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8288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descr="C:\Documents and Settings\Neil Jones\My Documents\My Pictures\port olimp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632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0" y="3639"/>
            <a:ext cx="6269217" cy="1107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GB" sz="6600" b="1" dirty="0" smtClean="0">
                <a:latin typeface="Franklin Gothic Medium Cond" pitchFamily="34" charset="0"/>
              </a:rPr>
              <a:t>y </a:t>
            </a:r>
            <a:r>
              <a:rPr lang="en-GB" sz="6600" b="1" dirty="0">
                <a:latin typeface="Franklin Gothic Medium Cond" pitchFamily="34" charset="0"/>
              </a:rPr>
              <a:t>e</a:t>
            </a:r>
            <a:r>
              <a:rPr lang="en-GB" sz="6600" b="1" dirty="0" smtClean="0">
                <a:latin typeface="Franklin Gothic Medium Cond" pitchFamily="34" charset="0"/>
              </a:rPr>
              <a:t>l </a:t>
            </a:r>
            <a:r>
              <a:rPr lang="en-GB" sz="6600" b="1" dirty="0" err="1">
                <a:latin typeface="Franklin Gothic Medium Cond" pitchFamily="34" charset="0"/>
              </a:rPr>
              <a:t>puerto</a:t>
            </a:r>
            <a:r>
              <a:rPr lang="en-GB" sz="6600" b="1" dirty="0">
                <a:latin typeface="Franklin Gothic Medium Cond" pitchFamily="34" charset="0"/>
              </a:rPr>
              <a:t> </a:t>
            </a:r>
            <a:r>
              <a:rPr lang="en-GB" sz="6600" b="1" dirty="0" err="1">
                <a:latin typeface="Franklin Gothic Medium Cond" pitchFamily="34" charset="0"/>
              </a:rPr>
              <a:t>olímpico</a:t>
            </a:r>
            <a:endParaRPr lang="en-GB" sz="6600" b="1" dirty="0">
              <a:latin typeface="Franklin Gothic Medium Cond" pitchFamily="34" charset="0"/>
            </a:endParaRPr>
          </a:p>
        </p:txBody>
      </p:sp>
    </p:spTree>
    <p:extLst>
      <p:ext uri="{BB962C8B-B14F-4D97-AF65-F5344CB8AC3E}">
        <p14:creationId xmlns:p14="http://schemas.microsoft.com/office/powerpoint/2010/main" val="288519820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2" descr="http://upload.wikimedia.org/wikipedia/en/thumb/1/10/London_Olympics_2012_logo.svg/2000px-London_Olympics_2012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0"/>
            <a:ext cx="61928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7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638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36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9881"/>
            <a:ext cx="832882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81804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052736"/>
            <a:ext cx="8270355" cy="55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031970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124744"/>
            <a:ext cx="8491655"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88413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70" y="1052736"/>
            <a:ext cx="8459294" cy="554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6116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43" y="1124744"/>
            <a:ext cx="854896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2767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59415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15416"/>
            <a:ext cx="80823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3988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609</Words>
  <Application>Microsoft Office PowerPoint</Application>
  <PresentationFormat>On-screen Show (4:3)</PresentationFormat>
  <Paragraphs>152</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Los Juegos Olímpicos</vt:lpstr>
      <vt:lpstr>Vamos a competir…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Juegos Olímpicos</dc:title>
  <dc:creator>Mark Dawes</dc:creator>
  <cp:lastModifiedBy>Mark Dawes</cp:lastModifiedBy>
  <cp:revision>10</cp:revision>
  <dcterms:created xsi:type="dcterms:W3CDTF">2012-04-11T12:28:22Z</dcterms:created>
  <dcterms:modified xsi:type="dcterms:W3CDTF">2012-04-11T21:22:43Z</dcterms:modified>
</cp:coreProperties>
</file>