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57" r:id="rId3"/>
    <p:sldId id="258" r:id="rId4"/>
    <p:sldId id="259" r:id="rId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57" autoAdjust="0"/>
  </p:normalViewPr>
  <p:slideViewPr>
    <p:cSldViewPr>
      <p:cViewPr varScale="1">
        <p:scale>
          <a:sx n="83" d="100"/>
          <a:sy n="83" d="100"/>
        </p:scale>
        <p:origin x="-247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42FDD-2A18-450D-8CEF-76390DC835B3}" type="datetimeFigureOut">
              <a:rPr lang="fr-FR" smtClean="0"/>
              <a:t>12/04/2012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182BE-A737-4FFA-8F32-9966F3771372}" type="slidenum">
              <a:rPr lang="fr-FR" smtClean="0"/>
              <a:t>‹#›</a:t>
            </a:fld>
            <a:endParaRPr lang="fr-FR"/>
          </a:p>
        </p:txBody>
      </p:sp>
    </p:spTree>
    <p:extLst>
      <p:ext uri="{BB962C8B-B14F-4D97-AF65-F5344CB8AC3E}">
        <p14:creationId xmlns:p14="http://schemas.microsoft.com/office/powerpoint/2010/main" val="396090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FC5831-580E-4821-94FA-FD59E96E792E}"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we are going to consider this as a milestone task, it would be good just to do it as an open book activity (after all the work on Cambridge, London and Barcelona)</a:t>
            </a:r>
          </a:p>
          <a:p>
            <a:r>
              <a:rPr lang="en-GB" baseline="0" dirty="0" smtClean="0"/>
              <a:t>For the very weakest students there is a writing frame on slides 3 and 4 to support their work and the might complete it using ICT as more of a project piece.</a:t>
            </a:r>
            <a:endParaRPr lang="fr-FR" dirty="0"/>
          </a:p>
        </p:txBody>
      </p:sp>
      <p:sp>
        <p:nvSpPr>
          <p:cNvPr id="4" name="Slide Number Placeholder 3"/>
          <p:cNvSpPr>
            <a:spLocks noGrp="1"/>
          </p:cNvSpPr>
          <p:nvPr>
            <p:ph type="sldNum" sz="quarter" idx="10"/>
          </p:nvPr>
        </p:nvSpPr>
        <p:spPr/>
        <p:txBody>
          <a:bodyPr/>
          <a:lstStyle/>
          <a:p>
            <a:fld id="{91A182BE-A737-4FFA-8F32-9966F3771372}" type="slidenum">
              <a:rPr lang="fr-FR" smtClean="0"/>
              <a:t>2</a:t>
            </a:fld>
            <a:endParaRPr lang="fr-FR"/>
          </a:p>
        </p:txBody>
      </p:sp>
    </p:spTree>
    <p:extLst>
      <p:ext uri="{BB962C8B-B14F-4D97-AF65-F5344CB8AC3E}">
        <p14:creationId xmlns:p14="http://schemas.microsoft.com/office/powerpoint/2010/main" val="145036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7E0C00D-6FDA-40FE-BDC9-E206E4C0EF30}"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675685-E31B-42FA-91F0-1C8B033A9D4C}" type="slidenum">
              <a:rPr lang="fr-FR" smtClean="0"/>
              <a:t>‹#›</a:t>
            </a:fld>
            <a:endParaRPr lang="fr-FR"/>
          </a:p>
        </p:txBody>
      </p:sp>
    </p:spTree>
    <p:extLst>
      <p:ext uri="{BB962C8B-B14F-4D97-AF65-F5344CB8AC3E}">
        <p14:creationId xmlns:p14="http://schemas.microsoft.com/office/powerpoint/2010/main" val="242052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7E0C00D-6FDA-40FE-BDC9-E206E4C0EF30}"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675685-E31B-42FA-91F0-1C8B033A9D4C}" type="slidenum">
              <a:rPr lang="fr-FR" smtClean="0"/>
              <a:t>‹#›</a:t>
            </a:fld>
            <a:endParaRPr lang="fr-FR"/>
          </a:p>
        </p:txBody>
      </p:sp>
    </p:spTree>
    <p:extLst>
      <p:ext uri="{BB962C8B-B14F-4D97-AF65-F5344CB8AC3E}">
        <p14:creationId xmlns:p14="http://schemas.microsoft.com/office/powerpoint/2010/main" val="108817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7E0C00D-6FDA-40FE-BDC9-E206E4C0EF30}"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675685-E31B-42FA-91F0-1C8B033A9D4C}" type="slidenum">
              <a:rPr lang="fr-FR" smtClean="0"/>
              <a:t>‹#›</a:t>
            </a:fld>
            <a:endParaRPr lang="fr-FR"/>
          </a:p>
        </p:txBody>
      </p:sp>
    </p:spTree>
    <p:extLst>
      <p:ext uri="{BB962C8B-B14F-4D97-AF65-F5344CB8AC3E}">
        <p14:creationId xmlns:p14="http://schemas.microsoft.com/office/powerpoint/2010/main" val="207729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7E0C00D-6FDA-40FE-BDC9-E206E4C0EF30}"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675685-E31B-42FA-91F0-1C8B033A9D4C}" type="slidenum">
              <a:rPr lang="fr-FR" smtClean="0"/>
              <a:t>‹#›</a:t>
            </a:fld>
            <a:endParaRPr lang="fr-FR"/>
          </a:p>
        </p:txBody>
      </p:sp>
    </p:spTree>
    <p:extLst>
      <p:ext uri="{BB962C8B-B14F-4D97-AF65-F5344CB8AC3E}">
        <p14:creationId xmlns:p14="http://schemas.microsoft.com/office/powerpoint/2010/main" val="162296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E0C00D-6FDA-40FE-BDC9-E206E4C0EF30}" type="datetimeFigureOut">
              <a:rPr lang="fr-FR" smtClean="0"/>
              <a:t>12/04/2012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675685-E31B-42FA-91F0-1C8B033A9D4C}" type="slidenum">
              <a:rPr lang="fr-FR" smtClean="0"/>
              <a:t>‹#›</a:t>
            </a:fld>
            <a:endParaRPr lang="fr-FR"/>
          </a:p>
        </p:txBody>
      </p:sp>
    </p:spTree>
    <p:extLst>
      <p:ext uri="{BB962C8B-B14F-4D97-AF65-F5344CB8AC3E}">
        <p14:creationId xmlns:p14="http://schemas.microsoft.com/office/powerpoint/2010/main" val="46747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7E0C00D-6FDA-40FE-BDC9-E206E4C0EF30}"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675685-E31B-42FA-91F0-1C8B033A9D4C}" type="slidenum">
              <a:rPr lang="fr-FR" smtClean="0"/>
              <a:t>‹#›</a:t>
            </a:fld>
            <a:endParaRPr lang="fr-FR"/>
          </a:p>
        </p:txBody>
      </p:sp>
    </p:spTree>
    <p:extLst>
      <p:ext uri="{BB962C8B-B14F-4D97-AF65-F5344CB8AC3E}">
        <p14:creationId xmlns:p14="http://schemas.microsoft.com/office/powerpoint/2010/main" val="191727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7E0C00D-6FDA-40FE-BDC9-E206E4C0EF30}" type="datetimeFigureOut">
              <a:rPr lang="fr-FR" smtClean="0"/>
              <a:t>12/04/2012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4675685-E31B-42FA-91F0-1C8B033A9D4C}" type="slidenum">
              <a:rPr lang="fr-FR" smtClean="0"/>
              <a:t>‹#›</a:t>
            </a:fld>
            <a:endParaRPr lang="fr-FR"/>
          </a:p>
        </p:txBody>
      </p:sp>
    </p:spTree>
    <p:extLst>
      <p:ext uri="{BB962C8B-B14F-4D97-AF65-F5344CB8AC3E}">
        <p14:creationId xmlns:p14="http://schemas.microsoft.com/office/powerpoint/2010/main" val="79891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7E0C00D-6FDA-40FE-BDC9-E206E4C0EF30}" type="datetimeFigureOut">
              <a:rPr lang="fr-FR" smtClean="0"/>
              <a:t>12/04/2012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4675685-E31B-42FA-91F0-1C8B033A9D4C}" type="slidenum">
              <a:rPr lang="fr-FR" smtClean="0"/>
              <a:t>‹#›</a:t>
            </a:fld>
            <a:endParaRPr lang="fr-FR"/>
          </a:p>
        </p:txBody>
      </p:sp>
    </p:spTree>
    <p:extLst>
      <p:ext uri="{BB962C8B-B14F-4D97-AF65-F5344CB8AC3E}">
        <p14:creationId xmlns:p14="http://schemas.microsoft.com/office/powerpoint/2010/main" val="151532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0C00D-6FDA-40FE-BDC9-E206E4C0EF30}" type="datetimeFigureOut">
              <a:rPr lang="fr-FR" smtClean="0"/>
              <a:t>12/04/2012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4675685-E31B-42FA-91F0-1C8B033A9D4C}" type="slidenum">
              <a:rPr lang="fr-FR" smtClean="0"/>
              <a:t>‹#›</a:t>
            </a:fld>
            <a:endParaRPr lang="fr-FR"/>
          </a:p>
        </p:txBody>
      </p:sp>
    </p:spTree>
    <p:extLst>
      <p:ext uri="{BB962C8B-B14F-4D97-AF65-F5344CB8AC3E}">
        <p14:creationId xmlns:p14="http://schemas.microsoft.com/office/powerpoint/2010/main" val="94139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0C00D-6FDA-40FE-BDC9-E206E4C0EF30}"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675685-E31B-42FA-91F0-1C8B033A9D4C}" type="slidenum">
              <a:rPr lang="fr-FR" smtClean="0"/>
              <a:t>‹#›</a:t>
            </a:fld>
            <a:endParaRPr lang="fr-FR"/>
          </a:p>
        </p:txBody>
      </p:sp>
    </p:spTree>
    <p:extLst>
      <p:ext uri="{BB962C8B-B14F-4D97-AF65-F5344CB8AC3E}">
        <p14:creationId xmlns:p14="http://schemas.microsoft.com/office/powerpoint/2010/main" val="109058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0C00D-6FDA-40FE-BDC9-E206E4C0EF30}" type="datetimeFigureOut">
              <a:rPr lang="fr-FR" smtClean="0"/>
              <a:t>12/04/2012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675685-E31B-42FA-91F0-1C8B033A9D4C}" type="slidenum">
              <a:rPr lang="fr-FR" smtClean="0"/>
              <a:t>‹#›</a:t>
            </a:fld>
            <a:endParaRPr lang="fr-FR"/>
          </a:p>
        </p:txBody>
      </p:sp>
    </p:spTree>
    <p:extLst>
      <p:ext uri="{BB962C8B-B14F-4D97-AF65-F5344CB8AC3E}">
        <p14:creationId xmlns:p14="http://schemas.microsoft.com/office/powerpoint/2010/main" val="38445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0C00D-6FDA-40FE-BDC9-E206E4C0EF30}" type="datetimeFigureOut">
              <a:rPr lang="fr-FR" smtClean="0"/>
              <a:t>12/04/2012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75685-E31B-42FA-91F0-1C8B033A9D4C}" type="slidenum">
              <a:rPr lang="fr-FR" smtClean="0"/>
              <a:t>‹#›</a:t>
            </a:fld>
            <a:endParaRPr lang="fr-FR"/>
          </a:p>
        </p:txBody>
      </p:sp>
    </p:spTree>
    <p:extLst>
      <p:ext uri="{BB962C8B-B14F-4D97-AF65-F5344CB8AC3E}">
        <p14:creationId xmlns:p14="http://schemas.microsoft.com/office/powerpoint/2010/main" val="2531321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55576" y="-142112"/>
            <a:ext cx="7772400" cy="1470025"/>
          </a:xfrm>
        </p:spPr>
        <p:txBody>
          <a:bodyPr>
            <a:normAutofit/>
          </a:bodyPr>
          <a:lstStyle/>
          <a:p>
            <a:pPr eaLnBrk="1" hangingPunct="1"/>
            <a:r>
              <a:rPr lang="en-GB" sz="6600" b="1" dirty="0" smtClean="0"/>
              <a:t>En mi ciudad</a:t>
            </a:r>
          </a:p>
        </p:txBody>
      </p:sp>
      <p:sp>
        <p:nvSpPr>
          <p:cNvPr id="2" name="Subtitle 1"/>
          <p:cNvSpPr>
            <a:spLocks noGrp="1"/>
          </p:cNvSpPr>
          <p:nvPr>
            <p:ph type="subTitle" idx="1"/>
          </p:nvPr>
        </p:nvSpPr>
        <p:spPr>
          <a:xfrm>
            <a:off x="251520" y="4437112"/>
            <a:ext cx="8136904" cy="1944216"/>
          </a:xfrm>
        </p:spPr>
        <p:txBody>
          <a:bodyPr>
            <a:normAutofit/>
          </a:bodyPr>
          <a:lstStyle/>
          <a:p>
            <a:pPr algn="l"/>
            <a:r>
              <a:rPr lang="en-GB" dirty="0" smtClean="0">
                <a:solidFill>
                  <a:srgbClr val="0070C0"/>
                </a:solidFill>
              </a:rPr>
              <a:t>Hoy </a:t>
            </a:r>
            <a:r>
              <a:rPr lang="en-GB" dirty="0" err="1" smtClean="0">
                <a:solidFill>
                  <a:srgbClr val="0070C0"/>
                </a:solidFill>
              </a:rPr>
              <a:t>vamos</a:t>
            </a:r>
            <a:r>
              <a:rPr lang="en-GB" dirty="0" smtClean="0">
                <a:solidFill>
                  <a:srgbClr val="0070C0"/>
                </a:solidFill>
              </a:rPr>
              <a:t> a:</a:t>
            </a:r>
            <a:endParaRPr lang="en-GB" dirty="0">
              <a:solidFill>
                <a:srgbClr val="0070C0"/>
              </a:solidFill>
            </a:endParaRPr>
          </a:p>
          <a:p>
            <a:pPr marL="457200" indent="-457200" algn="l">
              <a:buFont typeface="Wingdings" pitchFamily="2" charset="2"/>
              <a:buChar char="§"/>
            </a:pPr>
            <a:r>
              <a:rPr lang="en-GB" dirty="0" err="1" smtClean="0">
                <a:solidFill>
                  <a:srgbClr val="0070C0"/>
                </a:solidFill>
              </a:rPr>
              <a:t>crear</a:t>
            </a:r>
            <a:r>
              <a:rPr lang="en-GB" dirty="0" smtClean="0">
                <a:solidFill>
                  <a:srgbClr val="0070C0"/>
                </a:solidFill>
              </a:rPr>
              <a:t> un </a:t>
            </a:r>
            <a:r>
              <a:rPr lang="en-GB" dirty="0" err="1" smtClean="0">
                <a:solidFill>
                  <a:srgbClr val="0070C0"/>
                </a:solidFill>
              </a:rPr>
              <a:t>folleto</a:t>
            </a:r>
            <a:r>
              <a:rPr lang="en-GB" dirty="0" smtClean="0">
                <a:solidFill>
                  <a:srgbClr val="0070C0"/>
                </a:solidFill>
              </a:rPr>
              <a:t> </a:t>
            </a:r>
            <a:r>
              <a:rPr lang="en-GB" dirty="0" err="1" smtClean="0">
                <a:solidFill>
                  <a:srgbClr val="0070C0"/>
                </a:solidFill>
              </a:rPr>
              <a:t>turístico</a:t>
            </a:r>
            <a:r>
              <a:rPr lang="en-GB" dirty="0" smtClean="0">
                <a:solidFill>
                  <a:srgbClr val="0070C0"/>
                </a:solidFill>
              </a:rPr>
              <a:t> </a:t>
            </a:r>
            <a:r>
              <a:rPr lang="en-GB" dirty="0" err="1" smtClean="0">
                <a:solidFill>
                  <a:srgbClr val="0070C0"/>
                </a:solidFill>
              </a:rPr>
              <a:t>para</a:t>
            </a:r>
            <a:r>
              <a:rPr lang="en-GB" dirty="0" smtClean="0">
                <a:solidFill>
                  <a:srgbClr val="0070C0"/>
                </a:solidFill>
              </a:rPr>
              <a:t> Cambridge</a:t>
            </a:r>
            <a:endParaRPr lang="fr-FR" dirty="0" smtClean="0">
              <a:solidFill>
                <a:srgbClr val="0070C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122" y="1052736"/>
            <a:ext cx="4566469" cy="344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230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2771801" y="372720"/>
            <a:ext cx="6048671" cy="400110"/>
          </a:xfrm>
          <a:prstGeom prst="rect">
            <a:avLst/>
          </a:prstGeom>
          <a:solidFill>
            <a:srgbClr val="00B050"/>
          </a:solidFill>
          <a:ln w="38100">
            <a:solidFill>
              <a:schemeClr val="tx1"/>
            </a:solidFill>
            <a:miter lim="800000"/>
            <a:headEnd/>
            <a:tailEnd/>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000" b="1" dirty="0" smtClean="0">
                <a:solidFill>
                  <a:schemeClr val="bg1"/>
                </a:solidFill>
                <a:latin typeface="+mn-lt"/>
                <a:cs typeface="Calibri"/>
              </a:rPr>
              <a:t>¡</a:t>
            </a:r>
            <a:r>
              <a:rPr lang="en-GB" sz="2000" b="1" dirty="0" err="1" smtClean="0">
                <a:solidFill>
                  <a:schemeClr val="bg1"/>
                </a:solidFill>
                <a:latin typeface="+mn-lt"/>
              </a:rPr>
              <a:t>Bienvenido</a:t>
            </a:r>
            <a:r>
              <a:rPr lang="en-GB" sz="2000" b="1" dirty="0" smtClean="0">
                <a:solidFill>
                  <a:schemeClr val="bg1"/>
                </a:solidFill>
                <a:latin typeface="+mn-lt"/>
              </a:rPr>
              <a:t> a Cambridge!</a:t>
            </a:r>
            <a:endParaRPr lang="en-US" sz="2000" b="1" dirty="0">
              <a:solidFill>
                <a:schemeClr val="bg1"/>
              </a:solidFill>
              <a:latin typeface="+mn-lt"/>
            </a:endParaRPr>
          </a:p>
        </p:txBody>
      </p:sp>
      <p:sp>
        <p:nvSpPr>
          <p:cNvPr id="6" name="Text Box 14"/>
          <p:cNvSpPr txBox="1">
            <a:spLocks noChangeArrowheads="1"/>
          </p:cNvSpPr>
          <p:nvPr/>
        </p:nvSpPr>
        <p:spPr bwMode="auto">
          <a:xfrm>
            <a:off x="2771801" y="892458"/>
            <a:ext cx="6048671" cy="630942"/>
          </a:xfrm>
          <a:prstGeom prst="rect">
            <a:avLst/>
          </a:prstGeom>
          <a:solidFill>
            <a:srgbClr val="FFFF00"/>
          </a:solidFill>
          <a:ln w="38100">
            <a:solidFill>
              <a:schemeClr val="tx1"/>
            </a:solidFill>
            <a:miter lim="800000"/>
            <a:headEnd/>
            <a:tailEnd/>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1400" b="1" dirty="0" err="1" smtClean="0">
                <a:latin typeface="+mn-lt"/>
              </a:rPr>
              <a:t>Objetivo</a:t>
            </a:r>
            <a:r>
              <a:rPr lang="en-GB" sz="1400" b="1" dirty="0" smtClean="0">
                <a:latin typeface="+mn-lt"/>
              </a:rPr>
              <a:t>:</a:t>
            </a:r>
            <a:endParaRPr lang="en-GB" sz="1400" b="1" dirty="0">
              <a:latin typeface="+mn-lt"/>
            </a:endParaRPr>
          </a:p>
          <a:p>
            <a:pPr algn="ctr" eaLnBrk="1" hangingPunct="1">
              <a:spcBef>
                <a:spcPct val="50000"/>
              </a:spcBef>
            </a:pPr>
            <a:r>
              <a:rPr lang="en-GB" sz="1400" dirty="0" err="1" smtClean="0">
                <a:latin typeface="+mn-lt"/>
              </a:rPr>
              <a:t>Crear</a:t>
            </a:r>
            <a:r>
              <a:rPr lang="en-GB" sz="1400" dirty="0" smtClean="0">
                <a:latin typeface="+mn-lt"/>
              </a:rPr>
              <a:t> un </a:t>
            </a:r>
            <a:r>
              <a:rPr lang="en-GB" sz="1400" dirty="0" err="1" smtClean="0">
                <a:latin typeface="+mn-lt"/>
              </a:rPr>
              <a:t>folleto</a:t>
            </a:r>
            <a:r>
              <a:rPr lang="en-GB" sz="1400" dirty="0" smtClean="0">
                <a:latin typeface="+mn-lt"/>
              </a:rPr>
              <a:t> </a:t>
            </a:r>
            <a:r>
              <a:rPr lang="en-GB" sz="1400" dirty="0" err="1" smtClean="0">
                <a:latin typeface="+mn-lt"/>
              </a:rPr>
              <a:t>sobre</a:t>
            </a:r>
            <a:r>
              <a:rPr lang="en-GB" sz="1400" dirty="0" smtClean="0">
                <a:latin typeface="+mn-lt"/>
              </a:rPr>
              <a:t> Cambridge </a:t>
            </a:r>
            <a:r>
              <a:rPr lang="en-GB" sz="1400" dirty="0" err="1" smtClean="0">
                <a:latin typeface="+mn-lt"/>
              </a:rPr>
              <a:t>para</a:t>
            </a:r>
            <a:r>
              <a:rPr lang="en-GB" sz="1400" dirty="0" smtClean="0">
                <a:latin typeface="+mn-lt"/>
              </a:rPr>
              <a:t> </a:t>
            </a:r>
            <a:r>
              <a:rPr lang="en-GB" sz="1400" dirty="0" err="1" smtClean="0">
                <a:latin typeface="+mn-lt"/>
              </a:rPr>
              <a:t>turistas</a:t>
            </a:r>
            <a:r>
              <a:rPr lang="en-GB" sz="1400" dirty="0" smtClean="0">
                <a:latin typeface="+mn-lt"/>
              </a:rPr>
              <a:t> </a:t>
            </a:r>
            <a:r>
              <a:rPr lang="en-GB" sz="1400" dirty="0" err="1" smtClean="0">
                <a:latin typeface="+mn-lt"/>
              </a:rPr>
              <a:t>olímpicos</a:t>
            </a:r>
            <a:r>
              <a:rPr lang="en-GB" sz="1400" dirty="0" smtClean="0">
                <a:latin typeface="+mn-lt"/>
              </a:rPr>
              <a:t>.</a:t>
            </a:r>
            <a:endParaRPr lang="en-US" sz="1400" dirty="0">
              <a:latin typeface="+mn-lt"/>
            </a:endParaRPr>
          </a:p>
        </p:txBody>
      </p:sp>
      <p:graphicFrame>
        <p:nvGraphicFramePr>
          <p:cNvPr id="7" name="Group 36"/>
          <p:cNvGraphicFramePr>
            <a:graphicFrameLocks noGrp="1"/>
          </p:cNvGraphicFramePr>
          <p:nvPr>
            <p:extLst>
              <p:ext uri="{D42A27DB-BD31-4B8C-83A1-F6EECF244321}">
                <p14:modId xmlns:p14="http://schemas.microsoft.com/office/powerpoint/2010/main" val="3388597268"/>
              </p:ext>
            </p:extLst>
          </p:nvPr>
        </p:nvGraphicFramePr>
        <p:xfrm>
          <a:off x="323529" y="3356992"/>
          <a:ext cx="8496944" cy="3031184"/>
        </p:xfrm>
        <a:graphic>
          <a:graphicData uri="http://schemas.openxmlformats.org/drawingml/2006/table">
            <a:tbl>
              <a:tblPr/>
              <a:tblGrid>
                <a:gridCol w="4016738"/>
                <a:gridCol w="4480206"/>
              </a:tblGrid>
              <a:tr h="45260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pitchFamily="34" charset="0"/>
                          <a:cs typeface="Arial" pitchFamily="34" charset="0"/>
                        </a:rPr>
                        <a:t>SUCCESS CRITERIA:</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txBody>
                  <a:tcPr marT="45707" marB="4570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0303"/>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Berlin Sans FB" pitchFamily="34" charset="0"/>
                        <a:cs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0303"/>
                    </a:solidFill>
                  </a:tcPr>
                </a:tc>
              </a:tr>
              <a:tr h="108012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Arial" charset="0"/>
                        </a:rPr>
                        <a:t>Level 4.  </a:t>
                      </a:r>
                      <a:r>
                        <a:rPr kumimoji="0" lang="en-GB" sz="1600" b="0" i="0" u="none" strike="noStrike" cap="none" normalizeH="0" baseline="0" dirty="0" smtClean="0">
                          <a:ln>
                            <a:noFill/>
                          </a:ln>
                          <a:solidFill>
                            <a:schemeClr val="tx1"/>
                          </a:solidFill>
                          <a:effectLst/>
                          <a:latin typeface="+mn-lt"/>
                          <a:cs typeface="Arial" charset="0"/>
                        </a:rPr>
                        <a:t>You will have written more than 4 sentences using adjectives correctly and will have included some extra details, </a:t>
                      </a:r>
                      <a:r>
                        <a:rPr kumimoji="0" lang="en-GB" sz="1600" b="0" i="0" u="none" strike="noStrike" cap="none" normalizeH="0" baseline="0" dirty="0" err="1" smtClean="0">
                          <a:ln>
                            <a:noFill/>
                          </a:ln>
                          <a:solidFill>
                            <a:schemeClr val="tx1"/>
                          </a:solidFill>
                          <a:effectLst/>
                          <a:latin typeface="+mn-lt"/>
                          <a:cs typeface="Arial" charset="0"/>
                        </a:rPr>
                        <a:t>e.g</a:t>
                      </a:r>
                      <a:r>
                        <a:rPr kumimoji="0" lang="en-GB" sz="1600" b="0" i="0" u="none" strike="noStrike" cap="none" normalizeH="0" baseline="0" dirty="0" smtClean="0">
                          <a:ln>
                            <a:noFill/>
                          </a:ln>
                          <a:solidFill>
                            <a:schemeClr val="tx1"/>
                          </a:solidFill>
                          <a:effectLst/>
                          <a:latin typeface="+mn-lt"/>
                          <a:cs typeface="Arial" charset="0"/>
                        </a:rPr>
                        <a:t> words that give emphasis like </a:t>
                      </a:r>
                      <a:r>
                        <a:rPr kumimoji="0" lang="en-GB" sz="1600" b="0" i="0" u="none" strike="noStrike" cap="none" normalizeH="0" baseline="0" dirty="0" err="1" smtClean="0">
                          <a:ln>
                            <a:noFill/>
                          </a:ln>
                          <a:solidFill>
                            <a:schemeClr val="tx1"/>
                          </a:solidFill>
                          <a:effectLst/>
                          <a:latin typeface="+mn-lt"/>
                          <a:cs typeface="Arial" charset="0"/>
                        </a:rPr>
                        <a:t>muy</a:t>
                      </a:r>
                      <a:r>
                        <a:rPr kumimoji="0" lang="en-GB" sz="1600" b="0" i="0" u="none" strike="noStrike" cap="none" normalizeH="0" baseline="0" dirty="0" smtClean="0">
                          <a:ln>
                            <a:noFill/>
                          </a:ln>
                          <a:solidFill>
                            <a:schemeClr val="tx1"/>
                          </a:solidFill>
                          <a:effectLst/>
                          <a:latin typeface="+mn-lt"/>
                          <a:cs typeface="Arial" charset="0"/>
                        </a:rPr>
                        <a:t>, </a:t>
                      </a:r>
                      <a:r>
                        <a:rPr kumimoji="0" lang="en-GB" sz="1600" b="0" i="0" u="none" strike="noStrike" cap="none" normalizeH="0" baseline="0" dirty="0" err="1" smtClean="0">
                          <a:ln>
                            <a:noFill/>
                          </a:ln>
                          <a:solidFill>
                            <a:schemeClr val="tx1"/>
                          </a:solidFill>
                          <a:effectLst/>
                          <a:latin typeface="+mn-lt"/>
                          <a:cs typeface="Arial" charset="0"/>
                        </a:rPr>
                        <a:t>bastante</a:t>
                      </a:r>
                      <a:r>
                        <a:rPr kumimoji="0" lang="en-GB" sz="1600" b="0" i="0" u="none" strike="noStrike" cap="none" normalizeH="0" baseline="0" dirty="0" smtClean="0">
                          <a:ln>
                            <a:noFill/>
                          </a:ln>
                          <a:solidFill>
                            <a:schemeClr val="tx1"/>
                          </a:solidFill>
                          <a:effectLst/>
                          <a:latin typeface="+mn-lt"/>
                          <a:cs typeface="Arial" charset="0"/>
                        </a:rPr>
                        <a:t>, </a:t>
                      </a:r>
                      <a:r>
                        <a:rPr kumimoji="0" lang="en-GB" sz="1600" b="0" i="0" u="none" strike="noStrike" cap="none" normalizeH="0" baseline="0" dirty="0" err="1" smtClean="0">
                          <a:ln>
                            <a:noFill/>
                          </a:ln>
                          <a:solidFill>
                            <a:schemeClr val="tx1"/>
                          </a:solidFill>
                          <a:effectLst/>
                          <a:latin typeface="+mn-lt"/>
                          <a:cs typeface="Arial" charset="0"/>
                        </a:rPr>
                        <a:t>totalmente</a:t>
                      </a:r>
                      <a:r>
                        <a:rPr kumimoji="0" lang="en-GB" sz="1600" b="0" i="0" u="none" strike="noStrike" cap="none" normalizeH="0" baseline="0" dirty="0" smtClean="0">
                          <a:ln>
                            <a:noFill/>
                          </a:ln>
                          <a:solidFill>
                            <a:schemeClr val="tx1"/>
                          </a:solidFill>
                          <a:effectLst/>
                          <a:latin typeface="+mn-lt"/>
                          <a:cs typeface="Arial" charset="0"/>
                        </a:rPr>
                        <a:t>.  You will </a:t>
                      </a:r>
                      <a:r>
                        <a:rPr lang="en-GB" sz="1600" b="0" kern="1200" dirty="0" smtClean="0">
                          <a:solidFill>
                            <a:schemeClr val="tx1"/>
                          </a:solidFill>
                          <a:effectLst/>
                          <a:latin typeface="+mn-lt"/>
                          <a:ea typeface="+mn-ea"/>
                          <a:cs typeface="+mn-cs"/>
                        </a:rPr>
                        <a:t>use your knowledge of Spanish grammar to adapt phrases.</a:t>
                      </a:r>
                    </a:p>
                    <a:p>
                      <a:r>
                        <a:rPr lang="en-GB" sz="1600" b="0" kern="1200" dirty="0" smtClean="0">
                          <a:solidFill>
                            <a:schemeClr val="tx1"/>
                          </a:solidFill>
                          <a:effectLst/>
                          <a:latin typeface="+mn-lt"/>
                          <a:ea typeface="+mn-ea"/>
                          <a:cs typeface="+mn-cs"/>
                        </a:rPr>
                        <a:t>You</a:t>
                      </a:r>
                      <a:r>
                        <a:rPr lang="en-GB" sz="1600" b="0" kern="1200" baseline="0" dirty="0" smtClean="0">
                          <a:solidFill>
                            <a:schemeClr val="tx1"/>
                          </a:solidFill>
                          <a:effectLst/>
                          <a:latin typeface="+mn-lt"/>
                          <a:ea typeface="+mn-ea"/>
                          <a:cs typeface="+mn-cs"/>
                        </a:rPr>
                        <a:t> will</a:t>
                      </a:r>
                      <a:r>
                        <a:rPr lang="en-GB" sz="1600" b="0" kern="1200" dirty="0" smtClean="0">
                          <a:solidFill>
                            <a:schemeClr val="tx1"/>
                          </a:solidFill>
                          <a:effectLst/>
                          <a:latin typeface="+mn-lt"/>
                          <a:ea typeface="+mn-ea"/>
                          <a:cs typeface="+mn-cs"/>
                        </a:rPr>
                        <a:t> use a bi-lingual dictionary to check words you have learnt. </a:t>
                      </a:r>
                      <a:r>
                        <a:rPr kumimoji="0" lang="en-GB" sz="1600" b="0" i="0" u="none" strike="noStrike" cap="none" normalizeH="0" baseline="0" dirty="0" smtClean="0">
                          <a:ln>
                            <a:noFill/>
                          </a:ln>
                          <a:solidFill>
                            <a:schemeClr val="tx1"/>
                          </a:solidFill>
                          <a:effectLst/>
                          <a:latin typeface="+mn-lt"/>
                          <a:cs typeface="Arial" charset="0"/>
                        </a:rPr>
                        <a:t>Your spelling will be good.</a:t>
                      </a:r>
                      <a:endParaRPr kumimoji="0" lang="en-US" sz="1600" b="0" i="0" u="none" strike="noStrike" cap="none" normalizeH="0" baseline="0" dirty="0" smtClean="0">
                        <a:ln>
                          <a:noFill/>
                        </a:ln>
                        <a:solidFill>
                          <a:schemeClr val="tx1"/>
                        </a:solidFill>
                        <a:effectLst/>
                        <a:latin typeface="+mn-lt"/>
                        <a:cs typeface="Arial" charset="0"/>
                      </a:endParaRPr>
                    </a:p>
                  </a:txBody>
                  <a:tcPr marT="45707" marB="4570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GB" sz="1600" b="1" i="0" u="none" strike="noStrike" cap="none" normalizeH="0" baseline="0" dirty="0" smtClean="0">
                          <a:ln>
                            <a:noFill/>
                          </a:ln>
                          <a:solidFill>
                            <a:schemeClr val="tx1"/>
                          </a:solidFill>
                          <a:effectLst/>
                          <a:latin typeface="+mn-lt"/>
                          <a:cs typeface="Arial" charset="0"/>
                        </a:rPr>
                        <a:t>Level 5. </a:t>
                      </a:r>
                      <a:r>
                        <a:rPr kumimoji="0" lang="en-GB" sz="1600" b="0" i="0" u="none" strike="noStrike" kern="1200" cap="none" normalizeH="0" baseline="0" dirty="0" smtClean="0">
                          <a:ln>
                            <a:noFill/>
                          </a:ln>
                          <a:solidFill>
                            <a:schemeClr val="tx1"/>
                          </a:solidFill>
                          <a:effectLst/>
                          <a:latin typeface="+mn-lt"/>
                          <a:ea typeface="+mn-ea"/>
                          <a:cs typeface="+mn-cs"/>
                        </a:rPr>
                        <a:t> You </a:t>
                      </a:r>
                      <a:r>
                        <a:rPr lang="en-GB" sz="1600" kern="1200" dirty="0" smtClean="0">
                          <a:solidFill>
                            <a:schemeClr val="tx1"/>
                          </a:solidFill>
                          <a:effectLst/>
                          <a:latin typeface="+mn-lt"/>
                          <a:ea typeface="+mn-ea"/>
                          <a:cs typeface="+mn-cs"/>
                        </a:rPr>
                        <a:t>can write Spanish from memory using paragraphs</a:t>
                      </a:r>
                      <a:r>
                        <a:rPr lang="en-GB" sz="1600" kern="1200" baseline="0" dirty="0" smtClean="0">
                          <a:solidFill>
                            <a:schemeClr val="tx1"/>
                          </a:solidFill>
                          <a:effectLst/>
                          <a:latin typeface="+mn-lt"/>
                          <a:ea typeface="+mn-ea"/>
                          <a:cs typeface="+mn-cs"/>
                        </a:rPr>
                        <a:t> and simple descriptive language. You write </a:t>
                      </a:r>
                      <a:r>
                        <a:rPr lang="en-GB" sz="1600" kern="1200" dirty="0" smtClean="0">
                          <a:solidFill>
                            <a:schemeClr val="tx1"/>
                          </a:solidFill>
                          <a:effectLst/>
                          <a:latin typeface="+mn-lt"/>
                          <a:ea typeface="+mn-ea"/>
                          <a:cs typeface="+mn-cs"/>
                        </a:rPr>
                        <a:t>about past, present and/or</a:t>
                      </a:r>
                      <a:r>
                        <a:rPr lang="en-GB" sz="1600" kern="1200" baseline="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future events.</a:t>
                      </a:r>
                    </a:p>
                    <a:p>
                      <a:r>
                        <a:rPr lang="en-GB" sz="1600" kern="1200" dirty="0" smtClean="0">
                          <a:solidFill>
                            <a:schemeClr val="tx1"/>
                          </a:solidFill>
                          <a:effectLst/>
                          <a:latin typeface="+mn-lt"/>
                          <a:ea typeface="+mn-ea"/>
                          <a:cs typeface="+mn-cs"/>
                        </a:rPr>
                        <a:t>You  can apply your knowledge of grammar</a:t>
                      </a:r>
                      <a:r>
                        <a:rPr lang="en-GB" sz="1600" kern="1200" baseline="0" dirty="0" smtClean="0">
                          <a:solidFill>
                            <a:schemeClr val="tx1"/>
                          </a:solidFill>
                          <a:effectLst/>
                          <a:latin typeface="+mn-lt"/>
                          <a:ea typeface="+mn-ea"/>
                          <a:cs typeface="+mn-cs"/>
                        </a:rPr>
                        <a:t> quite well.</a:t>
                      </a:r>
                      <a:endParaRPr lang="en-GB" sz="1600" kern="1200" dirty="0" smtClean="0">
                        <a:solidFill>
                          <a:schemeClr val="tx1"/>
                        </a:solidFill>
                        <a:effectLst/>
                        <a:latin typeface="+mn-lt"/>
                        <a:ea typeface="+mn-ea"/>
                        <a:cs typeface="+mn-cs"/>
                      </a:endParaRPr>
                    </a:p>
                    <a:p>
                      <a:r>
                        <a:rPr lang="en-GB" sz="1600" kern="1200" dirty="0" smtClean="0">
                          <a:solidFill>
                            <a:schemeClr val="tx1"/>
                          </a:solidFill>
                          <a:effectLst/>
                          <a:latin typeface="+mn-lt"/>
                          <a:ea typeface="+mn-ea"/>
                          <a:cs typeface="+mn-cs"/>
                        </a:rPr>
                        <a:t>Your writing is mostly accurate</a:t>
                      </a:r>
                      <a:r>
                        <a:rPr lang="en-GB" sz="1600" kern="1200" baseline="0" dirty="0" smtClean="0">
                          <a:solidFill>
                            <a:schemeClr val="tx1"/>
                          </a:solidFill>
                          <a:effectLst/>
                          <a:latin typeface="+mn-lt"/>
                          <a:ea typeface="+mn-ea"/>
                          <a:cs typeface="+mn-cs"/>
                        </a:rPr>
                        <a:t> with good spelling and you include extra details that make your work stand out.</a:t>
                      </a:r>
                      <a:endParaRPr kumimoji="0" lang="en-US" sz="1600" b="0" i="0" u="none" strike="noStrike" cap="none" normalizeH="0" baseline="0" dirty="0" smtClean="0">
                        <a:ln>
                          <a:noFill/>
                        </a:ln>
                        <a:solidFill>
                          <a:schemeClr val="tx1"/>
                        </a:solidFill>
                        <a:effectLst/>
                        <a:latin typeface="+mn-lt"/>
                        <a:cs typeface="Arial" charset="0"/>
                      </a:endParaRPr>
                    </a:p>
                  </a:txBody>
                  <a:tcPr marT="45707" marB="4570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 Box 14"/>
          <p:cNvSpPr txBox="1">
            <a:spLocks noChangeArrowheads="1"/>
          </p:cNvSpPr>
          <p:nvPr/>
        </p:nvSpPr>
        <p:spPr bwMode="auto">
          <a:xfrm>
            <a:off x="2771799" y="1612538"/>
            <a:ext cx="6048671" cy="1600438"/>
          </a:xfrm>
          <a:prstGeom prst="rect">
            <a:avLst/>
          </a:prstGeom>
          <a:solidFill>
            <a:srgbClr val="FFFF00"/>
          </a:solidFill>
          <a:ln w="38100">
            <a:solidFill>
              <a:schemeClr val="tx1"/>
            </a:solidFill>
            <a:miter lim="800000"/>
            <a:headEnd/>
            <a:tailEnd/>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1400" b="1" dirty="0" err="1" smtClean="0">
                <a:latin typeface="+mn-lt"/>
              </a:rPr>
              <a:t>Tarea</a:t>
            </a:r>
            <a:r>
              <a:rPr lang="en-GB" sz="1400" b="1" dirty="0" smtClean="0">
                <a:latin typeface="+mn-lt"/>
              </a:rPr>
              <a:t>:</a:t>
            </a:r>
            <a:endParaRPr lang="en-GB" sz="1400" b="1" dirty="0">
              <a:latin typeface="+mn-lt"/>
            </a:endParaRPr>
          </a:p>
          <a:p>
            <a:pPr algn="ctr" eaLnBrk="1" hangingPunct="1">
              <a:spcBef>
                <a:spcPct val="50000"/>
              </a:spcBef>
            </a:pPr>
            <a:r>
              <a:rPr lang="en-GB" sz="1400" dirty="0" err="1" smtClean="0">
                <a:latin typeface="+mn-lt"/>
              </a:rPr>
              <a:t>Crear</a:t>
            </a:r>
            <a:r>
              <a:rPr lang="en-GB" sz="1400" dirty="0" smtClean="0">
                <a:latin typeface="+mn-lt"/>
              </a:rPr>
              <a:t> un </a:t>
            </a:r>
            <a:r>
              <a:rPr lang="en-GB" sz="1400" dirty="0" err="1" smtClean="0">
                <a:latin typeface="+mn-lt"/>
              </a:rPr>
              <a:t>folleto</a:t>
            </a:r>
            <a:r>
              <a:rPr lang="en-GB" sz="1400" dirty="0" smtClean="0">
                <a:latin typeface="+mn-lt"/>
              </a:rPr>
              <a:t> </a:t>
            </a:r>
            <a:r>
              <a:rPr lang="en-GB" sz="1400" dirty="0" err="1" smtClean="0">
                <a:latin typeface="+mn-lt"/>
              </a:rPr>
              <a:t>escrito</a:t>
            </a:r>
            <a:r>
              <a:rPr lang="en-GB" sz="1400" dirty="0" smtClean="0">
                <a:latin typeface="+mn-lt"/>
              </a:rPr>
              <a:t> a </a:t>
            </a:r>
            <a:r>
              <a:rPr lang="en-GB" sz="1400" dirty="0" err="1" smtClean="0">
                <a:latin typeface="+mn-lt"/>
              </a:rPr>
              <a:t>mano</a:t>
            </a:r>
            <a:r>
              <a:rPr lang="en-GB" sz="1400" dirty="0" smtClean="0">
                <a:latin typeface="+mn-lt"/>
              </a:rPr>
              <a:t> o en el </a:t>
            </a:r>
            <a:r>
              <a:rPr lang="en-GB" sz="1400" dirty="0" err="1" smtClean="0">
                <a:latin typeface="+mn-lt"/>
              </a:rPr>
              <a:t>ordenador</a:t>
            </a:r>
            <a:r>
              <a:rPr lang="en-GB" sz="1400" dirty="0" smtClean="0">
                <a:latin typeface="+mn-lt"/>
              </a:rPr>
              <a:t>.</a:t>
            </a:r>
          </a:p>
          <a:p>
            <a:pPr algn="ctr" eaLnBrk="1" hangingPunct="1">
              <a:spcBef>
                <a:spcPct val="50000"/>
              </a:spcBef>
            </a:pPr>
            <a:r>
              <a:rPr lang="en-GB" sz="1400" dirty="0" err="1" smtClean="0">
                <a:latin typeface="+mn-lt"/>
              </a:rPr>
              <a:t>Incluir</a:t>
            </a:r>
            <a:r>
              <a:rPr lang="en-GB" sz="1400" dirty="0" smtClean="0">
                <a:latin typeface="+mn-lt"/>
              </a:rPr>
              <a:t> </a:t>
            </a:r>
            <a:r>
              <a:rPr lang="en-GB" sz="1400" dirty="0" err="1" smtClean="0">
                <a:latin typeface="+mn-lt"/>
              </a:rPr>
              <a:t>texto</a:t>
            </a:r>
            <a:r>
              <a:rPr lang="en-GB" sz="1400" dirty="0" smtClean="0">
                <a:latin typeface="+mn-lt"/>
              </a:rPr>
              <a:t>, </a:t>
            </a:r>
            <a:r>
              <a:rPr lang="en-GB" sz="1400" dirty="0" err="1" smtClean="0">
                <a:latin typeface="+mn-lt"/>
              </a:rPr>
              <a:t>gráficos</a:t>
            </a:r>
            <a:r>
              <a:rPr lang="en-GB" sz="1400" dirty="0" smtClean="0">
                <a:latin typeface="+mn-lt"/>
              </a:rPr>
              <a:t> y </a:t>
            </a:r>
            <a:r>
              <a:rPr lang="en-GB" sz="1400" dirty="0" err="1" smtClean="0">
                <a:latin typeface="+mn-lt"/>
              </a:rPr>
              <a:t>títulos</a:t>
            </a:r>
            <a:r>
              <a:rPr lang="en-GB" sz="1400" dirty="0" smtClean="0">
                <a:latin typeface="+mn-lt"/>
              </a:rPr>
              <a:t>.</a:t>
            </a:r>
          </a:p>
          <a:p>
            <a:pPr algn="ctr" eaLnBrk="1" hangingPunct="1">
              <a:spcBef>
                <a:spcPct val="50000"/>
              </a:spcBef>
            </a:pPr>
            <a:r>
              <a:rPr lang="en-GB" sz="1400" dirty="0" err="1" smtClean="0">
                <a:latin typeface="+mn-lt"/>
              </a:rPr>
              <a:t>Incluir</a:t>
            </a:r>
            <a:r>
              <a:rPr lang="en-GB" sz="1400" dirty="0" smtClean="0">
                <a:latin typeface="+mn-lt"/>
              </a:rPr>
              <a:t> los </a:t>
            </a:r>
            <a:r>
              <a:rPr lang="en-GB" sz="1400" dirty="0" err="1" smtClean="0">
                <a:latin typeface="+mn-lt"/>
              </a:rPr>
              <a:t>siguientes</a:t>
            </a:r>
            <a:r>
              <a:rPr lang="en-GB" sz="1400" dirty="0" smtClean="0">
                <a:latin typeface="+mn-lt"/>
              </a:rPr>
              <a:t> </a:t>
            </a:r>
            <a:r>
              <a:rPr lang="en-GB" sz="1400" dirty="0" err="1" smtClean="0">
                <a:latin typeface="+mn-lt"/>
              </a:rPr>
              <a:t>aspectos</a:t>
            </a:r>
            <a:r>
              <a:rPr lang="en-GB" sz="1400" dirty="0" smtClean="0">
                <a:latin typeface="+mn-lt"/>
              </a:rPr>
              <a:t>:</a:t>
            </a:r>
          </a:p>
          <a:p>
            <a:pPr algn="ctr" eaLnBrk="1" hangingPunct="1">
              <a:spcBef>
                <a:spcPct val="50000"/>
              </a:spcBef>
            </a:pPr>
            <a:r>
              <a:rPr lang="en-GB" sz="1400" dirty="0" err="1" smtClean="0">
                <a:latin typeface="+mn-lt"/>
              </a:rPr>
              <a:t>Deporte</a:t>
            </a:r>
            <a:r>
              <a:rPr lang="en-GB" sz="1400" dirty="0" smtClean="0">
                <a:latin typeface="+mn-lt"/>
              </a:rPr>
              <a:t>, </a:t>
            </a:r>
            <a:r>
              <a:rPr lang="en-GB" sz="1400" dirty="0" err="1" smtClean="0">
                <a:latin typeface="+mn-lt"/>
              </a:rPr>
              <a:t>Naturaleza</a:t>
            </a:r>
            <a:r>
              <a:rPr lang="en-GB" sz="1400" dirty="0" smtClean="0">
                <a:latin typeface="+mn-lt"/>
              </a:rPr>
              <a:t>, </a:t>
            </a:r>
            <a:r>
              <a:rPr lang="en-GB" sz="1400" dirty="0" err="1" smtClean="0">
                <a:latin typeface="+mn-lt"/>
              </a:rPr>
              <a:t>Familia</a:t>
            </a:r>
            <a:r>
              <a:rPr lang="en-GB" sz="1400" dirty="0" smtClean="0">
                <a:latin typeface="+mn-lt"/>
              </a:rPr>
              <a:t>, </a:t>
            </a:r>
            <a:r>
              <a:rPr lang="en-GB" sz="1400" dirty="0" err="1" smtClean="0">
                <a:latin typeface="+mn-lt"/>
              </a:rPr>
              <a:t>Cultua</a:t>
            </a:r>
            <a:r>
              <a:rPr lang="en-GB" sz="1400" dirty="0" smtClean="0">
                <a:latin typeface="+mn-lt"/>
              </a:rPr>
              <a:t> y Arte y </a:t>
            </a:r>
            <a:r>
              <a:rPr lang="en-GB" sz="1400" dirty="0" err="1" smtClean="0">
                <a:latin typeface="+mn-lt"/>
              </a:rPr>
              <a:t>Compras</a:t>
            </a:r>
            <a:endParaRPr lang="en-GB" sz="1400" dirty="0" smtClean="0">
              <a:latin typeface="+mn-lt"/>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94204">
            <a:off x="194004" y="302525"/>
            <a:ext cx="2952745" cy="295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505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5598563"/>
              </p:ext>
            </p:extLst>
          </p:nvPr>
        </p:nvGraphicFramePr>
        <p:xfrm>
          <a:off x="539552" y="620688"/>
          <a:ext cx="7920880" cy="2286000"/>
        </p:xfrm>
        <a:graphic>
          <a:graphicData uri="http://schemas.openxmlformats.org/drawingml/2006/table">
            <a:tbl>
              <a:tblPr firstRow="1" bandRow="1">
                <a:tableStyleId>{5940675A-B579-460E-94D1-54222C63F5DA}</a:tableStyleId>
              </a:tblPr>
              <a:tblGrid>
                <a:gridCol w="1320147"/>
                <a:gridCol w="691504"/>
                <a:gridCol w="1257282"/>
                <a:gridCol w="1257282"/>
                <a:gridCol w="3394665"/>
              </a:tblGrid>
              <a:tr h="1919539">
                <a:tc>
                  <a:txBody>
                    <a:bodyPr/>
                    <a:lstStyle/>
                    <a:p>
                      <a:pPr algn="ctr">
                        <a:lnSpc>
                          <a:spcPct val="150000"/>
                        </a:lnSpc>
                      </a:pPr>
                      <a:r>
                        <a:rPr lang="en-GB" sz="1600" dirty="0" smtClean="0">
                          <a:latin typeface="+mn-lt"/>
                          <a:cs typeface="Arial" pitchFamily="34" charset="0"/>
                        </a:rPr>
                        <a:t>Cambridge </a:t>
                      </a:r>
                      <a:r>
                        <a:rPr lang="en-GB" sz="1600" dirty="0" err="1" smtClean="0">
                          <a:latin typeface="+mn-lt"/>
                          <a:cs typeface="Arial" pitchFamily="34" charset="0"/>
                        </a:rPr>
                        <a:t>es</a:t>
                      </a:r>
                      <a:endParaRPr lang="en-GB" sz="1600" dirty="0">
                        <a:latin typeface="+mn-lt"/>
                        <a:cs typeface="Arial" pitchFamily="34" charset="0"/>
                      </a:endParaRPr>
                    </a:p>
                  </a:txBody>
                  <a:tcPr anchor="ctr"/>
                </a:tc>
                <a:tc>
                  <a:txBody>
                    <a:bodyPr/>
                    <a:lstStyle/>
                    <a:p>
                      <a:pPr algn="ctr">
                        <a:lnSpc>
                          <a:spcPct val="150000"/>
                        </a:lnSpc>
                      </a:pPr>
                      <a:r>
                        <a:rPr lang="en-GB" sz="1600" b="1" dirty="0" err="1" smtClean="0">
                          <a:solidFill>
                            <a:srgbClr val="FF0000"/>
                          </a:solidFill>
                          <a:latin typeface="+mn-lt"/>
                          <a:cs typeface="Arial" pitchFamily="34" charset="0"/>
                        </a:rPr>
                        <a:t>una</a:t>
                      </a:r>
                      <a:endParaRPr lang="en-GB" sz="1600" b="1" dirty="0">
                        <a:solidFill>
                          <a:srgbClr val="FF0000"/>
                        </a:solidFill>
                        <a:latin typeface="+mn-lt"/>
                        <a:cs typeface="Arial" pitchFamily="34" charset="0"/>
                      </a:endParaRPr>
                    </a:p>
                  </a:txBody>
                  <a:tcPr anchor="ctr"/>
                </a:tc>
                <a:tc>
                  <a:txBody>
                    <a:bodyPr/>
                    <a:lstStyle/>
                    <a:p>
                      <a:pPr algn="ctr">
                        <a:lnSpc>
                          <a:spcPct val="150000"/>
                        </a:lnSpc>
                      </a:pPr>
                      <a:r>
                        <a:rPr lang="en-GB" sz="1600" b="0" dirty="0" smtClean="0">
                          <a:solidFill>
                            <a:schemeClr val="tx1"/>
                          </a:solidFill>
                          <a:latin typeface="+mn-lt"/>
                          <a:cs typeface="Arial" pitchFamily="34" charset="0"/>
                        </a:rPr>
                        <a:t>ciudad</a:t>
                      </a:r>
                      <a:endParaRPr lang="en-GB" sz="1600" b="0" dirty="0">
                        <a:solidFill>
                          <a:schemeClr val="tx1"/>
                        </a:solidFill>
                        <a:latin typeface="+mn-lt"/>
                        <a:cs typeface="Arial" pitchFamily="34" charset="0"/>
                      </a:endParaRPr>
                    </a:p>
                  </a:txBody>
                  <a:tcPr anchor="ctr"/>
                </a:tc>
                <a:tc>
                  <a:txBody>
                    <a:bodyPr/>
                    <a:lstStyle/>
                    <a:p>
                      <a:pPr algn="l">
                        <a:lnSpc>
                          <a:spcPct val="150000"/>
                        </a:lnSpc>
                      </a:pPr>
                      <a:r>
                        <a:rPr lang="en-GB" sz="1600" dirty="0" err="1" smtClean="0">
                          <a:latin typeface="+mn-lt"/>
                          <a:cs typeface="Arial" pitchFamily="34" charset="0"/>
                        </a:rPr>
                        <a:t>históric</a:t>
                      </a:r>
                      <a:r>
                        <a:rPr lang="en-GB" sz="1600" b="1" dirty="0" err="1" smtClean="0">
                          <a:solidFill>
                            <a:srgbClr val="FF0000"/>
                          </a:solidFill>
                          <a:latin typeface="+mn-lt"/>
                          <a:cs typeface="Arial" pitchFamily="34" charset="0"/>
                        </a:rPr>
                        <a:t>a</a:t>
                      </a:r>
                      <a:r>
                        <a:rPr lang="en-GB" sz="1600" dirty="0" smtClean="0">
                          <a:latin typeface="+mn-lt"/>
                          <a:cs typeface="Arial" pitchFamily="34" charset="0"/>
                        </a:rPr>
                        <a:t/>
                      </a:r>
                      <a:br>
                        <a:rPr lang="en-GB" sz="1600" dirty="0" smtClean="0">
                          <a:latin typeface="+mn-lt"/>
                          <a:cs typeface="Arial" pitchFamily="34" charset="0"/>
                        </a:rPr>
                      </a:br>
                      <a:r>
                        <a:rPr lang="en-GB" sz="1600" dirty="0" err="1" smtClean="0">
                          <a:latin typeface="+mn-lt"/>
                          <a:cs typeface="Arial" pitchFamily="34" charset="0"/>
                        </a:rPr>
                        <a:t>turístic</a:t>
                      </a:r>
                      <a:r>
                        <a:rPr lang="en-GB" sz="1600" b="1" dirty="0" err="1" smtClean="0">
                          <a:solidFill>
                            <a:srgbClr val="FF0000"/>
                          </a:solidFill>
                          <a:latin typeface="+mn-lt"/>
                          <a:cs typeface="Arial" pitchFamily="34" charset="0"/>
                        </a:rPr>
                        <a:t>a</a:t>
                      </a:r>
                      <a:r>
                        <a:rPr lang="en-GB" sz="1600" dirty="0" smtClean="0">
                          <a:latin typeface="+mn-lt"/>
                          <a:cs typeface="Arial" pitchFamily="34" charset="0"/>
                        </a:rPr>
                        <a:t/>
                      </a:r>
                      <a:br>
                        <a:rPr lang="en-GB" sz="1600" dirty="0" smtClean="0">
                          <a:latin typeface="+mn-lt"/>
                          <a:cs typeface="Arial" pitchFamily="34" charset="0"/>
                        </a:rPr>
                      </a:br>
                      <a:r>
                        <a:rPr lang="en-GB" sz="1600" dirty="0" err="1" smtClean="0">
                          <a:latin typeface="+mn-lt"/>
                          <a:cs typeface="Arial" pitchFamily="34" charset="0"/>
                        </a:rPr>
                        <a:t>famos</a:t>
                      </a:r>
                      <a:r>
                        <a:rPr lang="en-GB" sz="1600" b="1" dirty="0" err="1" smtClean="0">
                          <a:solidFill>
                            <a:srgbClr val="FF0000"/>
                          </a:solidFill>
                          <a:latin typeface="+mn-lt"/>
                          <a:cs typeface="Arial" pitchFamily="34" charset="0"/>
                        </a:rPr>
                        <a:t>a</a:t>
                      </a:r>
                      <a:r>
                        <a:rPr lang="en-GB" sz="1600" dirty="0" smtClean="0">
                          <a:latin typeface="+mn-lt"/>
                          <a:cs typeface="Arial" pitchFamily="34" charset="0"/>
                        </a:rPr>
                        <a:t/>
                      </a:r>
                      <a:br>
                        <a:rPr lang="en-GB" sz="1600" dirty="0" smtClean="0">
                          <a:latin typeface="+mn-lt"/>
                          <a:cs typeface="Arial" pitchFamily="34" charset="0"/>
                        </a:rPr>
                      </a:br>
                      <a:r>
                        <a:rPr lang="en-GB" sz="1600" dirty="0" err="1" smtClean="0">
                          <a:latin typeface="+mn-lt"/>
                          <a:cs typeface="Arial" pitchFamily="34" charset="0"/>
                        </a:rPr>
                        <a:t>conocid</a:t>
                      </a:r>
                      <a:r>
                        <a:rPr lang="en-GB" sz="1600" b="1" dirty="0" err="1" smtClean="0">
                          <a:solidFill>
                            <a:srgbClr val="FF0000"/>
                          </a:solidFill>
                          <a:latin typeface="+mn-lt"/>
                          <a:cs typeface="Arial" pitchFamily="34" charset="0"/>
                        </a:rPr>
                        <a:t>a</a:t>
                      </a:r>
                      <a:endParaRPr lang="en-GB" sz="1600" b="1" dirty="0" smtClean="0">
                        <a:solidFill>
                          <a:srgbClr val="FF0000"/>
                        </a:solidFill>
                        <a:latin typeface="+mn-lt"/>
                        <a:cs typeface="Arial" pitchFamily="34" charset="0"/>
                      </a:endParaRPr>
                    </a:p>
                    <a:p>
                      <a:pPr algn="l">
                        <a:lnSpc>
                          <a:spcPct val="150000"/>
                        </a:lnSpc>
                      </a:pPr>
                      <a:r>
                        <a:rPr lang="en-GB" sz="1600" dirty="0" err="1" smtClean="0">
                          <a:latin typeface="+mn-lt"/>
                          <a:cs typeface="Arial" pitchFamily="34" charset="0"/>
                        </a:rPr>
                        <a:t>tranquil</a:t>
                      </a:r>
                      <a:r>
                        <a:rPr lang="en-GB" sz="1600" b="1" dirty="0" err="1" smtClean="0">
                          <a:solidFill>
                            <a:srgbClr val="FF0000"/>
                          </a:solidFill>
                          <a:latin typeface="+mn-lt"/>
                          <a:cs typeface="Arial" pitchFamily="34" charset="0"/>
                        </a:rPr>
                        <a:t>a</a:t>
                      </a:r>
                      <a:endParaRPr lang="en-GB" sz="1600" b="1" dirty="0" smtClean="0">
                        <a:solidFill>
                          <a:srgbClr val="FF0000"/>
                        </a:solidFill>
                        <a:latin typeface="+mn-lt"/>
                        <a:cs typeface="Arial" pitchFamily="34" charset="0"/>
                      </a:endParaRPr>
                    </a:p>
                    <a:p>
                      <a:pPr algn="l">
                        <a:lnSpc>
                          <a:spcPct val="150000"/>
                        </a:lnSpc>
                      </a:pPr>
                      <a:r>
                        <a:rPr lang="en-GB" sz="1600" dirty="0" err="1" smtClean="0">
                          <a:latin typeface="+mn-lt"/>
                          <a:cs typeface="Arial" pitchFamily="34" charset="0"/>
                        </a:rPr>
                        <a:t>bonit</a:t>
                      </a:r>
                      <a:r>
                        <a:rPr lang="en-GB" sz="1600" b="1" dirty="0" err="1" smtClean="0">
                          <a:solidFill>
                            <a:srgbClr val="FF0000"/>
                          </a:solidFill>
                          <a:latin typeface="+mn-lt"/>
                          <a:cs typeface="Arial" pitchFamily="34" charset="0"/>
                        </a:rPr>
                        <a:t>a</a:t>
                      </a:r>
                      <a:endParaRPr lang="en-GB" sz="1600" b="1" dirty="0">
                        <a:solidFill>
                          <a:srgbClr val="FF0000"/>
                        </a:solidFill>
                        <a:latin typeface="+mn-lt"/>
                        <a:cs typeface="Arial" pitchFamily="34" charset="0"/>
                      </a:endParaRPr>
                    </a:p>
                  </a:txBody>
                  <a:tcPr/>
                </a:tc>
                <a:tc>
                  <a:txBody>
                    <a:bodyPr/>
                    <a:lstStyle/>
                    <a:p>
                      <a:pPr algn="l">
                        <a:lnSpc>
                          <a:spcPct val="150000"/>
                        </a:lnSpc>
                      </a:pPr>
                      <a:r>
                        <a:rPr lang="en-GB" sz="1600" dirty="0" smtClean="0">
                          <a:latin typeface="+mn-lt"/>
                          <a:cs typeface="Arial" pitchFamily="34" charset="0"/>
                        </a:rPr>
                        <a:t>en el </a:t>
                      </a:r>
                      <a:r>
                        <a:rPr lang="en-GB" sz="1600" dirty="0" err="1" smtClean="0">
                          <a:latin typeface="+mn-lt"/>
                          <a:cs typeface="Arial" pitchFamily="34" charset="0"/>
                        </a:rPr>
                        <a:t>este</a:t>
                      </a:r>
                      <a:r>
                        <a:rPr lang="en-GB" sz="1600" dirty="0" smtClean="0">
                          <a:latin typeface="+mn-lt"/>
                          <a:cs typeface="Arial" pitchFamily="34" charset="0"/>
                        </a:rPr>
                        <a:t> de </a:t>
                      </a:r>
                      <a:r>
                        <a:rPr lang="en-GB" sz="1600" dirty="0" err="1" smtClean="0">
                          <a:latin typeface="+mn-lt"/>
                          <a:cs typeface="Arial" pitchFamily="34" charset="0"/>
                        </a:rPr>
                        <a:t>Inglaterra</a:t>
                      </a:r>
                      <a:r>
                        <a:rPr lang="en-GB" sz="1600" dirty="0" smtClean="0">
                          <a:latin typeface="+mn-lt"/>
                          <a:cs typeface="Arial" pitchFamily="34" charset="0"/>
                        </a:rPr>
                        <a:t>.</a:t>
                      </a:r>
                      <a:br>
                        <a:rPr lang="en-GB" sz="1600" dirty="0" smtClean="0">
                          <a:latin typeface="+mn-lt"/>
                          <a:cs typeface="Arial" pitchFamily="34" charset="0"/>
                        </a:rPr>
                      </a:br>
                      <a:r>
                        <a:rPr lang="en-GB" sz="1600" dirty="0" err="1" smtClean="0">
                          <a:latin typeface="+mn-lt"/>
                          <a:cs typeface="Arial" pitchFamily="34" charset="0"/>
                        </a:rPr>
                        <a:t>bastante</a:t>
                      </a:r>
                      <a:r>
                        <a:rPr lang="en-GB" sz="1600" dirty="0" smtClean="0">
                          <a:latin typeface="+mn-lt"/>
                          <a:cs typeface="Arial" pitchFamily="34" charset="0"/>
                        </a:rPr>
                        <a:t> </a:t>
                      </a:r>
                      <a:r>
                        <a:rPr lang="en-GB" sz="1600" dirty="0" err="1" smtClean="0">
                          <a:latin typeface="+mn-lt"/>
                          <a:cs typeface="Arial" pitchFamily="34" charset="0"/>
                        </a:rPr>
                        <a:t>cerca</a:t>
                      </a:r>
                      <a:r>
                        <a:rPr lang="en-GB" sz="1600" dirty="0" smtClean="0">
                          <a:latin typeface="+mn-lt"/>
                          <a:cs typeface="Arial" pitchFamily="34" charset="0"/>
                        </a:rPr>
                        <a:t> de </a:t>
                      </a:r>
                      <a:r>
                        <a:rPr lang="en-GB" sz="1600" dirty="0" err="1" smtClean="0">
                          <a:latin typeface="+mn-lt"/>
                          <a:cs typeface="Arial" pitchFamily="34" charset="0"/>
                        </a:rPr>
                        <a:t>Londres</a:t>
                      </a:r>
                      <a:r>
                        <a:rPr lang="en-GB" sz="1600" dirty="0" smtClean="0">
                          <a:latin typeface="+mn-lt"/>
                          <a:cs typeface="Arial" pitchFamily="34" charset="0"/>
                        </a:rPr>
                        <a:t>.</a:t>
                      </a:r>
                    </a:p>
                    <a:p>
                      <a:pPr algn="l">
                        <a:lnSpc>
                          <a:spcPct val="150000"/>
                        </a:lnSpc>
                      </a:pPr>
                      <a:r>
                        <a:rPr lang="en-GB" sz="1600" dirty="0" smtClean="0">
                          <a:latin typeface="+mn-lt"/>
                          <a:cs typeface="Arial" pitchFamily="34" charset="0"/>
                        </a:rPr>
                        <a:t>a media </a:t>
                      </a:r>
                      <a:r>
                        <a:rPr lang="en-GB" sz="1600" dirty="0" err="1" smtClean="0">
                          <a:latin typeface="+mn-lt"/>
                          <a:cs typeface="Arial" pitchFamily="34" charset="0"/>
                        </a:rPr>
                        <a:t>hora</a:t>
                      </a:r>
                      <a:r>
                        <a:rPr lang="en-GB" sz="1600" dirty="0" smtClean="0">
                          <a:latin typeface="+mn-lt"/>
                          <a:cs typeface="Arial" pitchFamily="34" charset="0"/>
                        </a:rPr>
                        <a:t> de Stansted.</a:t>
                      </a:r>
                      <a:br>
                        <a:rPr lang="en-GB" sz="1600" dirty="0" smtClean="0">
                          <a:latin typeface="+mn-lt"/>
                          <a:cs typeface="Arial" pitchFamily="34" charset="0"/>
                        </a:rPr>
                      </a:br>
                      <a:r>
                        <a:rPr lang="en-GB" sz="1600" dirty="0" smtClean="0">
                          <a:latin typeface="+mn-lt"/>
                          <a:cs typeface="Arial" pitchFamily="34" charset="0"/>
                        </a:rPr>
                        <a:t>y </a:t>
                      </a:r>
                      <a:r>
                        <a:rPr lang="en-GB" sz="1600" dirty="0" err="1" smtClean="0">
                          <a:latin typeface="+mn-lt"/>
                          <a:cs typeface="Arial" pitchFamily="34" charset="0"/>
                        </a:rPr>
                        <a:t>muy</a:t>
                      </a:r>
                      <a:r>
                        <a:rPr lang="en-GB" sz="1600" dirty="0" smtClean="0">
                          <a:latin typeface="+mn-lt"/>
                          <a:cs typeface="Arial" pitchFamily="34" charset="0"/>
                        </a:rPr>
                        <a:t> </a:t>
                      </a:r>
                      <a:r>
                        <a:rPr lang="en-GB" sz="1600" dirty="0" err="1" smtClean="0">
                          <a:latin typeface="+mn-lt"/>
                          <a:cs typeface="Arial" pitchFamily="34" charset="0"/>
                        </a:rPr>
                        <a:t>buena</a:t>
                      </a:r>
                      <a:r>
                        <a:rPr lang="en-GB" sz="1600" baseline="0" dirty="0" smtClean="0">
                          <a:latin typeface="+mn-lt"/>
                          <a:cs typeface="Arial" pitchFamily="34" charset="0"/>
                        </a:rPr>
                        <a:t> </a:t>
                      </a:r>
                      <a:r>
                        <a:rPr lang="en-GB" sz="1600" baseline="0" dirty="0" err="1" smtClean="0">
                          <a:latin typeface="+mn-lt"/>
                          <a:cs typeface="Arial" pitchFamily="34" charset="0"/>
                        </a:rPr>
                        <a:t>para</a:t>
                      </a:r>
                      <a:r>
                        <a:rPr lang="en-GB" sz="1600" baseline="0" dirty="0" smtClean="0">
                          <a:latin typeface="+mn-lt"/>
                          <a:cs typeface="Arial" pitchFamily="34" charset="0"/>
                        </a:rPr>
                        <a:t> </a:t>
                      </a:r>
                      <a:r>
                        <a:rPr lang="en-GB" sz="1600" baseline="0" dirty="0" err="1" smtClean="0">
                          <a:latin typeface="+mn-lt"/>
                          <a:cs typeface="Arial" pitchFamily="34" charset="0"/>
                        </a:rPr>
                        <a:t>familias</a:t>
                      </a:r>
                      <a:r>
                        <a:rPr lang="en-GB" sz="1600" baseline="0" dirty="0" smtClean="0">
                          <a:latin typeface="+mn-lt"/>
                          <a:cs typeface="Arial" pitchFamily="34" charset="0"/>
                        </a:rPr>
                        <a:t>.</a:t>
                      </a:r>
                    </a:p>
                  </a:txBody>
                  <a:tcPr anchor="ctr"/>
                </a:tc>
              </a:tr>
            </a:tbl>
          </a:graphicData>
        </a:graphic>
      </p:graphicFrame>
      <p:sp>
        <p:nvSpPr>
          <p:cNvPr id="5" name="TextBox 4"/>
          <p:cNvSpPr txBox="1"/>
          <p:nvPr/>
        </p:nvSpPr>
        <p:spPr>
          <a:xfrm>
            <a:off x="539552" y="116632"/>
            <a:ext cx="7128792" cy="369332"/>
          </a:xfrm>
          <a:prstGeom prst="rect">
            <a:avLst/>
          </a:prstGeom>
          <a:noFill/>
          <a:ln>
            <a:solidFill>
              <a:schemeClr val="tx1"/>
            </a:solidFill>
          </a:ln>
        </p:spPr>
        <p:txBody>
          <a:bodyPr wrap="square" rtlCol="0">
            <a:spAutoFit/>
          </a:bodyPr>
          <a:lstStyle/>
          <a:p>
            <a:r>
              <a:rPr lang="en-GB" b="1" dirty="0" smtClean="0">
                <a:latin typeface="Calibri"/>
                <a:cs typeface="Calibri"/>
              </a:rPr>
              <a:t>¡</a:t>
            </a:r>
            <a:r>
              <a:rPr lang="en-GB" b="1" dirty="0" err="1" smtClean="0">
                <a:latin typeface="Calibri"/>
                <a:cs typeface="Calibri"/>
              </a:rPr>
              <a:t>Vengan</a:t>
            </a:r>
            <a:r>
              <a:rPr lang="en-GB" b="1" dirty="0" smtClean="0">
                <a:latin typeface="Calibri"/>
                <a:cs typeface="Calibri"/>
              </a:rPr>
              <a:t> a Cambridge! </a:t>
            </a:r>
            <a:r>
              <a:rPr lang="en-GB" b="1" dirty="0">
                <a:cs typeface="Calibri"/>
              </a:rPr>
              <a:t>¡</a:t>
            </a:r>
            <a:r>
              <a:rPr lang="en-GB" b="1" dirty="0" err="1" smtClean="0"/>
              <a:t>Bienvenidos</a:t>
            </a:r>
            <a:r>
              <a:rPr lang="en-GB" b="1" dirty="0" smtClean="0"/>
              <a:t> a Cambridge</a:t>
            </a:r>
            <a:r>
              <a:rPr lang="en-GB" dirty="0" smtClean="0"/>
              <a:t>!</a:t>
            </a:r>
          </a:p>
        </p:txBody>
      </p:sp>
      <p:graphicFrame>
        <p:nvGraphicFramePr>
          <p:cNvPr id="7" name="Table 6"/>
          <p:cNvGraphicFramePr>
            <a:graphicFrameLocks noGrp="1"/>
          </p:cNvGraphicFramePr>
          <p:nvPr>
            <p:extLst>
              <p:ext uri="{D42A27DB-BD31-4B8C-83A1-F6EECF244321}">
                <p14:modId xmlns:p14="http://schemas.microsoft.com/office/powerpoint/2010/main" val="1514668600"/>
              </p:ext>
            </p:extLst>
          </p:nvPr>
        </p:nvGraphicFramePr>
        <p:xfrm>
          <a:off x="539552" y="2996952"/>
          <a:ext cx="7920880" cy="3648991"/>
        </p:xfrm>
        <a:graphic>
          <a:graphicData uri="http://schemas.openxmlformats.org/drawingml/2006/table">
            <a:tbl>
              <a:tblPr firstRow="1" bandRow="1">
                <a:tableStyleId>{5940675A-B579-460E-94D1-54222C63F5DA}</a:tableStyleId>
              </a:tblPr>
              <a:tblGrid>
                <a:gridCol w="1661997"/>
                <a:gridCol w="949713"/>
                <a:gridCol w="2316085"/>
                <a:gridCol w="904853"/>
                <a:gridCol w="2088232"/>
              </a:tblGrid>
              <a:tr h="484702">
                <a:tc>
                  <a:txBody>
                    <a:bodyPr/>
                    <a:lstStyle/>
                    <a:p>
                      <a:pPr algn="r"/>
                      <a:r>
                        <a:rPr lang="en-GB" sz="1600" dirty="0" smtClean="0">
                          <a:latin typeface="+mn-lt"/>
                          <a:cs typeface="Arial" pitchFamily="34" charset="0"/>
                        </a:rPr>
                        <a:t>Cambridge </a:t>
                      </a:r>
                      <a:r>
                        <a:rPr lang="en-GB" sz="1600" dirty="0" err="1" smtClean="0">
                          <a:latin typeface="+mn-lt"/>
                          <a:cs typeface="Arial" pitchFamily="34" charset="0"/>
                        </a:rPr>
                        <a:t>tiene</a:t>
                      </a:r>
                      <a:endParaRPr lang="en-GB" sz="1600" dirty="0">
                        <a:latin typeface="+mn-lt"/>
                        <a:cs typeface="Arial" pitchFamily="34" charset="0"/>
                      </a:endParaRPr>
                    </a:p>
                  </a:txBody>
                  <a:tcPr anchor="ctr"/>
                </a:tc>
                <a:tc rowSpan="7">
                  <a:txBody>
                    <a:bodyPr/>
                    <a:lstStyle/>
                    <a:p>
                      <a:pPr algn="ctr"/>
                      <a:r>
                        <a:rPr lang="en-GB" sz="1600" b="1" dirty="0" smtClean="0">
                          <a:solidFill>
                            <a:srgbClr val="0000FF"/>
                          </a:solidFill>
                          <a:latin typeface="+mn-lt"/>
                          <a:cs typeface="Arial" pitchFamily="34" charset="0"/>
                        </a:rPr>
                        <a:t>un</a:t>
                      </a:r>
                      <a:endParaRPr lang="en-GB" sz="1600" b="1" dirty="0">
                        <a:solidFill>
                          <a:srgbClr val="0000FF"/>
                        </a:solidFill>
                        <a:latin typeface="+mn-lt"/>
                        <a:cs typeface="Arial" pitchFamily="34" charset="0"/>
                      </a:endParaRPr>
                    </a:p>
                    <a:p>
                      <a:pPr algn="ctr"/>
                      <a:r>
                        <a:rPr lang="en-GB" sz="1600" b="1" dirty="0" err="1" smtClean="0">
                          <a:solidFill>
                            <a:srgbClr val="FF0000"/>
                          </a:solidFill>
                          <a:latin typeface="+mn-lt"/>
                          <a:cs typeface="Arial" pitchFamily="34" charset="0"/>
                        </a:rPr>
                        <a:t>una</a:t>
                      </a:r>
                      <a:endParaRPr lang="en-GB" sz="1600" b="1" dirty="0" smtClean="0">
                        <a:solidFill>
                          <a:srgbClr val="FF0000"/>
                        </a:solidFill>
                        <a:latin typeface="+mn-lt"/>
                        <a:cs typeface="Arial" pitchFamily="34" charset="0"/>
                      </a:endParaRPr>
                    </a:p>
                    <a:p>
                      <a:pPr algn="ctr"/>
                      <a:r>
                        <a:rPr lang="en-GB" sz="1600" b="1" dirty="0" err="1" smtClean="0">
                          <a:solidFill>
                            <a:srgbClr val="0000FF"/>
                          </a:solidFill>
                          <a:latin typeface="+mn-lt"/>
                          <a:cs typeface="Arial" pitchFamily="34" charset="0"/>
                        </a:rPr>
                        <a:t>unos</a:t>
                      </a:r>
                      <a:r>
                        <a:rPr lang="en-GB" sz="1600" b="1" dirty="0" smtClean="0">
                          <a:solidFill>
                            <a:srgbClr val="FF0000"/>
                          </a:solidFill>
                          <a:latin typeface="+mn-lt"/>
                          <a:cs typeface="Arial" pitchFamily="34" charset="0"/>
                        </a:rPr>
                        <a:t/>
                      </a:r>
                      <a:br>
                        <a:rPr lang="en-GB" sz="1600" b="1" dirty="0" smtClean="0">
                          <a:solidFill>
                            <a:srgbClr val="FF0000"/>
                          </a:solidFill>
                          <a:latin typeface="+mn-lt"/>
                          <a:cs typeface="Arial" pitchFamily="34" charset="0"/>
                        </a:rPr>
                      </a:br>
                      <a:r>
                        <a:rPr lang="en-GB" sz="1600" b="1" dirty="0" err="1" smtClean="0">
                          <a:solidFill>
                            <a:srgbClr val="FF0000"/>
                          </a:solidFill>
                          <a:latin typeface="+mn-lt"/>
                          <a:cs typeface="Arial" pitchFamily="34" charset="0"/>
                        </a:rPr>
                        <a:t>unas</a:t>
                      </a:r>
                      <a:endParaRPr lang="en-GB" sz="1600" b="1" dirty="0">
                        <a:solidFill>
                          <a:srgbClr val="00B050"/>
                        </a:solidFill>
                        <a:latin typeface="+mn-lt"/>
                        <a:cs typeface="Arial" pitchFamily="34" charset="0"/>
                      </a:endParaRPr>
                    </a:p>
                    <a:p>
                      <a:pPr algn="ctr"/>
                      <a:r>
                        <a:rPr lang="en-GB" sz="1600" b="1" dirty="0" err="1" smtClean="0">
                          <a:latin typeface="+mn-lt"/>
                          <a:cs typeface="Arial" pitchFamily="34" charset="0"/>
                        </a:rPr>
                        <a:t>much</a:t>
                      </a:r>
                      <a:r>
                        <a:rPr lang="en-GB" sz="1600" b="1" dirty="0" err="1" smtClean="0">
                          <a:solidFill>
                            <a:srgbClr val="0000FF"/>
                          </a:solidFill>
                          <a:latin typeface="+mn-lt"/>
                          <a:cs typeface="Arial" pitchFamily="34" charset="0"/>
                        </a:rPr>
                        <a:t>os</a:t>
                      </a:r>
                      <a:endParaRPr lang="en-GB" sz="1600" b="1" dirty="0" smtClean="0">
                        <a:solidFill>
                          <a:srgbClr val="0000FF"/>
                        </a:solidFill>
                        <a:latin typeface="+mn-lt"/>
                        <a:cs typeface="Arial" pitchFamily="34" charset="0"/>
                      </a:endParaRPr>
                    </a:p>
                    <a:p>
                      <a:pPr algn="ctr"/>
                      <a:r>
                        <a:rPr lang="en-GB" sz="1600" b="1" dirty="0" err="1" smtClean="0">
                          <a:solidFill>
                            <a:schemeClr val="tx1"/>
                          </a:solidFill>
                          <a:latin typeface="+mn-lt"/>
                          <a:cs typeface="Arial" pitchFamily="34" charset="0"/>
                        </a:rPr>
                        <a:t>much</a:t>
                      </a:r>
                      <a:r>
                        <a:rPr lang="en-GB" sz="1600" b="1" dirty="0" err="1" smtClean="0">
                          <a:solidFill>
                            <a:srgbClr val="FF0000"/>
                          </a:solidFill>
                          <a:latin typeface="+mn-lt"/>
                          <a:cs typeface="Arial" pitchFamily="34" charset="0"/>
                        </a:rPr>
                        <a:t>as</a:t>
                      </a:r>
                      <a:endParaRPr lang="en-GB" sz="1600" b="1" dirty="0">
                        <a:solidFill>
                          <a:srgbClr val="FF0000"/>
                        </a:solidFill>
                        <a:latin typeface="+mn-lt"/>
                        <a:cs typeface="Arial" pitchFamily="34" charset="0"/>
                      </a:endParaRPr>
                    </a:p>
                  </a:txBody>
                  <a:tcPr anchor="ctr"/>
                </a:tc>
                <a:tc rowSpan="2">
                  <a:txBody>
                    <a:bodyPr/>
                    <a:lstStyle/>
                    <a:p>
                      <a:pPr algn="ctr"/>
                      <a:r>
                        <a:rPr lang="en-GB" sz="1600" dirty="0" err="1" smtClean="0">
                          <a:latin typeface="+mn-lt"/>
                          <a:cs typeface="Arial" pitchFamily="34" charset="0"/>
                        </a:rPr>
                        <a:t>centro</a:t>
                      </a:r>
                      <a:r>
                        <a:rPr lang="en-GB" sz="1600" dirty="0" smtClean="0">
                          <a:latin typeface="+mn-lt"/>
                          <a:cs typeface="Arial" pitchFamily="34" charset="0"/>
                        </a:rPr>
                        <a:t> </a:t>
                      </a:r>
                      <a:r>
                        <a:rPr lang="en-GB" sz="1600" dirty="0" err="1" smtClean="0">
                          <a:latin typeface="+mn-lt"/>
                          <a:cs typeface="Arial" pitchFamily="34" charset="0"/>
                        </a:rPr>
                        <a:t>comercial</a:t>
                      </a:r>
                      <a:r>
                        <a:rPr lang="en-GB" sz="1600" dirty="0" smtClean="0">
                          <a:latin typeface="+mn-lt"/>
                          <a:cs typeface="Arial" pitchFamily="34" charset="0"/>
                        </a:rPr>
                        <a:t/>
                      </a:r>
                      <a:br>
                        <a:rPr lang="en-GB" sz="1600" dirty="0" smtClean="0">
                          <a:latin typeface="+mn-lt"/>
                          <a:cs typeface="Arial" pitchFamily="34" charset="0"/>
                        </a:rPr>
                      </a:br>
                      <a:r>
                        <a:rPr lang="en-GB" sz="1600" dirty="0" err="1" smtClean="0">
                          <a:latin typeface="+mn-lt"/>
                          <a:cs typeface="Arial" pitchFamily="34" charset="0"/>
                        </a:rPr>
                        <a:t>museo</a:t>
                      </a:r>
                      <a:endParaRPr lang="en-GB" sz="1600" dirty="0" smtClean="0">
                        <a:latin typeface="+mn-lt"/>
                        <a:cs typeface="Arial" pitchFamily="34" charset="0"/>
                      </a:endParaRPr>
                    </a:p>
                    <a:p>
                      <a:pPr algn="ctr"/>
                      <a:r>
                        <a:rPr lang="en-GB" sz="1600" dirty="0" err="1" smtClean="0">
                          <a:latin typeface="+mn-lt"/>
                          <a:cs typeface="Arial" pitchFamily="34" charset="0"/>
                        </a:rPr>
                        <a:t>centro</a:t>
                      </a:r>
                      <a:r>
                        <a:rPr lang="en-GB" sz="1600" dirty="0" smtClean="0">
                          <a:latin typeface="+mn-lt"/>
                          <a:cs typeface="Arial" pitchFamily="34" charset="0"/>
                        </a:rPr>
                        <a:t> de </a:t>
                      </a:r>
                      <a:r>
                        <a:rPr lang="en-GB" sz="1600" dirty="0" err="1" smtClean="0">
                          <a:latin typeface="+mn-lt"/>
                          <a:cs typeface="Arial" pitchFamily="34" charset="0"/>
                        </a:rPr>
                        <a:t>deportes</a:t>
                      </a:r>
                      <a:r>
                        <a:rPr lang="en-GB" sz="1600" dirty="0" smtClean="0">
                          <a:latin typeface="+mn-lt"/>
                          <a:cs typeface="Arial" pitchFamily="34" charset="0"/>
                        </a:rPr>
                        <a:t/>
                      </a:r>
                      <a:br>
                        <a:rPr lang="en-GB" sz="1600" dirty="0" smtClean="0">
                          <a:latin typeface="+mn-lt"/>
                          <a:cs typeface="Arial" pitchFamily="34" charset="0"/>
                        </a:rPr>
                      </a:br>
                      <a:r>
                        <a:rPr lang="en-GB" sz="1600" dirty="0" err="1" smtClean="0">
                          <a:latin typeface="+mn-lt"/>
                          <a:cs typeface="Arial" pitchFamily="34" charset="0"/>
                        </a:rPr>
                        <a:t>ayuntamiento</a:t>
                      </a:r>
                      <a:endParaRPr lang="en-GB" sz="1600" dirty="0">
                        <a:latin typeface="+mn-lt"/>
                        <a:cs typeface="Arial" pitchFamily="34" charset="0"/>
                      </a:endParaRPr>
                    </a:p>
                  </a:txBody>
                  <a:tcPr anchor="ctr"/>
                </a:tc>
                <a:tc rowSpan="7">
                  <a:txBody>
                    <a:bodyPr/>
                    <a:lstStyle/>
                    <a:p>
                      <a:pPr algn="ctr"/>
                      <a:r>
                        <a:rPr lang="en-GB" sz="1600" dirty="0" smtClean="0">
                          <a:latin typeface="+mn-lt"/>
                          <a:cs typeface="Arial" pitchFamily="34" charset="0"/>
                        </a:rPr>
                        <a:t/>
                      </a:r>
                      <a:br>
                        <a:rPr lang="en-GB" sz="1600" dirty="0" smtClean="0">
                          <a:latin typeface="+mn-lt"/>
                          <a:cs typeface="Arial" pitchFamily="34" charset="0"/>
                        </a:rPr>
                      </a:br>
                      <a:r>
                        <a:rPr lang="en-GB" sz="1600" dirty="0" err="1" smtClean="0">
                          <a:latin typeface="+mn-lt"/>
                          <a:cs typeface="Arial" pitchFamily="34" charset="0"/>
                        </a:rPr>
                        <a:t>muy</a:t>
                      </a:r>
                      <a:endParaRPr lang="en-GB" sz="1600" dirty="0" smtClean="0">
                        <a:latin typeface="+mn-lt"/>
                        <a:cs typeface="Arial" pitchFamily="34" charset="0"/>
                      </a:endParaRPr>
                    </a:p>
                    <a:p>
                      <a:pPr algn="ctr"/>
                      <a:r>
                        <a:rPr lang="en-GB" sz="1600" dirty="0" err="1" smtClean="0">
                          <a:latin typeface="+mn-lt"/>
                          <a:cs typeface="Arial" pitchFamily="34" charset="0"/>
                        </a:rPr>
                        <a:t>bastante</a:t>
                      </a:r>
                      <a:endParaRPr lang="en-GB" sz="1600" dirty="0" smtClean="0">
                        <a:latin typeface="+mn-lt"/>
                        <a:cs typeface="Arial" pitchFamily="34" charset="0"/>
                      </a:endParaRPr>
                    </a:p>
                  </a:txBody>
                  <a:tcPr anchor="ctr"/>
                </a:tc>
                <a:tc row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err="1" smtClean="0">
                          <a:latin typeface="+mn-lt"/>
                          <a:cs typeface="Arial" pitchFamily="34" charset="0"/>
                        </a:rPr>
                        <a:t>conocido</a:t>
                      </a:r>
                      <a:r>
                        <a:rPr lang="en-GB" sz="1600" dirty="0" smtClean="0">
                          <a:latin typeface="+mn-lt"/>
                          <a:cs typeface="Arial" pitchFamily="34" charset="0"/>
                        </a:rPr>
                        <a:t>/a/</a:t>
                      </a:r>
                      <a:r>
                        <a:rPr lang="en-GB" sz="1600" dirty="0" err="1" smtClean="0">
                          <a:latin typeface="+mn-lt"/>
                          <a:cs typeface="Arial" pitchFamily="34" charset="0"/>
                        </a:rPr>
                        <a:t>os</a:t>
                      </a:r>
                      <a:r>
                        <a:rPr lang="en-GB" sz="1600" dirty="0" smtClean="0">
                          <a:latin typeface="+mn-lt"/>
                          <a:cs typeface="Arial" pitchFamily="34" charset="0"/>
                        </a:rPr>
                        <a:t>/as</a:t>
                      </a:r>
                      <a:br>
                        <a:rPr lang="en-GB" sz="1600" dirty="0" smtClean="0">
                          <a:latin typeface="+mn-lt"/>
                          <a:cs typeface="Arial" pitchFamily="34" charset="0"/>
                        </a:rPr>
                      </a:br>
                      <a:r>
                        <a:rPr lang="en-GB" sz="1600" dirty="0" err="1" smtClean="0">
                          <a:latin typeface="+mn-lt"/>
                          <a:cs typeface="Arial" pitchFamily="34" charset="0"/>
                        </a:rPr>
                        <a:t>bueno</a:t>
                      </a:r>
                      <a:r>
                        <a:rPr lang="en-GB" sz="1600" dirty="0" smtClean="0">
                          <a:latin typeface="+mn-lt"/>
                          <a:cs typeface="Arial" pitchFamily="34" charset="0"/>
                        </a:rPr>
                        <a:t>/a/</a:t>
                      </a:r>
                      <a:r>
                        <a:rPr lang="en-GB" sz="1600" dirty="0" err="1" smtClean="0">
                          <a:latin typeface="+mn-lt"/>
                          <a:cs typeface="Arial" pitchFamily="34" charset="0"/>
                        </a:rPr>
                        <a:t>os</a:t>
                      </a:r>
                      <a:r>
                        <a:rPr lang="en-GB" sz="1600" dirty="0" smtClean="0">
                          <a:latin typeface="+mn-lt"/>
                          <a:cs typeface="Arial" pitchFamily="34" charset="0"/>
                        </a:rPr>
                        <a:t>/as</a:t>
                      </a:r>
                      <a:br>
                        <a:rPr lang="en-GB" sz="1600" dirty="0" smtClean="0">
                          <a:latin typeface="+mn-lt"/>
                          <a:cs typeface="Arial" pitchFamily="34" charset="0"/>
                        </a:rPr>
                      </a:br>
                      <a:r>
                        <a:rPr lang="en-GB" sz="1600" dirty="0" err="1" smtClean="0">
                          <a:latin typeface="+mn-lt"/>
                          <a:cs typeface="Arial" pitchFamily="34" charset="0"/>
                        </a:rPr>
                        <a:t>histórico</a:t>
                      </a:r>
                      <a:r>
                        <a:rPr lang="en-GB" sz="1600" dirty="0" smtClean="0">
                          <a:latin typeface="+mn-lt"/>
                          <a:cs typeface="Arial" pitchFamily="34" charset="0"/>
                        </a:rPr>
                        <a:t>/a/</a:t>
                      </a:r>
                      <a:r>
                        <a:rPr lang="en-GB" sz="1600" dirty="0" err="1" smtClean="0">
                          <a:latin typeface="+mn-lt"/>
                          <a:cs typeface="Arial" pitchFamily="34" charset="0"/>
                        </a:rPr>
                        <a:t>os</a:t>
                      </a:r>
                      <a:r>
                        <a:rPr lang="en-GB" sz="1600" dirty="0" smtClean="0">
                          <a:latin typeface="+mn-lt"/>
                          <a:cs typeface="Arial" pitchFamily="34" charset="0"/>
                        </a:rPr>
                        <a:t>/as</a:t>
                      </a:r>
                      <a:br>
                        <a:rPr lang="en-GB" sz="1600" dirty="0" smtClean="0">
                          <a:latin typeface="+mn-lt"/>
                          <a:cs typeface="Arial" pitchFamily="34" charset="0"/>
                        </a:rPr>
                      </a:br>
                      <a:r>
                        <a:rPr lang="en-GB" sz="1600" dirty="0" err="1" smtClean="0">
                          <a:latin typeface="+mn-lt"/>
                          <a:cs typeface="Arial" pitchFamily="34" charset="0"/>
                        </a:rPr>
                        <a:t>antiguo</a:t>
                      </a:r>
                      <a:r>
                        <a:rPr lang="en-GB" sz="1600" dirty="0" smtClean="0">
                          <a:latin typeface="+mn-lt"/>
                          <a:cs typeface="Arial" pitchFamily="34" charset="0"/>
                        </a:rPr>
                        <a:t>/a/</a:t>
                      </a:r>
                      <a:r>
                        <a:rPr lang="en-GB" sz="1600" dirty="0" err="1" smtClean="0">
                          <a:latin typeface="+mn-lt"/>
                          <a:cs typeface="Arial" pitchFamily="34" charset="0"/>
                        </a:rPr>
                        <a:t>os</a:t>
                      </a:r>
                      <a:r>
                        <a:rPr lang="en-GB" sz="1600" dirty="0" smtClean="0">
                          <a:latin typeface="+mn-lt"/>
                          <a:cs typeface="Arial" pitchFamily="34" charset="0"/>
                        </a:rPr>
                        <a:t>/as</a:t>
                      </a:r>
                      <a:br>
                        <a:rPr lang="en-GB" sz="1600" dirty="0" smtClean="0">
                          <a:latin typeface="+mn-lt"/>
                          <a:cs typeface="Arial" pitchFamily="34" charset="0"/>
                        </a:rPr>
                      </a:br>
                      <a:r>
                        <a:rPr lang="en-GB" sz="1600" dirty="0" err="1" smtClean="0">
                          <a:latin typeface="+mn-lt"/>
                          <a:cs typeface="Arial" pitchFamily="34" charset="0"/>
                        </a:rPr>
                        <a:t>moderno</a:t>
                      </a:r>
                      <a:r>
                        <a:rPr lang="en-GB" sz="1600" dirty="0" smtClean="0">
                          <a:latin typeface="+mn-lt"/>
                          <a:cs typeface="Arial" pitchFamily="34" charset="0"/>
                        </a:rPr>
                        <a:t>/a/</a:t>
                      </a:r>
                      <a:r>
                        <a:rPr lang="en-GB" sz="1600" dirty="0" err="1" smtClean="0">
                          <a:latin typeface="+mn-lt"/>
                          <a:cs typeface="Arial" pitchFamily="34" charset="0"/>
                        </a:rPr>
                        <a:t>os</a:t>
                      </a:r>
                      <a:r>
                        <a:rPr lang="en-GB" sz="1600" dirty="0" smtClean="0">
                          <a:latin typeface="+mn-lt"/>
                          <a:cs typeface="Arial" pitchFamily="34" charset="0"/>
                        </a:rPr>
                        <a:t>/as</a:t>
                      </a:r>
                      <a:br>
                        <a:rPr lang="en-GB" sz="1600" dirty="0" smtClean="0">
                          <a:latin typeface="+mn-lt"/>
                          <a:cs typeface="Arial" pitchFamily="34" charset="0"/>
                        </a:rPr>
                      </a:br>
                      <a:r>
                        <a:rPr lang="en-GB" sz="1600" dirty="0" err="1" smtClean="0">
                          <a:latin typeface="+mn-lt"/>
                          <a:cs typeface="Arial" pitchFamily="34" charset="0"/>
                        </a:rPr>
                        <a:t>tranquilo</a:t>
                      </a:r>
                      <a:r>
                        <a:rPr lang="en-GB" sz="1600" dirty="0" smtClean="0">
                          <a:latin typeface="+mn-lt"/>
                          <a:cs typeface="Arial" pitchFamily="34" charset="0"/>
                        </a:rPr>
                        <a:t>/a/</a:t>
                      </a:r>
                      <a:r>
                        <a:rPr lang="en-GB" sz="1600" dirty="0" err="1" smtClean="0">
                          <a:latin typeface="+mn-lt"/>
                          <a:cs typeface="Arial" pitchFamily="34" charset="0"/>
                        </a:rPr>
                        <a:t>os</a:t>
                      </a:r>
                      <a:r>
                        <a:rPr lang="en-GB" sz="1600" dirty="0" smtClean="0">
                          <a:latin typeface="+mn-lt"/>
                          <a:cs typeface="Arial" pitchFamily="34" charset="0"/>
                        </a:rPr>
                        <a:t>/as</a:t>
                      </a:r>
                      <a:r>
                        <a:rPr lang="en-GB" sz="1600" dirty="0" smtClean="0">
                          <a:latin typeface="+mn-lt"/>
                          <a:cs typeface="Arial" pitchFamily="34" charset="0"/>
                        </a:rPr>
                        <a:t/>
                      </a:r>
                      <a:br>
                        <a:rPr lang="en-GB" sz="1600" dirty="0" smtClean="0">
                          <a:latin typeface="+mn-lt"/>
                          <a:cs typeface="Arial" pitchFamily="34" charset="0"/>
                        </a:rPr>
                      </a:br>
                      <a:r>
                        <a:rPr lang="en-GB" sz="1600" dirty="0" err="1" smtClean="0">
                          <a:latin typeface="+mn-lt"/>
                          <a:cs typeface="Arial" pitchFamily="34" charset="0"/>
                        </a:rPr>
                        <a:t>grande</a:t>
                      </a:r>
                      <a:r>
                        <a:rPr lang="en-GB" sz="1600" dirty="0" smtClean="0">
                          <a:latin typeface="+mn-lt"/>
                          <a:cs typeface="Arial" pitchFamily="34" charset="0"/>
                        </a:rPr>
                        <a:t>/</a:t>
                      </a:r>
                      <a:r>
                        <a:rPr lang="en-GB" sz="1600" dirty="0" err="1" smtClean="0">
                          <a:latin typeface="+mn-lt"/>
                          <a:cs typeface="Arial" pitchFamily="34" charset="0"/>
                        </a:rPr>
                        <a:t>es</a:t>
                      </a:r>
                      <a:r>
                        <a:rPr lang="en-GB" sz="1600" dirty="0" smtClean="0">
                          <a:latin typeface="+mn-lt"/>
                          <a:cs typeface="Arial" pitchFamily="34" charset="0"/>
                        </a:rPr>
                        <a:t/>
                      </a:r>
                      <a:br>
                        <a:rPr lang="en-GB" sz="1600" dirty="0" smtClean="0">
                          <a:latin typeface="+mn-lt"/>
                          <a:cs typeface="Arial" pitchFamily="34" charset="0"/>
                        </a:rPr>
                      </a:br>
                      <a:r>
                        <a:rPr lang="en-GB" sz="1600" dirty="0" err="1" smtClean="0">
                          <a:latin typeface="+mn-lt"/>
                          <a:cs typeface="Arial" pitchFamily="34" charset="0"/>
                        </a:rPr>
                        <a:t>interesante</a:t>
                      </a:r>
                      <a:r>
                        <a:rPr lang="en-GB" sz="1600" dirty="0" smtClean="0">
                          <a:latin typeface="+mn-lt"/>
                          <a:cs typeface="Arial" pitchFamily="34" charset="0"/>
                        </a:rPr>
                        <a:t>/</a:t>
                      </a:r>
                      <a:r>
                        <a:rPr lang="en-GB" sz="1600" dirty="0" err="1" smtClean="0">
                          <a:latin typeface="+mn-lt"/>
                          <a:cs typeface="Arial" pitchFamily="34" charset="0"/>
                        </a:rPr>
                        <a:t>es</a:t>
                      </a:r>
                      <a:r>
                        <a:rPr lang="en-GB" sz="1600" dirty="0" smtClean="0">
                          <a:latin typeface="+mn-lt"/>
                          <a:cs typeface="Arial" pitchFamily="34" charset="0"/>
                        </a:rPr>
                        <a:t/>
                      </a:r>
                      <a:br>
                        <a:rPr lang="en-GB" sz="1600" dirty="0" smtClean="0">
                          <a:latin typeface="+mn-lt"/>
                          <a:cs typeface="Arial" pitchFamily="34" charset="0"/>
                        </a:rPr>
                      </a:br>
                      <a:endParaRPr lang="en-GB" sz="1600" b="1" u="sng" dirty="0" smtClean="0">
                        <a:solidFill>
                          <a:srgbClr val="0000FF"/>
                        </a:solidFill>
                        <a:latin typeface="+mn-lt"/>
                        <a:cs typeface="Arial" pitchFamily="34" charset="0"/>
                      </a:endParaRPr>
                    </a:p>
                  </a:txBody>
                  <a:tcPr anchor="ctr"/>
                </a:tc>
              </a:tr>
              <a:tr h="399640">
                <a:tc rowSpan="2">
                  <a:txBody>
                    <a:bodyPr/>
                    <a:lstStyle/>
                    <a:p>
                      <a:pPr algn="r"/>
                      <a:r>
                        <a:rPr lang="en-GB" sz="1600" dirty="0" smtClean="0">
                          <a:latin typeface="+mn-lt"/>
                          <a:cs typeface="Arial" pitchFamily="34" charset="0"/>
                        </a:rPr>
                        <a:t>En Cambridge hay</a:t>
                      </a:r>
                      <a:endParaRPr lang="en-GB" sz="1600" dirty="0">
                        <a:latin typeface="+mn-lt"/>
                        <a:cs typeface="Arial" pitchFamily="34" charset="0"/>
                      </a:endParaRPr>
                    </a:p>
                  </a:txBody>
                  <a:tcPr anchor="ctr"/>
                </a:tc>
                <a:tc vMerge="1">
                  <a:txBody>
                    <a:bodyPr/>
                    <a:lstStyle/>
                    <a:p>
                      <a:pPr algn="ctr"/>
                      <a:endParaRPr lang="en-GB" sz="1200" b="1" dirty="0">
                        <a:solidFill>
                          <a:srgbClr val="FF0000"/>
                        </a:solidFill>
                        <a:latin typeface="+mn-lt"/>
                        <a:cs typeface="Arial" pitchFamily="34" charset="0"/>
                      </a:endParaRPr>
                    </a:p>
                  </a:txBody>
                  <a:tcPr anchor="ctr"/>
                </a:tc>
                <a:tc vMerge="1">
                  <a:txBody>
                    <a:bodyPr/>
                    <a:lstStyle/>
                    <a:p>
                      <a:endParaRPr lang="fr-FR"/>
                    </a:p>
                  </a:txBody>
                  <a:tcPr/>
                </a:tc>
                <a:tc vMerge="1">
                  <a:txBody>
                    <a:bodyPr/>
                    <a:lstStyle/>
                    <a:p>
                      <a:pPr algn="l"/>
                      <a:endParaRPr lang="en-GB" sz="1400" dirty="0" smtClean="0">
                        <a:solidFill>
                          <a:srgbClr val="FF0000"/>
                        </a:solidFill>
                        <a:latin typeface="Arial" pitchFamily="34" charset="0"/>
                        <a:cs typeface="Arial" pitchFamily="34" charset="0"/>
                      </a:endParaRPr>
                    </a:p>
                  </a:txBody>
                  <a:tcPr/>
                </a:tc>
                <a:tc vMerge="1">
                  <a:txBody>
                    <a:bodyPr/>
                    <a:lstStyle/>
                    <a:p>
                      <a:pPr algn="ctr"/>
                      <a:endParaRPr lang="en-GB" sz="1200" b="1" u="sng" dirty="0" smtClean="0">
                        <a:solidFill>
                          <a:srgbClr val="FF0000"/>
                        </a:solidFill>
                        <a:latin typeface="+mn-lt"/>
                        <a:cs typeface="Arial" pitchFamily="34" charset="0"/>
                      </a:endParaRPr>
                    </a:p>
                  </a:txBody>
                  <a:tcPr anchor="ctr"/>
                </a:tc>
              </a:tr>
              <a:tr h="553945">
                <a:tc vMerge="1">
                  <a:txBody>
                    <a:bodyPr/>
                    <a:lstStyle/>
                    <a:p>
                      <a:endParaRPr lang="fr-FR"/>
                    </a:p>
                  </a:txBody>
                  <a:tcPr/>
                </a:tc>
                <a:tc vMerge="1">
                  <a:txBody>
                    <a:bodyPr/>
                    <a:lstStyle/>
                    <a:p>
                      <a:endParaRPr lang="fr-FR"/>
                    </a:p>
                  </a:txBody>
                  <a:tcPr/>
                </a:tc>
                <a:tc rowSpan="2">
                  <a:txBody>
                    <a:bodyPr/>
                    <a:lstStyle/>
                    <a:p>
                      <a:pPr algn="ctr"/>
                      <a:r>
                        <a:rPr lang="en-GB" sz="1600" dirty="0" err="1" smtClean="0">
                          <a:latin typeface="+mn-lt"/>
                          <a:cs typeface="Arial" pitchFamily="34" charset="0"/>
                        </a:rPr>
                        <a:t>galería</a:t>
                      </a:r>
                      <a:r>
                        <a:rPr lang="en-GB" sz="1600" baseline="0" dirty="0" smtClean="0">
                          <a:latin typeface="+mn-lt"/>
                          <a:cs typeface="Arial" pitchFamily="34" charset="0"/>
                        </a:rPr>
                        <a:t> del arte</a:t>
                      </a:r>
                    </a:p>
                    <a:p>
                      <a:pPr algn="ctr"/>
                      <a:r>
                        <a:rPr lang="en-GB" sz="1600" baseline="0" dirty="0" smtClean="0">
                          <a:latin typeface="+mn-lt"/>
                          <a:cs typeface="Arial" pitchFamily="34" charset="0"/>
                        </a:rPr>
                        <a:t>plaza mayor</a:t>
                      </a:r>
                      <a:br>
                        <a:rPr lang="en-GB" sz="1600" baseline="0" dirty="0" smtClean="0">
                          <a:latin typeface="+mn-lt"/>
                          <a:cs typeface="Arial" pitchFamily="34" charset="0"/>
                        </a:rPr>
                      </a:br>
                      <a:r>
                        <a:rPr lang="en-GB" sz="1600" baseline="0" dirty="0" err="1" smtClean="0">
                          <a:latin typeface="+mn-lt"/>
                          <a:cs typeface="Arial" pitchFamily="34" charset="0"/>
                        </a:rPr>
                        <a:t>bolera</a:t>
                      </a:r>
                      <a:endParaRPr lang="en-GB" sz="1600" dirty="0">
                        <a:latin typeface="+mn-lt"/>
                        <a:cs typeface="Arial" pitchFamily="34" charset="0"/>
                      </a:endParaRPr>
                    </a:p>
                  </a:txBody>
                  <a:tcPr anchor="ctr"/>
                </a:tc>
                <a:tc vMerge="1">
                  <a:txBody>
                    <a:bodyPr/>
                    <a:lstStyle/>
                    <a:p>
                      <a:endParaRPr lang="fr-FR"/>
                    </a:p>
                  </a:txBody>
                  <a:tcPr/>
                </a:tc>
                <a:tc vMerge="1">
                  <a:txBody>
                    <a:bodyPr/>
                    <a:lstStyle/>
                    <a:p>
                      <a:endParaRPr lang="fr-FR"/>
                    </a:p>
                  </a:txBody>
                  <a:tcPr/>
                </a:tc>
              </a:tr>
              <a:tr h="138486">
                <a:tc rowSpan="2">
                  <a:txBody>
                    <a:bodyPr/>
                    <a:lstStyle/>
                    <a:p>
                      <a:pPr algn="r"/>
                      <a:r>
                        <a:rPr lang="en-GB" sz="1600" dirty="0" smtClean="0">
                          <a:latin typeface="+mn-lt"/>
                          <a:cs typeface="Arial" pitchFamily="34" charset="0"/>
                        </a:rPr>
                        <a:t>Para los </a:t>
                      </a:r>
                      <a:r>
                        <a:rPr lang="en-GB" sz="1600" dirty="0" err="1" smtClean="0">
                          <a:latin typeface="+mn-lt"/>
                          <a:cs typeface="Arial" pitchFamily="34" charset="0"/>
                        </a:rPr>
                        <a:t>jóvenes</a:t>
                      </a:r>
                      <a:r>
                        <a:rPr lang="en-GB" sz="1600" dirty="0" smtClean="0">
                          <a:latin typeface="+mn-lt"/>
                          <a:cs typeface="Arial" pitchFamily="34" charset="0"/>
                        </a:rPr>
                        <a:t> hay</a:t>
                      </a:r>
                      <a:endParaRPr lang="en-GB" sz="1600" dirty="0">
                        <a:latin typeface="+mn-lt"/>
                        <a:cs typeface="Arial" pitchFamily="34" charset="0"/>
                      </a:endParaRPr>
                    </a:p>
                  </a:txBody>
                  <a:tcPr anchor="ctr"/>
                </a:tc>
                <a:tc vMerge="1">
                  <a:txBody>
                    <a:bodyPr/>
                    <a:lstStyle/>
                    <a:p>
                      <a:pPr algn="ctr"/>
                      <a:endParaRPr lang="en-GB" sz="1200" b="1" dirty="0">
                        <a:solidFill>
                          <a:srgbClr val="00B050"/>
                        </a:solidFill>
                        <a:latin typeface="+mn-lt"/>
                        <a:cs typeface="Arial" pitchFamily="34" charset="0"/>
                      </a:endParaRPr>
                    </a:p>
                  </a:txBody>
                  <a:tcPr anchor="ctr"/>
                </a:tc>
                <a:tc vMerge="1">
                  <a:txBody>
                    <a:bodyPr/>
                    <a:lstStyle/>
                    <a:p>
                      <a:endParaRPr lang="fr-FR"/>
                    </a:p>
                  </a:txBody>
                  <a:tcPr/>
                </a:tc>
                <a:tc vMerge="1">
                  <a:txBody>
                    <a:bodyPr/>
                    <a:lstStyle/>
                    <a:p>
                      <a:endParaRPr lang="en-GB" dirty="0"/>
                    </a:p>
                  </a:txBody>
                  <a:tcPr/>
                </a:tc>
                <a:tc vMerge="1">
                  <a:txBody>
                    <a:bodyPr/>
                    <a:lstStyle/>
                    <a:p>
                      <a:pPr algn="ctr"/>
                      <a:endParaRPr lang="en-GB" sz="1200" b="1" u="sng" dirty="0">
                        <a:solidFill>
                          <a:srgbClr val="00B050"/>
                        </a:solidFill>
                        <a:latin typeface="+mn-lt"/>
                        <a:cs typeface="Arial" pitchFamily="34" charset="0"/>
                      </a:endParaRPr>
                    </a:p>
                  </a:txBody>
                  <a:tcPr anchor="ctr"/>
                </a:tc>
              </a:tr>
              <a:tr h="484702">
                <a:tc vMerge="1">
                  <a:txBody>
                    <a:bodyPr/>
                    <a:lstStyle/>
                    <a:p>
                      <a:endParaRPr lang="fr-FR"/>
                    </a:p>
                  </a:txBody>
                  <a:tcPr/>
                </a:tc>
                <a:tc vMerge="1">
                  <a:txBody>
                    <a:bodyPr/>
                    <a:lstStyle/>
                    <a:p>
                      <a:endParaRPr lang="fr-FR"/>
                    </a:p>
                  </a:txBody>
                  <a:tcPr/>
                </a:tc>
                <a:tc rowSpan="2">
                  <a:txBody>
                    <a:bodyPr/>
                    <a:lstStyle/>
                    <a:p>
                      <a:pPr algn="ctr"/>
                      <a:r>
                        <a:rPr lang="en-GB" sz="1600" dirty="0" smtClean="0">
                          <a:latin typeface="+mn-lt"/>
                          <a:cs typeface="Arial" pitchFamily="34" charset="0"/>
                        </a:rPr>
                        <a:t>bares</a:t>
                      </a:r>
                      <a:br>
                        <a:rPr lang="en-GB" sz="1600" dirty="0" smtClean="0">
                          <a:latin typeface="+mn-lt"/>
                          <a:cs typeface="Arial" pitchFamily="34" charset="0"/>
                        </a:rPr>
                      </a:br>
                      <a:r>
                        <a:rPr lang="en-GB" sz="1600" dirty="0" err="1" smtClean="0">
                          <a:latin typeface="+mn-lt"/>
                          <a:cs typeface="Arial" pitchFamily="34" charset="0"/>
                        </a:rPr>
                        <a:t>restaurantes</a:t>
                      </a:r>
                      <a:r>
                        <a:rPr lang="en-GB" sz="1600" dirty="0" smtClean="0">
                          <a:latin typeface="+mn-lt"/>
                          <a:cs typeface="Arial" pitchFamily="34" charset="0"/>
                        </a:rPr>
                        <a:t/>
                      </a:r>
                      <a:br>
                        <a:rPr lang="en-GB" sz="1600" dirty="0" smtClean="0">
                          <a:latin typeface="+mn-lt"/>
                          <a:cs typeface="Arial" pitchFamily="34" charset="0"/>
                        </a:rPr>
                      </a:br>
                      <a:r>
                        <a:rPr lang="en-GB" sz="1600" dirty="0" err="1" smtClean="0">
                          <a:latin typeface="+mn-lt"/>
                          <a:cs typeface="Arial" pitchFamily="34" charset="0"/>
                        </a:rPr>
                        <a:t>hoteles</a:t>
                      </a:r>
                      <a:r>
                        <a:rPr lang="en-GB" sz="1600" dirty="0" smtClean="0">
                          <a:latin typeface="+mn-lt"/>
                          <a:cs typeface="Arial" pitchFamily="34" charset="0"/>
                        </a:rPr>
                        <a:t/>
                      </a:r>
                      <a:br>
                        <a:rPr lang="en-GB" sz="1600" dirty="0" smtClean="0">
                          <a:latin typeface="+mn-lt"/>
                          <a:cs typeface="Arial" pitchFamily="34" charset="0"/>
                        </a:rPr>
                      </a:br>
                      <a:r>
                        <a:rPr lang="en-GB" sz="1600" dirty="0" err="1" smtClean="0">
                          <a:latin typeface="+mn-lt"/>
                          <a:cs typeface="Arial" pitchFamily="34" charset="0"/>
                        </a:rPr>
                        <a:t>parques</a:t>
                      </a:r>
                      <a:endParaRPr lang="en-GB" sz="1600" dirty="0">
                        <a:latin typeface="+mn-lt"/>
                        <a:cs typeface="Arial" pitchFamily="34" charset="0"/>
                      </a:endParaRPr>
                    </a:p>
                  </a:txBody>
                  <a:tcPr anchor="ctr"/>
                </a:tc>
                <a:tc vMerge="1">
                  <a:txBody>
                    <a:bodyPr/>
                    <a:lstStyle/>
                    <a:p>
                      <a:endParaRPr lang="fr-FR"/>
                    </a:p>
                  </a:txBody>
                  <a:tcPr/>
                </a:tc>
                <a:tc vMerge="1">
                  <a:txBody>
                    <a:bodyPr/>
                    <a:lstStyle/>
                    <a:p>
                      <a:endParaRPr lang="fr-FR"/>
                    </a:p>
                  </a:txBody>
                  <a:tcPr/>
                </a:tc>
              </a:tr>
              <a:tr h="399640">
                <a:tc rowSpan="2">
                  <a:txBody>
                    <a:bodyPr/>
                    <a:lstStyle/>
                    <a:p>
                      <a:pPr algn="r"/>
                      <a:r>
                        <a:rPr lang="en-GB" sz="1600" dirty="0" err="1" smtClean="0">
                          <a:latin typeface="+mn-lt"/>
                          <a:cs typeface="Arial" pitchFamily="34" charset="0"/>
                        </a:rPr>
                        <a:t>Tenemos</a:t>
                      </a:r>
                      <a:endParaRPr lang="en-GB" sz="1600" dirty="0">
                        <a:latin typeface="+mn-lt"/>
                        <a:cs typeface="Arial" pitchFamily="34" charset="0"/>
                      </a:endParaRPr>
                    </a:p>
                  </a:txBody>
                  <a:tcPr anchor="ctr"/>
                </a:tc>
                <a:tc vMerge="1">
                  <a:txBody>
                    <a:bodyPr/>
                    <a:lstStyle/>
                    <a:p>
                      <a:pPr algn="ctr"/>
                      <a:endParaRPr lang="en-GB" sz="1200" b="1" dirty="0">
                        <a:latin typeface="+mn-lt"/>
                        <a:cs typeface="Arial" pitchFamily="34" charset="0"/>
                      </a:endParaRPr>
                    </a:p>
                  </a:txBody>
                  <a:tcPr anchor="ctr"/>
                </a:tc>
                <a:tc vMerge="1">
                  <a:txBody>
                    <a:bodyPr/>
                    <a:lstStyle/>
                    <a:p>
                      <a:endParaRPr lang="fr-FR"/>
                    </a:p>
                  </a:txBody>
                  <a:tcPr/>
                </a:tc>
                <a:tc vMerge="1">
                  <a:txBody>
                    <a:bodyPr/>
                    <a:lstStyle/>
                    <a:p>
                      <a:endParaRPr lang="en-GB" dirty="0"/>
                    </a:p>
                  </a:txBody>
                  <a:tcPr/>
                </a:tc>
                <a:tc vMerge="1">
                  <a:txBody>
                    <a:bodyPr/>
                    <a:lstStyle/>
                    <a:p>
                      <a:pPr algn="ctr"/>
                      <a:endParaRPr lang="en-GB" sz="1200" b="1" u="sng" dirty="0">
                        <a:solidFill>
                          <a:schemeClr val="tx1"/>
                        </a:solidFill>
                        <a:latin typeface="+mn-lt"/>
                        <a:cs typeface="Arial" pitchFamily="34" charset="0"/>
                      </a:endParaRPr>
                    </a:p>
                  </a:txBody>
                  <a:tcPr anchor="ctr"/>
                </a:tc>
              </a:tr>
              <a:tr h="692431">
                <a:tc vMerge="1">
                  <a:txBody>
                    <a:bodyPr/>
                    <a:lstStyle/>
                    <a:p>
                      <a:endParaRPr lang="fr-FR"/>
                    </a:p>
                  </a:txBody>
                  <a:tcPr/>
                </a:tc>
                <a:tc vMerge="1">
                  <a:txBody>
                    <a:bodyPr/>
                    <a:lstStyle/>
                    <a:p>
                      <a:endParaRPr lang="fr-FR"/>
                    </a:p>
                  </a:txBody>
                  <a:tcPr/>
                </a:tc>
                <a:tc>
                  <a:txBody>
                    <a:bodyPr/>
                    <a:lstStyle/>
                    <a:p>
                      <a:pPr algn="ctr"/>
                      <a:r>
                        <a:rPr lang="en-GB" sz="1600" dirty="0" err="1" smtClean="0">
                          <a:latin typeface="+mn-lt"/>
                          <a:cs typeface="Arial" pitchFamily="34" charset="0"/>
                        </a:rPr>
                        <a:t>tiendas</a:t>
                      </a:r>
                      <a:endParaRPr lang="en-GB" sz="1600" dirty="0" smtClean="0">
                        <a:latin typeface="+mn-lt"/>
                        <a:cs typeface="Arial" pitchFamily="34" charset="0"/>
                      </a:endParaRPr>
                    </a:p>
                    <a:p>
                      <a:pPr algn="ctr"/>
                      <a:r>
                        <a:rPr lang="en-GB" sz="1600" dirty="0" err="1" smtClean="0">
                          <a:latin typeface="+mn-lt"/>
                          <a:cs typeface="Arial" pitchFamily="34" charset="0"/>
                        </a:rPr>
                        <a:t>piscinas</a:t>
                      </a:r>
                      <a:endParaRPr lang="en-GB" sz="1600" dirty="0">
                        <a:latin typeface="+mn-lt"/>
                        <a:cs typeface="Arial" pitchFamily="34" charset="0"/>
                      </a:endParaRPr>
                    </a:p>
                  </a:txBody>
                  <a:tcPr anchor="ct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1187609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1079475"/>
              </p:ext>
            </p:extLst>
          </p:nvPr>
        </p:nvGraphicFramePr>
        <p:xfrm>
          <a:off x="179512" y="3573016"/>
          <a:ext cx="8568952" cy="2133600"/>
        </p:xfrm>
        <a:graphic>
          <a:graphicData uri="http://schemas.openxmlformats.org/drawingml/2006/table">
            <a:tbl>
              <a:tblPr firstRow="1" bandRow="1">
                <a:tableStyleId>{5C22544A-7EE6-4342-B048-85BDC9FD1C3A}</a:tableStyleId>
              </a:tblPr>
              <a:tblGrid>
                <a:gridCol w="2712975"/>
                <a:gridCol w="3488113"/>
                <a:gridCol w="2367864"/>
              </a:tblGrid>
              <a:tr h="672998">
                <a:tc rowSpan="2">
                  <a:txBody>
                    <a:bodyPr/>
                    <a:lstStyle/>
                    <a:p>
                      <a:r>
                        <a:rPr lang="en-GB" sz="1600" b="0" dirty="0" smtClean="0">
                          <a:solidFill>
                            <a:schemeClr val="tx1"/>
                          </a:solidFill>
                          <a:latin typeface="+mn-lt"/>
                          <a:cs typeface="Arial" pitchFamily="34" charset="0"/>
                        </a:rPr>
                        <a:t>En Cambridge</a:t>
                      </a:r>
                      <a:r>
                        <a:rPr lang="en-GB" sz="1600" b="0" baseline="0" dirty="0" smtClean="0">
                          <a:solidFill>
                            <a:schemeClr val="tx1"/>
                          </a:solidFill>
                          <a:latin typeface="+mn-lt"/>
                          <a:cs typeface="Arial" pitchFamily="34" charset="0"/>
                        </a:rPr>
                        <a:t> se </a:t>
                      </a:r>
                      <a:r>
                        <a:rPr lang="en-GB" sz="1600" b="0" baseline="0" dirty="0" err="1" smtClean="0">
                          <a:solidFill>
                            <a:schemeClr val="tx1"/>
                          </a:solidFill>
                          <a:latin typeface="+mn-lt"/>
                          <a:cs typeface="Arial" pitchFamily="34" charset="0"/>
                        </a:rPr>
                        <a:t>puede</a:t>
                      </a:r>
                      <a:endParaRPr lang="en-GB" sz="1600" b="0" baseline="0" dirty="0" smtClean="0">
                        <a:solidFill>
                          <a:schemeClr val="tx1"/>
                        </a:solidFill>
                        <a:latin typeface="+mn-lt"/>
                        <a:cs typeface="Arial" pitchFamily="34" charset="0"/>
                      </a:endParaRPr>
                    </a:p>
                    <a:p>
                      <a:r>
                        <a:rPr lang="en-GB" sz="1600" b="0" baseline="0" dirty="0" err="1" smtClean="0">
                          <a:solidFill>
                            <a:schemeClr val="tx1"/>
                          </a:solidFill>
                          <a:latin typeface="+mn-lt"/>
                          <a:cs typeface="Arial" pitchFamily="34" charset="0"/>
                        </a:rPr>
                        <a:t>También</a:t>
                      </a:r>
                      <a:r>
                        <a:rPr lang="en-GB" sz="1600" b="0" baseline="0" dirty="0" smtClean="0">
                          <a:solidFill>
                            <a:schemeClr val="tx1"/>
                          </a:solidFill>
                          <a:latin typeface="+mn-lt"/>
                          <a:cs typeface="Arial" pitchFamily="34" charset="0"/>
                        </a:rPr>
                        <a:t> se </a:t>
                      </a:r>
                      <a:r>
                        <a:rPr lang="en-GB" sz="1600" b="0" baseline="0" dirty="0" err="1" smtClean="0">
                          <a:solidFill>
                            <a:schemeClr val="tx1"/>
                          </a:solidFill>
                          <a:latin typeface="+mn-lt"/>
                          <a:cs typeface="Arial" pitchFamily="34" charset="0"/>
                        </a:rPr>
                        <a:t>puede</a:t>
                      </a:r>
                      <a:endParaRPr lang="en-GB" sz="1600" b="0" baseline="0" dirty="0" smtClean="0">
                        <a:solidFill>
                          <a:schemeClr val="tx1"/>
                        </a:solidFill>
                        <a:latin typeface="+mn-lt"/>
                        <a:cs typeface="Arial" pitchFamily="34" charset="0"/>
                      </a:endParaRPr>
                    </a:p>
                    <a:p>
                      <a:endParaRPr lang="en-GB" sz="1600" b="0" baseline="0" dirty="0" smtClean="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err="1" smtClean="0">
                          <a:solidFill>
                            <a:schemeClr val="tx1"/>
                          </a:solidFill>
                          <a:latin typeface="+mn-lt"/>
                          <a:cs typeface="Arial" pitchFamily="34" charset="0"/>
                        </a:rPr>
                        <a:t>visitar</a:t>
                      </a:r>
                      <a:endParaRPr lang="en-GB" sz="1600" b="0" dirty="0" smtClean="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smtClean="0">
                          <a:solidFill>
                            <a:schemeClr val="tx1"/>
                          </a:solidFill>
                          <a:latin typeface="+mn-lt"/>
                          <a:cs typeface="Arial" pitchFamily="34" charset="0"/>
                        </a:rPr>
                        <a:t>los </a:t>
                      </a:r>
                      <a:r>
                        <a:rPr lang="en-GB" sz="1600" b="0" dirty="0" err="1" smtClean="0">
                          <a:solidFill>
                            <a:schemeClr val="tx1"/>
                          </a:solidFill>
                          <a:latin typeface="+mn-lt"/>
                          <a:cs typeface="Arial" pitchFamily="34" charset="0"/>
                        </a:rPr>
                        <a:t>colegios</a:t>
                      </a:r>
                      <a:r>
                        <a:rPr lang="en-GB" sz="1600" b="0" dirty="0" smtClean="0">
                          <a:solidFill>
                            <a:schemeClr val="tx1"/>
                          </a:solidFill>
                          <a:latin typeface="+mn-lt"/>
                          <a:cs typeface="Arial" pitchFamily="34" charset="0"/>
                        </a:rPr>
                        <a:t> </a:t>
                      </a:r>
                      <a:r>
                        <a:rPr lang="en-GB" sz="1600" b="0" dirty="0" err="1" smtClean="0">
                          <a:solidFill>
                            <a:schemeClr val="tx1"/>
                          </a:solidFill>
                          <a:latin typeface="+mn-lt"/>
                          <a:cs typeface="Arial" pitchFamily="34" charset="0"/>
                        </a:rPr>
                        <a:t>universitarios</a:t>
                      </a:r>
                      <a:r>
                        <a:rPr lang="en-GB" sz="1600" b="0" dirty="0" smtClean="0">
                          <a:solidFill>
                            <a:schemeClr val="tx1"/>
                          </a:solidFill>
                          <a:latin typeface="+mn-lt"/>
                          <a:cs typeface="Arial" pitchFamily="34" charset="0"/>
                        </a:rPr>
                        <a:t/>
                      </a:r>
                      <a:br>
                        <a:rPr lang="en-GB" sz="1600" b="0" dirty="0" smtClean="0">
                          <a:solidFill>
                            <a:schemeClr val="tx1"/>
                          </a:solidFill>
                          <a:latin typeface="+mn-lt"/>
                          <a:cs typeface="Arial" pitchFamily="34" charset="0"/>
                        </a:rPr>
                      </a:br>
                      <a:r>
                        <a:rPr lang="en-GB" sz="1600" b="0" dirty="0" smtClean="0">
                          <a:solidFill>
                            <a:schemeClr val="tx1"/>
                          </a:solidFill>
                          <a:latin typeface="+mn-lt"/>
                          <a:cs typeface="Arial" pitchFamily="34" charset="0"/>
                        </a:rPr>
                        <a:t>el </a:t>
                      </a:r>
                      <a:r>
                        <a:rPr lang="en-GB" sz="1600" b="0" dirty="0" err="1" smtClean="0">
                          <a:solidFill>
                            <a:schemeClr val="tx1"/>
                          </a:solidFill>
                          <a:latin typeface="+mn-lt"/>
                          <a:cs typeface="Arial" pitchFamily="34" charset="0"/>
                        </a:rPr>
                        <a:t>museo</a:t>
                      </a:r>
                      <a:r>
                        <a:rPr lang="en-GB" sz="1600" b="0" dirty="0" smtClean="0">
                          <a:solidFill>
                            <a:schemeClr val="tx1"/>
                          </a:solidFill>
                          <a:latin typeface="+mn-lt"/>
                          <a:cs typeface="Arial" pitchFamily="34" charset="0"/>
                        </a:rPr>
                        <a:t> Fitzwilliam</a:t>
                      </a:r>
                      <a:br>
                        <a:rPr lang="en-GB" sz="1600" b="0" dirty="0" smtClean="0">
                          <a:solidFill>
                            <a:schemeClr val="tx1"/>
                          </a:solidFill>
                          <a:latin typeface="+mn-lt"/>
                          <a:cs typeface="Arial" pitchFamily="34" charset="0"/>
                        </a:rPr>
                      </a:br>
                      <a:r>
                        <a:rPr lang="en-GB" sz="1600" b="0" dirty="0" smtClean="0">
                          <a:solidFill>
                            <a:schemeClr val="tx1"/>
                          </a:solidFill>
                          <a:latin typeface="+mn-lt"/>
                          <a:cs typeface="Arial" pitchFamily="34" charset="0"/>
                        </a:rPr>
                        <a:t>la </a:t>
                      </a:r>
                      <a:r>
                        <a:rPr lang="en-GB" sz="1600" b="0" dirty="0" err="1" smtClean="0">
                          <a:solidFill>
                            <a:schemeClr val="tx1"/>
                          </a:solidFill>
                          <a:latin typeface="+mn-lt"/>
                          <a:cs typeface="Arial" pitchFamily="34" charset="0"/>
                        </a:rPr>
                        <a:t>capilla</a:t>
                      </a:r>
                      <a:r>
                        <a:rPr lang="en-GB" sz="1600" b="0" baseline="0" dirty="0" smtClean="0">
                          <a:solidFill>
                            <a:schemeClr val="tx1"/>
                          </a:solidFill>
                          <a:latin typeface="+mn-lt"/>
                          <a:cs typeface="Arial" pitchFamily="34" charset="0"/>
                        </a:rPr>
                        <a:t> de Kings</a:t>
                      </a:r>
                      <a:endParaRPr lang="en-GB" sz="1600" b="0"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71218">
                <a:tc vMerge="1">
                  <a:txBody>
                    <a:bodyPr/>
                    <a:lstStyle/>
                    <a:p>
                      <a:endParaRPr lang="en-GB"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sz="1600" b="0" dirty="0" err="1" smtClean="0">
                          <a:solidFill>
                            <a:schemeClr val="tx1"/>
                          </a:solidFill>
                          <a:latin typeface="+mn-lt"/>
                          <a:cs typeface="Arial" pitchFamily="34" charset="0"/>
                        </a:rPr>
                        <a:t>dar</a:t>
                      </a:r>
                      <a:r>
                        <a:rPr lang="en-GB" sz="1600" b="0" dirty="0" smtClean="0">
                          <a:solidFill>
                            <a:schemeClr val="tx1"/>
                          </a:solidFill>
                          <a:latin typeface="+mn-lt"/>
                          <a:cs typeface="Arial" pitchFamily="34" charset="0"/>
                        </a:rPr>
                        <a:t> un </a:t>
                      </a:r>
                      <a:r>
                        <a:rPr lang="en-GB" sz="1600" b="0" dirty="0" err="1" smtClean="0">
                          <a:solidFill>
                            <a:schemeClr val="tx1"/>
                          </a:solidFill>
                          <a:latin typeface="+mn-lt"/>
                          <a:cs typeface="Arial" pitchFamily="34" charset="0"/>
                        </a:rPr>
                        <a:t>paseo</a:t>
                      </a:r>
                      <a:endParaRPr lang="en-GB" sz="1600" b="0" dirty="0" smtClean="0">
                        <a:solidFill>
                          <a:schemeClr val="tx1"/>
                        </a:solidFill>
                        <a:latin typeface="+mn-lt"/>
                        <a:cs typeface="Arial" pitchFamily="34" charset="0"/>
                      </a:endParaRPr>
                    </a:p>
                    <a:p>
                      <a:r>
                        <a:rPr lang="en-GB" sz="1600" b="0" dirty="0" err="1" smtClean="0">
                          <a:solidFill>
                            <a:schemeClr val="tx1"/>
                          </a:solidFill>
                          <a:latin typeface="+mn-lt"/>
                          <a:cs typeface="Arial" pitchFamily="34" charset="0"/>
                        </a:rPr>
                        <a:t>hacer</a:t>
                      </a:r>
                      <a:r>
                        <a:rPr lang="en-GB" sz="1600" b="0" dirty="0" smtClean="0">
                          <a:solidFill>
                            <a:schemeClr val="tx1"/>
                          </a:solidFill>
                          <a:latin typeface="+mn-lt"/>
                          <a:cs typeface="Arial" pitchFamily="34" charset="0"/>
                        </a:rPr>
                        <a:t> </a:t>
                      </a:r>
                      <a:r>
                        <a:rPr lang="en-GB" sz="1600" b="0" dirty="0" err="1" smtClean="0">
                          <a:solidFill>
                            <a:schemeClr val="tx1"/>
                          </a:solidFill>
                          <a:latin typeface="+mn-lt"/>
                          <a:cs typeface="Arial" pitchFamily="34" charset="0"/>
                        </a:rPr>
                        <a:t>una</a:t>
                      </a:r>
                      <a:r>
                        <a:rPr lang="en-GB" sz="1600" b="0" dirty="0" smtClean="0">
                          <a:solidFill>
                            <a:schemeClr val="tx1"/>
                          </a:solidFill>
                          <a:latin typeface="+mn-lt"/>
                          <a:cs typeface="Arial" pitchFamily="34" charset="0"/>
                        </a:rPr>
                        <a:t> </a:t>
                      </a:r>
                      <a:r>
                        <a:rPr lang="en-GB" sz="1600" b="0" dirty="0" err="1" smtClean="0">
                          <a:solidFill>
                            <a:schemeClr val="tx1"/>
                          </a:solidFill>
                          <a:latin typeface="+mn-lt"/>
                          <a:cs typeface="Arial" pitchFamily="34" charset="0"/>
                        </a:rPr>
                        <a:t>excursión</a:t>
                      </a:r>
                      <a:r>
                        <a:rPr lang="en-GB" sz="1600" b="0" baseline="0" dirty="0" smtClean="0">
                          <a:solidFill>
                            <a:schemeClr val="tx1"/>
                          </a:solidFill>
                          <a:latin typeface="+mn-lt"/>
                          <a:cs typeface="Arial" pitchFamily="34" charset="0"/>
                        </a:rPr>
                        <a:t> en ‘punt’ – </a:t>
                      </a:r>
                      <a:r>
                        <a:rPr lang="en-GB" sz="1600" b="0" baseline="0" dirty="0" err="1" smtClean="0">
                          <a:solidFill>
                            <a:schemeClr val="tx1"/>
                          </a:solidFill>
                          <a:latin typeface="+mn-lt"/>
                          <a:cs typeface="Arial" pitchFamily="34" charset="0"/>
                        </a:rPr>
                        <a:t>una</a:t>
                      </a:r>
                      <a:r>
                        <a:rPr lang="en-GB" sz="1600" b="0" baseline="0" dirty="0" smtClean="0">
                          <a:solidFill>
                            <a:schemeClr val="tx1"/>
                          </a:solidFill>
                          <a:latin typeface="+mn-lt"/>
                          <a:cs typeface="Arial" pitchFamily="34" charset="0"/>
                        </a:rPr>
                        <a:t> </a:t>
                      </a:r>
                      <a:r>
                        <a:rPr lang="en-GB" sz="1600" b="0" baseline="0" dirty="0" err="1" smtClean="0">
                          <a:solidFill>
                            <a:schemeClr val="tx1"/>
                          </a:solidFill>
                          <a:latin typeface="+mn-lt"/>
                          <a:cs typeface="Arial" pitchFamily="34" charset="0"/>
                        </a:rPr>
                        <a:t>barca</a:t>
                      </a:r>
                      <a:r>
                        <a:rPr lang="en-GB" sz="1600" b="0" baseline="0" dirty="0" smtClean="0">
                          <a:solidFill>
                            <a:schemeClr val="tx1"/>
                          </a:solidFill>
                          <a:latin typeface="+mn-lt"/>
                          <a:cs typeface="Arial" pitchFamily="34" charset="0"/>
                        </a:rPr>
                        <a:t> </a:t>
                      </a:r>
                      <a:r>
                        <a:rPr lang="en-GB" sz="1600" b="0" baseline="0" dirty="0" err="1" smtClean="0">
                          <a:solidFill>
                            <a:schemeClr val="tx1"/>
                          </a:solidFill>
                          <a:latin typeface="+mn-lt"/>
                          <a:cs typeface="Arial" pitchFamily="34" charset="0"/>
                        </a:rPr>
                        <a:t>antigua</a:t>
                      </a:r>
                      <a:r>
                        <a:rPr lang="en-GB" sz="1600" b="0" baseline="0" dirty="0" smtClean="0">
                          <a:solidFill>
                            <a:schemeClr val="tx1"/>
                          </a:solidFill>
                          <a:latin typeface="+mn-lt"/>
                          <a:cs typeface="Arial" pitchFamily="34" charset="0"/>
                        </a:rPr>
                        <a:t>.</a:t>
                      </a:r>
                    </a:p>
                    <a:p>
                      <a:r>
                        <a:rPr lang="en-GB" sz="1600" b="0" baseline="0" dirty="0" err="1" smtClean="0">
                          <a:solidFill>
                            <a:schemeClr val="tx1"/>
                          </a:solidFill>
                          <a:latin typeface="+mn-lt"/>
                          <a:cs typeface="Arial" pitchFamily="34" charset="0"/>
                        </a:rPr>
                        <a:t>montar</a:t>
                      </a:r>
                      <a:r>
                        <a:rPr lang="en-GB" sz="1600" b="0" baseline="0" dirty="0" smtClean="0">
                          <a:solidFill>
                            <a:schemeClr val="tx1"/>
                          </a:solidFill>
                          <a:latin typeface="+mn-lt"/>
                          <a:cs typeface="Arial" pitchFamily="34" charset="0"/>
                        </a:rPr>
                        <a:t> la </a:t>
                      </a:r>
                      <a:r>
                        <a:rPr lang="en-GB" sz="1600" b="0" baseline="0" dirty="0" err="1" smtClean="0">
                          <a:solidFill>
                            <a:schemeClr val="tx1"/>
                          </a:solidFill>
                          <a:latin typeface="+mn-lt"/>
                          <a:cs typeface="Arial" pitchFamily="34" charset="0"/>
                        </a:rPr>
                        <a:t>torre</a:t>
                      </a:r>
                      <a:r>
                        <a:rPr lang="en-GB" sz="1600" b="0" baseline="0" dirty="0" smtClean="0">
                          <a:solidFill>
                            <a:schemeClr val="tx1"/>
                          </a:solidFill>
                          <a:latin typeface="+mn-lt"/>
                          <a:cs typeface="Arial" pitchFamily="34" charset="0"/>
                        </a:rPr>
                        <a:t> de la </a:t>
                      </a:r>
                      <a:r>
                        <a:rPr lang="en-GB" sz="1600" b="0" baseline="0" dirty="0" err="1" smtClean="0">
                          <a:solidFill>
                            <a:schemeClr val="tx1"/>
                          </a:solidFill>
                          <a:latin typeface="+mn-lt"/>
                          <a:cs typeface="Arial" pitchFamily="34" charset="0"/>
                        </a:rPr>
                        <a:t>iglesia</a:t>
                      </a:r>
                      <a:r>
                        <a:rPr lang="en-GB" sz="1600" b="0" baseline="0" dirty="0" smtClean="0">
                          <a:solidFill>
                            <a:schemeClr val="tx1"/>
                          </a:solidFill>
                          <a:latin typeface="+mn-lt"/>
                          <a:cs typeface="Arial" pitchFamily="34" charset="0"/>
                        </a:rPr>
                        <a:t> St Mary.</a:t>
                      </a:r>
                    </a:p>
                    <a:p>
                      <a:r>
                        <a:rPr lang="en-GB" sz="1600" b="0" baseline="0" dirty="0" err="1" smtClean="0">
                          <a:solidFill>
                            <a:schemeClr val="tx1"/>
                          </a:solidFill>
                          <a:latin typeface="+mn-lt"/>
                          <a:cs typeface="Arial" pitchFamily="34" charset="0"/>
                        </a:rPr>
                        <a:t>hacer</a:t>
                      </a:r>
                      <a:r>
                        <a:rPr lang="en-GB" sz="1600" b="0" baseline="0" dirty="0" smtClean="0">
                          <a:solidFill>
                            <a:schemeClr val="tx1"/>
                          </a:solidFill>
                          <a:latin typeface="+mn-lt"/>
                          <a:cs typeface="Arial" pitchFamily="34" charset="0"/>
                        </a:rPr>
                        <a:t> </a:t>
                      </a:r>
                      <a:r>
                        <a:rPr lang="en-GB" sz="1600" b="0" baseline="0" dirty="0" err="1" smtClean="0">
                          <a:solidFill>
                            <a:schemeClr val="tx1"/>
                          </a:solidFill>
                          <a:latin typeface="+mn-lt"/>
                          <a:cs typeface="Arial" pitchFamily="34" charset="0"/>
                        </a:rPr>
                        <a:t>una</a:t>
                      </a:r>
                      <a:r>
                        <a:rPr lang="en-GB" sz="1600" b="0" baseline="0" dirty="0" smtClean="0">
                          <a:solidFill>
                            <a:schemeClr val="tx1"/>
                          </a:solidFill>
                          <a:latin typeface="+mn-lt"/>
                          <a:cs typeface="Arial" pitchFamily="34" charset="0"/>
                        </a:rPr>
                        <a:t> </a:t>
                      </a:r>
                      <a:r>
                        <a:rPr lang="en-GB" sz="1600" b="0" baseline="0" dirty="0" err="1" smtClean="0">
                          <a:solidFill>
                            <a:schemeClr val="tx1"/>
                          </a:solidFill>
                          <a:latin typeface="+mn-lt"/>
                          <a:cs typeface="Arial" pitchFamily="34" charset="0"/>
                        </a:rPr>
                        <a:t>merienda</a:t>
                      </a:r>
                      <a:r>
                        <a:rPr lang="en-GB" sz="1600" b="0" baseline="0" dirty="0" smtClean="0">
                          <a:solidFill>
                            <a:schemeClr val="tx1"/>
                          </a:solidFill>
                          <a:latin typeface="+mn-lt"/>
                          <a:cs typeface="Arial" pitchFamily="34" charset="0"/>
                        </a:rPr>
                        <a:t> al </a:t>
                      </a:r>
                      <a:r>
                        <a:rPr lang="en-GB" sz="1600" b="0" baseline="0" dirty="0" err="1" smtClean="0">
                          <a:solidFill>
                            <a:schemeClr val="tx1"/>
                          </a:solidFill>
                          <a:latin typeface="+mn-lt"/>
                          <a:cs typeface="Arial" pitchFamily="34" charset="0"/>
                        </a:rPr>
                        <a:t>lado</a:t>
                      </a:r>
                      <a:r>
                        <a:rPr lang="en-GB" sz="1600" b="0" baseline="0" dirty="0" smtClean="0">
                          <a:solidFill>
                            <a:schemeClr val="tx1"/>
                          </a:solidFill>
                          <a:latin typeface="+mn-lt"/>
                          <a:cs typeface="Arial" pitchFamily="34" charset="0"/>
                        </a:rPr>
                        <a:t> del </a:t>
                      </a:r>
                      <a:r>
                        <a:rPr lang="en-GB" sz="1600" b="0" baseline="0" dirty="0" err="1" smtClean="0">
                          <a:solidFill>
                            <a:schemeClr val="tx1"/>
                          </a:solidFill>
                          <a:latin typeface="+mn-lt"/>
                          <a:cs typeface="Arial" pitchFamily="34" charset="0"/>
                        </a:rPr>
                        <a:t>río</a:t>
                      </a:r>
                      <a:r>
                        <a:rPr lang="en-GB" sz="1600" b="0" baseline="0" dirty="0" smtClean="0">
                          <a:solidFill>
                            <a:schemeClr val="tx1"/>
                          </a:solidFill>
                          <a:latin typeface="+mn-lt"/>
                          <a:cs typeface="Arial" pitchFamily="34" charset="0"/>
                        </a:rPr>
                        <a:t> Cam.</a:t>
                      </a:r>
                      <a:br>
                        <a:rPr lang="en-GB" sz="1600" b="0" baseline="0" dirty="0" smtClean="0">
                          <a:solidFill>
                            <a:schemeClr val="tx1"/>
                          </a:solidFill>
                          <a:latin typeface="+mn-lt"/>
                          <a:cs typeface="Arial" pitchFamily="34" charset="0"/>
                        </a:rPr>
                      </a:br>
                      <a:r>
                        <a:rPr lang="en-GB" sz="1600" b="0" baseline="0" dirty="0" err="1" smtClean="0">
                          <a:solidFill>
                            <a:schemeClr val="tx1"/>
                          </a:solidFill>
                          <a:latin typeface="+mn-lt"/>
                          <a:cs typeface="Arial" pitchFamily="34" charset="0"/>
                        </a:rPr>
                        <a:t>disfrutar</a:t>
                      </a:r>
                      <a:r>
                        <a:rPr lang="en-GB" sz="1600" b="0" baseline="0" dirty="0" smtClean="0">
                          <a:solidFill>
                            <a:schemeClr val="tx1"/>
                          </a:solidFill>
                          <a:latin typeface="+mn-lt"/>
                          <a:cs typeface="Arial" pitchFamily="34" charset="0"/>
                        </a:rPr>
                        <a:t> del </a:t>
                      </a:r>
                      <a:r>
                        <a:rPr lang="en-GB" sz="1600" b="0" baseline="0" dirty="0" err="1" smtClean="0">
                          <a:solidFill>
                            <a:schemeClr val="tx1"/>
                          </a:solidFill>
                          <a:latin typeface="+mn-lt"/>
                          <a:cs typeface="Arial" pitchFamily="34" charset="0"/>
                        </a:rPr>
                        <a:t>ambiente</a:t>
                      </a:r>
                      <a:r>
                        <a:rPr lang="en-GB" sz="1600" b="0" baseline="0" dirty="0" smtClean="0">
                          <a:solidFill>
                            <a:schemeClr val="tx1"/>
                          </a:solidFill>
                          <a:latin typeface="+mn-lt"/>
                          <a:cs typeface="Arial" pitchFamily="34" charset="0"/>
                        </a:rPr>
                        <a:t> </a:t>
                      </a:r>
                      <a:r>
                        <a:rPr lang="en-GB" sz="1600" b="0" baseline="0" dirty="0" err="1" smtClean="0">
                          <a:solidFill>
                            <a:schemeClr val="tx1"/>
                          </a:solidFill>
                          <a:latin typeface="+mn-lt"/>
                          <a:cs typeface="Arial" pitchFamily="34" charset="0"/>
                        </a:rPr>
                        <a:t>histórico</a:t>
                      </a:r>
                      <a:r>
                        <a:rPr lang="en-GB" sz="1600" b="0" baseline="0" dirty="0" smtClean="0">
                          <a:solidFill>
                            <a:schemeClr val="tx1"/>
                          </a:solidFill>
                          <a:latin typeface="+mn-lt"/>
                          <a:cs typeface="Arial" pitchFamily="34" charset="0"/>
                        </a:rPr>
                        <a:t> y </a:t>
                      </a:r>
                      <a:r>
                        <a:rPr lang="en-GB" sz="1600" b="0" baseline="0" dirty="0" err="1" smtClean="0">
                          <a:solidFill>
                            <a:schemeClr val="tx1"/>
                          </a:solidFill>
                          <a:latin typeface="+mn-lt"/>
                          <a:cs typeface="Arial" pitchFamily="34" charset="0"/>
                        </a:rPr>
                        <a:t>tranquilo</a:t>
                      </a:r>
                      <a:endParaRPr lang="en-GB" sz="1600" b="0" baseline="0" dirty="0" smtClean="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b="0"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31468225"/>
              </p:ext>
            </p:extLst>
          </p:nvPr>
        </p:nvGraphicFramePr>
        <p:xfrm>
          <a:off x="179512" y="260648"/>
          <a:ext cx="8568952" cy="2468880"/>
        </p:xfrm>
        <a:graphic>
          <a:graphicData uri="http://schemas.openxmlformats.org/drawingml/2006/table">
            <a:tbl>
              <a:tblPr firstRow="1" bandRow="1">
                <a:tableStyleId>{5940675A-B579-460E-94D1-54222C63F5DA}</a:tableStyleId>
              </a:tblPr>
              <a:tblGrid>
                <a:gridCol w="3542677"/>
                <a:gridCol w="2169958"/>
                <a:gridCol w="2856317"/>
              </a:tblGrid>
              <a:tr h="370840">
                <a:tc>
                  <a:txBody>
                    <a:bodyPr/>
                    <a:lstStyle/>
                    <a:p>
                      <a:r>
                        <a:rPr lang="en-GB" sz="1600" dirty="0" err="1" smtClean="0">
                          <a:solidFill>
                            <a:srgbClr val="0000FF"/>
                          </a:solidFill>
                          <a:latin typeface="+mn-lt"/>
                        </a:rPr>
                        <a:t>Nuestro</a:t>
                      </a:r>
                      <a:r>
                        <a:rPr lang="en-GB" sz="1600" baseline="0" dirty="0" smtClean="0">
                          <a:solidFill>
                            <a:srgbClr val="0000FF"/>
                          </a:solidFill>
                          <a:latin typeface="+mn-lt"/>
                        </a:rPr>
                        <a:t> </a:t>
                      </a:r>
                      <a:r>
                        <a:rPr lang="en-GB" sz="1600" baseline="0" dirty="0" err="1" smtClean="0">
                          <a:solidFill>
                            <a:srgbClr val="0000FF"/>
                          </a:solidFill>
                          <a:latin typeface="+mn-lt"/>
                        </a:rPr>
                        <a:t>centro</a:t>
                      </a:r>
                      <a:r>
                        <a:rPr lang="en-GB" sz="1600" baseline="0" dirty="0" smtClean="0">
                          <a:solidFill>
                            <a:srgbClr val="0000FF"/>
                          </a:solidFill>
                          <a:latin typeface="+mn-lt"/>
                        </a:rPr>
                        <a:t> </a:t>
                      </a:r>
                      <a:r>
                        <a:rPr lang="en-GB" sz="1600" baseline="0" dirty="0" err="1" smtClean="0">
                          <a:solidFill>
                            <a:srgbClr val="0000FF"/>
                          </a:solidFill>
                          <a:latin typeface="+mn-lt"/>
                        </a:rPr>
                        <a:t>comercial</a:t>
                      </a:r>
                      <a:r>
                        <a:rPr lang="en-GB" sz="1600" baseline="0" dirty="0" smtClean="0">
                          <a:solidFill>
                            <a:srgbClr val="0000FF"/>
                          </a:solidFill>
                          <a:latin typeface="+mn-lt"/>
                        </a:rPr>
                        <a:t/>
                      </a:r>
                      <a:br>
                        <a:rPr lang="en-GB" sz="1600" baseline="0" dirty="0" smtClean="0">
                          <a:solidFill>
                            <a:srgbClr val="0000FF"/>
                          </a:solidFill>
                          <a:latin typeface="+mn-lt"/>
                        </a:rPr>
                      </a:br>
                      <a:r>
                        <a:rPr lang="en-GB" sz="1600" baseline="0" dirty="0" err="1" smtClean="0">
                          <a:solidFill>
                            <a:srgbClr val="0000FF"/>
                          </a:solidFill>
                          <a:latin typeface="+mn-lt"/>
                        </a:rPr>
                        <a:t>Nuestro</a:t>
                      </a:r>
                      <a:r>
                        <a:rPr lang="en-GB" sz="1600" baseline="0" dirty="0" smtClean="0">
                          <a:solidFill>
                            <a:srgbClr val="0000FF"/>
                          </a:solidFill>
                          <a:latin typeface="+mn-lt"/>
                        </a:rPr>
                        <a:t> </a:t>
                      </a:r>
                      <a:r>
                        <a:rPr lang="en-GB" sz="1600" baseline="0" dirty="0" err="1" smtClean="0">
                          <a:solidFill>
                            <a:srgbClr val="0000FF"/>
                          </a:solidFill>
                          <a:latin typeface="+mn-lt"/>
                        </a:rPr>
                        <a:t>museo</a:t>
                      </a:r>
                      <a:r>
                        <a:rPr lang="en-GB" sz="1600" baseline="0" dirty="0" smtClean="0">
                          <a:solidFill>
                            <a:srgbClr val="0000FF"/>
                          </a:solidFill>
                          <a:latin typeface="+mn-lt"/>
                        </a:rPr>
                        <a:t/>
                      </a:r>
                      <a:br>
                        <a:rPr lang="en-GB" sz="1600" baseline="0" dirty="0" smtClean="0">
                          <a:solidFill>
                            <a:srgbClr val="0000FF"/>
                          </a:solidFill>
                          <a:latin typeface="+mn-lt"/>
                        </a:rPr>
                      </a:br>
                      <a:r>
                        <a:rPr lang="en-GB" sz="1600" baseline="0" dirty="0" err="1" smtClean="0">
                          <a:solidFill>
                            <a:srgbClr val="0000FF"/>
                          </a:solidFill>
                          <a:latin typeface="+mn-lt"/>
                        </a:rPr>
                        <a:t>Nuestro</a:t>
                      </a:r>
                      <a:r>
                        <a:rPr lang="en-GB" sz="1600" baseline="0" dirty="0" smtClean="0">
                          <a:solidFill>
                            <a:srgbClr val="0000FF"/>
                          </a:solidFill>
                          <a:latin typeface="+mn-lt"/>
                        </a:rPr>
                        <a:t> </a:t>
                      </a:r>
                      <a:r>
                        <a:rPr lang="en-GB" sz="1600" baseline="0" dirty="0" err="1" smtClean="0">
                          <a:solidFill>
                            <a:srgbClr val="0000FF"/>
                          </a:solidFill>
                          <a:latin typeface="+mn-lt"/>
                        </a:rPr>
                        <a:t>centro</a:t>
                      </a:r>
                      <a:r>
                        <a:rPr lang="en-GB" sz="1600" baseline="0" dirty="0" smtClean="0">
                          <a:solidFill>
                            <a:srgbClr val="0000FF"/>
                          </a:solidFill>
                          <a:latin typeface="+mn-lt"/>
                        </a:rPr>
                        <a:t> de </a:t>
                      </a:r>
                      <a:r>
                        <a:rPr lang="en-GB" sz="1600" baseline="0" dirty="0" err="1" smtClean="0">
                          <a:solidFill>
                            <a:srgbClr val="0000FF"/>
                          </a:solidFill>
                          <a:latin typeface="+mn-lt"/>
                        </a:rPr>
                        <a:t>deportes</a:t>
                      </a:r>
                      <a:endParaRPr lang="en-GB" sz="1600" dirty="0">
                        <a:solidFill>
                          <a:srgbClr val="0000FF"/>
                        </a:solidFill>
                        <a:latin typeface="+mn-lt"/>
                      </a:endParaRPr>
                    </a:p>
                  </a:txBody>
                  <a:tcPr anchor="ctr"/>
                </a:tc>
                <a:tc rowSpan="2">
                  <a:txBody>
                    <a:bodyPr/>
                    <a:lstStyle/>
                    <a:p>
                      <a:r>
                        <a:rPr lang="en-GB" sz="1600" dirty="0" err="1" smtClean="0">
                          <a:latin typeface="+mn-lt"/>
                        </a:rPr>
                        <a:t>tiene</a:t>
                      </a:r>
                      <a:endParaRPr lang="en-GB" sz="1600" dirty="0">
                        <a:latin typeface="+mn-lt"/>
                      </a:endParaRPr>
                    </a:p>
                  </a:txBody>
                  <a:tcPr anchor="ctr"/>
                </a:tc>
                <a:tc rowSpan="3">
                  <a:txBody>
                    <a:bodyPr/>
                    <a:lstStyle/>
                    <a:p>
                      <a:r>
                        <a:rPr lang="en-GB" sz="1600" dirty="0" err="1" smtClean="0">
                          <a:latin typeface="+mn-lt"/>
                        </a:rPr>
                        <a:t>algo</a:t>
                      </a:r>
                      <a:r>
                        <a:rPr lang="en-GB" sz="1600" dirty="0" smtClean="0">
                          <a:latin typeface="+mn-lt"/>
                        </a:rPr>
                        <a:t> </a:t>
                      </a:r>
                      <a:r>
                        <a:rPr lang="en-GB" sz="1600" dirty="0" err="1" smtClean="0">
                          <a:latin typeface="+mn-lt"/>
                        </a:rPr>
                        <a:t>para</a:t>
                      </a:r>
                      <a:r>
                        <a:rPr lang="en-GB" sz="1600" dirty="0" smtClean="0">
                          <a:latin typeface="+mn-lt"/>
                        </a:rPr>
                        <a:t> </a:t>
                      </a:r>
                      <a:r>
                        <a:rPr lang="en-GB" sz="1600" dirty="0" err="1" smtClean="0">
                          <a:latin typeface="+mn-lt"/>
                        </a:rPr>
                        <a:t>todos</a:t>
                      </a:r>
                      <a:r>
                        <a:rPr lang="en-GB" sz="1600" dirty="0" smtClean="0">
                          <a:latin typeface="+mn-lt"/>
                        </a:rPr>
                        <a:t>!</a:t>
                      </a:r>
                      <a:endParaRPr lang="en-GB" sz="1600" dirty="0">
                        <a:latin typeface="+mn-lt"/>
                      </a:endParaRPr>
                    </a:p>
                  </a:txBody>
                  <a:tcPr anchor="ctr"/>
                </a:tc>
              </a:tr>
              <a:tr h="370840">
                <a:tc>
                  <a:txBody>
                    <a:bodyPr/>
                    <a:lstStyle/>
                    <a:p>
                      <a:r>
                        <a:rPr lang="en-GB" sz="1600" dirty="0" err="1" smtClean="0">
                          <a:solidFill>
                            <a:srgbClr val="FF0000"/>
                          </a:solidFill>
                          <a:latin typeface="+mn-lt"/>
                        </a:rPr>
                        <a:t>Nuestra</a:t>
                      </a:r>
                      <a:r>
                        <a:rPr lang="en-GB" sz="1600" dirty="0" smtClean="0">
                          <a:solidFill>
                            <a:srgbClr val="FF0000"/>
                          </a:solidFill>
                          <a:latin typeface="+mn-lt"/>
                        </a:rPr>
                        <a:t> ciudad</a:t>
                      </a:r>
                      <a:br>
                        <a:rPr lang="en-GB" sz="1600" dirty="0" smtClean="0">
                          <a:solidFill>
                            <a:srgbClr val="FF0000"/>
                          </a:solidFill>
                          <a:latin typeface="+mn-lt"/>
                        </a:rPr>
                      </a:br>
                      <a:r>
                        <a:rPr lang="en-GB" sz="1600" dirty="0" err="1" smtClean="0">
                          <a:solidFill>
                            <a:srgbClr val="FF0000"/>
                          </a:solidFill>
                          <a:latin typeface="+mn-lt"/>
                        </a:rPr>
                        <a:t>Nuestra</a:t>
                      </a:r>
                      <a:r>
                        <a:rPr lang="en-GB" sz="1600" baseline="0" dirty="0" smtClean="0">
                          <a:solidFill>
                            <a:srgbClr val="FF0000"/>
                          </a:solidFill>
                          <a:latin typeface="+mn-lt"/>
                        </a:rPr>
                        <a:t> </a:t>
                      </a:r>
                      <a:r>
                        <a:rPr lang="en-GB" sz="1600" baseline="0" dirty="0" err="1" smtClean="0">
                          <a:solidFill>
                            <a:srgbClr val="FF0000"/>
                          </a:solidFill>
                          <a:latin typeface="+mn-lt"/>
                        </a:rPr>
                        <a:t>universidad</a:t>
                      </a:r>
                      <a:endParaRPr lang="en-GB" sz="1600" dirty="0" smtClean="0">
                        <a:solidFill>
                          <a:srgbClr val="FF0000"/>
                        </a:solidFill>
                        <a:latin typeface="+mn-lt"/>
                      </a:endParaRPr>
                    </a:p>
                  </a:txBody>
                  <a:tcPr/>
                </a:tc>
                <a:tc vMerge="1">
                  <a:txBody>
                    <a:bodyPr/>
                    <a:lstStyle/>
                    <a:p>
                      <a:endParaRPr lang="en-GB" dirty="0"/>
                    </a:p>
                  </a:txBody>
                  <a:tcPr/>
                </a:tc>
                <a:tc vMerge="1">
                  <a:txBody>
                    <a:bodyPr/>
                    <a:lstStyle/>
                    <a:p>
                      <a:endParaRPr lang="en-GB" dirty="0"/>
                    </a:p>
                  </a:txBody>
                  <a:tcPr/>
                </a:tc>
              </a:tr>
              <a:tr h="370840">
                <a:tc>
                  <a:txBody>
                    <a:bodyPr/>
                    <a:lstStyle/>
                    <a:p>
                      <a:r>
                        <a:rPr lang="en-GB" sz="1600" dirty="0" err="1" smtClean="0">
                          <a:solidFill>
                            <a:srgbClr val="0000FF"/>
                          </a:solidFill>
                          <a:latin typeface="+mn-lt"/>
                        </a:rPr>
                        <a:t>Nuestros</a:t>
                      </a:r>
                      <a:r>
                        <a:rPr lang="en-GB" sz="1600" baseline="0" dirty="0" smtClean="0">
                          <a:solidFill>
                            <a:srgbClr val="0000FF"/>
                          </a:solidFill>
                          <a:latin typeface="+mn-lt"/>
                        </a:rPr>
                        <a:t> </a:t>
                      </a:r>
                      <a:r>
                        <a:rPr lang="en-GB" sz="1600" baseline="0" dirty="0" err="1" smtClean="0">
                          <a:solidFill>
                            <a:srgbClr val="0000FF"/>
                          </a:solidFill>
                          <a:latin typeface="+mn-lt"/>
                        </a:rPr>
                        <a:t>parques</a:t>
                      </a:r>
                      <a:r>
                        <a:rPr lang="en-GB" sz="1600" baseline="0" dirty="0" smtClean="0">
                          <a:solidFill>
                            <a:srgbClr val="0000FF"/>
                          </a:solidFill>
                          <a:latin typeface="+mn-lt"/>
                        </a:rPr>
                        <a:t/>
                      </a:r>
                      <a:br>
                        <a:rPr lang="en-GB" sz="1600" baseline="0" dirty="0" smtClean="0">
                          <a:solidFill>
                            <a:srgbClr val="0000FF"/>
                          </a:solidFill>
                          <a:latin typeface="+mn-lt"/>
                        </a:rPr>
                      </a:br>
                      <a:r>
                        <a:rPr lang="en-GB" sz="1600" baseline="0" dirty="0" err="1" smtClean="0">
                          <a:solidFill>
                            <a:srgbClr val="0000FF"/>
                          </a:solidFill>
                          <a:latin typeface="+mn-lt"/>
                        </a:rPr>
                        <a:t>Nuestros</a:t>
                      </a:r>
                      <a:r>
                        <a:rPr lang="en-GB" sz="1600" baseline="0" dirty="0" smtClean="0">
                          <a:solidFill>
                            <a:srgbClr val="0000FF"/>
                          </a:solidFill>
                          <a:latin typeface="+mn-lt"/>
                        </a:rPr>
                        <a:t> </a:t>
                      </a:r>
                      <a:r>
                        <a:rPr lang="en-GB" sz="1600" baseline="0" dirty="0" err="1" smtClean="0">
                          <a:solidFill>
                            <a:srgbClr val="0000FF"/>
                          </a:solidFill>
                          <a:latin typeface="+mn-lt"/>
                        </a:rPr>
                        <a:t>cines</a:t>
                      </a:r>
                      <a:r>
                        <a:rPr lang="en-GB" sz="1600" baseline="0" dirty="0" smtClean="0">
                          <a:latin typeface="+mn-lt"/>
                        </a:rPr>
                        <a:t/>
                      </a:r>
                      <a:br>
                        <a:rPr lang="en-GB" sz="1600" baseline="0" dirty="0" smtClean="0">
                          <a:latin typeface="+mn-lt"/>
                        </a:rPr>
                      </a:br>
                      <a:r>
                        <a:rPr lang="en-GB" sz="1600" dirty="0" err="1" smtClean="0">
                          <a:solidFill>
                            <a:srgbClr val="FF0000"/>
                          </a:solidFill>
                          <a:latin typeface="+mn-lt"/>
                        </a:rPr>
                        <a:t>Nuestras</a:t>
                      </a:r>
                      <a:r>
                        <a:rPr lang="en-GB" sz="1600" dirty="0" smtClean="0">
                          <a:solidFill>
                            <a:srgbClr val="FF0000"/>
                          </a:solidFill>
                          <a:latin typeface="+mn-lt"/>
                        </a:rPr>
                        <a:t> </a:t>
                      </a:r>
                      <a:r>
                        <a:rPr lang="en-GB" sz="1600" dirty="0" err="1" smtClean="0">
                          <a:solidFill>
                            <a:srgbClr val="FF0000"/>
                          </a:solidFill>
                          <a:latin typeface="+mn-lt"/>
                        </a:rPr>
                        <a:t>iglesias</a:t>
                      </a:r>
                      <a:r>
                        <a:rPr lang="en-GB" sz="1600" dirty="0" smtClean="0">
                          <a:solidFill>
                            <a:srgbClr val="FF0000"/>
                          </a:solidFill>
                          <a:latin typeface="+mn-lt"/>
                        </a:rPr>
                        <a:t/>
                      </a:r>
                      <a:br>
                        <a:rPr lang="en-GB" sz="1600" dirty="0" smtClean="0">
                          <a:solidFill>
                            <a:srgbClr val="FF0000"/>
                          </a:solidFill>
                          <a:latin typeface="+mn-lt"/>
                        </a:rPr>
                      </a:br>
                      <a:r>
                        <a:rPr lang="en-GB" sz="1600" dirty="0" err="1" smtClean="0">
                          <a:solidFill>
                            <a:srgbClr val="FF0000"/>
                          </a:solidFill>
                          <a:latin typeface="+mn-lt"/>
                        </a:rPr>
                        <a:t>Nuestras</a:t>
                      </a:r>
                      <a:r>
                        <a:rPr lang="en-GB" sz="1600" dirty="0" smtClean="0">
                          <a:solidFill>
                            <a:srgbClr val="FF0000"/>
                          </a:solidFill>
                          <a:latin typeface="+mn-lt"/>
                        </a:rPr>
                        <a:t> </a:t>
                      </a:r>
                      <a:r>
                        <a:rPr lang="en-GB" sz="1600" dirty="0" err="1" smtClean="0">
                          <a:solidFill>
                            <a:srgbClr val="FF0000"/>
                          </a:solidFill>
                          <a:latin typeface="+mn-lt"/>
                        </a:rPr>
                        <a:t>piscinas</a:t>
                      </a:r>
                      <a:endParaRPr lang="en-GB" sz="1600" baseline="0" dirty="0" smtClean="0">
                        <a:solidFill>
                          <a:srgbClr val="FF0000"/>
                        </a:solidFill>
                        <a:latin typeface="+mn-lt"/>
                      </a:endParaRPr>
                    </a:p>
                  </a:txBody>
                  <a:tcPr anchor="ctr"/>
                </a:tc>
                <a:tc>
                  <a:txBody>
                    <a:bodyPr/>
                    <a:lstStyle/>
                    <a:p>
                      <a:r>
                        <a:rPr lang="en-GB" sz="1600" dirty="0" err="1" smtClean="0">
                          <a:latin typeface="+mn-lt"/>
                        </a:rPr>
                        <a:t>tienen</a:t>
                      </a:r>
                      <a:endParaRPr lang="en-GB" sz="1600" dirty="0">
                        <a:latin typeface="+mn-lt"/>
                      </a:endParaRPr>
                    </a:p>
                  </a:txBody>
                  <a:tcPr anchor="ctr"/>
                </a:tc>
                <a:tc vMerge="1">
                  <a:txBody>
                    <a:bodyPr/>
                    <a:lstStyle/>
                    <a:p>
                      <a:endParaRPr lang="en-GB"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51826715"/>
              </p:ext>
            </p:extLst>
          </p:nvPr>
        </p:nvGraphicFramePr>
        <p:xfrm>
          <a:off x="179512" y="2852936"/>
          <a:ext cx="8568951" cy="579120"/>
        </p:xfrm>
        <a:graphic>
          <a:graphicData uri="http://schemas.openxmlformats.org/drawingml/2006/table">
            <a:tbl>
              <a:tblPr firstRow="1" bandRow="1">
                <a:tableStyleId>{5940675A-B579-460E-94D1-54222C63F5DA}</a:tableStyleId>
              </a:tblPr>
              <a:tblGrid>
                <a:gridCol w="2856317"/>
                <a:gridCol w="2103430"/>
                <a:gridCol w="3609204"/>
              </a:tblGrid>
              <a:tr h="370840">
                <a:tc>
                  <a:txBody>
                    <a:bodyPr/>
                    <a:lstStyle/>
                    <a:p>
                      <a:r>
                        <a:rPr lang="en-GB" sz="1600" dirty="0" smtClean="0"/>
                        <a:t>Si les </a:t>
                      </a:r>
                      <a:r>
                        <a:rPr lang="en-GB" sz="1600" dirty="0" err="1" smtClean="0"/>
                        <a:t>gusta</a:t>
                      </a:r>
                      <a:r>
                        <a:rPr lang="en-GB" sz="1600" dirty="0" smtClean="0"/>
                        <a:t>_____________</a:t>
                      </a:r>
                      <a:endParaRPr lang="en-GB" sz="1600" dirty="0"/>
                    </a:p>
                  </a:txBody>
                  <a:tcPr anchor="ctr"/>
                </a:tc>
                <a:tc>
                  <a:txBody>
                    <a:bodyPr/>
                    <a:lstStyle/>
                    <a:p>
                      <a:r>
                        <a:rPr lang="en-GB" sz="1600" dirty="0" err="1" smtClean="0"/>
                        <a:t>pueden</a:t>
                      </a:r>
                      <a:endParaRPr lang="en-GB" sz="1600" dirty="0"/>
                    </a:p>
                  </a:txBody>
                  <a:tcPr anchor="ctr"/>
                </a:tc>
                <a:tc>
                  <a:txBody>
                    <a:bodyPr/>
                    <a:lstStyle/>
                    <a:p>
                      <a:r>
                        <a:rPr lang="en-GB" sz="1600" dirty="0" err="1" smtClean="0"/>
                        <a:t>ir</a:t>
                      </a:r>
                      <a:r>
                        <a:rPr lang="en-GB" sz="1600" baseline="0" dirty="0" smtClean="0"/>
                        <a:t> al / a la _____________</a:t>
                      </a:r>
                      <a:br>
                        <a:rPr lang="en-GB" sz="1600" baseline="0" dirty="0" smtClean="0"/>
                      </a:br>
                      <a:r>
                        <a:rPr lang="en-GB" sz="1600" baseline="0" dirty="0" err="1" smtClean="0"/>
                        <a:t>visitar</a:t>
                      </a:r>
                      <a:r>
                        <a:rPr lang="en-GB" sz="1600" baseline="0" dirty="0" smtClean="0"/>
                        <a:t> el  / la _____________</a:t>
                      </a:r>
                      <a:endParaRPr lang="en-GB" sz="1600" dirty="0"/>
                    </a:p>
                  </a:txBody>
                  <a:tcPr anchor="ctr"/>
                </a:tc>
              </a:tr>
            </a:tbl>
          </a:graphicData>
        </a:graphic>
      </p:graphicFrame>
      <p:sp>
        <p:nvSpPr>
          <p:cNvPr id="2" name="TextBox 1"/>
          <p:cNvSpPr txBox="1"/>
          <p:nvPr/>
        </p:nvSpPr>
        <p:spPr>
          <a:xfrm>
            <a:off x="179512" y="5805264"/>
            <a:ext cx="8568952" cy="923330"/>
          </a:xfrm>
          <a:prstGeom prst="rect">
            <a:avLst/>
          </a:prstGeom>
          <a:noFill/>
          <a:ln>
            <a:solidFill>
              <a:schemeClr val="tx1"/>
            </a:solidFill>
          </a:ln>
        </p:spPr>
        <p:txBody>
          <a:bodyPr wrap="square" rtlCol="0">
            <a:spAutoFit/>
          </a:bodyPr>
          <a:lstStyle/>
          <a:p>
            <a:r>
              <a:rPr lang="en-GB" dirty="0" smtClean="0"/>
              <a:t>NB: To bring in other tenses, try to apply your work on Barcelona and London, comparing then and now.  Also remember that you know how to say what you did last weekend and what your plans are for next week.</a:t>
            </a:r>
            <a:endParaRPr lang="fr-FR" dirty="0"/>
          </a:p>
        </p:txBody>
      </p:sp>
    </p:spTree>
    <p:extLst>
      <p:ext uri="{BB962C8B-B14F-4D97-AF65-F5344CB8AC3E}">
        <p14:creationId xmlns:p14="http://schemas.microsoft.com/office/powerpoint/2010/main" val="4170845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419</Words>
  <Application>Microsoft Office PowerPoint</Application>
  <PresentationFormat>On-screen Show (4:3)</PresentationFormat>
  <Paragraphs>67</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En mi ciudad</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Dawes</dc:creator>
  <cp:lastModifiedBy>Mark Dawes</cp:lastModifiedBy>
  <cp:revision>10</cp:revision>
  <dcterms:created xsi:type="dcterms:W3CDTF">2012-04-11T15:25:42Z</dcterms:created>
  <dcterms:modified xsi:type="dcterms:W3CDTF">2012-04-12T10:21:58Z</dcterms:modified>
</cp:coreProperties>
</file>