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96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7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00" autoAdjust="0"/>
  </p:normalViewPr>
  <p:slideViewPr>
    <p:cSldViewPr>
      <p:cViewPr varScale="1">
        <p:scale>
          <a:sx n="97" d="100"/>
          <a:sy n="97" d="100"/>
        </p:scale>
        <p:origin x="-20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4A36-0BEB-489A-89D7-F2E51DC9CE7A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32FC5-F457-41E4-B559-D0564DEE3E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2FC5-F457-41E4-B559-D0564DEE3E0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131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read aloud.</a:t>
            </a:r>
            <a:br>
              <a:rPr lang="en-GB" baseline="0" dirty="0" smtClean="0"/>
            </a:br>
            <a:r>
              <a:rPr lang="en-GB" baseline="0" dirty="0" smtClean="0"/>
              <a:t>Then give coloured pens and ask them to highlight time expressions in orange, past verbs in purple, present verbs in green, masculine nouns in blue, feminine nouns in red.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2FC5-F457-41E4-B559-D0564DEE3E0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37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Homework task?  It is</a:t>
            </a:r>
            <a:r>
              <a:rPr lang="en-GB" baseline="0" dirty="0" smtClean="0"/>
              <a:t> in a word doc.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2FC5-F457-41E4-B559-D0564DEE3E0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5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14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4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67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152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98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26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10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47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4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8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09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EC79-575D-4E7B-B5B4-F09351C133D6}" type="datetimeFigureOut">
              <a:rPr lang="fr-FR" smtClean="0"/>
              <a:t>11/04/2012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89984-7322-4DD7-A801-3DEE86AB904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5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n-GB" sz="6600" b="1" dirty="0" smtClean="0"/>
              <a:t>Barcelona - </a:t>
            </a:r>
            <a:br>
              <a:rPr lang="en-GB" sz="6600" b="1" dirty="0" smtClean="0"/>
            </a:br>
            <a:r>
              <a:rPr lang="en-GB" sz="6600" b="1" dirty="0" err="1" smtClean="0"/>
              <a:t>una</a:t>
            </a:r>
            <a:r>
              <a:rPr lang="en-GB" sz="6600" b="1" dirty="0" smtClean="0"/>
              <a:t> ciudad </a:t>
            </a:r>
            <a:r>
              <a:rPr lang="en-GB" sz="6600" b="1" dirty="0" err="1" smtClean="0"/>
              <a:t>olímpica</a:t>
            </a:r>
            <a:endParaRPr lang="fr-FR" sz="6600" b="1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251520" y="4437112"/>
            <a:ext cx="8136904" cy="1944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solidFill>
                  <a:srgbClr val="0070C0"/>
                </a:solidFill>
              </a:rPr>
              <a:t>Hoy </a:t>
            </a:r>
            <a:r>
              <a:rPr lang="en-GB" dirty="0" err="1" smtClean="0">
                <a:solidFill>
                  <a:srgbClr val="0070C0"/>
                </a:solidFill>
              </a:rPr>
              <a:t>vamos</a:t>
            </a:r>
            <a:r>
              <a:rPr lang="en-GB" dirty="0" smtClean="0">
                <a:solidFill>
                  <a:srgbClr val="0070C0"/>
                </a:solidFill>
              </a:rPr>
              <a:t> a: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GB" dirty="0" err="1" smtClean="0">
                <a:solidFill>
                  <a:srgbClr val="0070C0"/>
                </a:solidFill>
              </a:rPr>
              <a:t>aprender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más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vocabulario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para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describir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una</a:t>
            </a:r>
            <a:r>
              <a:rPr lang="en-GB" dirty="0" smtClean="0">
                <a:solidFill>
                  <a:srgbClr val="0070C0"/>
                </a:solidFill>
              </a:rPr>
              <a:t> ciudad</a:t>
            </a:r>
            <a:endParaRPr lang="fr-FR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fr-FR" dirty="0" err="1" smtClean="0">
                <a:solidFill>
                  <a:srgbClr val="0070C0"/>
                </a:solidFill>
              </a:rPr>
              <a:t>escribir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textos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cortos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2" y="260648"/>
            <a:ext cx="225663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3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C:\Documents and Settings\Neil Jones\My Documents\My Pictures\port v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04394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64088" y="5430798"/>
            <a:ext cx="2965427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el </a:t>
            </a:r>
            <a:r>
              <a:rPr lang="en-GB" sz="6600" b="1" dirty="0" err="1">
                <a:latin typeface="Franklin Gothic Medium Cond" pitchFamily="34" charset="0"/>
              </a:rPr>
              <a:t>puerto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324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C:\Documents and Settings\Neil Jones\My Documents\My Pictures\port olim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76213"/>
            <a:ext cx="97536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211638" y="4868863"/>
            <a:ext cx="4627562" cy="109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>
                <a:latin typeface="Franklin Gothic Medium Cond" pitchFamily="34" charset="0"/>
              </a:rPr>
              <a:t>playas bonitas</a:t>
            </a:r>
          </a:p>
        </p:txBody>
      </p:sp>
    </p:spTree>
    <p:extLst>
      <p:ext uri="{BB962C8B-B14F-4D97-AF65-F5344CB8AC3E}">
        <p14:creationId xmlns:p14="http://schemas.microsoft.com/office/powerpoint/2010/main" val="29976430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 descr="C:\Documents and Settings\Neil Jones\My Documents\My Pictures\villa olimp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5900" y="533400"/>
            <a:ext cx="5017720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la </a:t>
            </a:r>
            <a:r>
              <a:rPr lang="en-GB" sz="6600" b="1" dirty="0">
                <a:latin typeface="Franklin Gothic Medium Cond" pitchFamily="34" charset="0"/>
              </a:rPr>
              <a:t>villa </a:t>
            </a:r>
            <a:r>
              <a:rPr lang="en-GB" sz="6600" b="1" dirty="0" err="1">
                <a:latin typeface="Franklin Gothic Medium Cond" pitchFamily="34" charset="0"/>
              </a:rPr>
              <a:t>olímpica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142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620713"/>
            <a:ext cx="9144000" cy="5016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en-GB" sz="8000" b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Antes de los </a:t>
            </a:r>
            <a:r>
              <a:rPr lang="en-GB" sz="8000" b="1" dirty="0" err="1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Juegos</a:t>
            </a:r>
            <a:r>
              <a:rPr lang="en-GB" sz="8000" b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8000" b="1" dirty="0" err="1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Olímpicos</a:t>
            </a:r>
            <a:r>
              <a:rPr lang="en-GB" sz="8000" b="1" dirty="0">
                <a:solidFill>
                  <a:srgbClr val="FFC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8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Barcelona no </a:t>
            </a:r>
            <a:r>
              <a:rPr lang="en-GB" sz="8000" b="1" dirty="0">
                <a:solidFill>
                  <a:srgbClr val="CC66FF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era</a:t>
            </a:r>
            <a:r>
              <a:rPr lang="en-GB" sz="8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GB" sz="8000" b="1" dirty="0" err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una</a:t>
            </a:r>
            <a:r>
              <a:rPr lang="en-GB" sz="8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 ciudad </a:t>
            </a:r>
            <a:r>
              <a:rPr lang="en-GB" sz="8000" b="1" dirty="0" err="1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turístic</a:t>
            </a:r>
            <a:r>
              <a:rPr lang="en-GB" sz="8000" b="1" dirty="0" err="1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a</a:t>
            </a:r>
            <a:r>
              <a:rPr lang="en-GB" sz="8000" b="1" dirty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n-GB" sz="9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70891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7825"/>
            <a:ext cx="9144000" cy="175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 err="1">
                <a:solidFill>
                  <a:srgbClr val="00FF00"/>
                </a:solidFill>
              </a:rPr>
              <a:t>tiene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en Barcelona (no) </a:t>
            </a:r>
            <a:r>
              <a:rPr lang="en-GB" sz="3600" b="1" dirty="0">
                <a:solidFill>
                  <a:srgbClr val="00FF00"/>
                </a:solidFill>
              </a:rPr>
              <a:t>hay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 err="1">
                <a:solidFill>
                  <a:srgbClr val="00FF00"/>
                </a:solidFill>
              </a:rPr>
              <a:t>es</a:t>
            </a:r>
            <a:r>
              <a:rPr lang="en-GB" sz="3600" b="1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582863"/>
            <a:ext cx="9144000" cy="341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Barcelona (no) </a:t>
            </a:r>
            <a:r>
              <a:rPr lang="en-GB" sz="3600" b="1" dirty="0" err="1">
                <a:solidFill>
                  <a:srgbClr val="CC66FF"/>
                </a:solidFill>
              </a:rPr>
              <a:t>tenía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en Barcelona (no) </a:t>
            </a:r>
            <a:r>
              <a:rPr lang="en-GB" sz="3600" b="1" dirty="0" err="1">
                <a:solidFill>
                  <a:srgbClr val="CC66FF"/>
                </a:solidFill>
              </a:rPr>
              <a:t>había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Barcelona (no) </a:t>
            </a:r>
            <a:r>
              <a:rPr lang="en-GB" sz="3600" b="1" dirty="0">
                <a:solidFill>
                  <a:srgbClr val="CC66FF"/>
                </a:solidFill>
              </a:rPr>
              <a:t>era</a:t>
            </a:r>
            <a:r>
              <a:rPr lang="en-GB" sz="3600" b="1" dirty="0">
                <a:solidFill>
                  <a:schemeClr val="bg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214912090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24563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Antes de los Juegos Olímpicos Barcelona </a:t>
            </a:r>
            <a:r>
              <a:rPr lang="es-ES_tradnl" sz="2500" b="1" u="sng" dirty="0" smtClean="0">
                <a:latin typeface="Calibri" pitchFamily="34" charset="0"/>
              </a:rPr>
              <a:t>no</a:t>
            </a:r>
            <a:r>
              <a:rPr lang="es-ES_tradnl" sz="2500" b="1" dirty="0" smtClean="0">
                <a:latin typeface="Calibri" pitchFamily="34" charset="0"/>
              </a:rPr>
              <a:t> era una ciudad divertida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Hoy Barcelona es una ciudad bonita.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Antes de los Juegos Olímpicos Barcelona </a:t>
            </a:r>
            <a:r>
              <a:rPr lang="es-ES_tradnl" sz="2500" b="1" u="sng" dirty="0" smtClean="0">
                <a:latin typeface="Calibri" pitchFamily="34" charset="0"/>
              </a:rPr>
              <a:t>no</a:t>
            </a:r>
            <a:r>
              <a:rPr lang="es-ES_tradnl" sz="2500" b="1" dirty="0" smtClean="0">
                <a:latin typeface="Calibri" pitchFamily="34" charset="0"/>
              </a:rPr>
              <a:t> tenía playas bonitas.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Hoy Barcelona tiene museos modernos.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Antes de los Juegos Olímpicos en Barcelona </a:t>
            </a:r>
            <a:r>
              <a:rPr lang="es-ES_tradnl" sz="2500" b="1" u="sng" dirty="0" smtClean="0">
                <a:latin typeface="Calibri" pitchFamily="34" charset="0"/>
              </a:rPr>
              <a:t>no</a:t>
            </a:r>
            <a:r>
              <a:rPr lang="es-ES_tradnl" sz="2500" b="1" dirty="0" smtClean="0">
                <a:latin typeface="Calibri" pitchFamily="34" charset="0"/>
              </a:rPr>
              <a:t> había una piscina olímpica.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Hoy en Barcelona hay muchas piscinas, estadios y polideportivos modernos.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Antes de los Juegos Olímpicos Barcelona era una ciudad contaminada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latin typeface="Calibri" pitchFamily="34" charset="0"/>
              </a:rPr>
              <a:t>Hoy Barcelona es una ciudad limpia y bonita.</a:t>
            </a:r>
            <a:endParaRPr lang="en-GB" sz="25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84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024563"/>
          </a:xfr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Antes de los Juegos Olímpicos </a:t>
            </a:r>
            <a:r>
              <a:rPr lang="es-ES_tradnl" sz="2500" b="1" dirty="0" smtClean="0">
                <a:latin typeface="Calibri" pitchFamily="34" charset="0"/>
              </a:rPr>
              <a:t>Barcelona </a:t>
            </a:r>
            <a:r>
              <a:rPr lang="es-ES_tradnl" sz="2500" b="1" u="sng" dirty="0" smtClean="0">
                <a:latin typeface="Calibri" pitchFamily="34" charset="0"/>
              </a:rPr>
              <a:t>no</a:t>
            </a:r>
            <a:r>
              <a:rPr lang="es-ES_tradnl" sz="2500" b="1" dirty="0" smtClean="0">
                <a:latin typeface="Calibri" pitchFamily="34" charset="0"/>
              </a:rPr>
              <a:t> </a:t>
            </a:r>
            <a:r>
              <a:rPr lang="es-ES_tradnl" sz="2500" b="1" dirty="0" smtClean="0">
                <a:solidFill>
                  <a:srgbClr val="CC66FF"/>
                </a:solidFill>
                <a:latin typeface="Calibri" pitchFamily="34" charset="0"/>
              </a:rPr>
              <a:t>era</a:t>
            </a:r>
            <a:r>
              <a:rPr lang="es-ES_tradnl" sz="2500" b="1" dirty="0" smtClean="0">
                <a:latin typeface="Calibri" pitchFamily="34" charset="0"/>
              </a:rPr>
              <a:t> 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una</a:t>
            </a:r>
            <a:r>
              <a:rPr lang="es-ES_tradnl" sz="2500" b="1" dirty="0" smtClean="0">
                <a:latin typeface="Calibri" pitchFamily="34" charset="0"/>
              </a:rPr>
              <a:t> ciudad divertid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Hoy </a:t>
            </a:r>
            <a:r>
              <a:rPr lang="es-ES_tradnl" sz="2500" b="1" dirty="0" smtClean="0">
                <a:latin typeface="Calibri" pitchFamily="34" charset="0"/>
              </a:rPr>
              <a:t>Barcelona </a:t>
            </a:r>
            <a:r>
              <a:rPr lang="es-ES_tradnl" sz="2500" b="1" dirty="0" smtClean="0">
                <a:solidFill>
                  <a:srgbClr val="00FF00"/>
                </a:solidFill>
                <a:latin typeface="Calibri" pitchFamily="34" charset="0"/>
              </a:rPr>
              <a:t>es</a:t>
            </a:r>
            <a:r>
              <a:rPr lang="es-ES_tradnl" sz="2500" b="1" dirty="0" smtClean="0">
                <a:latin typeface="Calibri" pitchFamily="34" charset="0"/>
              </a:rPr>
              <a:t> 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una</a:t>
            </a:r>
            <a:r>
              <a:rPr lang="es-ES_tradnl" sz="2500" b="1" dirty="0" smtClean="0">
                <a:latin typeface="Calibri" pitchFamily="34" charset="0"/>
              </a:rPr>
              <a:t> ciudad bonit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s-ES_tradnl" sz="2500" b="1" dirty="0" smtClean="0">
                <a:latin typeface="Calibri" pitchFamily="34" charset="0"/>
              </a:rPr>
              <a:t>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Antes de los Juegos Olímpicos </a:t>
            </a:r>
            <a:r>
              <a:rPr lang="es-ES_tradnl" sz="2500" b="1" dirty="0" smtClean="0">
                <a:latin typeface="Calibri" pitchFamily="34" charset="0"/>
              </a:rPr>
              <a:t>Barcelona </a:t>
            </a:r>
            <a:r>
              <a:rPr lang="es-ES_tradnl" sz="2500" b="1" u="sng" dirty="0" smtClean="0">
                <a:latin typeface="Calibri" pitchFamily="34" charset="0"/>
              </a:rPr>
              <a:t>no</a:t>
            </a:r>
            <a:r>
              <a:rPr lang="es-ES_tradnl" sz="2500" b="1" dirty="0" smtClean="0">
                <a:latin typeface="Calibri" pitchFamily="34" charset="0"/>
              </a:rPr>
              <a:t> </a:t>
            </a:r>
            <a:r>
              <a:rPr lang="es-ES_tradnl" sz="2500" b="1" dirty="0" smtClean="0">
                <a:solidFill>
                  <a:srgbClr val="CC66FF"/>
                </a:solidFill>
                <a:latin typeface="Calibri" pitchFamily="34" charset="0"/>
              </a:rPr>
              <a:t>tenía</a:t>
            </a:r>
            <a:r>
              <a:rPr lang="es-ES_tradnl" sz="2500" b="1" dirty="0" smtClean="0">
                <a:latin typeface="Calibri" pitchFamily="34" charset="0"/>
              </a:rPr>
              <a:t> playas bonit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as</a:t>
            </a:r>
            <a:r>
              <a:rPr lang="es-ES_tradnl" sz="2500" b="1" dirty="0" smtClean="0">
                <a:solidFill>
                  <a:srgbClr val="FF00FF"/>
                </a:solidFill>
                <a:latin typeface="Calibri" pitchFamily="34" charset="0"/>
              </a:rPr>
              <a:t>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Hoy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_tradnl" sz="2500" b="1" dirty="0" smtClean="0">
                <a:latin typeface="Calibri" pitchFamily="34" charset="0"/>
              </a:rPr>
              <a:t>Barcelona </a:t>
            </a:r>
            <a:r>
              <a:rPr lang="es-ES_tradnl" sz="2500" b="1" dirty="0" smtClean="0">
                <a:solidFill>
                  <a:srgbClr val="00FF00"/>
                </a:solidFill>
                <a:latin typeface="Calibri" pitchFamily="34" charset="0"/>
              </a:rPr>
              <a:t>tiene</a:t>
            </a:r>
            <a:r>
              <a:rPr lang="es-ES_tradnl" sz="2500" b="1" dirty="0" smtClean="0">
                <a:latin typeface="Calibri" pitchFamily="34" charset="0"/>
              </a:rPr>
              <a:t> museos modern</a:t>
            </a:r>
            <a:r>
              <a:rPr lang="es-ES_tradnl" sz="2500" b="1" dirty="0" smtClean="0">
                <a:solidFill>
                  <a:srgbClr val="0000FF"/>
                </a:solidFill>
                <a:latin typeface="Calibri" pitchFamily="34" charset="0"/>
              </a:rPr>
              <a:t>os</a:t>
            </a:r>
            <a:r>
              <a:rPr lang="es-ES_tradnl" sz="2500" b="1" dirty="0" smtClean="0">
                <a:latin typeface="Calibri" pitchFamily="34" charset="0"/>
              </a:rPr>
              <a:t>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Antes de los Juegos Olímpicos </a:t>
            </a:r>
            <a:r>
              <a:rPr lang="es-ES_tradnl" sz="2500" b="1" dirty="0" smtClean="0">
                <a:latin typeface="Calibri" pitchFamily="34" charset="0"/>
              </a:rPr>
              <a:t>en Barcelona </a:t>
            </a:r>
            <a:r>
              <a:rPr lang="es-ES_tradnl" sz="2500" b="1" u="sng" dirty="0" smtClean="0">
                <a:latin typeface="Calibri" pitchFamily="34" charset="0"/>
              </a:rPr>
              <a:t>no</a:t>
            </a:r>
            <a:r>
              <a:rPr lang="es-ES_tradnl" sz="2500" b="1" dirty="0" smtClean="0">
                <a:latin typeface="Calibri" pitchFamily="34" charset="0"/>
              </a:rPr>
              <a:t> </a:t>
            </a:r>
            <a:r>
              <a:rPr lang="es-ES_tradnl" sz="2500" b="1" dirty="0" smtClean="0">
                <a:solidFill>
                  <a:srgbClr val="CC66FF"/>
                </a:solidFill>
                <a:latin typeface="Calibri" pitchFamily="34" charset="0"/>
              </a:rPr>
              <a:t>había</a:t>
            </a:r>
            <a:r>
              <a:rPr lang="es-ES_tradnl" sz="2500" b="1" dirty="0" smtClean="0">
                <a:latin typeface="Calibri" pitchFamily="34" charset="0"/>
              </a:rPr>
              <a:t> 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una</a:t>
            </a:r>
            <a:r>
              <a:rPr lang="es-ES_tradnl" sz="2500" b="1" dirty="0" smtClean="0">
                <a:latin typeface="Calibri" pitchFamily="34" charset="0"/>
              </a:rPr>
              <a:t> piscina olímpic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s-ES_tradnl" sz="2500" b="1" dirty="0" smtClean="0">
                <a:latin typeface="Calibri" pitchFamily="34" charset="0"/>
              </a:rPr>
              <a:t>.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Hoy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_tradnl" sz="2500" b="1" dirty="0" smtClean="0">
                <a:latin typeface="Calibri" pitchFamily="34" charset="0"/>
              </a:rPr>
              <a:t>en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_tradnl" sz="2500" b="1" dirty="0" smtClean="0">
                <a:latin typeface="Calibri" pitchFamily="34" charset="0"/>
              </a:rPr>
              <a:t>Barcelona </a:t>
            </a:r>
            <a:r>
              <a:rPr lang="es-ES_tradnl" sz="2500" b="1" dirty="0" smtClean="0">
                <a:solidFill>
                  <a:srgbClr val="00FF00"/>
                </a:solidFill>
                <a:latin typeface="Calibri" pitchFamily="34" charset="0"/>
              </a:rPr>
              <a:t>hay</a:t>
            </a:r>
            <a:r>
              <a:rPr lang="es-ES_tradnl" sz="2500" b="1" dirty="0" smtClean="0">
                <a:latin typeface="Calibri" pitchFamily="34" charset="0"/>
              </a:rPr>
              <a:t> muchas piscinas, estadios y polideportivos modern</a:t>
            </a:r>
            <a:r>
              <a:rPr lang="es-ES_tradnl" sz="2500" b="1" dirty="0" smtClean="0">
                <a:solidFill>
                  <a:srgbClr val="0000FF"/>
                </a:solidFill>
                <a:latin typeface="Calibri" pitchFamily="34" charset="0"/>
              </a:rPr>
              <a:t>os</a:t>
            </a:r>
            <a:r>
              <a:rPr lang="es-ES_tradnl" sz="2500" b="1" dirty="0" smtClean="0">
                <a:latin typeface="Calibri" pitchFamily="34" charset="0"/>
              </a:rPr>
              <a:t>.</a:t>
            </a:r>
            <a:endParaRPr lang="es-ES_tradnl" sz="2500" b="1" dirty="0" smtClean="0">
              <a:solidFill>
                <a:srgbClr val="FF00FF"/>
              </a:solidFill>
              <a:latin typeface="Calibri" pitchFamily="34" charset="0"/>
            </a:endParaRP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Antes de los Juegos Olímpicos </a:t>
            </a:r>
            <a:r>
              <a:rPr lang="es-ES_tradnl" sz="2500" b="1" dirty="0" smtClean="0">
                <a:latin typeface="Calibri" pitchFamily="34" charset="0"/>
              </a:rPr>
              <a:t>Barcelona </a:t>
            </a:r>
            <a:r>
              <a:rPr lang="es-ES_tradnl" sz="2500" b="1" dirty="0" smtClean="0">
                <a:solidFill>
                  <a:srgbClr val="CC66FF"/>
                </a:solidFill>
                <a:latin typeface="Calibri" pitchFamily="34" charset="0"/>
              </a:rPr>
              <a:t>era 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una</a:t>
            </a:r>
            <a:r>
              <a:rPr lang="es-ES_tradnl" sz="2500" b="1" dirty="0" smtClean="0">
                <a:latin typeface="Calibri" pitchFamily="34" charset="0"/>
              </a:rPr>
              <a:t> ciudad contaminad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</a:p>
          <a:p>
            <a:pPr marL="457200" indent="-457200" defTabSz="912813" eaLnBrk="1" hangingPunct="1">
              <a:buClr>
                <a:schemeClr val="tx1"/>
              </a:buClr>
              <a:buFontTx/>
              <a:buAutoNum type="arabicPeriod"/>
            </a:pPr>
            <a:r>
              <a:rPr lang="es-ES_tradnl" sz="2500" b="1" dirty="0" smtClean="0">
                <a:solidFill>
                  <a:srgbClr val="FFC000"/>
                </a:solidFill>
                <a:latin typeface="Calibri" pitchFamily="34" charset="0"/>
              </a:rPr>
              <a:t>Hoy</a:t>
            </a:r>
            <a:r>
              <a:rPr lang="es-ES_tradnl" sz="2500" b="1" dirty="0" smtClean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s-ES_tradnl" sz="2500" b="1" dirty="0" smtClean="0">
                <a:latin typeface="Calibri" pitchFamily="34" charset="0"/>
              </a:rPr>
              <a:t>Barcelona </a:t>
            </a:r>
            <a:r>
              <a:rPr lang="es-ES_tradnl" sz="2500" b="1" dirty="0" smtClean="0">
                <a:solidFill>
                  <a:srgbClr val="00FF00"/>
                </a:solidFill>
                <a:latin typeface="Calibri" pitchFamily="34" charset="0"/>
              </a:rPr>
              <a:t>es</a:t>
            </a:r>
            <a:r>
              <a:rPr lang="es-ES_tradnl" sz="2500" b="1" dirty="0" smtClean="0">
                <a:latin typeface="Calibri" pitchFamily="34" charset="0"/>
              </a:rPr>
              <a:t> 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una </a:t>
            </a:r>
            <a:r>
              <a:rPr lang="es-ES_tradnl" sz="2500" b="1" dirty="0" smtClean="0">
                <a:latin typeface="Calibri" pitchFamily="34" charset="0"/>
              </a:rPr>
              <a:t>ciudad limpi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s-ES_tradnl" sz="2500" b="1" dirty="0" smtClean="0">
                <a:latin typeface="Calibri" pitchFamily="34" charset="0"/>
              </a:rPr>
              <a:t> y bonit</a:t>
            </a:r>
            <a:r>
              <a:rPr lang="es-ES_tradnl" sz="2500" b="1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s-ES_tradnl" sz="2500" b="1" dirty="0" smtClean="0">
                <a:latin typeface="Calibri" pitchFamily="34" charset="0"/>
              </a:rPr>
              <a:t>.</a:t>
            </a:r>
            <a:endParaRPr lang="en-GB" sz="2500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084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3174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70892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014" y="5709178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Work in pairs on this challenge.  Each sentence will score 3,2,1 o 0.  </a:t>
            </a:r>
            <a:br>
              <a:rPr lang="en-GB" sz="2000" dirty="0" smtClean="0"/>
            </a:br>
            <a:r>
              <a:rPr lang="en-GB" sz="2000" dirty="0" smtClean="0"/>
              <a:t>Oro = 16 – 24, Plata = 11 – 15, </a:t>
            </a:r>
            <a:r>
              <a:rPr lang="en-GB" sz="2000" dirty="0" err="1" smtClean="0"/>
              <a:t>Bronce</a:t>
            </a:r>
            <a:r>
              <a:rPr lang="en-GB" sz="2000" dirty="0" smtClean="0"/>
              <a:t> = 6 - 10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985592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Box 5"/>
          <p:cNvSpPr txBox="1">
            <a:spLocks noChangeArrowheads="1"/>
          </p:cNvSpPr>
          <p:nvPr/>
        </p:nvSpPr>
        <p:spPr bwMode="auto">
          <a:xfrm>
            <a:off x="120639" y="260648"/>
            <a:ext cx="5675313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Write out the sentences correctly in Spanish: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50" y="1989138"/>
            <a:ext cx="8856663" cy="41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Barcelona is a pretty city.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Barcelona was an ugly city.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In Barcelona there are modern museums.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there were no modern museums in Barcelona.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Barcelona has clean beaches.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Barcelona had dirty beaches.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76600" y="5732463"/>
            <a:ext cx="5543550" cy="865187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>
                <a:solidFill>
                  <a:srgbClr val="FFFFFF"/>
                </a:solidFill>
                <a:latin typeface="Calibri" pitchFamily="34" charset="0"/>
              </a:rPr>
              <a:t>EXTENSION: Write 2 more sentences about Barcelona in the PAST.</a:t>
            </a:r>
          </a:p>
        </p:txBody>
      </p:sp>
      <p:pic>
        <p:nvPicPr>
          <p:cNvPr id="73735" name="Picture 9" descr="es-catalonia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46348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870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72375" y="314325"/>
            <a:ext cx="5675313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Write out the sentences correctly in Spanish: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50" y="1989138"/>
            <a:ext cx="8856663" cy="41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Barcelona es una ciudad bonita.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Barcelona was an ugly city.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In Barcelona there are modern museums.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there were no modern museums in Barcelona.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Barcelona has clean beaches.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Barcelona had dirty beaches.</a:t>
            </a:r>
          </a:p>
        </p:txBody>
      </p:sp>
      <p:pic>
        <p:nvPicPr>
          <p:cNvPr id="74757" name="Picture 7" descr="es-catalonia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06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4154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8800">
                <a:solidFill>
                  <a:schemeClr val="bg1"/>
                </a:solidFill>
                <a:latin typeface="Franklin Gothic Medium Cond" pitchFamily="34" charset="0"/>
                <a:cs typeface="Arial" charset="0"/>
              </a:rPr>
              <a:t>La Barcelona de hoy es muy diferente de la Barcelona de 1992.</a:t>
            </a:r>
            <a:endParaRPr lang="en-GB" sz="8800">
              <a:solidFill>
                <a:schemeClr val="bg1"/>
              </a:solidFill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107950" y="1341438"/>
            <a:ext cx="5675313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Write out the sentences correctly in Spanish: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50" y="1989138"/>
            <a:ext cx="8856663" cy="41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Barcelona </a:t>
            </a:r>
            <a:r>
              <a:rPr lang="en-GB" sz="3000" b="1" dirty="0" err="1">
                <a:solidFill>
                  <a:srgbClr val="FF3300"/>
                </a:solidFill>
                <a:latin typeface="Calibri" pitchFamily="34" charset="0"/>
              </a:rPr>
              <a:t>es</a:t>
            </a: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GB" sz="3000" b="1" dirty="0" err="1">
                <a:solidFill>
                  <a:srgbClr val="FF3300"/>
                </a:solidFill>
                <a:latin typeface="Calibri" pitchFamily="34" charset="0"/>
              </a:rPr>
              <a:t>una</a:t>
            </a: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 ciudad </a:t>
            </a:r>
            <a:r>
              <a:rPr lang="en-GB" sz="3000" b="1" dirty="0" err="1">
                <a:solidFill>
                  <a:srgbClr val="FF3300"/>
                </a:solidFill>
                <a:latin typeface="Calibri" pitchFamily="34" charset="0"/>
              </a:rPr>
              <a:t>bonita</a:t>
            </a: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Antes de los </a:t>
            </a:r>
            <a:r>
              <a:rPr lang="en-GB" sz="3000" b="1" dirty="0" err="1">
                <a:solidFill>
                  <a:srgbClr val="FF3300"/>
                </a:solidFill>
                <a:latin typeface="Calibri" pitchFamily="34" charset="0"/>
              </a:rPr>
              <a:t>Juegos</a:t>
            </a: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GB" sz="3000" b="1" dirty="0" err="1">
                <a:solidFill>
                  <a:srgbClr val="FF3300"/>
                </a:solidFill>
                <a:latin typeface="Calibri" pitchFamily="34" charset="0"/>
              </a:rPr>
              <a:t>Olímpicos</a:t>
            </a: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 Barcelona era </a:t>
            </a:r>
            <a:r>
              <a:rPr lang="en-GB" sz="3000" b="1" dirty="0" err="1">
                <a:solidFill>
                  <a:srgbClr val="FF3300"/>
                </a:solidFill>
                <a:latin typeface="Calibri" pitchFamily="34" charset="0"/>
              </a:rPr>
              <a:t>una</a:t>
            </a:r>
            <a:r>
              <a:rPr lang="en-GB" sz="3000" b="1" dirty="0">
                <a:solidFill>
                  <a:srgbClr val="FF3300"/>
                </a:solidFill>
                <a:latin typeface="Calibri" pitchFamily="34" charset="0"/>
              </a:rPr>
              <a:t> ciudad.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dirty="0">
                <a:solidFill>
                  <a:srgbClr val="000000"/>
                </a:solidFill>
                <a:latin typeface="Calibri" pitchFamily="34" charset="0"/>
              </a:rPr>
              <a:t>In Barcelona there are modern museums.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dirty="0">
                <a:solidFill>
                  <a:srgbClr val="000000"/>
                </a:solidFill>
                <a:latin typeface="Calibri" pitchFamily="34" charset="0"/>
              </a:rPr>
              <a:t>Before the Olympic Games there were no modern museums in Barcelona.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dirty="0">
                <a:solidFill>
                  <a:srgbClr val="000000"/>
                </a:solidFill>
                <a:latin typeface="Calibri" pitchFamily="34" charset="0"/>
              </a:rPr>
              <a:t>Barcelona has clean beaches.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dirty="0">
                <a:solidFill>
                  <a:srgbClr val="000000"/>
                </a:solidFill>
                <a:latin typeface="Calibri" pitchFamily="34" charset="0"/>
              </a:rPr>
              <a:t>Before the Olympic Games Barcelona had dirty beaches.</a:t>
            </a:r>
          </a:p>
        </p:txBody>
      </p:sp>
      <p:pic>
        <p:nvPicPr>
          <p:cNvPr id="75781" name="Picture 7" descr="es-catalonia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86" y="18864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796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107950" y="1341438"/>
            <a:ext cx="5675313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Write out the sentences correctly in Spanish: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50" y="1989138"/>
            <a:ext cx="8856663" cy="41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Barcelona es una ciudad bonita.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Barcelona era una ciudad.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En Barcelona hay museos modernos.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there were no modern museums in Barcelona.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Barcelona has clean beaches.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Barcelona had dirty beaches.</a:t>
            </a:r>
          </a:p>
        </p:txBody>
      </p:sp>
      <p:pic>
        <p:nvPicPr>
          <p:cNvPr id="76805" name="Picture 7" descr="es-catalonia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39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107950" y="1341438"/>
            <a:ext cx="5675313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Write out the sentences correctly in Spanish: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50" y="1989138"/>
            <a:ext cx="8856663" cy="41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Barcelona es una ciudad bonita.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Barcelona era una ciudad.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En Barcelona hay museos modernos.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no había museos modernos en Barcelona.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Barcelona has clean beaches.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Barcelona had dirty beaches.</a:t>
            </a:r>
          </a:p>
        </p:txBody>
      </p:sp>
      <p:pic>
        <p:nvPicPr>
          <p:cNvPr id="77829" name="Picture 7" descr="es-catalonia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67" y="287679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7091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107950" y="1341438"/>
            <a:ext cx="5675313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Write out the sentences correctly in Spanish: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50" y="1989138"/>
            <a:ext cx="8856663" cy="41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Barcelona es una ciudad bonita.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Barcelona era una ciudad.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En Barcelona hay museos modernos.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no había museos modernos en Barcelona.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Barcelona tiene playas limpias.</a:t>
            </a: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>
                <a:solidFill>
                  <a:srgbClr val="000000"/>
                </a:solidFill>
                <a:latin typeface="Calibri" pitchFamily="34" charset="0"/>
              </a:rPr>
              <a:t>Before the Olympic Games Barcelona had dirty beaches.</a:t>
            </a:r>
          </a:p>
        </p:txBody>
      </p:sp>
      <p:pic>
        <p:nvPicPr>
          <p:cNvPr id="78853" name="Picture 7" descr="es-catalonia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20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107950" y="1341438"/>
            <a:ext cx="5675313" cy="4000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1">
                <a:solidFill>
                  <a:schemeClr val="bg1"/>
                </a:solidFill>
              </a:rPr>
              <a:t>Write out the sentences correctly in Spanish: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950" y="1989138"/>
            <a:ext cx="8856663" cy="41036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Barcelona es una ciudad bonita.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Barcelona era una ciudad.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En Barcelona hay museos modernos.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no había museos modernos en Barcelona.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Barcelona tiene playas limpias.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GB" sz="3000" b="1">
                <a:solidFill>
                  <a:srgbClr val="FF3300"/>
                </a:solidFill>
                <a:latin typeface="Calibri" pitchFamily="34" charset="0"/>
              </a:rPr>
              <a:t>Antes de los Juegos Olímpicos Barcelona tenía playas sucias.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76600" y="5732463"/>
            <a:ext cx="5543550" cy="865187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2800">
                <a:solidFill>
                  <a:srgbClr val="FFFFFF"/>
                </a:solidFill>
                <a:latin typeface="Calibri" pitchFamily="34" charset="0"/>
              </a:rPr>
              <a:t>EXTENSION: Write 2 more sentences about Barcelona in the PAST.</a:t>
            </a:r>
          </a:p>
        </p:txBody>
      </p:sp>
      <p:pic>
        <p:nvPicPr>
          <p:cNvPr id="79878" name="Picture 7" descr="es-catalonia-flag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999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7" y="116632"/>
            <a:ext cx="4586171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3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Neil Jones\My Documents\My Pictures\JJ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228600"/>
            <a:ext cx="4618037" cy="6477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46050" y="654050"/>
            <a:ext cx="3794125" cy="120015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>
                <a:latin typeface="Franklin Gothic Medium Cond" pitchFamily="34" charset="0"/>
              </a:rPr>
              <a:t>Los Juegos Olímpicos</a:t>
            </a:r>
          </a:p>
          <a:p>
            <a:pPr eaLnBrk="1" hangingPunct="1"/>
            <a:r>
              <a:rPr lang="en-GB" sz="3600" b="1">
                <a:latin typeface="Franklin Gothic Medium Cond" pitchFamily="34" charset="0"/>
              </a:rPr>
              <a:t>Los JJ.OO</a:t>
            </a:r>
          </a:p>
        </p:txBody>
      </p:sp>
      <p:pic>
        <p:nvPicPr>
          <p:cNvPr id="56324" name="Picture 6" descr="C:\Documents and Settings\Neil Jones\Application Data\Microsoft\Media Catalog\Downloaded Clips\cl71\j02830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052513"/>
            <a:ext cx="84613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036400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7825"/>
            <a:ext cx="9144000" cy="175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 err="1">
                <a:solidFill>
                  <a:srgbClr val="00FF00"/>
                </a:solidFill>
              </a:rPr>
              <a:t>tiene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chemeClr val="tx1"/>
                </a:solidFill>
              </a:rPr>
              <a:t>Hoy en Barcelona (no) hay ….</a:t>
            </a:r>
          </a:p>
          <a:p>
            <a:pPr>
              <a:defRPr/>
            </a:pPr>
            <a:r>
              <a:rPr lang="en-GB" sz="3600" b="1" dirty="0">
                <a:solidFill>
                  <a:schemeClr val="tx1"/>
                </a:solidFill>
              </a:rPr>
              <a:t>Hoy Barcelona (no) </a:t>
            </a:r>
            <a:r>
              <a:rPr lang="en-GB" sz="3600" b="1" dirty="0" err="1">
                <a:solidFill>
                  <a:schemeClr val="tx1"/>
                </a:solidFill>
              </a:rPr>
              <a:t>es</a:t>
            </a:r>
            <a:r>
              <a:rPr lang="en-GB" sz="3600" b="1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276475"/>
            <a:ext cx="9144000" cy="3416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Barcelona (no) </a:t>
            </a:r>
            <a:r>
              <a:rPr lang="en-GB" sz="3600" b="1" dirty="0" err="1">
                <a:solidFill>
                  <a:srgbClr val="CC66FF"/>
                </a:solidFill>
              </a:rPr>
              <a:t>tenía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en Barcelona (no) </a:t>
            </a:r>
            <a:r>
              <a:rPr lang="en-GB" sz="3600" b="1" dirty="0" err="1">
                <a:solidFill>
                  <a:srgbClr val="CC66FF"/>
                </a:solidFill>
              </a:rPr>
              <a:t>había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chemeClr val="bg1"/>
                </a:solidFill>
              </a:rPr>
              <a:t>Antes de los </a:t>
            </a:r>
            <a:r>
              <a:rPr lang="en-GB" sz="3600" b="1" dirty="0" err="1">
                <a:solidFill>
                  <a:schemeClr val="bg1"/>
                </a:solidFill>
              </a:rPr>
              <a:t>Juegos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Olímpicos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>
                <a:solidFill>
                  <a:srgbClr val="CC66FF"/>
                </a:solidFill>
              </a:rPr>
              <a:t>era</a:t>
            </a:r>
            <a:r>
              <a:rPr lang="en-GB" sz="3600" b="1" dirty="0">
                <a:solidFill>
                  <a:schemeClr val="bg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65458359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7825"/>
            <a:ext cx="9144000" cy="175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 err="1">
                <a:solidFill>
                  <a:srgbClr val="00FF00"/>
                </a:solidFill>
              </a:rPr>
              <a:t>tiene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Hoy </a:t>
            </a:r>
            <a:r>
              <a:rPr lang="en-GB" sz="3600" b="1" dirty="0">
                <a:solidFill>
                  <a:schemeClr val="bg1"/>
                </a:solidFill>
              </a:rPr>
              <a:t>en Barcelona (no) </a:t>
            </a:r>
            <a:r>
              <a:rPr lang="en-GB" sz="3600" b="1" dirty="0">
                <a:solidFill>
                  <a:srgbClr val="00FF00"/>
                </a:solidFill>
              </a:rPr>
              <a:t>hay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 err="1">
                <a:solidFill>
                  <a:srgbClr val="00FF00"/>
                </a:solidFill>
              </a:rPr>
              <a:t>es</a:t>
            </a:r>
            <a:r>
              <a:rPr lang="en-GB" sz="3600" b="1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582863"/>
            <a:ext cx="9144000" cy="23082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en Barcelona (no) </a:t>
            </a:r>
            <a:r>
              <a:rPr lang="en-GB" sz="3600" b="1" dirty="0" err="1">
                <a:solidFill>
                  <a:srgbClr val="CC66FF"/>
                </a:solidFill>
              </a:rPr>
              <a:t>había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Barcelona (no) </a:t>
            </a:r>
            <a:r>
              <a:rPr lang="en-GB" sz="3600" b="1" dirty="0">
                <a:solidFill>
                  <a:srgbClr val="CC66FF"/>
                </a:solidFill>
              </a:rPr>
              <a:t>era</a:t>
            </a:r>
            <a:r>
              <a:rPr lang="en-GB" sz="3600" b="1" dirty="0">
                <a:solidFill>
                  <a:schemeClr val="bg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8728602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7825"/>
            <a:ext cx="9144000" cy="1755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 err="1">
                <a:solidFill>
                  <a:srgbClr val="00FF00"/>
                </a:solidFill>
              </a:rPr>
              <a:t>tiene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en Barcelona (no) </a:t>
            </a:r>
            <a:r>
              <a:rPr lang="en-GB" sz="3600" b="1" dirty="0">
                <a:solidFill>
                  <a:srgbClr val="00FF00"/>
                </a:solidFill>
              </a:rPr>
              <a:t>hay</a:t>
            </a:r>
            <a:r>
              <a:rPr lang="en-GB" sz="3600" b="1" dirty="0">
                <a:solidFill>
                  <a:schemeClr val="bg1"/>
                </a:solidFill>
              </a:rPr>
              <a:t> ….</a:t>
            </a:r>
          </a:p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Hoy</a:t>
            </a:r>
            <a:r>
              <a:rPr lang="en-GB" sz="3600" b="1" dirty="0">
                <a:solidFill>
                  <a:schemeClr val="bg1"/>
                </a:solidFill>
              </a:rPr>
              <a:t> Barcelona (no) </a:t>
            </a:r>
            <a:r>
              <a:rPr lang="en-GB" sz="3600" b="1" dirty="0" err="1">
                <a:solidFill>
                  <a:srgbClr val="00FF00"/>
                </a:solidFill>
              </a:rPr>
              <a:t>es</a:t>
            </a:r>
            <a:r>
              <a:rPr lang="en-GB" sz="3600" b="1" dirty="0">
                <a:solidFill>
                  <a:schemeClr val="bg1"/>
                </a:solidFill>
              </a:rPr>
              <a:t> 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582863"/>
            <a:ext cx="9144000" cy="1200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srgbClr val="FFC000"/>
                </a:solidFill>
              </a:rPr>
              <a:t>Antes de los </a:t>
            </a:r>
            <a:r>
              <a:rPr lang="en-GB" sz="3600" b="1" dirty="0" err="1">
                <a:solidFill>
                  <a:srgbClr val="FFC000"/>
                </a:solidFill>
              </a:rPr>
              <a:t>Juegos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 err="1">
                <a:solidFill>
                  <a:srgbClr val="FFC000"/>
                </a:solidFill>
              </a:rPr>
              <a:t>Olímpicos</a:t>
            </a:r>
            <a:r>
              <a:rPr lang="en-GB" sz="3600" b="1" dirty="0">
                <a:solidFill>
                  <a:srgbClr val="FFC000"/>
                </a:solidFill>
              </a:rPr>
              <a:t> </a:t>
            </a:r>
            <a:r>
              <a:rPr lang="en-GB" sz="3600" b="1" dirty="0">
                <a:solidFill>
                  <a:schemeClr val="bg1"/>
                </a:solidFill>
              </a:rPr>
              <a:t>Barcelona (no) </a:t>
            </a:r>
            <a:r>
              <a:rPr lang="en-GB" sz="3600" b="1" dirty="0">
                <a:solidFill>
                  <a:srgbClr val="CC66FF"/>
                </a:solidFill>
              </a:rPr>
              <a:t>era</a:t>
            </a:r>
            <a:r>
              <a:rPr lang="en-GB" sz="3600" b="1" dirty="0">
                <a:solidFill>
                  <a:schemeClr val="bg1"/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37829878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6988"/>
            <a:ext cx="9144000" cy="56324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en-GB" sz="7200" b="1" dirty="0">
                <a:solidFill>
                  <a:srgbClr val="FFC000"/>
                </a:solidFill>
              </a:rPr>
              <a:t>Antes de los </a:t>
            </a:r>
            <a:r>
              <a:rPr lang="en-GB" sz="7200" b="1" dirty="0" err="1">
                <a:solidFill>
                  <a:srgbClr val="FFC000"/>
                </a:solidFill>
              </a:rPr>
              <a:t>Juegos</a:t>
            </a:r>
            <a:r>
              <a:rPr lang="en-GB" sz="7200" b="1" dirty="0">
                <a:solidFill>
                  <a:srgbClr val="FFC000"/>
                </a:solidFill>
              </a:rPr>
              <a:t> </a:t>
            </a:r>
            <a:r>
              <a:rPr lang="en-GB" sz="7200" b="1" dirty="0" err="1">
                <a:solidFill>
                  <a:srgbClr val="FFC000"/>
                </a:solidFill>
              </a:rPr>
              <a:t>Olímpicos</a:t>
            </a:r>
            <a:r>
              <a:rPr lang="en-GB" sz="7200" b="1" dirty="0">
                <a:solidFill>
                  <a:srgbClr val="FFC000"/>
                </a:solidFill>
              </a:rPr>
              <a:t> </a:t>
            </a: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GB" sz="7200" b="1" dirty="0" err="1">
                <a:solidFill>
                  <a:srgbClr val="CC66FF"/>
                </a:solidFill>
              </a:rPr>
              <a:t>tenía</a:t>
            </a:r>
            <a:endParaRPr lang="en-GB" sz="7200" b="1" dirty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GB" sz="7200" b="1" dirty="0" err="1">
                <a:solidFill>
                  <a:srgbClr val="CC66FF"/>
                </a:solidFill>
              </a:rPr>
              <a:t>había</a:t>
            </a:r>
            <a:endParaRPr lang="en-GB" sz="7200" b="1" dirty="0">
              <a:solidFill>
                <a:srgbClr val="CC66FF"/>
              </a:solidFill>
            </a:endParaRPr>
          </a:p>
          <a:p>
            <a:pPr marL="742950" indent="-74295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GB" sz="7200" b="1" dirty="0">
                <a:solidFill>
                  <a:srgbClr val="CC66FF"/>
                </a:solidFill>
              </a:rPr>
              <a:t>era</a:t>
            </a:r>
          </a:p>
        </p:txBody>
      </p:sp>
    </p:spTree>
    <p:extLst>
      <p:ext uri="{BB962C8B-B14F-4D97-AF65-F5344CB8AC3E}">
        <p14:creationId xmlns:p14="http://schemas.microsoft.com/office/powerpoint/2010/main" val="296197618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Neil Jones\My Documents\My Pictures\estad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8"/>
            <a:ext cx="94488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36512" y="548680"/>
            <a:ext cx="7632701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4000" b="1" dirty="0">
                <a:latin typeface="Franklin Gothic Medium Cond" pitchFamily="34" charset="0"/>
              </a:rPr>
              <a:t>Antes de los </a:t>
            </a:r>
            <a:r>
              <a:rPr lang="en-GB" sz="4000" b="1" dirty="0" err="1">
                <a:latin typeface="Franklin Gothic Medium Cond" pitchFamily="34" charset="0"/>
              </a:rPr>
              <a:t>Juegos</a:t>
            </a:r>
            <a:r>
              <a:rPr lang="en-GB" sz="4000" b="1" dirty="0">
                <a:latin typeface="Franklin Gothic Medium Cond" pitchFamily="34" charset="0"/>
              </a:rPr>
              <a:t> </a:t>
            </a:r>
            <a:r>
              <a:rPr lang="en-GB" sz="4000" b="1" dirty="0" err="1">
                <a:latin typeface="Franklin Gothic Medium Cond" pitchFamily="34" charset="0"/>
              </a:rPr>
              <a:t>Olímpicos</a:t>
            </a:r>
            <a:r>
              <a:rPr lang="en-GB" sz="4000" b="1" dirty="0">
                <a:latin typeface="Franklin Gothic Medium Cond" pitchFamily="34" charset="0"/>
              </a:rPr>
              <a:t> Barcelona no </a:t>
            </a:r>
            <a:r>
              <a:rPr lang="en-GB" sz="4000" b="1" dirty="0" err="1">
                <a:latin typeface="Franklin Gothic Medium Cond" pitchFamily="34" charset="0"/>
              </a:rPr>
              <a:t>tenía</a:t>
            </a:r>
            <a:r>
              <a:rPr lang="en-GB" sz="4000" b="1" dirty="0">
                <a:latin typeface="Franklin Gothic Medium Cond" pitchFamily="34" charset="0"/>
              </a:rPr>
              <a:t> </a:t>
            </a:r>
            <a:r>
              <a:rPr lang="en-GB" sz="4000" b="1" dirty="0" smtClean="0">
                <a:latin typeface="Franklin Gothic Medium Cond" pitchFamily="34" charset="0"/>
              </a:rPr>
              <a:t>un </a:t>
            </a:r>
            <a:r>
              <a:rPr lang="en-GB" sz="4000" b="1" dirty="0" err="1" smtClean="0">
                <a:latin typeface="Franklin Gothic Medium Cond" pitchFamily="34" charset="0"/>
              </a:rPr>
              <a:t>estadio</a:t>
            </a:r>
            <a:r>
              <a:rPr lang="en-GB" sz="4000" b="1" dirty="0" smtClean="0">
                <a:latin typeface="Franklin Gothic Medium Cond" pitchFamily="34" charset="0"/>
              </a:rPr>
              <a:t> </a:t>
            </a:r>
            <a:r>
              <a:rPr lang="en-GB" sz="4000" b="1" dirty="0" err="1">
                <a:latin typeface="Franklin Gothic Medium Cond" pitchFamily="34" charset="0"/>
              </a:rPr>
              <a:t>olímpico</a:t>
            </a:r>
            <a:endParaRPr lang="en-GB" sz="40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04261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C:\Documents and Settings\Neil Jones\My Documents\My Pictures\parque olimp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7442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779912" y="5661248"/>
            <a:ext cx="5953874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6600" b="1" dirty="0" smtClean="0">
                <a:latin typeface="Franklin Gothic Medium Cond" pitchFamily="34" charset="0"/>
              </a:rPr>
              <a:t>el </a:t>
            </a:r>
            <a:r>
              <a:rPr lang="en-GB" sz="6600" b="1" dirty="0" err="1">
                <a:latin typeface="Franklin Gothic Medium Cond" pitchFamily="34" charset="0"/>
              </a:rPr>
              <a:t>parque</a:t>
            </a:r>
            <a:r>
              <a:rPr lang="en-GB" sz="6600" b="1" dirty="0">
                <a:latin typeface="Franklin Gothic Medium Cond" pitchFamily="34" charset="0"/>
              </a:rPr>
              <a:t> </a:t>
            </a:r>
            <a:r>
              <a:rPr lang="en-GB" sz="6600" b="1" dirty="0" err="1">
                <a:latin typeface="Franklin Gothic Medium Cond" pitchFamily="34" charset="0"/>
              </a:rPr>
              <a:t>olímpico</a:t>
            </a:r>
            <a:endParaRPr lang="en-GB" sz="6600" b="1" dirty="0">
              <a:latin typeface="Franklin Gothic Medium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685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875</Words>
  <Application>Microsoft Office PowerPoint</Application>
  <PresentationFormat>On-screen Show (4:3)</PresentationFormat>
  <Paragraphs>111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Barcelona -  una ciudad olímpica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Barcelona -  una ciudad olímpica</dc:title>
  <dc:creator>Mark Dawes</dc:creator>
  <cp:lastModifiedBy>Mark Dawes</cp:lastModifiedBy>
  <cp:revision>6</cp:revision>
  <dcterms:created xsi:type="dcterms:W3CDTF">2012-04-11T19:34:00Z</dcterms:created>
  <dcterms:modified xsi:type="dcterms:W3CDTF">2012-04-11T21:37:12Z</dcterms:modified>
</cp:coreProperties>
</file>