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8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5" r:id="rId12"/>
    <p:sldId id="262" r:id="rId13"/>
    <p:sldId id="261" r:id="rId14"/>
    <p:sldId id="258" r:id="rId15"/>
    <p:sldId id="259" r:id="rId16"/>
    <p:sldId id="277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CC"/>
    <a:srgbClr val="FFFFCC"/>
    <a:srgbClr val="F1171C"/>
    <a:srgbClr val="C92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62" autoAdjust="0"/>
  </p:normalViewPr>
  <p:slideViewPr>
    <p:cSldViewPr>
      <p:cViewPr>
        <p:scale>
          <a:sx n="70" d="100"/>
          <a:sy n="7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888B63F-3C86-4A36-8048-34F8EC7B8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9E6ED-1BCF-4286-BFB8-D787DF2230BF}" type="slidenum">
              <a:rPr lang="en-GB"/>
              <a:pPr/>
              <a:t>2</a:t>
            </a:fld>
            <a:endParaRPr lang="en-GB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EDA386-7527-47D8-9F15-3EDEE48393A3}" type="slidenum">
              <a:rPr lang="en-GB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>
              <a:latin typeface="+mn-lt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Possible questions here could be: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en la </a:t>
            </a:r>
            <a:r>
              <a:rPr lang="en-US" dirty="0" err="1" smtClean="0"/>
              <a:t>tele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programa</a:t>
            </a:r>
            <a:r>
              <a:rPr lang="en-US" dirty="0" smtClean="0"/>
              <a:t> 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gusta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madre</a:t>
            </a:r>
            <a:r>
              <a:rPr lang="en-US" baseline="0" dirty="0" smtClean="0"/>
              <a:t>/padre? (this question is one they always find hard to get so worth going back to this one with lots of different students)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 los </a:t>
            </a:r>
            <a:r>
              <a:rPr lang="en-US" dirty="0" err="1" smtClean="0"/>
              <a:t>documentales</a:t>
            </a:r>
            <a:r>
              <a:rPr lang="en-US" dirty="0" smtClean="0"/>
              <a:t>/los </a:t>
            </a:r>
            <a:r>
              <a:rPr lang="en-US" dirty="0" err="1" smtClean="0"/>
              <a:t>informativos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piensas</a:t>
            </a:r>
            <a:r>
              <a:rPr lang="en-US" dirty="0" smtClean="0"/>
              <a:t> de los </a:t>
            </a:r>
            <a:r>
              <a:rPr lang="en-US" dirty="0" err="1" smtClean="0"/>
              <a:t>dibujos</a:t>
            </a:r>
            <a:r>
              <a:rPr lang="en-US" dirty="0" smtClean="0"/>
              <a:t> </a:t>
            </a:r>
            <a:r>
              <a:rPr lang="en-US" dirty="0" err="1" smtClean="0"/>
              <a:t>animados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 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música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626547-4564-4BF7-B43F-69B412F8D4D3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Elicit meanings of questions from pupils with key words and pictures to help understanding.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BE4530-EE1A-4B0C-9A65-FA87D40C0A60}" type="slidenum">
              <a:rPr lang="en-GB"/>
              <a:pPr eaLnBrk="1" hangingPunct="1"/>
              <a:t>11</a:t>
            </a:fld>
            <a:endParaRPr lang="en-GB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Now work through each question and possible answers, getting them to note their responses.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C6E883-ADC2-436E-B897-B02B0830466F}" type="slidenum">
              <a:rPr lang="en-GB"/>
              <a:pPr eaLnBrk="1" hangingPunct="1"/>
              <a:t>12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_tradnl" smtClean="0">
                <a:latin typeface="Arial" pitchFamily="34" charset="0"/>
              </a:rPr>
              <a:t>El profesor recorta y se lo da a los alumnos para que unan las preguntas con sus respuestas.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6E2023-9856-41E7-A33D-3248216BA30E}" type="slidenum">
              <a:rPr lang="en-GB"/>
              <a:pPr eaLnBrk="1" hangingPunct="1"/>
              <a:t>13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Pupils use cards from previous activity to compose their own answers to these questions.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90C356-CCD9-4022-8A5A-150343882A19}" type="slidenum">
              <a:rPr lang="en-GB"/>
              <a:pPr eaLnBrk="1" hangingPunct="1"/>
              <a:t>14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_tradnl" smtClean="0">
                <a:latin typeface="Arial" pitchFamily="34" charset="0"/>
              </a:rPr>
              <a:t>Siempre vs. todos los días: puede haber discusión entre estos dos adverbios, pero todos los días se entiende como algo regular mientras que siempre cuando va acompañando a un complemento circunstancial pierde ese sentido de regularidad, por ejemplo: </a:t>
            </a:r>
            <a:r>
              <a:rPr lang="es-ES_tradnl" b="1" smtClean="0">
                <a:latin typeface="Arial" pitchFamily="34" charset="0"/>
              </a:rPr>
              <a:t>siempre</a:t>
            </a:r>
            <a:r>
              <a:rPr lang="es-ES_tradnl" smtClean="0">
                <a:latin typeface="Arial" pitchFamily="34" charset="0"/>
              </a:rPr>
              <a:t> que vengo a este restaurante como pizza.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6FF3EE-8425-43FD-B24C-21756EBA4A34}" type="slidenum">
              <a:rPr lang="en-GB"/>
              <a:pPr eaLnBrk="1" hangingPunct="1"/>
              <a:t>15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Elicit verb forms for “yo” if necessary and encourage them to add extra detail if appropriate. Could be modelled and then set for homework.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2661-F242-4A7B-ADDE-7D2368D32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9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AAF4-A501-4B1D-9F8A-9E06A039CE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CA9C-4946-4215-8A8D-06DBEE672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1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A4D9-8FCB-4B86-B74D-82A36F7EA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D3B8-71ED-4080-BAE7-88D671CE8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F6494-9C20-4F03-9811-2A8D180099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1AFD-3A0B-4DC7-B2B2-611948C45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438A-1A5A-4693-A3C9-9996EBAD7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0782-7B53-4B5F-9751-332F995698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EFA0D-08E1-4BC4-8F46-A72F1223B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24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F35B-484E-4B08-99CB-D3EB527B0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6EA30214-FC37-4E7E-BB97-B901F84EB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437313"/>
            <a:ext cx="542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808038" y="6538913"/>
            <a:ext cx="379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00288" y="1095375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>
                <a:latin typeface="Goudy Stout" pitchFamily="18" charset="0"/>
              </a:rPr>
              <a:t>HOY VAMOS A: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2193925"/>
            <a:ext cx="505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 dirty="0">
                <a:latin typeface="Verdana" pitchFamily="34" charset="0"/>
              </a:rPr>
              <a:t>1. </a:t>
            </a:r>
            <a:r>
              <a:rPr lang="en-GB" sz="2000" b="1" dirty="0" err="1">
                <a:latin typeface="Verdana" pitchFamily="34" charset="0"/>
              </a:rPr>
              <a:t>Saber</a:t>
            </a:r>
            <a:r>
              <a:rPr lang="en-GB" sz="2000" b="1" dirty="0">
                <a:latin typeface="Verdana" pitchFamily="34" charset="0"/>
              </a:rPr>
              <a:t> </a:t>
            </a:r>
            <a:r>
              <a:rPr lang="en-GB" sz="2000" b="1" dirty="0" err="1">
                <a:latin typeface="Verdana" pitchFamily="34" charset="0"/>
              </a:rPr>
              <a:t>si</a:t>
            </a:r>
            <a:r>
              <a:rPr lang="en-GB" sz="2000" b="1" dirty="0">
                <a:latin typeface="Verdana" pitchFamily="34" charset="0"/>
              </a:rPr>
              <a:t> </a:t>
            </a:r>
            <a:r>
              <a:rPr lang="en-GB" sz="2000" b="1" dirty="0" err="1">
                <a:latin typeface="Verdana" pitchFamily="34" charset="0"/>
              </a:rPr>
              <a:t>somos</a:t>
            </a:r>
            <a:r>
              <a:rPr lang="en-GB" sz="2000" b="1" dirty="0">
                <a:latin typeface="Verdana" pitchFamily="34" charset="0"/>
              </a:rPr>
              <a:t> o no </a:t>
            </a:r>
            <a:r>
              <a:rPr lang="en-GB" sz="2000" b="1" dirty="0" err="1">
                <a:latin typeface="Verdana" pitchFamily="34" charset="0"/>
              </a:rPr>
              <a:t>teleadictos</a:t>
            </a:r>
            <a:endParaRPr lang="en-GB" sz="2000" b="1" dirty="0">
              <a:latin typeface="Verdana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27088" y="2986088"/>
            <a:ext cx="570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latin typeface="Verdana" pitchFamily="34" charset="0"/>
              </a:rPr>
              <a:t>2. Repasar los adverbios de frecuencia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835150" y="1844675"/>
            <a:ext cx="5473700" cy="3313113"/>
          </a:xfrm>
          <a:prstGeom prst="wedgeEllipseCallout">
            <a:avLst>
              <a:gd name="adj1" fmla="val -43213"/>
              <a:gd name="adj2" fmla="val 69551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Pones la </a:t>
            </a:r>
            <a:r>
              <a:rPr lang="en-GB" sz="3600" dirty="0" err="1"/>
              <a:t>tele</a:t>
            </a:r>
            <a:r>
              <a:rPr lang="en-GB" sz="3600" dirty="0"/>
              <a:t> y </a:t>
            </a:r>
            <a:r>
              <a:rPr lang="en-GB" sz="3600" dirty="0">
                <a:solidFill>
                  <a:srgbClr val="C9211D"/>
                </a:solidFill>
              </a:rPr>
              <a:t>no </a:t>
            </a:r>
            <a:r>
              <a:rPr lang="en-GB" sz="3600" dirty="0" err="1">
                <a:solidFill>
                  <a:srgbClr val="C9211D"/>
                </a:solidFill>
              </a:rPr>
              <a:t>funciona</a:t>
            </a:r>
            <a:r>
              <a:rPr lang="en-GB" sz="3600" dirty="0"/>
              <a:t> </a:t>
            </a:r>
            <a:r>
              <a:rPr lang="en-US" sz="3600" dirty="0">
                <a:cs typeface="Arial" pitchFamily="34" charset="0"/>
              </a:rPr>
              <a:t>¿</a:t>
            </a:r>
            <a:r>
              <a:rPr lang="en-US" sz="3600" dirty="0" err="1">
                <a:cs typeface="Arial" pitchFamily="34" charset="0"/>
              </a:rPr>
              <a:t>qué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9211D"/>
                </a:solidFill>
                <a:cs typeface="Arial" pitchFamily="34" charset="0"/>
              </a:rPr>
              <a:t>haces</a:t>
            </a:r>
            <a:r>
              <a:rPr lang="en-GB" sz="3600" dirty="0"/>
              <a:t>?</a:t>
            </a:r>
          </a:p>
          <a:p>
            <a:pPr algn="ctr"/>
            <a:endParaRPr lang="en-GB" sz="3600" dirty="0"/>
          </a:p>
        </p:txBody>
      </p:sp>
      <p:pic>
        <p:nvPicPr>
          <p:cNvPr id="10244" name="Picture 6" descr="MCj043440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8683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MMj023652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84313"/>
            <a:ext cx="11239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WordArt 9"/>
          <p:cNvSpPr>
            <a:spLocks noChangeArrowheads="1" noChangeShapeType="1" noTextEdit="1"/>
          </p:cNvSpPr>
          <p:nvPr/>
        </p:nvSpPr>
        <p:spPr bwMode="auto">
          <a:xfrm>
            <a:off x="7596188" y="4724400"/>
            <a:ext cx="504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/>
              </a:rPr>
              <a:t>?</a:t>
            </a:r>
          </a:p>
        </p:txBody>
      </p:sp>
      <p:sp>
        <p:nvSpPr>
          <p:cNvPr id="10247" name="WordArt 10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5048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Comic Sans M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0"/>
          <p:cNvSpPr txBox="1">
            <a:spLocks noChangeArrowheads="1"/>
          </p:cNvSpPr>
          <p:nvPr/>
        </p:nvSpPr>
        <p:spPr bwMode="auto">
          <a:xfrm>
            <a:off x="71438" y="115888"/>
            <a:ext cx="8964612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11267" name="Text Box 41"/>
          <p:cNvSpPr txBox="1">
            <a:spLocks noChangeArrowheads="1"/>
          </p:cNvSpPr>
          <p:nvPr/>
        </p:nvSpPr>
        <p:spPr bwMode="auto">
          <a:xfrm>
            <a:off x="250825" y="1123950"/>
            <a:ext cx="2659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</a:rPr>
              <a:t>1.¿Te gusta ver la tele?</a:t>
            </a:r>
          </a:p>
        </p:txBody>
      </p:sp>
      <p:sp>
        <p:nvSpPr>
          <p:cNvPr id="11268" name="Text Box 42"/>
          <p:cNvSpPr txBox="1">
            <a:spLocks noChangeArrowheads="1"/>
          </p:cNvSpPr>
          <p:nvPr/>
        </p:nvSpPr>
        <p:spPr bwMode="auto">
          <a:xfrm>
            <a:off x="179388" y="2630488"/>
            <a:ext cx="3694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2. ¿Cuántas teles hay en tu casa?</a:t>
            </a:r>
          </a:p>
        </p:txBody>
      </p:sp>
      <p:sp>
        <p:nvSpPr>
          <p:cNvPr id="11269" name="Text Box 44"/>
          <p:cNvSpPr txBox="1">
            <a:spLocks noChangeArrowheads="1"/>
          </p:cNvSpPr>
          <p:nvPr/>
        </p:nvSpPr>
        <p:spPr bwMode="auto">
          <a:xfrm>
            <a:off x="176213" y="3925888"/>
            <a:ext cx="4041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3. ¿Cuántas horas de tele ves al día?</a:t>
            </a:r>
          </a:p>
        </p:txBody>
      </p:sp>
      <p:sp>
        <p:nvSpPr>
          <p:cNvPr id="11270" name="Text Box 45"/>
          <p:cNvSpPr txBox="1">
            <a:spLocks noChangeArrowheads="1"/>
          </p:cNvSpPr>
          <p:nvPr/>
        </p:nvSpPr>
        <p:spPr bwMode="auto">
          <a:xfrm>
            <a:off x="4356100" y="1125538"/>
            <a:ext cx="4719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5. ¿Cuándo ves la tele los fines de semana?</a:t>
            </a:r>
          </a:p>
        </p:txBody>
      </p:sp>
      <p:sp>
        <p:nvSpPr>
          <p:cNvPr id="11271" name="Text Box 47"/>
          <p:cNvSpPr txBox="1">
            <a:spLocks noChangeArrowheads="1"/>
          </p:cNvSpPr>
          <p:nvPr/>
        </p:nvSpPr>
        <p:spPr bwMode="auto">
          <a:xfrm>
            <a:off x="174625" y="5229225"/>
            <a:ext cx="3389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4. </a:t>
            </a:r>
            <a:r>
              <a:rPr lang="es-ES_tradnl">
                <a:latin typeface="Comic Sans MS" pitchFamily="66" charset="0"/>
                <a:cs typeface="Arial" pitchFamily="34" charset="0"/>
              </a:rPr>
              <a:t>¿Puedes vivir sin televisión?</a:t>
            </a:r>
          </a:p>
        </p:txBody>
      </p:sp>
      <p:pic>
        <p:nvPicPr>
          <p:cNvPr id="11272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437313"/>
            <a:ext cx="542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56"/>
          <p:cNvSpPr txBox="1">
            <a:spLocks noChangeArrowheads="1"/>
          </p:cNvSpPr>
          <p:nvPr/>
        </p:nvSpPr>
        <p:spPr bwMode="auto">
          <a:xfrm>
            <a:off x="808038" y="6538913"/>
            <a:ext cx="379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565150" y="1504950"/>
            <a:ext cx="379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GB"/>
              <a:t>S</a:t>
            </a:r>
            <a:r>
              <a:rPr lang="en-US">
                <a:cs typeface="Arial" pitchFamily="34" charset="0"/>
              </a:rPr>
              <a:t>í, me gusta mucho</a:t>
            </a:r>
          </a:p>
          <a:p>
            <a:pPr eaLnBrk="1" hangingPunct="1">
              <a:buFontTx/>
              <a:buAutoNum type="alphaLcPeriod"/>
            </a:pPr>
            <a:r>
              <a:rPr lang="en-US">
                <a:cs typeface="Arial" pitchFamily="34" charset="0"/>
              </a:rPr>
              <a:t>Un poco, a veces es interesante</a:t>
            </a:r>
          </a:p>
          <a:p>
            <a:pPr eaLnBrk="1" hangingPunct="1">
              <a:buFontTx/>
              <a:buAutoNum type="alphaLcPeriod"/>
            </a:pPr>
            <a:r>
              <a:rPr lang="en-US">
                <a:cs typeface="Arial" pitchFamily="34" charset="0"/>
              </a:rPr>
              <a:t>No, odio ver la tele</a:t>
            </a: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611188" y="3016250"/>
            <a:ext cx="3790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s-ES_tradnl"/>
              <a:t>Hay una tele en cada habitación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Hay una tele en el salón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No tenemos televisión</a:t>
            </a: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592138" y="4240213"/>
            <a:ext cx="3384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s-ES_tradnl"/>
              <a:t>Siempre que puedo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Unas dos horas al día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Casi nunca, una media hora</a:t>
            </a:r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611188" y="5516563"/>
            <a:ext cx="2813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s-ES_tradnl"/>
              <a:t>S</a:t>
            </a:r>
            <a:r>
              <a:rPr lang="en-US">
                <a:cs typeface="Arial" pitchFamily="34" charset="0"/>
              </a:rPr>
              <a:t>í</a:t>
            </a:r>
            <a:r>
              <a:rPr lang="es-ES_tradnl"/>
              <a:t>, perfectamente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A veces s</a:t>
            </a:r>
            <a:r>
              <a:rPr lang="en-US">
                <a:cs typeface="Arial" pitchFamily="34" charset="0"/>
              </a:rPr>
              <a:t>í</a:t>
            </a:r>
            <a:r>
              <a:rPr lang="es-ES_tradnl"/>
              <a:t>, a veces no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No, claro que no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4500563" y="1576388"/>
            <a:ext cx="4654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s-ES_tradnl"/>
              <a:t>Desde por la mañana hasta por la noche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Solo mis programas favoritos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Normalmente no la veo</a:t>
            </a:r>
          </a:p>
        </p:txBody>
      </p:sp>
      <p:sp>
        <p:nvSpPr>
          <p:cNvPr id="11279" name="Text Box 62"/>
          <p:cNvSpPr txBox="1">
            <a:spLocks noChangeArrowheads="1"/>
          </p:cNvSpPr>
          <p:nvPr/>
        </p:nvSpPr>
        <p:spPr bwMode="auto">
          <a:xfrm>
            <a:off x="4284663" y="2630488"/>
            <a:ext cx="4960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6. ¿Puedes pensar en anuncios que te gustan?</a:t>
            </a:r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4572000" y="2997200"/>
            <a:ext cx="462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GB"/>
              <a:t>S</a:t>
            </a:r>
            <a:r>
              <a:rPr lang="en-US">
                <a:cs typeface="Arial" pitchFamily="34" charset="0"/>
              </a:rPr>
              <a:t>í, me encantan los anuncios</a:t>
            </a:r>
          </a:p>
          <a:p>
            <a:pPr eaLnBrk="1" hangingPunct="1">
              <a:buFontTx/>
              <a:buAutoNum type="alphaLcPeriod"/>
            </a:pPr>
            <a:r>
              <a:rPr lang="en-US">
                <a:cs typeface="Arial" pitchFamily="34" charset="0"/>
              </a:rPr>
              <a:t>Solo en dos o tres, no me gustan mucho</a:t>
            </a:r>
          </a:p>
          <a:p>
            <a:pPr eaLnBrk="1" hangingPunct="1">
              <a:buFontTx/>
              <a:buAutoNum type="alphaLcPeriod"/>
            </a:pPr>
            <a:r>
              <a:rPr lang="en-US">
                <a:cs typeface="Arial" pitchFamily="34" charset="0"/>
              </a:rPr>
              <a:t>No, odio la publicidad</a:t>
            </a:r>
          </a:p>
        </p:txBody>
      </p:sp>
      <p:sp>
        <p:nvSpPr>
          <p:cNvPr id="11281" name="Line 64"/>
          <p:cNvSpPr>
            <a:spLocks noChangeShapeType="1"/>
          </p:cNvSpPr>
          <p:nvPr/>
        </p:nvSpPr>
        <p:spPr bwMode="auto">
          <a:xfrm>
            <a:off x="4356100" y="908050"/>
            <a:ext cx="0" cy="5876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4394200" y="3925888"/>
            <a:ext cx="464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  <a:cs typeface="Arial" pitchFamily="34" charset="0"/>
              </a:rPr>
              <a:t>7. Pones la tele y no funciona, ¿qu</a:t>
            </a:r>
            <a:r>
              <a:rPr lang="en-US">
                <a:latin typeface="Comic Sans MS" pitchFamily="66" charset="0"/>
                <a:cs typeface="Arial" pitchFamily="34" charset="0"/>
              </a:rPr>
              <a:t>é haces</a:t>
            </a:r>
            <a:r>
              <a:rPr lang="en-GB">
                <a:latin typeface="Comic Sans MS" pitchFamily="66" charset="0"/>
                <a:cs typeface="Arial" pitchFamily="34" charset="0"/>
              </a:rPr>
              <a:t>?</a:t>
            </a: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4551363" y="4221163"/>
            <a:ext cx="4057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>
                <a:cs typeface="Arial" pitchFamily="34" charset="0"/>
              </a:rPr>
              <a:t>¡</a:t>
            </a:r>
            <a:r>
              <a:rPr lang="es-ES_tradnl"/>
              <a:t>Te entra pánico!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Vas a casa de un amigo para verla</a:t>
            </a:r>
          </a:p>
          <a:p>
            <a:pPr eaLnBrk="1" hangingPunct="1">
              <a:buFontTx/>
              <a:buAutoNum type="alphaLcPeriod"/>
            </a:pPr>
            <a:r>
              <a:rPr lang="es-ES_tradnl"/>
              <a:t>Perfecto, tengo tiempo para leer</a:t>
            </a: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 rot="10800000">
            <a:off x="4305300" y="5743575"/>
            <a:ext cx="48752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000" b="1"/>
              <a:t>Mayoría</a:t>
            </a:r>
            <a:r>
              <a:rPr lang="en-GB" sz="1000" b="1"/>
              <a:t> a</a:t>
            </a:r>
            <a:r>
              <a:rPr lang="en-GB" sz="1000"/>
              <a:t>: </a:t>
            </a:r>
            <a:r>
              <a:rPr lang="en-US" sz="1000">
                <a:cs typeface="Arial" pitchFamily="34" charset="0"/>
              </a:rPr>
              <a:t>¡</a:t>
            </a:r>
            <a:r>
              <a:rPr lang="es-ES_tradnl" sz="1000">
                <a:cs typeface="Arial" pitchFamily="34" charset="0"/>
              </a:rPr>
              <a:t>Eres un adicto! ¿No tienes los ojos cuadrados? Tienes que salir m</a:t>
            </a:r>
            <a:r>
              <a:rPr lang="en-US" sz="1000">
                <a:cs typeface="Arial" pitchFamily="34" charset="0"/>
              </a:rPr>
              <a:t>ás y</a:t>
            </a:r>
          </a:p>
          <a:p>
            <a:pPr eaLnBrk="1" hangingPunct="1"/>
            <a:r>
              <a:rPr lang="es-ES_tradnl" sz="1000">
                <a:cs typeface="Arial" pitchFamily="34" charset="0"/>
              </a:rPr>
              <a:t>pasar menos tiempo delante del televisor.</a:t>
            </a:r>
          </a:p>
          <a:p>
            <a:pPr eaLnBrk="1" hangingPunct="1"/>
            <a:r>
              <a:rPr lang="es-ES_tradnl" sz="1000" b="1">
                <a:cs typeface="Arial" pitchFamily="34" charset="0"/>
              </a:rPr>
              <a:t>Mayoría b</a:t>
            </a:r>
            <a:r>
              <a:rPr lang="es-ES_tradnl" sz="1000">
                <a:cs typeface="Arial" pitchFamily="34" charset="0"/>
              </a:rPr>
              <a:t>: Sabes pasarlo bien con o sin tele. La televisión no te ha comido el coco.</a:t>
            </a:r>
          </a:p>
          <a:p>
            <a:pPr eaLnBrk="1" hangingPunct="1"/>
            <a:r>
              <a:rPr lang="es-ES_tradnl" sz="1000" b="1">
                <a:cs typeface="Arial" pitchFamily="34" charset="0"/>
              </a:rPr>
              <a:t>Mayoría c</a:t>
            </a:r>
            <a:r>
              <a:rPr lang="es-ES_tradnl" sz="1000">
                <a:cs typeface="Arial" pitchFamily="34" charset="0"/>
              </a:rPr>
              <a:t>: </a:t>
            </a:r>
            <a:r>
              <a:rPr lang="en-US" sz="1000">
                <a:cs typeface="Arial" pitchFamily="34" charset="0"/>
              </a:rPr>
              <a:t>¡</a:t>
            </a:r>
            <a:r>
              <a:rPr lang="es-ES_tradnl" sz="1000">
                <a:cs typeface="Arial" pitchFamily="34" charset="0"/>
              </a:rPr>
              <a:t>Enhorabuena</a:t>
            </a:r>
            <a:r>
              <a:rPr lang="en-US" sz="1000">
                <a:cs typeface="Arial" pitchFamily="34" charset="0"/>
              </a:rPr>
              <a:t>! </a:t>
            </a:r>
            <a:r>
              <a:rPr lang="es-ES_tradnl" sz="1000">
                <a:cs typeface="Arial" pitchFamily="34" charset="0"/>
              </a:rPr>
              <a:t>No eres adicto a la tele, pero también hay programas</a:t>
            </a:r>
          </a:p>
          <a:p>
            <a:pPr eaLnBrk="1" hangingPunct="1"/>
            <a:r>
              <a:rPr lang="es-ES_tradnl" sz="1000">
                <a:cs typeface="Arial" pitchFamily="34" charset="0"/>
              </a:rPr>
              <a:t>Interesantes.</a:t>
            </a:r>
            <a:r>
              <a:rPr lang="en-US" sz="90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5" grpId="0"/>
      <p:bldP spid="12346" grpId="0"/>
      <p:bldP spid="12347" grpId="0"/>
      <p:bldP spid="12348" grpId="0"/>
      <p:bldP spid="12349" grpId="0"/>
      <p:bldP spid="12351" grpId="0"/>
      <p:bldP spid="12354" grpId="0"/>
      <p:bldP spid="123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90021"/>
              </p:ext>
            </p:extLst>
          </p:nvPr>
        </p:nvGraphicFramePr>
        <p:xfrm>
          <a:off x="71438" y="908050"/>
          <a:ext cx="8964612" cy="5257255"/>
        </p:xfrm>
        <a:graphic>
          <a:graphicData uri="http://schemas.openxmlformats.org/drawingml/2006/table">
            <a:tbl>
              <a:tblPr/>
              <a:tblGrid>
                <a:gridCol w="4483100"/>
                <a:gridCol w="4481512"/>
              </a:tblGrid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gusta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Cuántas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hay en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habitación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Cuántas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horas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al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día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Tienes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habitación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Cuándo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los fines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semana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4" name="Text Box 40"/>
          <p:cNvSpPr txBox="1">
            <a:spLocks noChangeArrowheads="1"/>
          </p:cNvSpPr>
          <p:nvPr/>
        </p:nvSpPr>
        <p:spPr bwMode="auto">
          <a:xfrm>
            <a:off x="71438" y="115888"/>
            <a:ext cx="8964612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>
                <a:latin typeface="Showcard Gothic" pitchFamily="82" charset="0"/>
              </a:rPr>
              <a:t>¿ERES UN TELEADICTO?</a:t>
            </a:r>
          </a:p>
        </p:txBody>
      </p:sp>
      <p:pic>
        <p:nvPicPr>
          <p:cNvPr id="12322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437313"/>
            <a:ext cx="542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4791771" y="1177588"/>
            <a:ext cx="4316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 err="1">
                <a:latin typeface="Calibri" pitchFamily="34" charset="0"/>
                <a:cs typeface="Calibri" pitchFamily="34" charset="0"/>
              </a:rPr>
              <a:t>Sí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, me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mucho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ver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tele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4763641" y="2132856"/>
            <a:ext cx="4344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latin typeface="Calibri" pitchFamily="34" charset="0"/>
                <a:cs typeface="Calibri" pitchFamily="34" charset="0"/>
              </a:rPr>
              <a:t>Hay dos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televisiones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una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pantalla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plana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4730305" y="3140968"/>
            <a:ext cx="4234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 err="1">
                <a:latin typeface="Calibri" pitchFamily="34" charset="0"/>
                <a:cs typeface="Calibri" pitchFamily="34" charset="0"/>
              </a:rPr>
              <a:t>Sí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una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tele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enfrente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cama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4788024" y="4149080"/>
            <a:ext cx="4359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latin typeface="Calibri" pitchFamily="34" charset="0"/>
                <a:cs typeface="Calibri" pitchFamily="34" charset="0"/>
              </a:rPr>
              <a:t>No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muchas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horas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sólo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una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hora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y media.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4788327" y="5229200"/>
            <a:ext cx="4320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 dirty="0" err="1">
                <a:latin typeface="Calibri" pitchFamily="34" charset="0"/>
                <a:cs typeface="Calibri" pitchFamily="34" charset="0"/>
              </a:rPr>
              <a:t>Veo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tele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sábados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por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mañana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330" name="Text Box 56"/>
          <p:cNvSpPr txBox="1">
            <a:spLocks noChangeArrowheads="1"/>
          </p:cNvSpPr>
          <p:nvPr/>
        </p:nvSpPr>
        <p:spPr bwMode="auto">
          <a:xfrm>
            <a:off x="808038" y="6538913"/>
            <a:ext cx="379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1" grpId="0"/>
      <p:bldP spid="8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8" name="Text Box 158"/>
          <p:cNvSpPr txBox="1">
            <a:spLocks noChangeArrowheads="1"/>
          </p:cNvSpPr>
          <p:nvPr/>
        </p:nvSpPr>
        <p:spPr bwMode="auto">
          <a:xfrm>
            <a:off x="71438" y="115888"/>
            <a:ext cx="8964612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>
                <a:latin typeface="Showcard Gothic" pitchFamily="82" charset="0"/>
              </a:rPr>
              <a:t>¿ERES UN TELEADICTO?</a:t>
            </a:r>
          </a:p>
        </p:txBody>
      </p:sp>
      <p:pic>
        <p:nvPicPr>
          <p:cNvPr id="13346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437313"/>
            <a:ext cx="542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81281"/>
              </p:ext>
            </p:extLst>
          </p:nvPr>
        </p:nvGraphicFramePr>
        <p:xfrm>
          <a:off x="71438" y="908050"/>
          <a:ext cx="8964612" cy="5257255"/>
        </p:xfrm>
        <a:graphic>
          <a:graphicData uri="http://schemas.openxmlformats.org/drawingml/2006/table">
            <a:tbl>
              <a:tblPr/>
              <a:tblGrid>
                <a:gridCol w="4483100"/>
                <a:gridCol w="4481512"/>
              </a:tblGrid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gusta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Cuántas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hay en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habitación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Cuántas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horas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al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día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Tienes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habitación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¿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Cuándo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ves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los fines de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semana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81750"/>
            <a:ext cx="542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1438" y="423863"/>
            <a:ext cx="6516687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>
                <a:latin typeface="Showcard Gothic" pitchFamily="82" charset="0"/>
              </a:rPr>
              <a:t>¿</a:t>
            </a:r>
            <a:r>
              <a:rPr lang="es-ES_tradnl" sz="4000">
                <a:latin typeface="Showcard Gothic" pitchFamily="82" charset="0"/>
              </a:rPr>
              <a:t>cuánto ves la tele</a:t>
            </a:r>
            <a:r>
              <a:rPr lang="en-GB" sz="4000">
                <a:latin typeface="Showcard Gothic" pitchFamily="82" charset="0"/>
              </a:rPr>
              <a:t>?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11188" y="6467475"/>
            <a:ext cx="379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  <p:pic>
        <p:nvPicPr>
          <p:cNvPr id="1434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260475"/>
            <a:ext cx="66897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3850" y="1484313"/>
            <a:ext cx="1217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latin typeface="Eras Bold ITC" pitchFamily="34" charset="0"/>
              </a:rPr>
              <a:t>Siempre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07950" y="3608388"/>
            <a:ext cx="436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latin typeface="Broadway" pitchFamily="82" charset="0"/>
              </a:rPr>
              <a:t>Normalmente / Generalmente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6088" y="4195763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>
                <a:latin typeface="Curlz MT" pitchFamily="82" charset="0"/>
              </a:rPr>
              <a:t>Nunca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23850" y="1989138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latin typeface="Bauhaus 93" pitchFamily="82" charset="0"/>
              </a:rPr>
              <a:t>A menudo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23850" y="23955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1">
                <a:latin typeface="Bradley Hand ITC" pitchFamily="66" charset="0"/>
              </a:rPr>
              <a:t>A veces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79388" y="5192713"/>
            <a:ext cx="226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latin typeface="Derive Unicode" pitchFamily="49" charset="0"/>
              </a:rPr>
              <a:t>De vez en cuando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42875" y="4687888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>
                <a:latin typeface="Cooper Black" pitchFamily="18" charset="0"/>
              </a:rPr>
              <a:t>Una vez al / a la…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79388" y="2924175"/>
            <a:ext cx="247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2000">
                <a:latin typeface="Castellar" pitchFamily="18" charset="0"/>
              </a:rPr>
              <a:t>Todos los días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8646 -0.10648 0.57292 -0.21296 0.6875 -0.25555 " pathEditMode="relative" ptsTypes="aA">
                                      <p:cBhvr>
                                        <p:cTn id="40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783 0.01921 0.55677 0.03865 0.66806 0.04629 " pathEditMode="relative" ptsTypes="aA">
                                      <p:cBhvr>
                                        <p:cTn id="44" dur="2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579 -0.06852 0.23177 -0.13703 0.27777 -0.16481 " pathEditMode="relative" ptsTypes="aA">
                                      <p:cBhvr>
                                        <p:cTn id="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2274 0.06944 0.44566 0.13889 0.53472 0.16667 " pathEditMode="relative" ptsTypes="aA">
                                      <p:cBhvr>
                                        <p:cTn id="5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82 0.08033 0.40764 0.16088 0.48889 0.1926 " pathEditMode="relative" ptsTypes="aA">
                                      <p:cBhvr>
                                        <p:cTn id="56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646 -0.02153 0.27309 -0.04283 0.32778 -0.05186 " pathEditMode="relative" ptsTypes="aA">
                                      <p:cBhvr>
                                        <p:cTn id="60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875 -0.01296 0.2375 -0.02569 0.28473 -0.03148 " pathEditMode="relative" ptsTypes="aA">
                                      <p:cBhvr>
                                        <p:cTn id="64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07 0.08426 0.20139 0.16852 0.24167 0.20185 " pathEditMode="relative" ptsTypes="aA">
                                      <p:cBhvr>
                                        <p:cTn id="6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allAtOnce"/>
      <p:bldP spid="4115" grpId="1" build="allAtOnce"/>
      <p:bldP spid="4116" grpId="0"/>
      <p:bldP spid="4116" grpId="1"/>
      <p:bldP spid="4117" grpId="0"/>
      <p:bldP spid="4117" grpId="1"/>
      <p:bldP spid="4118" grpId="0"/>
      <p:bldP spid="4118" grpId="1"/>
      <p:bldP spid="4120" grpId="0"/>
      <p:bldP spid="4120" grpId="1"/>
      <p:bldP spid="4121" grpId="0"/>
      <p:bldP spid="4121" grpId="1"/>
      <p:bldP spid="4122" grpId="0"/>
      <p:bldP spid="4122" grpId="1"/>
      <p:bldP spid="4123" grpId="0"/>
      <p:bldP spid="41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33425"/>
            <a:ext cx="9034462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844550"/>
            <a:ext cx="477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latin typeface="Elephant" pitchFamily="18" charset="0"/>
                <a:cs typeface="Arial" pitchFamily="34" charset="0"/>
              </a:rPr>
              <a:t>Escribe una frase referida a ti utilizando</a:t>
            </a:r>
          </a:p>
          <a:p>
            <a:pPr eaLnBrk="1" hangingPunct="1"/>
            <a:r>
              <a:rPr lang="en-GB">
                <a:latin typeface="Elephant" pitchFamily="18" charset="0"/>
                <a:cs typeface="Arial" pitchFamily="34" charset="0"/>
              </a:rPr>
              <a:t>los adverbios de frecuencia que sabes.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381750"/>
            <a:ext cx="5429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08038" y="6467475"/>
            <a:ext cx="379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4925" y="88900"/>
            <a:ext cx="9058275" cy="6413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3600">
                <a:latin typeface="Showcard Gothic" pitchFamily="82" charset="0"/>
                <a:cs typeface="Arial" pitchFamily="34" charset="0"/>
              </a:rPr>
              <a:t>¿CUáNTO TIEMPO DEDICAS A…?</a:t>
            </a:r>
          </a:p>
        </p:txBody>
      </p:sp>
      <p:pic>
        <p:nvPicPr>
          <p:cNvPr id="5127" name="Picture 7" descr="lapi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68863"/>
            <a:ext cx="846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865438" y="5878513"/>
            <a:ext cx="4068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2000">
                <a:latin typeface="Comic Sans MS" pitchFamily="66" charset="0"/>
              </a:rPr>
              <a:t>Nunca veo la tele (por la mañana)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437313"/>
            <a:ext cx="542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8038" y="6538913"/>
            <a:ext cx="379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b="1"/>
              <a:t>TV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00288" y="1095375"/>
            <a:ext cx="372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>
                <a:latin typeface="Goudy Stout" pitchFamily="18" charset="0"/>
              </a:rPr>
              <a:t>HOY HEMOS: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27088" y="2193925"/>
            <a:ext cx="5202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latin typeface="Verdana" pitchFamily="34" charset="0"/>
              </a:rPr>
              <a:t>1. Sabido si somos o no teleadictos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7088" y="2986088"/>
            <a:ext cx="592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 b="1">
                <a:latin typeface="Verdana" pitchFamily="34" charset="0"/>
              </a:rPr>
              <a:t>2. Repasado los adverbios de frecuencia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4643438" y="836613"/>
            <a:ext cx="3095625" cy="1584325"/>
          </a:xfrm>
          <a:prstGeom prst="wedgeRectCallout">
            <a:avLst>
              <a:gd name="adj1" fmla="val -34813"/>
              <a:gd name="adj2" fmla="val 75204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3200">
                <a:latin typeface="Calibri" pitchFamily="34" charset="0"/>
              </a:rPr>
              <a:t>1. Me encantan las películas románticas.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5508104" y="2781300"/>
            <a:ext cx="3527946" cy="1655763"/>
          </a:xfrm>
          <a:prstGeom prst="wedgeEllipseCallout">
            <a:avLst>
              <a:gd name="adj1" fmla="val -57129"/>
              <a:gd name="adj2" fmla="val 25803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3200" dirty="0">
                <a:latin typeface="Calibri" pitchFamily="34" charset="0"/>
              </a:rPr>
              <a:t>2. </a:t>
            </a:r>
            <a:r>
              <a:rPr lang="es-ES" sz="2800" dirty="0">
                <a:latin typeface="Calibri" pitchFamily="34" charset="0"/>
              </a:rPr>
              <a:t>Le </a:t>
            </a:r>
            <a:r>
              <a:rPr lang="es-ES" sz="2800" dirty="0" smtClean="0">
                <a:latin typeface="Calibri" pitchFamily="34" charset="0"/>
              </a:rPr>
              <a:t>gustan </a:t>
            </a:r>
            <a:r>
              <a:rPr lang="es-ES" sz="2800" dirty="0">
                <a:latin typeface="Calibri" pitchFamily="34" charset="0"/>
              </a:rPr>
              <a:t>los documentales.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3132138" y="5013325"/>
            <a:ext cx="3384550" cy="1295400"/>
          </a:xfrm>
          <a:prstGeom prst="wedgeEllipseCallout">
            <a:avLst>
              <a:gd name="adj1" fmla="val -6991"/>
              <a:gd name="adj2" fmla="val -90565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3200">
                <a:latin typeface="Calibri" pitchFamily="34" charset="0"/>
              </a:rPr>
              <a:t>3</a:t>
            </a:r>
            <a:r>
              <a:rPr lang="es-ES" sz="2800">
                <a:latin typeface="Calibri" pitchFamily="34" charset="0"/>
              </a:rPr>
              <a:t>. Porque no son graciosos.</a:t>
            </a:r>
          </a:p>
        </p:txBody>
      </p:sp>
      <p:sp>
        <p:nvSpPr>
          <p:cNvPr id="4102" name="AutoShape 10"/>
          <p:cNvSpPr>
            <a:spLocks noChangeArrowheads="1"/>
          </p:cNvSpPr>
          <p:nvPr/>
        </p:nvSpPr>
        <p:spPr bwMode="auto">
          <a:xfrm>
            <a:off x="611188" y="1339850"/>
            <a:ext cx="3168650" cy="1368425"/>
          </a:xfrm>
          <a:prstGeom prst="wedgeEllipseCallout">
            <a:avLst>
              <a:gd name="adj1" fmla="val 50797"/>
              <a:gd name="adj2" fmla="val 70215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2800">
                <a:latin typeface="Calibri" pitchFamily="34" charset="0"/>
              </a:rPr>
              <a:t>5.</a:t>
            </a:r>
            <a:r>
              <a:rPr lang="es-ES" sz="3200">
                <a:latin typeface="Calibri" pitchFamily="34" charset="0"/>
              </a:rPr>
              <a:t> Prefiero las series.</a:t>
            </a:r>
          </a:p>
        </p:txBody>
      </p:sp>
      <p:pic>
        <p:nvPicPr>
          <p:cNvPr id="4103" name="Picture 11" descr="Trent%20Site%20cartoon%20boy%20smil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13985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179388" y="3356992"/>
            <a:ext cx="2736850" cy="2448496"/>
          </a:xfrm>
          <a:prstGeom prst="wedgeEllipseCallout">
            <a:avLst>
              <a:gd name="adj1" fmla="val 72288"/>
              <a:gd name="adj2" fmla="val -15913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2900" dirty="0">
                <a:latin typeface="Calibri" pitchFamily="34" charset="0"/>
              </a:rPr>
              <a:t>4. Pienso que son muy divertidos.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438" y="44624"/>
            <a:ext cx="8964612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 dirty="0" smtClean="0">
                <a:latin typeface="Showcard Gothic" pitchFamily="82" charset="0"/>
              </a:rPr>
              <a:t>¿</a:t>
            </a:r>
            <a:r>
              <a:rPr lang="en-GB" sz="4000" dirty="0" err="1" smtClean="0">
                <a:latin typeface="Showcard Gothic" pitchFamily="82" charset="0"/>
              </a:rPr>
              <a:t>Cuáles</a:t>
            </a:r>
            <a:r>
              <a:rPr lang="en-GB" sz="4000" dirty="0" smtClean="0">
                <a:latin typeface="Showcard Gothic" pitchFamily="82" charset="0"/>
              </a:rPr>
              <a:t> son </a:t>
            </a:r>
            <a:r>
              <a:rPr lang="en-GB" sz="4000" dirty="0" err="1" smtClean="0">
                <a:latin typeface="Showcard Gothic" pitchFamily="82" charset="0"/>
              </a:rPr>
              <a:t>las</a:t>
            </a:r>
            <a:r>
              <a:rPr lang="en-GB" sz="4000" dirty="0" smtClean="0">
                <a:latin typeface="Showcard Gothic" pitchFamily="82" charset="0"/>
              </a:rPr>
              <a:t> </a:t>
            </a:r>
            <a:r>
              <a:rPr lang="en-GB" sz="4000" dirty="0" err="1" smtClean="0">
                <a:latin typeface="Showcard Gothic" pitchFamily="82" charset="0"/>
              </a:rPr>
              <a:t>preguntas</a:t>
            </a:r>
            <a:r>
              <a:rPr lang="en-GB" sz="4000" dirty="0" smtClean="0">
                <a:latin typeface="Showcard Gothic" pitchFamily="82" charset="0"/>
              </a:rPr>
              <a:t>?</a:t>
            </a:r>
            <a:endParaRPr lang="en-GB" sz="4000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82863" y="-558800"/>
            <a:ext cx="4013200" cy="882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1438" y="350838"/>
            <a:ext cx="8964612" cy="7016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4000">
                <a:latin typeface="Showcard Gothic" pitchFamily="82" charset="0"/>
              </a:rPr>
              <a:t>TELEADICTOS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1835150" y="1844675"/>
            <a:ext cx="5473700" cy="2952750"/>
          </a:xfrm>
          <a:prstGeom prst="wedgeEllipseCallout">
            <a:avLst>
              <a:gd name="adj1" fmla="val -41356"/>
              <a:gd name="adj2" fmla="val 76829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</a:t>
            </a:r>
            <a:r>
              <a:rPr lang="en-GB" sz="3600">
                <a:solidFill>
                  <a:srgbClr val="C9211D"/>
                </a:solidFill>
              </a:rPr>
              <a:t>Te gusta</a:t>
            </a:r>
            <a:r>
              <a:rPr lang="en-GB" sz="3600"/>
              <a:t> ver la tele?</a:t>
            </a:r>
          </a:p>
          <a:p>
            <a:pPr algn="ctr"/>
            <a:endParaRPr lang="en-GB" sz="3600"/>
          </a:p>
        </p:txBody>
      </p:sp>
      <p:pic>
        <p:nvPicPr>
          <p:cNvPr id="4100" name="Picture 7" descr="MCj042447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1016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MCj04244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1012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MCj042446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13325"/>
            <a:ext cx="9191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MPj043314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0398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835150" y="1844675"/>
            <a:ext cx="5473700" cy="2952750"/>
          </a:xfrm>
          <a:prstGeom prst="wedgeEllipseCallout">
            <a:avLst>
              <a:gd name="adj1" fmla="val -41356"/>
              <a:gd name="adj2" fmla="val 76829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</a:t>
            </a:r>
            <a:r>
              <a:rPr lang="en-GB" sz="3600">
                <a:solidFill>
                  <a:srgbClr val="C9211D"/>
                </a:solidFill>
              </a:rPr>
              <a:t>Cu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ántas</a:t>
            </a:r>
            <a:r>
              <a:rPr lang="en-US" sz="3600">
                <a:cs typeface="Arial" pitchFamily="34" charset="0"/>
              </a:rPr>
              <a:t> teles hay 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en</a:t>
            </a:r>
            <a:r>
              <a:rPr lang="en-US" sz="3600">
                <a:cs typeface="Arial" pitchFamily="34" charset="0"/>
              </a:rPr>
              <a:t> tu 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casa</a:t>
            </a:r>
            <a:r>
              <a:rPr lang="en-US" sz="3600">
                <a:cs typeface="Arial" pitchFamily="34" charset="0"/>
              </a:rPr>
              <a:t> </a:t>
            </a:r>
            <a:r>
              <a:rPr lang="en-GB" sz="3600"/>
              <a:t>?</a:t>
            </a:r>
          </a:p>
          <a:p>
            <a:pPr algn="ctr"/>
            <a:endParaRPr lang="en-GB" sz="360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827088" y="2420938"/>
            <a:ext cx="4325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667624" y="4437112"/>
            <a:ext cx="360759" cy="6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500562" y="5734050"/>
            <a:ext cx="287461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00112" y="5445125"/>
            <a:ext cx="359519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348038" y="1196975"/>
            <a:ext cx="43187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7019924" y="1484313"/>
            <a:ext cx="288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835150" y="1844675"/>
            <a:ext cx="5473700" cy="2952750"/>
          </a:xfrm>
          <a:prstGeom prst="wedgeEllipseCallout">
            <a:avLst>
              <a:gd name="adj1" fmla="val -41356"/>
              <a:gd name="adj2" fmla="val 76829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</a:t>
            </a:r>
            <a:r>
              <a:rPr lang="en-GB" sz="3600">
                <a:solidFill>
                  <a:srgbClr val="C9211D"/>
                </a:solidFill>
              </a:rPr>
              <a:t>Cu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ántas horas</a:t>
            </a:r>
            <a:r>
              <a:rPr lang="en-US" sz="3600">
                <a:cs typeface="Arial" pitchFamily="34" charset="0"/>
              </a:rPr>
              <a:t> de tele ves al 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día</a:t>
            </a:r>
            <a:r>
              <a:rPr lang="en-GB" sz="3600"/>
              <a:t>?</a:t>
            </a:r>
          </a:p>
          <a:p>
            <a:pPr algn="ctr"/>
            <a:endParaRPr lang="en-GB" sz="3600"/>
          </a:p>
        </p:txBody>
      </p:sp>
      <p:pic>
        <p:nvPicPr>
          <p:cNvPr id="6148" name="Picture 5" descr="MCj04242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287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MCj041195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9937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MCj041198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37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MCj0434864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445125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WordArt 10"/>
          <p:cNvSpPr>
            <a:spLocks noChangeArrowheads="1" noChangeShapeType="1" noTextEdit="1"/>
          </p:cNvSpPr>
          <p:nvPr/>
        </p:nvSpPr>
        <p:spPr bwMode="auto">
          <a:xfrm>
            <a:off x="4211638" y="5373688"/>
            <a:ext cx="479425" cy="10842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6153" name="WordArt 11"/>
          <p:cNvSpPr>
            <a:spLocks noChangeArrowheads="1" noChangeShapeType="1" noTextEdit="1"/>
          </p:cNvSpPr>
          <p:nvPr/>
        </p:nvSpPr>
        <p:spPr bwMode="auto">
          <a:xfrm>
            <a:off x="900113" y="3573463"/>
            <a:ext cx="479425" cy="10842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  <p:sp>
        <p:nvSpPr>
          <p:cNvPr id="6154" name="WordArt 12"/>
          <p:cNvSpPr>
            <a:spLocks noChangeArrowheads="1" noChangeShapeType="1" noTextEdit="1"/>
          </p:cNvSpPr>
          <p:nvPr/>
        </p:nvSpPr>
        <p:spPr bwMode="auto">
          <a:xfrm>
            <a:off x="8027988" y="3357563"/>
            <a:ext cx="479425" cy="10842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835150" y="1844675"/>
            <a:ext cx="5473700" cy="2952750"/>
          </a:xfrm>
          <a:prstGeom prst="wedgeEllipseCallout">
            <a:avLst>
              <a:gd name="adj1" fmla="val -41356"/>
              <a:gd name="adj2" fmla="val 76829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¿Puedes </a:t>
            </a:r>
            <a:r>
              <a:rPr lang="en-GB" sz="3600">
                <a:solidFill>
                  <a:srgbClr val="C9211D"/>
                </a:solidFill>
              </a:rPr>
              <a:t>vivir</a:t>
            </a:r>
            <a:r>
              <a:rPr lang="en-GB" sz="3600"/>
              <a:t> </a:t>
            </a:r>
            <a:r>
              <a:rPr lang="en-GB" sz="3600">
                <a:solidFill>
                  <a:srgbClr val="C9211D"/>
                </a:solidFill>
              </a:rPr>
              <a:t>sin</a:t>
            </a:r>
            <a:r>
              <a:rPr lang="en-GB" sz="3600"/>
              <a:t> televisi</a:t>
            </a:r>
            <a:r>
              <a:rPr lang="en-US" sz="3600">
                <a:cs typeface="Arial" pitchFamily="34" charset="0"/>
              </a:rPr>
              <a:t>ón</a:t>
            </a:r>
            <a:r>
              <a:rPr lang="en-GB" sz="3600"/>
              <a:t>?</a:t>
            </a:r>
          </a:p>
          <a:p>
            <a:pPr algn="ctr"/>
            <a:endParaRPr lang="en-GB" sz="3600"/>
          </a:p>
        </p:txBody>
      </p:sp>
      <p:pic>
        <p:nvPicPr>
          <p:cNvPr id="7172" name="Picture 5" descr="MCj04244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157788"/>
            <a:ext cx="11477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MCj042448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0986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MCj035124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5538"/>
            <a:ext cx="1385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MCj035124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61766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9"/>
          <p:cNvSpPr>
            <a:spLocks noChangeArrowheads="1"/>
          </p:cNvSpPr>
          <p:nvPr/>
        </p:nvSpPr>
        <p:spPr bwMode="auto">
          <a:xfrm rot="2837877">
            <a:off x="445294" y="4963319"/>
            <a:ext cx="1557337" cy="1800225"/>
          </a:xfrm>
          <a:prstGeom prst="star4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 rot="2837877">
            <a:off x="7069932" y="1146969"/>
            <a:ext cx="1557337" cy="1800225"/>
          </a:xfrm>
          <a:prstGeom prst="star4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64661" y="1844675"/>
            <a:ext cx="5473700" cy="2952750"/>
          </a:xfrm>
          <a:prstGeom prst="wedgeEllipseCallout">
            <a:avLst>
              <a:gd name="adj1" fmla="val -41356"/>
              <a:gd name="adj2" fmla="val 76829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</a:t>
            </a:r>
            <a:r>
              <a:rPr lang="en-GB" sz="3600">
                <a:solidFill>
                  <a:srgbClr val="C9211D"/>
                </a:solidFill>
              </a:rPr>
              <a:t>Cu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ándo</a:t>
            </a:r>
            <a:r>
              <a:rPr lang="en-US" sz="3600">
                <a:cs typeface="Arial" pitchFamily="34" charset="0"/>
              </a:rPr>
              <a:t> ves la tele los </a:t>
            </a:r>
            <a:r>
              <a:rPr lang="en-US" sz="3600">
                <a:solidFill>
                  <a:srgbClr val="C9211D"/>
                </a:solidFill>
                <a:cs typeface="Arial" pitchFamily="34" charset="0"/>
              </a:rPr>
              <a:t>fines de semana</a:t>
            </a:r>
            <a:r>
              <a:rPr lang="en-GB" sz="3600"/>
              <a:t>?</a:t>
            </a:r>
          </a:p>
          <a:p>
            <a:pPr algn="ctr"/>
            <a:endParaRPr lang="en-GB" sz="3600"/>
          </a:p>
        </p:txBody>
      </p:sp>
      <p:pic>
        <p:nvPicPr>
          <p:cNvPr id="8196" name="Picture 4" descr="MPj0412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57338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MCj043259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229225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MCj043922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3509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GB" sz="4000" smtClean="0">
                <a:latin typeface="Showcard Gothic" pitchFamily="82" charset="0"/>
              </a:rPr>
              <a:t>¿ERES UN TELEADICTO?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835150" y="1844675"/>
            <a:ext cx="5473700" cy="3529013"/>
          </a:xfrm>
          <a:prstGeom prst="wedgeEllipseCallout">
            <a:avLst>
              <a:gd name="adj1" fmla="val -47620"/>
              <a:gd name="adj2" fmla="val 67634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en-GB" sz="3600"/>
          </a:p>
          <a:p>
            <a:pPr algn="ctr"/>
            <a:r>
              <a:rPr lang="en-GB" sz="3600"/>
              <a:t>¿Puedes pensar en </a:t>
            </a:r>
            <a:r>
              <a:rPr lang="en-GB" sz="3600">
                <a:solidFill>
                  <a:srgbClr val="C9211D"/>
                </a:solidFill>
              </a:rPr>
              <a:t>anuncios</a:t>
            </a:r>
            <a:r>
              <a:rPr lang="en-GB" sz="3600"/>
              <a:t> que </a:t>
            </a:r>
            <a:r>
              <a:rPr lang="en-GB" sz="3600">
                <a:solidFill>
                  <a:srgbClr val="C9211D"/>
                </a:solidFill>
              </a:rPr>
              <a:t>te gustan</a:t>
            </a:r>
            <a:r>
              <a:rPr lang="en-GB" sz="3600"/>
              <a:t>?</a:t>
            </a:r>
          </a:p>
          <a:p>
            <a:pPr algn="ctr"/>
            <a:endParaRPr lang="en-GB" sz="3600"/>
          </a:p>
        </p:txBody>
      </p:sp>
      <p:pic>
        <p:nvPicPr>
          <p:cNvPr id="9220" name="Picture 4" descr="MCj025064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589588"/>
            <a:ext cx="9525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Cj01861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MCj013669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15430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820</Words>
  <Application>Microsoft Office PowerPoint</Application>
  <PresentationFormat>On-screen Show (4:3)</PresentationFormat>
  <Paragraphs>131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¿ERES UN TELEADICTO?</vt:lpstr>
      <vt:lpstr>¿ERES UN TELEADICTO?</vt:lpstr>
      <vt:lpstr>¿ERES UN TELEADICTO?</vt:lpstr>
      <vt:lpstr>¿ERES UN TELEADICTO?</vt:lpstr>
      <vt:lpstr>¿ERES UN TELEADICTO?</vt:lpstr>
      <vt:lpstr>¿ERES UN TELEADICTO?</vt:lpstr>
      <vt:lpstr>¿ERES UN TELEADICTO?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 </cp:lastModifiedBy>
  <cp:revision>46</cp:revision>
  <dcterms:created xsi:type="dcterms:W3CDTF">2008-06-21T08:44:22Z</dcterms:created>
  <dcterms:modified xsi:type="dcterms:W3CDTF">2011-09-03T05:48:43Z</dcterms:modified>
</cp:coreProperties>
</file>