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
  </p:notesMasterIdLst>
  <p:sldIdLst>
    <p:sldId id="257" r:id="rId2"/>
    <p:sldId id="258" r:id="rId3"/>
    <p:sldId id="259" r:id="rId4"/>
    <p:sldId id="260" r:id="rId5"/>
    <p:sldId id="261" r:id="rId6"/>
  </p:sldIdLst>
  <p:sldSz cx="9144000" cy="6858000" type="screen4x3"/>
  <p:notesSz cx="6858000" cy="9144000"/>
  <p:defaultTextStyle>
    <a:defPPr>
      <a:defRPr lang="en-GB"/>
    </a:defPPr>
    <a:lvl1pPr algn="l" rtl="0" fontAlgn="base">
      <a:spcBef>
        <a:spcPct val="0"/>
      </a:spcBef>
      <a:spcAft>
        <a:spcPct val="0"/>
      </a:spcAft>
      <a:defRPr sz="2000" kern="1200">
        <a:solidFill>
          <a:schemeClr val="tx1"/>
        </a:solidFill>
        <a:latin typeface="Calibri" pitchFamily="34" charset="0"/>
        <a:ea typeface="+mn-ea"/>
        <a:cs typeface="+mn-cs"/>
      </a:defRPr>
    </a:lvl1pPr>
    <a:lvl2pPr marL="457200" algn="l" rtl="0" fontAlgn="base">
      <a:spcBef>
        <a:spcPct val="0"/>
      </a:spcBef>
      <a:spcAft>
        <a:spcPct val="0"/>
      </a:spcAft>
      <a:defRPr sz="2000" kern="1200">
        <a:solidFill>
          <a:schemeClr val="tx1"/>
        </a:solidFill>
        <a:latin typeface="Calibri" pitchFamily="34" charset="0"/>
        <a:ea typeface="+mn-ea"/>
        <a:cs typeface="+mn-cs"/>
      </a:defRPr>
    </a:lvl2pPr>
    <a:lvl3pPr marL="914400" algn="l" rtl="0" fontAlgn="base">
      <a:spcBef>
        <a:spcPct val="0"/>
      </a:spcBef>
      <a:spcAft>
        <a:spcPct val="0"/>
      </a:spcAft>
      <a:defRPr sz="2000" kern="1200">
        <a:solidFill>
          <a:schemeClr val="tx1"/>
        </a:solidFill>
        <a:latin typeface="Calibri" pitchFamily="34" charset="0"/>
        <a:ea typeface="+mn-ea"/>
        <a:cs typeface="+mn-cs"/>
      </a:defRPr>
    </a:lvl3pPr>
    <a:lvl4pPr marL="1371600" algn="l" rtl="0" fontAlgn="base">
      <a:spcBef>
        <a:spcPct val="0"/>
      </a:spcBef>
      <a:spcAft>
        <a:spcPct val="0"/>
      </a:spcAft>
      <a:defRPr sz="2000" kern="1200">
        <a:solidFill>
          <a:schemeClr val="tx1"/>
        </a:solidFill>
        <a:latin typeface="Calibri" pitchFamily="34" charset="0"/>
        <a:ea typeface="+mn-ea"/>
        <a:cs typeface="+mn-cs"/>
      </a:defRPr>
    </a:lvl4pPr>
    <a:lvl5pPr marL="1828800" algn="l" rtl="0" fontAlgn="base">
      <a:spcBef>
        <a:spcPct val="0"/>
      </a:spcBef>
      <a:spcAft>
        <a:spcPct val="0"/>
      </a:spcAft>
      <a:defRPr sz="2000" kern="1200">
        <a:solidFill>
          <a:schemeClr val="tx1"/>
        </a:solidFill>
        <a:latin typeface="Calibri" pitchFamily="34" charset="0"/>
        <a:ea typeface="+mn-ea"/>
        <a:cs typeface="+mn-cs"/>
      </a:defRPr>
    </a:lvl5pPr>
    <a:lvl6pPr marL="2286000" algn="l" defTabSz="914400" rtl="0" eaLnBrk="1" latinLnBrk="0" hangingPunct="1">
      <a:defRPr sz="2000" kern="1200">
        <a:solidFill>
          <a:schemeClr val="tx1"/>
        </a:solidFill>
        <a:latin typeface="Calibri" pitchFamily="34" charset="0"/>
        <a:ea typeface="+mn-ea"/>
        <a:cs typeface="+mn-cs"/>
      </a:defRPr>
    </a:lvl6pPr>
    <a:lvl7pPr marL="2743200" algn="l" defTabSz="914400" rtl="0" eaLnBrk="1" latinLnBrk="0" hangingPunct="1">
      <a:defRPr sz="2000" kern="1200">
        <a:solidFill>
          <a:schemeClr val="tx1"/>
        </a:solidFill>
        <a:latin typeface="Calibri" pitchFamily="34" charset="0"/>
        <a:ea typeface="+mn-ea"/>
        <a:cs typeface="+mn-cs"/>
      </a:defRPr>
    </a:lvl7pPr>
    <a:lvl8pPr marL="3200400" algn="l" defTabSz="914400" rtl="0" eaLnBrk="1" latinLnBrk="0" hangingPunct="1">
      <a:defRPr sz="2000" kern="1200">
        <a:solidFill>
          <a:schemeClr val="tx1"/>
        </a:solidFill>
        <a:latin typeface="Calibri" pitchFamily="34" charset="0"/>
        <a:ea typeface="+mn-ea"/>
        <a:cs typeface="+mn-cs"/>
      </a:defRPr>
    </a:lvl8pPr>
    <a:lvl9pPr marL="3657600" algn="l" defTabSz="914400" rtl="0" eaLnBrk="1" latinLnBrk="0" hangingPunct="1">
      <a:defRPr sz="2000"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GB"/>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GB"/>
          </a:p>
        </p:txBody>
      </p:sp>
      <p:sp>
        <p:nvSpPr>
          <p:cNvPr id="819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GB"/>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AE1D3F1A-23E4-4460-93A6-F92DB118B104}" type="slidenum">
              <a:rPr lang="en-GB"/>
              <a:pPr/>
              <a:t>‹#›</a:t>
            </a:fld>
            <a:endParaRPr lang="en-GB"/>
          </a:p>
        </p:txBody>
      </p:sp>
    </p:spTree>
    <p:extLst>
      <p:ext uri="{BB962C8B-B14F-4D97-AF65-F5344CB8AC3E}">
        <p14:creationId xmlns:p14="http://schemas.microsoft.com/office/powerpoint/2010/main" val="8943169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08BFB54-783E-469F-8CF8-E5FB4C83BBDB}" type="slidenum">
              <a:rPr lang="en-GB"/>
              <a:pPr/>
              <a:t>2</a:t>
            </a:fld>
            <a:endParaRPr lang="en-GB"/>
          </a:p>
        </p:txBody>
      </p:sp>
      <p:sp>
        <p:nvSpPr>
          <p:cNvPr id="9218" name="Slide Image Placeholder 1"/>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9219" name="Notes Placeholder 2"/>
          <p:cNvSpPr>
            <a:spLocks noGrp="1"/>
          </p:cNvSpPr>
          <p:nvPr>
            <p:ph type="body" idx="1"/>
          </p:nvPr>
        </p:nvSpPr>
        <p:spPr/>
        <p:txBody>
          <a:bodyPr/>
          <a:lstStyle/>
          <a:p>
            <a:pPr>
              <a:spcBef>
                <a:spcPct val="0"/>
              </a:spcBef>
            </a:pPr>
            <a:r>
              <a:rPr lang="en-GB"/>
              <a:t>Students should watch the first clip of the film, entitled: Adrian’s scenes from Voces Inocentes part 1</a:t>
            </a:r>
          </a:p>
          <a:p>
            <a:pPr>
              <a:spcBef>
                <a:spcPct val="0"/>
              </a:spcBef>
            </a:pPr>
            <a:r>
              <a:rPr lang="en-GB"/>
              <a:t>The link to YouTube is:</a:t>
            </a:r>
          </a:p>
          <a:p>
            <a:pPr>
              <a:spcBef>
                <a:spcPct val="0"/>
              </a:spcBef>
            </a:pPr>
            <a:r>
              <a:rPr lang="en-US"/>
              <a:t>http://www.youtube.com/watch?v=WqIVaVREoJw&amp;playnext=1&amp;list=PLCCC7AF2318529BA9</a:t>
            </a:r>
            <a:br>
              <a:rPr lang="en-US"/>
            </a:br>
            <a:r>
              <a:rPr lang="en-US"/>
              <a:t/>
            </a:r>
            <a:br>
              <a:rPr lang="en-US"/>
            </a:br>
            <a:r>
              <a:rPr lang="en-US"/>
              <a:t>The clip is 8 minutes long.  It opens in the school, shows some normal lesson time, lunchtime where the boys go down to the river to play – their fun is cut short when they see two soldiers.  On return to school lessons resume.  Cristina Maria passes Chava a note.  One student asks to go to the toilet.  Whilst out of the class, she sees rebel guerillas entering the school and gunfire breaks out.  The school is caught up in the middle of a fierce battle between the army and rebel soldiers.  Following this incident the school is closed and Chava and his family move to a safer village where his grandma lives.</a:t>
            </a:r>
          </a:p>
          <a:p>
            <a:pPr>
              <a:spcBef>
                <a:spcPct val="0"/>
              </a:spcBef>
            </a:pPr>
            <a:endParaRPr lang="en-GB"/>
          </a:p>
          <a:p>
            <a:pPr>
              <a:spcBef>
                <a:spcPct val="0"/>
              </a:spcBef>
            </a:pPr>
            <a:r>
              <a:rPr lang="en-GB"/>
              <a:t>After watching the clip, students should do the activities.  No. 2 is a simple activity to describe the scene in the classroom, using the imperfect tense.  </a:t>
            </a:r>
            <a:br>
              <a:rPr lang="en-GB"/>
            </a:br>
            <a:r>
              <a:rPr lang="en-GB"/>
              <a:t/>
            </a:r>
            <a:br>
              <a:rPr lang="en-GB"/>
            </a:br>
            <a:r>
              <a:rPr lang="en-GB"/>
              <a:t>Answers:  tenía / Era / había / estaban / Había / estaban</a:t>
            </a:r>
            <a:endParaRPr lang="en-US"/>
          </a:p>
        </p:txBody>
      </p:sp>
      <p:sp>
        <p:nvSpPr>
          <p:cNvPr id="2150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F3805E06-F44B-411C-BAF1-B12AAAF899AE}" type="slidenum">
              <a:rPr lang="en-US" sz="1200">
                <a:latin typeface="+mn-lt"/>
              </a:rPr>
              <a:pPr algn="r">
                <a:defRPr/>
              </a:pPr>
              <a:t>2</a:t>
            </a:fld>
            <a:endParaRPr lang="en-US" sz="120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A981531-3F3C-45EC-A49C-19C92B26B494}" type="slidenum">
              <a:rPr lang="en-GB"/>
              <a:pPr/>
              <a:t>3</a:t>
            </a:fld>
            <a:endParaRPr lang="en-GB"/>
          </a:p>
        </p:txBody>
      </p:sp>
      <p:sp>
        <p:nvSpPr>
          <p:cNvPr id="11266" name="Slide Image Placeholder 1"/>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11267" name="Notes Placeholder 2"/>
          <p:cNvSpPr>
            <a:spLocks noGrp="1"/>
          </p:cNvSpPr>
          <p:nvPr>
            <p:ph type="body" idx="1"/>
          </p:nvPr>
        </p:nvSpPr>
        <p:spPr/>
        <p:txBody>
          <a:bodyPr/>
          <a:lstStyle/>
          <a:p>
            <a:pPr>
              <a:spcBef>
                <a:spcPct val="0"/>
              </a:spcBef>
            </a:pPr>
            <a:r>
              <a:rPr lang="en-GB"/>
              <a:t>Of course this activity could be done in the present tense too.  Or the words could be added at the bottom for students to select from.</a:t>
            </a:r>
            <a:endParaRPr lang="en-US"/>
          </a:p>
        </p:txBody>
      </p:sp>
      <p:sp>
        <p:nvSpPr>
          <p:cNvPr id="22532"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B5F9ACBD-C607-4760-A4A8-A22C252A8239}" type="slidenum">
              <a:rPr lang="en-US" sz="1200">
                <a:latin typeface="+mn-lt"/>
              </a:rPr>
              <a:pPr algn="r">
                <a:defRPr/>
              </a:pPr>
              <a:t>3</a:t>
            </a:fld>
            <a:endParaRPr lang="en-US" sz="1200">
              <a:latin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0034186-2A71-4CE2-B002-86180933C602}" type="slidenum">
              <a:rPr lang="en-GB"/>
              <a:pPr/>
              <a:t>4</a:t>
            </a:fld>
            <a:endParaRPr lang="en-GB"/>
          </a:p>
        </p:txBody>
      </p:sp>
      <p:sp>
        <p:nvSpPr>
          <p:cNvPr id="13314" name="Slide Image Placeholder 1"/>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13315" name="Notes Placeholder 2"/>
          <p:cNvSpPr>
            <a:spLocks noGrp="1"/>
          </p:cNvSpPr>
          <p:nvPr>
            <p:ph type="body" idx="1"/>
          </p:nvPr>
        </p:nvSpPr>
        <p:spPr/>
        <p:txBody>
          <a:bodyPr/>
          <a:lstStyle/>
          <a:p>
            <a:pPr>
              <a:spcBef>
                <a:spcPct val="0"/>
              </a:spcBef>
            </a:pPr>
            <a:r>
              <a:rPr lang="en-GB"/>
              <a:t>This poem is read out by a pupil in the class, during the same 8 minute clip.  It shows very clearly how much of an influence the war had on their everyday lives (just like the earlier scene at the river, when their lunchtime games are halted by the appearance of the soldiers).  A poem written for homework speaks of their fear at being found and recruited by the army.  </a:t>
            </a:r>
            <a:endParaRPr lang="en-US"/>
          </a:p>
        </p:txBody>
      </p:sp>
      <p:sp>
        <p:nvSpPr>
          <p:cNvPr id="2355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6764EA60-1095-42F8-A3E7-2D3DEDFA5844}" type="slidenum">
              <a:rPr lang="en-US" sz="1200">
                <a:latin typeface="+mn-lt"/>
              </a:rPr>
              <a:pPr algn="r">
                <a:defRPr/>
              </a:pPr>
              <a:t>4</a:t>
            </a:fld>
            <a:endParaRPr lang="en-US" sz="120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917F060-5768-4DB9-8CCF-E02D381BAA97}" type="slidenum">
              <a:rPr lang="en-GB"/>
              <a:pPr/>
              <a:t>5</a:t>
            </a:fld>
            <a:endParaRPr lang="en-GB"/>
          </a:p>
        </p:txBody>
      </p:sp>
      <p:sp>
        <p:nvSpPr>
          <p:cNvPr id="15362" name="Slide Image Placeholder 1"/>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15363" name="Notes Placeholder 2"/>
          <p:cNvSpPr>
            <a:spLocks noGrp="1"/>
          </p:cNvSpPr>
          <p:nvPr>
            <p:ph type="body" idx="1"/>
          </p:nvPr>
        </p:nvSpPr>
        <p:spPr/>
        <p:txBody>
          <a:bodyPr/>
          <a:lstStyle/>
          <a:p>
            <a:pPr>
              <a:spcBef>
                <a:spcPct val="0"/>
              </a:spcBef>
            </a:pPr>
            <a:r>
              <a:rPr lang="en-GB"/>
              <a:t>The film sets up very striking contrasts between normal childhood activities and life in a war zone, none more effective that in these scenes when war breaks out in their school.</a:t>
            </a:r>
            <a:br>
              <a:rPr lang="en-GB"/>
            </a:br>
            <a:r>
              <a:rPr lang="en-GB"/>
              <a:t/>
            </a:r>
            <a:br>
              <a:rPr lang="en-GB"/>
            </a:br>
            <a:r>
              <a:rPr lang="en-GB"/>
              <a:t>I have used this scene also to show the imperfect and preterit combine to give description and action.  There could be other foci, but towards the end of year 9, this is an important linguistic focus in our Y9 SOW.</a:t>
            </a:r>
          </a:p>
          <a:p>
            <a:pPr>
              <a:spcBef>
                <a:spcPct val="0"/>
              </a:spcBef>
            </a:pPr>
            <a:endParaRPr lang="en-GB"/>
          </a:p>
          <a:p>
            <a:pPr>
              <a:spcBef>
                <a:spcPct val="0"/>
              </a:spcBef>
            </a:pPr>
            <a:r>
              <a:rPr lang="en-GB"/>
              <a:t>The texts are animated to appear because the students in their study guide first have to match them to the correct pictures.</a:t>
            </a:r>
          </a:p>
          <a:p>
            <a:pPr>
              <a:spcBef>
                <a:spcPct val="0"/>
              </a:spcBef>
            </a:pPr>
            <a:endParaRPr lang="en-US"/>
          </a:p>
        </p:txBody>
      </p:sp>
      <p:sp>
        <p:nvSpPr>
          <p:cNvPr id="24580"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25EBB9EE-261A-4546-AFC9-42F522611DCE}" type="slidenum">
              <a:rPr lang="en-US" sz="1200">
                <a:latin typeface="+mn-lt"/>
              </a:rPr>
              <a:pPr algn="r">
                <a:defRPr/>
              </a:pPr>
              <a:t>5</a:t>
            </a:fld>
            <a:endParaRPr lang="en-US" sz="120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54784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54531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66182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65733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468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25582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80836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1491331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4773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4726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0245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p:cNvSpPr>
            <a:spLocks noChangeArrowheads="1"/>
          </p:cNvSpPr>
          <p:nvPr/>
        </p:nvSpPr>
        <p:spPr bwMode="auto">
          <a:xfrm>
            <a:off x="395288" y="333375"/>
            <a:ext cx="8353425" cy="6191250"/>
          </a:xfrm>
          <a:prstGeom prst="rect">
            <a:avLst/>
          </a:prstGeom>
          <a:solidFill>
            <a:schemeClr val="accent6">
              <a:lumMod val="75000"/>
            </a:schemeClr>
          </a:solidFill>
          <a:ln w="9525">
            <a:noFill/>
            <a:miter lim="800000"/>
            <a:headEnd/>
            <a:tailEnd/>
          </a:ln>
        </p:spPr>
        <p:txBody>
          <a:bodyPr wrap="none" anchor="ctr"/>
          <a:lstStyle/>
          <a:p>
            <a:pPr fontAlgn="auto">
              <a:spcBef>
                <a:spcPts val="0"/>
              </a:spcBef>
              <a:spcAft>
                <a:spcPts val="0"/>
              </a:spcAft>
              <a:defRPr/>
            </a:pPr>
            <a:endParaRPr lang="en-US" sz="1800"/>
          </a:p>
        </p:txBody>
      </p:sp>
      <p:pic>
        <p:nvPicPr>
          <p:cNvPr id="6147" name="Picture 3" descr="VocesInocent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1571625"/>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WordArt 4"/>
          <p:cNvSpPr>
            <a:spLocks noChangeArrowheads="1" noChangeShapeType="1" noTextEdit="1"/>
          </p:cNvSpPr>
          <p:nvPr/>
        </p:nvSpPr>
        <p:spPr bwMode="auto">
          <a:xfrm>
            <a:off x="714375" y="357188"/>
            <a:ext cx="7786688" cy="1114425"/>
          </a:xfrm>
          <a:prstGeom prst="rect">
            <a:avLst/>
          </a:prstGeom>
        </p:spPr>
        <p:txBody>
          <a:bodyPr wrap="none" fromWordArt="1">
            <a:prstTxWarp prst="textPlain">
              <a:avLst>
                <a:gd name="adj" fmla="val 50000"/>
              </a:avLst>
            </a:prstTxWarp>
          </a:bodyPr>
          <a:lstStyle/>
          <a:p>
            <a:pPr algn="ctr"/>
            <a:r>
              <a:rPr lang="en-GB" sz="8000" kern="10">
                <a:ln w="18415">
                  <a:solidFill>
                    <a:srgbClr val="FFFFFF"/>
                  </a:solidFill>
                  <a:round/>
                  <a:headEnd/>
                  <a:tailEnd/>
                </a:ln>
                <a:solidFill>
                  <a:srgbClr val="FFFFFF"/>
                </a:solidFill>
                <a:effectLst>
                  <a:outerShdw algn="tl" rotWithShape="0">
                    <a:srgbClr val="000000">
                      <a:alpha val="70000"/>
                    </a:srgbClr>
                  </a:outerShdw>
                </a:effectLst>
                <a:latin typeface="Bobcat"/>
              </a:rPr>
              <a:t>Voces Inocentes</a:t>
            </a:r>
          </a:p>
        </p:txBody>
      </p:sp>
      <p:sp>
        <p:nvSpPr>
          <p:cNvPr id="6149" name="TextBox 6"/>
          <p:cNvSpPr txBox="1">
            <a:spLocks noChangeArrowheads="1"/>
          </p:cNvSpPr>
          <p:nvPr/>
        </p:nvSpPr>
        <p:spPr bwMode="auto">
          <a:xfrm>
            <a:off x="1714500" y="5857875"/>
            <a:ext cx="5857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GB" sz="1800" b="1">
                <a:solidFill>
                  <a:schemeClr val="bg1"/>
                </a:solidFill>
                <a:latin typeface="Calibri" pitchFamily="34" charset="0"/>
              </a:rPr>
              <a:t>dirigido por </a:t>
            </a:r>
            <a:r>
              <a:rPr lang="fr-FR" sz="1800" b="1">
                <a:solidFill>
                  <a:schemeClr val="bg1"/>
                </a:solidFill>
                <a:latin typeface="Calibri" pitchFamily="34" charset="0"/>
              </a:rPr>
              <a:t>Luís Mandoka (2004)</a:t>
            </a:r>
            <a:br>
              <a:rPr lang="fr-FR" sz="1800" b="1">
                <a:solidFill>
                  <a:schemeClr val="bg1"/>
                </a:solidFill>
                <a:latin typeface="Calibri" pitchFamily="34" charset="0"/>
              </a:rPr>
            </a:br>
            <a:r>
              <a:rPr lang="es-ES" sz="1800" b="1">
                <a:solidFill>
                  <a:schemeClr val="bg1"/>
                </a:solidFill>
                <a:latin typeface="Calibri" pitchFamily="34" charset="0"/>
              </a:rPr>
              <a:t>Study guide written by Rachel Hawkes</a:t>
            </a:r>
            <a:endParaRPr lang="en-GB" sz="1800" b="1">
              <a:solidFill>
                <a:schemeClr val="bg1"/>
              </a:solidFill>
              <a:latin typeface="Calibri" pitchFamily="34" charset="0"/>
            </a:endParaRPr>
          </a:p>
          <a:p>
            <a:pPr algn="ctr"/>
            <a:r>
              <a:rPr lang="en-GB" sz="1800" b="1">
                <a:solidFill>
                  <a:schemeClr val="bg1"/>
                </a:solidFill>
                <a:latin typeface="Calibri" pitchFamily="34" charset="0"/>
              </a:rPr>
              <a:t> </a:t>
            </a:r>
            <a:endParaRPr lang="en-US" sz="1800" b="1">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Adrian's scenes from Voces Inocentes. Part 1_0003.jpg"/>
          <p:cNvPicPr>
            <a:picLocks noChangeAspect="1"/>
          </p:cNvPicPr>
          <p:nvPr/>
        </p:nvPicPr>
        <p:blipFill>
          <a:blip r:embed="rId3">
            <a:extLst>
              <a:ext uri="{28A0092B-C50C-407E-A947-70E740481C1C}">
                <a14:useLocalDpi xmlns:a14="http://schemas.microsoft.com/office/drawing/2010/main" val="0"/>
              </a:ext>
            </a:extLst>
          </a:blip>
          <a:srcRect t="14583" b="14581"/>
          <a:stretch>
            <a:fillRect/>
          </a:stretch>
        </p:blipFill>
        <p:spPr bwMode="auto">
          <a:xfrm>
            <a:off x="3946525" y="4000500"/>
            <a:ext cx="4840288"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 descr="Adrian's scenes from Voces Inocentes. Part 1_0002.jpg"/>
          <p:cNvPicPr>
            <a:picLocks noChangeAspect="1"/>
          </p:cNvPicPr>
          <p:nvPr/>
        </p:nvPicPr>
        <p:blipFill>
          <a:blip r:embed="rId4">
            <a:extLst>
              <a:ext uri="{28A0092B-C50C-407E-A947-70E740481C1C}">
                <a14:useLocalDpi xmlns:a14="http://schemas.microsoft.com/office/drawing/2010/main" val="0"/>
              </a:ext>
            </a:extLst>
          </a:blip>
          <a:srcRect t="14583" b="14583"/>
          <a:stretch>
            <a:fillRect/>
          </a:stretch>
        </p:blipFill>
        <p:spPr bwMode="auto">
          <a:xfrm>
            <a:off x="285750" y="928688"/>
            <a:ext cx="4975225"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Group 10"/>
          <p:cNvGraphicFramePr>
            <a:graphicFrameLocks noGrp="1"/>
          </p:cNvGraphicFramePr>
          <p:nvPr/>
        </p:nvGraphicFramePr>
        <p:xfrm>
          <a:off x="188913" y="142875"/>
          <a:ext cx="8740775" cy="677863"/>
        </p:xfrm>
        <a:graphic>
          <a:graphicData uri="http://schemas.openxmlformats.org/drawingml/2006/table">
            <a:tbl>
              <a:tblPr/>
              <a:tblGrid>
                <a:gridCol w="8740775"/>
              </a:tblGrid>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3600" b="1" i="0" u="none" strike="noStrike" cap="none" normalizeH="0" baseline="0" smtClean="0">
                          <a:ln>
                            <a:noFill/>
                          </a:ln>
                          <a:solidFill>
                            <a:schemeClr val="bg1"/>
                          </a:solidFill>
                          <a:effectLst/>
                          <a:latin typeface="Arial" charset="0"/>
                        </a:rPr>
                        <a:t>¿Cómo era el aula?</a:t>
                      </a:r>
                      <a:endParaRPr kumimoji="0" lang="en-GB" sz="3600" b="0" i="0" u="none" strike="noStrike" cap="none" normalizeH="0" baseline="0" smtClean="0">
                        <a:ln>
                          <a:noFill/>
                        </a:ln>
                        <a:solidFill>
                          <a:schemeClr val="bg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46C0A"/>
                    </a:solidFill>
                  </a:tcPr>
                </a:tc>
              </a:tr>
            </a:tbl>
          </a:graphicData>
        </a:graphic>
      </p:graphicFrame>
      <p:sp>
        <p:nvSpPr>
          <p:cNvPr id="7178" name="Rectangle 1"/>
          <p:cNvSpPr>
            <a:spLocks noChangeArrowheads="1"/>
          </p:cNvSpPr>
          <p:nvPr/>
        </p:nvSpPr>
        <p:spPr bwMode="auto">
          <a:xfrm>
            <a:off x="5357813" y="1071563"/>
            <a:ext cx="371475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s-ES_tradnl" sz="2600">
                <a:ea typeface="Calibri" pitchFamily="34" charset="0"/>
                <a:cs typeface="Times New Roman" pitchFamily="18" charset="0"/>
              </a:rPr>
              <a:t>El aula …………………… cuatro paredes. ………….. bastante tradicional.</a:t>
            </a:r>
            <a:endParaRPr lang="en-US" sz="2600">
              <a:ea typeface="Calibri" pitchFamily="34" charset="0"/>
              <a:cs typeface="Times New Roman" pitchFamily="18" charset="0"/>
            </a:endParaRPr>
          </a:p>
          <a:p>
            <a:pPr eaLnBrk="0" hangingPunct="0"/>
            <a:r>
              <a:rPr lang="es-ES_tradnl" sz="2600">
                <a:ea typeface="Calibri" pitchFamily="34" charset="0"/>
                <a:cs typeface="Times New Roman" pitchFamily="18" charset="0"/>
              </a:rPr>
              <a:t>Adentro …………………… muchas mesas y sillas.  </a:t>
            </a:r>
          </a:p>
        </p:txBody>
      </p:sp>
      <p:sp>
        <p:nvSpPr>
          <p:cNvPr id="7179" name="Rectangle 1"/>
          <p:cNvSpPr>
            <a:spLocks noChangeArrowheads="1"/>
          </p:cNvSpPr>
          <p:nvPr/>
        </p:nvSpPr>
        <p:spPr bwMode="auto">
          <a:xfrm>
            <a:off x="142875" y="4000500"/>
            <a:ext cx="371475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s-ES_tradnl" sz="2600">
                <a:ea typeface="Calibri" pitchFamily="34" charset="0"/>
                <a:cs typeface="Times New Roman" pitchFamily="18" charset="0"/>
              </a:rPr>
              <a:t>Los niños …………………. sentados.</a:t>
            </a:r>
            <a:endParaRPr lang="en-US" sz="2600">
              <a:ea typeface="Calibri" pitchFamily="34" charset="0"/>
              <a:cs typeface="Times New Roman" pitchFamily="18" charset="0"/>
            </a:endParaRPr>
          </a:p>
          <a:p>
            <a:pPr eaLnBrk="0" hangingPunct="0"/>
            <a:r>
              <a:rPr lang="en-GB" sz="2600">
                <a:ea typeface="Calibri" pitchFamily="34" charset="0"/>
                <a:cs typeface="Times New Roman" pitchFamily="18" charset="0"/>
              </a:rPr>
              <a:t>……………. una pantalla y un mapa en la pared</a:t>
            </a:r>
            <a:r>
              <a:rPr lang="es-ES_tradnl" sz="2600">
                <a:ea typeface="Calibri" pitchFamily="34" charset="0"/>
                <a:cs typeface="Times New Roman" pitchFamily="18" charset="0"/>
              </a:rPr>
              <a:t>.</a:t>
            </a:r>
            <a:br>
              <a:rPr lang="es-ES_tradnl" sz="2600">
                <a:ea typeface="Calibri" pitchFamily="34" charset="0"/>
                <a:cs typeface="Times New Roman" pitchFamily="18" charset="0"/>
              </a:rPr>
            </a:br>
            <a:r>
              <a:rPr lang="es-ES_tradnl" sz="2600">
                <a:ea typeface="Calibri" pitchFamily="34" charset="0"/>
                <a:cs typeface="Times New Roman" pitchFamily="18" charset="0"/>
              </a:rPr>
              <a:t>Los alumnos …………………….. contentos.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Adrian's scenes from Voces Inocentes. Part 1_0003.jpg"/>
          <p:cNvPicPr>
            <a:picLocks noChangeAspect="1"/>
          </p:cNvPicPr>
          <p:nvPr/>
        </p:nvPicPr>
        <p:blipFill>
          <a:blip r:embed="rId3">
            <a:extLst>
              <a:ext uri="{28A0092B-C50C-407E-A947-70E740481C1C}">
                <a14:useLocalDpi xmlns:a14="http://schemas.microsoft.com/office/drawing/2010/main" val="0"/>
              </a:ext>
            </a:extLst>
          </a:blip>
          <a:srcRect t="14583" b="14581"/>
          <a:stretch>
            <a:fillRect/>
          </a:stretch>
        </p:blipFill>
        <p:spPr bwMode="auto">
          <a:xfrm>
            <a:off x="3946525" y="4000500"/>
            <a:ext cx="4840288"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 descr="Adrian's scenes from Voces Inocentes. Part 1_0002.jpg"/>
          <p:cNvPicPr>
            <a:picLocks noChangeAspect="1"/>
          </p:cNvPicPr>
          <p:nvPr/>
        </p:nvPicPr>
        <p:blipFill>
          <a:blip r:embed="rId4">
            <a:extLst>
              <a:ext uri="{28A0092B-C50C-407E-A947-70E740481C1C}">
                <a14:useLocalDpi xmlns:a14="http://schemas.microsoft.com/office/drawing/2010/main" val="0"/>
              </a:ext>
            </a:extLst>
          </a:blip>
          <a:srcRect t="14583" b="14583"/>
          <a:stretch>
            <a:fillRect/>
          </a:stretch>
        </p:blipFill>
        <p:spPr bwMode="auto">
          <a:xfrm>
            <a:off x="285750" y="928688"/>
            <a:ext cx="4975225"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Group 10"/>
          <p:cNvGraphicFramePr>
            <a:graphicFrameLocks noGrp="1"/>
          </p:cNvGraphicFramePr>
          <p:nvPr/>
        </p:nvGraphicFramePr>
        <p:xfrm>
          <a:off x="188913" y="142875"/>
          <a:ext cx="8740775" cy="677863"/>
        </p:xfrm>
        <a:graphic>
          <a:graphicData uri="http://schemas.openxmlformats.org/drawingml/2006/table">
            <a:tbl>
              <a:tblPr/>
              <a:tblGrid>
                <a:gridCol w="8740775"/>
              </a:tblGrid>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3600" b="1" i="0" u="none" strike="noStrike" cap="none" normalizeH="0" baseline="0" smtClean="0">
                          <a:ln>
                            <a:noFill/>
                          </a:ln>
                          <a:solidFill>
                            <a:schemeClr val="bg1"/>
                          </a:solidFill>
                          <a:effectLst/>
                          <a:latin typeface="Arial" charset="0"/>
                        </a:rPr>
                        <a:t>¿Cómo era el aula?</a:t>
                      </a:r>
                      <a:endParaRPr kumimoji="0" lang="en-GB" sz="3600" b="0" i="0" u="none" strike="noStrike" cap="none" normalizeH="0" baseline="0" smtClean="0">
                        <a:ln>
                          <a:noFill/>
                        </a:ln>
                        <a:solidFill>
                          <a:schemeClr val="bg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46C0A"/>
                    </a:solidFill>
                  </a:tcPr>
                </a:tc>
              </a:tr>
            </a:tbl>
          </a:graphicData>
        </a:graphic>
      </p:graphicFrame>
      <p:sp>
        <p:nvSpPr>
          <p:cNvPr id="10250" name="Rectangle 1"/>
          <p:cNvSpPr>
            <a:spLocks noChangeArrowheads="1"/>
          </p:cNvSpPr>
          <p:nvPr/>
        </p:nvSpPr>
        <p:spPr bwMode="auto">
          <a:xfrm>
            <a:off x="5357813" y="1071563"/>
            <a:ext cx="371475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s-ES_tradnl" sz="2600">
                <a:ea typeface="Calibri" pitchFamily="34" charset="0"/>
                <a:cs typeface="Times New Roman" pitchFamily="18" charset="0"/>
              </a:rPr>
              <a:t>El aula …………………… cuatro paredes. ………….. bastante tradicional.</a:t>
            </a:r>
            <a:endParaRPr lang="en-US" sz="2600">
              <a:ea typeface="Calibri" pitchFamily="34" charset="0"/>
              <a:cs typeface="Times New Roman" pitchFamily="18" charset="0"/>
            </a:endParaRPr>
          </a:p>
          <a:p>
            <a:pPr eaLnBrk="0" hangingPunct="0"/>
            <a:r>
              <a:rPr lang="es-ES_tradnl" sz="2600">
                <a:ea typeface="Calibri" pitchFamily="34" charset="0"/>
                <a:cs typeface="Times New Roman" pitchFamily="18" charset="0"/>
              </a:rPr>
              <a:t>Adentro …………………… muchas mesas y sillas.  </a:t>
            </a:r>
          </a:p>
        </p:txBody>
      </p:sp>
      <p:sp>
        <p:nvSpPr>
          <p:cNvPr id="10251" name="Rectangle 1"/>
          <p:cNvSpPr>
            <a:spLocks noChangeArrowheads="1"/>
          </p:cNvSpPr>
          <p:nvPr/>
        </p:nvSpPr>
        <p:spPr bwMode="auto">
          <a:xfrm>
            <a:off x="142875" y="4000500"/>
            <a:ext cx="371475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s-ES_tradnl" sz="2600">
                <a:ea typeface="Calibri" pitchFamily="34" charset="0"/>
                <a:cs typeface="Times New Roman" pitchFamily="18" charset="0"/>
              </a:rPr>
              <a:t>Los niños …………………. sentados.</a:t>
            </a:r>
            <a:endParaRPr lang="en-US" sz="2600">
              <a:ea typeface="Calibri" pitchFamily="34" charset="0"/>
              <a:cs typeface="Times New Roman" pitchFamily="18" charset="0"/>
            </a:endParaRPr>
          </a:p>
          <a:p>
            <a:pPr eaLnBrk="0" hangingPunct="0"/>
            <a:r>
              <a:rPr lang="en-GB" sz="2600">
                <a:ea typeface="Calibri" pitchFamily="34" charset="0"/>
                <a:cs typeface="Times New Roman" pitchFamily="18" charset="0"/>
              </a:rPr>
              <a:t>……………. una pantalla y un mapa en la pared</a:t>
            </a:r>
            <a:r>
              <a:rPr lang="es-ES_tradnl" sz="2600">
                <a:ea typeface="Calibri" pitchFamily="34" charset="0"/>
                <a:cs typeface="Times New Roman" pitchFamily="18" charset="0"/>
              </a:rPr>
              <a:t>.</a:t>
            </a:r>
            <a:br>
              <a:rPr lang="es-ES_tradnl" sz="2600">
                <a:ea typeface="Calibri" pitchFamily="34" charset="0"/>
                <a:cs typeface="Times New Roman" pitchFamily="18" charset="0"/>
              </a:rPr>
            </a:br>
            <a:r>
              <a:rPr lang="es-ES_tradnl" sz="2600">
                <a:ea typeface="Calibri" pitchFamily="34" charset="0"/>
                <a:cs typeface="Times New Roman" pitchFamily="18" charset="0"/>
              </a:rPr>
              <a:t>Los alumnos …………………….. contentos.</a:t>
            </a:r>
          </a:p>
        </p:txBody>
      </p:sp>
      <p:sp>
        <p:nvSpPr>
          <p:cNvPr id="7" name="TextBox 6"/>
          <p:cNvSpPr txBox="1">
            <a:spLocks noChangeArrowheads="1"/>
          </p:cNvSpPr>
          <p:nvPr/>
        </p:nvSpPr>
        <p:spPr bwMode="auto">
          <a:xfrm>
            <a:off x="6500813" y="1000125"/>
            <a:ext cx="1643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GB" sz="2800" b="1">
                <a:solidFill>
                  <a:srgbClr val="C00000"/>
                </a:solidFill>
                <a:latin typeface="Calibri" pitchFamily="34" charset="0"/>
              </a:rPr>
              <a:t>tenía</a:t>
            </a:r>
            <a:endParaRPr lang="en-US" sz="2800" b="1">
              <a:solidFill>
                <a:srgbClr val="C00000"/>
              </a:solidFill>
              <a:latin typeface="Calibri" pitchFamily="34" charset="0"/>
            </a:endParaRPr>
          </a:p>
        </p:txBody>
      </p:sp>
      <p:sp>
        <p:nvSpPr>
          <p:cNvPr id="8" name="TextBox 7"/>
          <p:cNvSpPr txBox="1">
            <a:spLocks noChangeArrowheads="1"/>
          </p:cNvSpPr>
          <p:nvPr/>
        </p:nvSpPr>
        <p:spPr bwMode="auto">
          <a:xfrm>
            <a:off x="7286625" y="1357313"/>
            <a:ext cx="1643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GB" sz="2800" b="1">
                <a:solidFill>
                  <a:srgbClr val="C00000"/>
                </a:solidFill>
                <a:latin typeface="Calibri" pitchFamily="34" charset="0"/>
              </a:rPr>
              <a:t>Era</a:t>
            </a:r>
            <a:endParaRPr lang="en-US" sz="2800" b="1">
              <a:solidFill>
                <a:srgbClr val="C00000"/>
              </a:solidFill>
              <a:latin typeface="Calibri" pitchFamily="34" charset="0"/>
            </a:endParaRPr>
          </a:p>
        </p:txBody>
      </p:sp>
      <p:sp>
        <p:nvSpPr>
          <p:cNvPr id="9" name="TextBox 8"/>
          <p:cNvSpPr txBox="1">
            <a:spLocks noChangeArrowheads="1"/>
          </p:cNvSpPr>
          <p:nvPr/>
        </p:nvSpPr>
        <p:spPr bwMode="auto">
          <a:xfrm>
            <a:off x="6572250" y="2143125"/>
            <a:ext cx="1643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GB" sz="2800" b="1">
                <a:solidFill>
                  <a:srgbClr val="C00000"/>
                </a:solidFill>
                <a:latin typeface="Calibri" pitchFamily="34" charset="0"/>
              </a:rPr>
              <a:t>había</a:t>
            </a:r>
            <a:endParaRPr lang="en-US" sz="2800" b="1">
              <a:solidFill>
                <a:srgbClr val="C00000"/>
              </a:solidFill>
              <a:latin typeface="Calibri" pitchFamily="34" charset="0"/>
            </a:endParaRPr>
          </a:p>
        </p:txBody>
      </p:sp>
      <p:sp>
        <p:nvSpPr>
          <p:cNvPr id="10" name="TextBox 9"/>
          <p:cNvSpPr txBox="1">
            <a:spLocks noChangeArrowheads="1"/>
          </p:cNvSpPr>
          <p:nvPr/>
        </p:nvSpPr>
        <p:spPr bwMode="auto">
          <a:xfrm>
            <a:off x="1571625" y="3905250"/>
            <a:ext cx="1643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GB" sz="2800" b="1">
                <a:solidFill>
                  <a:srgbClr val="C00000"/>
                </a:solidFill>
                <a:latin typeface="Calibri" pitchFamily="34" charset="0"/>
              </a:rPr>
              <a:t>estaban</a:t>
            </a:r>
            <a:endParaRPr lang="en-US" sz="2800" b="1">
              <a:solidFill>
                <a:srgbClr val="C00000"/>
              </a:solidFill>
              <a:latin typeface="Calibri" pitchFamily="34" charset="0"/>
            </a:endParaRPr>
          </a:p>
        </p:txBody>
      </p:sp>
      <p:sp>
        <p:nvSpPr>
          <p:cNvPr id="11" name="TextBox 10"/>
          <p:cNvSpPr txBox="1">
            <a:spLocks noChangeArrowheads="1"/>
          </p:cNvSpPr>
          <p:nvPr/>
        </p:nvSpPr>
        <p:spPr bwMode="auto">
          <a:xfrm>
            <a:off x="0" y="4714875"/>
            <a:ext cx="1643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GB" sz="2800" b="1">
                <a:solidFill>
                  <a:srgbClr val="C00000"/>
                </a:solidFill>
                <a:latin typeface="Calibri" pitchFamily="34" charset="0"/>
              </a:rPr>
              <a:t>Había</a:t>
            </a:r>
            <a:endParaRPr lang="en-US" sz="2800" b="1">
              <a:solidFill>
                <a:srgbClr val="C00000"/>
              </a:solidFill>
              <a:latin typeface="Calibri" pitchFamily="34" charset="0"/>
            </a:endParaRPr>
          </a:p>
        </p:txBody>
      </p:sp>
      <p:sp>
        <p:nvSpPr>
          <p:cNvPr id="12" name="TextBox 11"/>
          <p:cNvSpPr txBox="1">
            <a:spLocks noChangeArrowheads="1"/>
          </p:cNvSpPr>
          <p:nvPr/>
        </p:nvSpPr>
        <p:spPr bwMode="auto">
          <a:xfrm>
            <a:off x="428625" y="5905500"/>
            <a:ext cx="1643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GB" sz="2800" b="1">
                <a:solidFill>
                  <a:srgbClr val="C00000"/>
                </a:solidFill>
                <a:latin typeface="Calibri" pitchFamily="34" charset="0"/>
              </a:rPr>
              <a:t>estaban</a:t>
            </a:r>
            <a:endParaRPr lang="en-US" sz="2800" b="1">
              <a:solidFill>
                <a:srgbClr val="C0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3"/>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strVal val="#ppt_w+.3"/>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Effect transition="in" filter="fade">
                                      <p:cBhvr>
                                        <p:cTn id="23" dur="1000"/>
                                        <p:tgtEl>
                                          <p:spTgt spid="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strVal val="#ppt_w+.3"/>
                                          </p:val>
                                        </p:tav>
                                        <p:tav tm="100000">
                                          <p:val>
                                            <p:strVal val="#ppt_w"/>
                                          </p:val>
                                        </p:tav>
                                      </p:tavLst>
                                    </p:anim>
                                    <p:anim calcmode="lin" valueType="num">
                                      <p:cBhvr>
                                        <p:cTn id="29" dur="1000" fill="hold"/>
                                        <p:tgtEl>
                                          <p:spTgt spid="10"/>
                                        </p:tgtEl>
                                        <p:attrNameLst>
                                          <p:attrName>ppt_h</p:attrName>
                                        </p:attrNameLst>
                                      </p:cBhvr>
                                      <p:tavLst>
                                        <p:tav tm="0">
                                          <p:val>
                                            <p:strVal val="#ppt_h"/>
                                          </p:val>
                                        </p:tav>
                                        <p:tav tm="100000">
                                          <p:val>
                                            <p:strVal val="#ppt_h"/>
                                          </p:val>
                                        </p:tav>
                                      </p:tavLst>
                                    </p:anim>
                                    <p:animEffect transition="in" filter="fade">
                                      <p:cBhvr>
                                        <p:cTn id="30" dur="1000"/>
                                        <p:tgtEl>
                                          <p:spTgt spid="1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ppt_w</p:attrName>
                                        </p:attrNameLst>
                                      </p:cBhvr>
                                      <p:tavLst>
                                        <p:tav tm="0">
                                          <p:val>
                                            <p:strVal val="#ppt_w+.3"/>
                                          </p:val>
                                        </p:tav>
                                        <p:tav tm="100000">
                                          <p:val>
                                            <p:strVal val="#ppt_w"/>
                                          </p:val>
                                        </p:tav>
                                      </p:tavLst>
                                    </p:anim>
                                    <p:anim calcmode="lin" valueType="num">
                                      <p:cBhvr>
                                        <p:cTn id="36" dur="1000" fill="hold"/>
                                        <p:tgtEl>
                                          <p:spTgt spid="11"/>
                                        </p:tgtEl>
                                        <p:attrNameLst>
                                          <p:attrName>ppt_h</p:attrName>
                                        </p:attrNameLst>
                                      </p:cBhvr>
                                      <p:tavLst>
                                        <p:tav tm="0">
                                          <p:val>
                                            <p:strVal val="#ppt_h"/>
                                          </p:val>
                                        </p:tav>
                                        <p:tav tm="100000">
                                          <p:val>
                                            <p:strVal val="#ppt_h"/>
                                          </p:val>
                                        </p:tav>
                                      </p:tavLst>
                                    </p:anim>
                                    <p:animEffect transition="in" filter="fade">
                                      <p:cBhvr>
                                        <p:cTn id="37" dur="10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1000" fill="hold"/>
                                        <p:tgtEl>
                                          <p:spTgt spid="12"/>
                                        </p:tgtEl>
                                        <p:attrNameLst>
                                          <p:attrName>ppt_w</p:attrName>
                                        </p:attrNameLst>
                                      </p:cBhvr>
                                      <p:tavLst>
                                        <p:tav tm="0">
                                          <p:val>
                                            <p:strVal val="#ppt_w+.3"/>
                                          </p:val>
                                        </p:tav>
                                        <p:tav tm="100000">
                                          <p:val>
                                            <p:strVal val="#ppt_w"/>
                                          </p:val>
                                        </p:tav>
                                      </p:tavLst>
                                    </p:anim>
                                    <p:anim calcmode="lin" valueType="num">
                                      <p:cBhvr>
                                        <p:cTn id="43" dur="1000" fill="hold"/>
                                        <p:tgtEl>
                                          <p:spTgt spid="12"/>
                                        </p:tgtEl>
                                        <p:attrNameLst>
                                          <p:attrName>ppt_h</p:attrName>
                                        </p:attrNameLst>
                                      </p:cBhvr>
                                      <p:tavLst>
                                        <p:tav tm="0">
                                          <p:val>
                                            <p:strVal val="#ppt_h"/>
                                          </p:val>
                                        </p:tav>
                                        <p:tav tm="100000">
                                          <p:val>
                                            <p:strVal val="#ppt_h"/>
                                          </p:val>
                                        </p:tav>
                                      </p:tavLst>
                                    </p:anim>
                                    <p:animEffect transition="in" filter="fade">
                                      <p:cBhvr>
                                        <p:cTn id="4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0"/>
          <p:cNvGraphicFramePr>
            <a:graphicFrameLocks noGrp="1"/>
          </p:cNvGraphicFramePr>
          <p:nvPr/>
        </p:nvGraphicFramePr>
        <p:xfrm>
          <a:off x="188913" y="142875"/>
          <a:ext cx="8740775" cy="677863"/>
        </p:xfrm>
        <a:graphic>
          <a:graphicData uri="http://schemas.openxmlformats.org/drawingml/2006/table">
            <a:tbl>
              <a:tblPr/>
              <a:tblGrid>
                <a:gridCol w="8740775"/>
              </a:tblGrid>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3600" b="1" i="0" u="none" strike="noStrike" cap="none" normalizeH="0" baseline="0" smtClean="0">
                          <a:ln>
                            <a:noFill/>
                          </a:ln>
                          <a:solidFill>
                            <a:schemeClr val="bg1"/>
                          </a:solidFill>
                          <a:effectLst/>
                          <a:latin typeface="Arial" charset="0"/>
                        </a:rPr>
                        <a:t>El poema de un alumno</a:t>
                      </a:r>
                      <a:endParaRPr kumimoji="0" lang="en-GB" sz="3600" b="0" i="0" u="none" strike="noStrike" cap="none" normalizeH="0" baseline="0" smtClean="0">
                        <a:ln>
                          <a:noFill/>
                        </a:ln>
                        <a:solidFill>
                          <a:schemeClr val="bg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46C0A"/>
                    </a:solidFill>
                  </a:tcPr>
                </a:tc>
              </a:tr>
            </a:tbl>
          </a:graphicData>
        </a:graphic>
      </p:graphicFrame>
      <p:sp>
        <p:nvSpPr>
          <p:cNvPr id="12296" name="Rectangle 1"/>
          <p:cNvSpPr>
            <a:spLocks noChangeArrowheads="1"/>
          </p:cNvSpPr>
          <p:nvPr/>
        </p:nvSpPr>
        <p:spPr bwMode="auto">
          <a:xfrm>
            <a:off x="285750" y="3714750"/>
            <a:ext cx="84296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hangingPunct="0"/>
            <a:r>
              <a:rPr lang="en-GB" sz="2800">
                <a:ea typeface="Calibri" pitchFamily="34" charset="0"/>
                <a:cs typeface="Times New Roman" pitchFamily="18" charset="0"/>
              </a:rPr>
              <a:t>Ningún niño de mi escuela quiere ir a pelear</a:t>
            </a:r>
            <a:br>
              <a:rPr lang="en-GB" sz="2800">
                <a:ea typeface="Calibri" pitchFamily="34" charset="0"/>
                <a:cs typeface="Times New Roman" pitchFamily="18" charset="0"/>
              </a:rPr>
            </a:br>
            <a:r>
              <a:rPr lang="en-GB" sz="2800">
                <a:ea typeface="Calibri" pitchFamily="34" charset="0"/>
                <a:cs typeface="Times New Roman" pitchFamily="18" charset="0"/>
              </a:rPr>
              <a:t>No les gusta la guerra porque prefieren jugar</a:t>
            </a:r>
            <a:br>
              <a:rPr lang="en-GB" sz="2800">
                <a:ea typeface="Calibri" pitchFamily="34" charset="0"/>
                <a:cs typeface="Times New Roman" pitchFamily="18" charset="0"/>
              </a:rPr>
            </a:br>
            <a:r>
              <a:rPr lang="en-GB" sz="2800">
                <a:ea typeface="Calibri" pitchFamily="34" charset="0"/>
                <a:cs typeface="Times New Roman" pitchFamily="18" charset="0"/>
              </a:rPr>
              <a:t>Los soldados nos buscan porque nos quieren reclutar</a:t>
            </a:r>
            <a:br>
              <a:rPr lang="en-GB" sz="2800">
                <a:ea typeface="Calibri" pitchFamily="34" charset="0"/>
                <a:cs typeface="Times New Roman" pitchFamily="18" charset="0"/>
              </a:rPr>
            </a:br>
            <a:r>
              <a:rPr lang="en-GB" sz="2800">
                <a:ea typeface="Calibri" pitchFamily="34" charset="0"/>
                <a:cs typeface="Times New Roman" pitchFamily="18" charset="0"/>
              </a:rPr>
              <a:t>pero a mí y a mis amigos nunca nos van a encontrar</a:t>
            </a:r>
            <a:endParaRPr lang="es-ES_tradnl" sz="2800">
              <a:ea typeface="Calibri" pitchFamily="34" charset="0"/>
              <a:cs typeface="Times New Roman" pitchFamily="18" charset="0"/>
            </a:endParaRPr>
          </a:p>
        </p:txBody>
      </p:sp>
      <p:pic>
        <p:nvPicPr>
          <p:cNvPr id="12297" name="Picture 6" descr="Adrian's scenes from Voces Inocentes. Part 1_0004.jpg">
            <a:hlinkClick r:id="" action="ppaction://noaction">
              <a:snd r:embed="rId3" name="Poema.wav"/>
            </a:hlinkClick>
          </p:cNvPr>
          <p:cNvPicPr>
            <a:picLocks noChangeAspect="1"/>
          </p:cNvPicPr>
          <p:nvPr/>
        </p:nvPicPr>
        <p:blipFill>
          <a:blip r:embed="rId4">
            <a:extLst>
              <a:ext uri="{28A0092B-C50C-407E-A947-70E740481C1C}">
                <a14:useLocalDpi xmlns:a14="http://schemas.microsoft.com/office/drawing/2010/main" val="0"/>
              </a:ext>
            </a:extLst>
          </a:blip>
          <a:srcRect t="14583" b="14583"/>
          <a:stretch>
            <a:fillRect/>
          </a:stretch>
        </p:blipFill>
        <p:spPr bwMode="auto">
          <a:xfrm>
            <a:off x="2214563" y="1000125"/>
            <a:ext cx="45720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0"/>
          <p:cNvGraphicFramePr>
            <a:graphicFrameLocks noGrp="1"/>
          </p:cNvGraphicFramePr>
          <p:nvPr/>
        </p:nvGraphicFramePr>
        <p:xfrm>
          <a:off x="188913" y="142875"/>
          <a:ext cx="8740775" cy="677863"/>
        </p:xfrm>
        <a:graphic>
          <a:graphicData uri="http://schemas.openxmlformats.org/drawingml/2006/table">
            <a:tbl>
              <a:tblPr/>
              <a:tblGrid>
                <a:gridCol w="8740775"/>
              </a:tblGrid>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3600" b="1" i="0" u="none" strike="noStrike" cap="none" normalizeH="0" baseline="0" smtClean="0">
                          <a:ln>
                            <a:noFill/>
                          </a:ln>
                          <a:solidFill>
                            <a:schemeClr val="bg1"/>
                          </a:solidFill>
                          <a:effectLst/>
                          <a:latin typeface="Arial" charset="0"/>
                        </a:rPr>
                        <a:t>La guerra llegó a la escuela</a:t>
                      </a:r>
                      <a:endParaRPr kumimoji="0" lang="en-GB" sz="3600" b="0" i="0" u="none" strike="noStrike" cap="none" normalizeH="0" baseline="0" smtClean="0">
                        <a:ln>
                          <a:noFill/>
                        </a:ln>
                        <a:solidFill>
                          <a:schemeClr val="bg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46C0A"/>
                    </a:solidFill>
                  </a:tcPr>
                </a:tc>
              </a:tr>
            </a:tbl>
          </a:graphicData>
        </a:graphic>
      </p:graphicFrame>
      <p:pic>
        <p:nvPicPr>
          <p:cNvPr id="14344" name="Picture 4" descr="Adrian's scenes from Voces Inocentes. Part 1_0009.jpg"/>
          <p:cNvPicPr>
            <a:picLocks noChangeAspect="1"/>
          </p:cNvPicPr>
          <p:nvPr/>
        </p:nvPicPr>
        <p:blipFill>
          <a:blip r:embed="rId3">
            <a:extLst>
              <a:ext uri="{28A0092B-C50C-407E-A947-70E740481C1C}">
                <a14:useLocalDpi xmlns:a14="http://schemas.microsoft.com/office/drawing/2010/main" val="0"/>
              </a:ext>
            </a:extLst>
          </a:blip>
          <a:srcRect t="12500" b="14583"/>
          <a:stretch>
            <a:fillRect/>
          </a:stretch>
        </p:blipFill>
        <p:spPr bwMode="auto">
          <a:xfrm>
            <a:off x="357188" y="1143000"/>
            <a:ext cx="27432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7" descr="Adrian's scenes from Voces Inocentes. Part 1_0010.jpg"/>
          <p:cNvPicPr>
            <a:picLocks noChangeAspect="1"/>
          </p:cNvPicPr>
          <p:nvPr/>
        </p:nvPicPr>
        <p:blipFill>
          <a:blip r:embed="rId4">
            <a:extLst>
              <a:ext uri="{28A0092B-C50C-407E-A947-70E740481C1C}">
                <a14:useLocalDpi xmlns:a14="http://schemas.microsoft.com/office/drawing/2010/main" val="0"/>
              </a:ext>
            </a:extLst>
          </a:blip>
          <a:srcRect t="14583" b="16666"/>
          <a:stretch>
            <a:fillRect/>
          </a:stretch>
        </p:blipFill>
        <p:spPr bwMode="auto">
          <a:xfrm>
            <a:off x="3214688" y="1143000"/>
            <a:ext cx="2928937"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extBox 8"/>
          <p:cNvSpPr txBox="1">
            <a:spLocks noChangeArrowheads="1"/>
          </p:cNvSpPr>
          <p:nvPr/>
        </p:nvSpPr>
        <p:spPr bwMode="auto">
          <a:xfrm>
            <a:off x="6215063" y="1228725"/>
            <a:ext cx="2857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GB" sz="2400">
                <a:latin typeface="Calibri" pitchFamily="34" charset="0"/>
              </a:rPr>
              <a:t>Los niños </a:t>
            </a:r>
            <a:r>
              <a:rPr lang="en-GB" sz="2400" b="1">
                <a:latin typeface="Calibri" pitchFamily="34" charset="0"/>
              </a:rPr>
              <a:t>jugaban </a:t>
            </a:r>
            <a:r>
              <a:rPr lang="en-GB" sz="2400">
                <a:latin typeface="Calibri" pitchFamily="34" charset="0"/>
              </a:rPr>
              <a:t>junto al río cuando </a:t>
            </a:r>
            <a:r>
              <a:rPr lang="en-GB" sz="2400" b="1">
                <a:latin typeface="Calibri" pitchFamily="34" charset="0"/>
              </a:rPr>
              <a:t>pasaron</a:t>
            </a:r>
            <a:r>
              <a:rPr lang="en-GB" sz="2400">
                <a:latin typeface="Calibri" pitchFamily="34" charset="0"/>
              </a:rPr>
              <a:t> 2 soldados.</a:t>
            </a:r>
            <a:endParaRPr lang="en-US" sz="2400">
              <a:latin typeface="Calibri" pitchFamily="34" charset="0"/>
            </a:endParaRPr>
          </a:p>
        </p:txBody>
      </p:sp>
      <p:pic>
        <p:nvPicPr>
          <p:cNvPr id="14347" name="Picture 9" descr="Adrian's scenes from Voces Inocentes. Part 1_0015.jpg"/>
          <p:cNvPicPr>
            <a:picLocks noChangeAspect="1"/>
          </p:cNvPicPr>
          <p:nvPr/>
        </p:nvPicPr>
        <p:blipFill>
          <a:blip r:embed="rId5">
            <a:extLst>
              <a:ext uri="{28A0092B-C50C-407E-A947-70E740481C1C}">
                <a14:useLocalDpi xmlns:a14="http://schemas.microsoft.com/office/drawing/2010/main" val="0"/>
              </a:ext>
            </a:extLst>
          </a:blip>
          <a:srcRect t="14583" r="3868" b="14583"/>
          <a:stretch>
            <a:fillRect/>
          </a:stretch>
        </p:blipFill>
        <p:spPr bwMode="auto">
          <a:xfrm>
            <a:off x="357188" y="2786063"/>
            <a:ext cx="2714625"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0" descr="Adrian's scenes from Voces Inocentes. Part 1_0013.jpg"/>
          <p:cNvPicPr>
            <a:picLocks noChangeAspect="1"/>
          </p:cNvPicPr>
          <p:nvPr/>
        </p:nvPicPr>
        <p:blipFill>
          <a:blip r:embed="rId6">
            <a:extLst>
              <a:ext uri="{28A0092B-C50C-407E-A947-70E740481C1C}">
                <a14:useLocalDpi xmlns:a14="http://schemas.microsoft.com/office/drawing/2010/main" val="0"/>
              </a:ext>
            </a:extLst>
          </a:blip>
          <a:srcRect t="14583" b="14583"/>
          <a:stretch>
            <a:fillRect/>
          </a:stretch>
        </p:blipFill>
        <p:spPr bwMode="auto">
          <a:xfrm>
            <a:off x="3214688" y="2786063"/>
            <a:ext cx="29591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3" name="TextBox 11"/>
          <p:cNvSpPr txBox="1">
            <a:spLocks noChangeArrowheads="1"/>
          </p:cNvSpPr>
          <p:nvPr/>
        </p:nvSpPr>
        <p:spPr bwMode="auto">
          <a:xfrm>
            <a:off x="6286500" y="2857500"/>
            <a:ext cx="2857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GB" sz="2400">
                <a:latin typeface="Calibri" pitchFamily="34" charset="0"/>
              </a:rPr>
              <a:t>Los niños </a:t>
            </a:r>
            <a:r>
              <a:rPr lang="en-GB" sz="2400" b="1">
                <a:latin typeface="Calibri" pitchFamily="34" charset="0"/>
              </a:rPr>
              <a:t>estudiaban </a:t>
            </a:r>
            <a:r>
              <a:rPr lang="en-GB" sz="2400">
                <a:latin typeface="Calibri" pitchFamily="34" charset="0"/>
              </a:rPr>
              <a:t>cuando </a:t>
            </a:r>
            <a:r>
              <a:rPr lang="en-GB" sz="2400" b="1">
                <a:latin typeface="Calibri" pitchFamily="34" charset="0"/>
              </a:rPr>
              <a:t>llegaron</a:t>
            </a:r>
            <a:r>
              <a:rPr lang="en-GB" sz="2400">
                <a:latin typeface="Calibri" pitchFamily="34" charset="0"/>
              </a:rPr>
              <a:t> los guerillas.</a:t>
            </a:r>
            <a:endParaRPr lang="en-US" sz="2400">
              <a:latin typeface="Calibri" pitchFamily="34" charset="0"/>
            </a:endParaRPr>
          </a:p>
        </p:txBody>
      </p:sp>
      <p:pic>
        <p:nvPicPr>
          <p:cNvPr id="14350" name="Picture 12" descr="Adrian's scenes from Voces Inocentes. Part 1_0019.jpg"/>
          <p:cNvPicPr>
            <a:picLocks noChangeAspect="1"/>
          </p:cNvPicPr>
          <p:nvPr/>
        </p:nvPicPr>
        <p:blipFill>
          <a:blip r:embed="rId7">
            <a:extLst>
              <a:ext uri="{28A0092B-C50C-407E-A947-70E740481C1C}">
                <a14:useLocalDpi xmlns:a14="http://schemas.microsoft.com/office/drawing/2010/main" val="0"/>
              </a:ext>
            </a:extLst>
          </a:blip>
          <a:srcRect t="14583" b="14583"/>
          <a:stretch>
            <a:fillRect/>
          </a:stretch>
        </p:blipFill>
        <p:spPr bwMode="auto">
          <a:xfrm>
            <a:off x="357188" y="4429125"/>
            <a:ext cx="26892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13" descr="Adrian's scenes from Voces Inocentes. Part 1_0020.jpg"/>
          <p:cNvPicPr>
            <a:picLocks noChangeAspect="1"/>
          </p:cNvPicPr>
          <p:nvPr/>
        </p:nvPicPr>
        <p:blipFill>
          <a:blip r:embed="rId8">
            <a:extLst>
              <a:ext uri="{28A0092B-C50C-407E-A947-70E740481C1C}">
                <a14:useLocalDpi xmlns:a14="http://schemas.microsoft.com/office/drawing/2010/main" val="0"/>
              </a:ext>
            </a:extLst>
          </a:blip>
          <a:srcRect t="14583" b="14583"/>
          <a:stretch>
            <a:fillRect/>
          </a:stretch>
        </p:blipFill>
        <p:spPr bwMode="auto">
          <a:xfrm>
            <a:off x="3214688" y="4429125"/>
            <a:ext cx="29591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6" name="TextBox 14"/>
          <p:cNvSpPr txBox="1">
            <a:spLocks noChangeArrowheads="1"/>
          </p:cNvSpPr>
          <p:nvPr/>
        </p:nvSpPr>
        <p:spPr bwMode="auto">
          <a:xfrm>
            <a:off x="6286500" y="4572000"/>
            <a:ext cx="28575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GB" sz="2400">
                <a:latin typeface="Calibri" pitchFamily="34" charset="0"/>
              </a:rPr>
              <a:t>Los niños </a:t>
            </a:r>
            <a:r>
              <a:rPr lang="en-GB" sz="2400" b="1">
                <a:latin typeface="Calibri" pitchFamily="34" charset="0"/>
              </a:rPr>
              <a:t>tenían </a:t>
            </a:r>
            <a:r>
              <a:rPr lang="en-GB" sz="2400">
                <a:latin typeface="Calibri" pitchFamily="34" charset="0"/>
              </a:rPr>
              <a:t>miedo </a:t>
            </a:r>
            <a:r>
              <a:rPr lang="en-GB" sz="2400" b="1">
                <a:latin typeface="Calibri" pitchFamily="34" charset="0"/>
              </a:rPr>
              <a:t> </a:t>
            </a:r>
            <a:r>
              <a:rPr lang="en-GB" sz="2400">
                <a:latin typeface="Calibri" pitchFamily="34" charset="0"/>
              </a:rPr>
              <a:t>cuando </a:t>
            </a:r>
            <a:r>
              <a:rPr lang="en-GB" sz="2400" b="1">
                <a:latin typeface="Calibri" pitchFamily="34" charset="0"/>
              </a:rPr>
              <a:t>estallaron</a:t>
            </a:r>
            <a:r>
              <a:rPr lang="en-GB" sz="2400">
                <a:latin typeface="Calibri" pitchFamily="34" charset="0"/>
              </a:rPr>
              <a:t> las bombas.</a:t>
            </a:r>
            <a:endParaRPr lang="en-US" sz="2400">
              <a:latin typeface="Calibri" pitchFamily="34" charset="0"/>
            </a:endParaRPr>
          </a:p>
        </p:txBody>
      </p:sp>
      <p:sp>
        <p:nvSpPr>
          <p:cNvPr id="14353" name="TextBox 15"/>
          <p:cNvSpPr txBox="1">
            <a:spLocks noChangeArrowheads="1"/>
          </p:cNvSpPr>
          <p:nvPr/>
        </p:nvSpPr>
        <p:spPr bwMode="auto">
          <a:xfrm>
            <a:off x="428625" y="6215063"/>
            <a:ext cx="7929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GB" b="1">
                <a:latin typeface="Lucida Calligraphy" pitchFamily="66" charset="0"/>
              </a:rPr>
              <a:t>descripción = imperfecto  / acción terminada = pretérito</a:t>
            </a:r>
            <a:endParaRPr lang="en-US" b="1">
              <a:latin typeface="Lucida Calligraphy"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250"/>
                                        </p:tgtEl>
                                        <p:attrNameLst>
                                          <p:attrName>style.visibility</p:attrName>
                                        </p:attrNameLst>
                                      </p:cBhvr>
                                      <p:to>
                                        <p:strVal val="visible"/>
                                      </p:to>
                                    </p:set>
                                    <p:anim calcmode="lin" valueType="num">
                                      <p:cBhvr>
                                        <p:cTn id="7" dur="1000" fill="hold"/>
                                        <p:tgtEl>
                                          <p:spTgt spid="10250"/>
                                        </p:tgtEl>
                                        <p:attrNameLst>
                                          <p:attrName>ppt_w</p:attrName>
                                        </p:attrNameLst>
                                      </p:cBhvr>
                                      <p:tavLst>
                                        <p:tav tm="0">
                                          <p:val>
                                            <p:strVal val="#ppt_w+.3"/>
                                          </p:val>
                                        </p:tav>
                                        <p:tav tm="100000">
                                          <p:val>
                                            <p:strVal val="#ppt_w"/>
                                          </p:val>
                                        </p:tav>
                                      </p:tavLst>
                                    </p:anim>
                                    <p:anim calcmode="lin" valueType="num">
                                      <p:cBhvr>
                                        <p:cTn id="8" dur="1000" fill="hold"/>
                                        <p:tgtEl>
                                          <p:spTgt spid="10250"/>
                                        </p:tgtEl>
                                        <p:attrNameLst>
                                          <p:attrName>ppt_h</p:attrName>
                                        </p:attrNameLst>
                                      </p:cBhvr>
                                      <p:tavLst>
                                        <p:tav tm="0">
                                          <p:val>
                                            <p:strVal val="#ppt_h"/>
                                          </p:val>
                                        </p:tav>
                                        <p:tav tm="100000">
                                          <p:val>
                                            <p:strVal val="#ppt_h"/>
                                          </p:val>
                                        </p:tav>
                                      </p:tavLst>
                                    </p:anim>
                                    <p:animEffect transition="in" filter="fade">
                                      <p:cBhvr>
                                        <p:cTn id="9" dur="1000"/>
                                        <p:tgtEl>
                                          <p:spTgt spid="102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253"/>
                                        </p:tgtEl>
                                        <p:attrNameLst>
                                          <p:attrName>style.visibility</p:attrName>
                                        </p:attrNameLst>
                                      </p:cBhvr>
                                      <p:to>
                                        <p:strVal val="visible"/>
                                      </p:to>
                                    </p:set>
                                    <p:anim calcmode="lin" valueType="num">
                                      <p:cBhvr>
                                        <p:cTn id="14" dur="1000" fill="hold"/>
                                        <p:tgtEl>
                                          <p:spTgt spid="10253"/>
                                        </p:tgtEl>
                                        <p:attrNameLst>
                                          <p:attrName>ppt_w</p:attrName>
                                        </p:attrNameLst>
                                      </p:cBhvr>
                                      <p:tavLst>
                                        <p:tav tm="0">
                                          <p:val>
                                            <p:strVal val="#ppt_w+.3"/>
                                          </p:val>
                                        </p:tav>
                                        <p:tav tm="100000">
                                          <p:val>
                                            <p:strVal val="#ppt_w"/>
                                          </p:val>
                                        </p:tav>
                                      </p:tavLst>
                                    </p:anim>
                                    <p:anim calcmode="lin" valueType="num">
                                      <p:cBhvr>
                                        <p:cTn id="15" dur="1000" fill="hold"/>
                                        <p:tgtEl>
                                          <p:spTgt spid="10253"/>
                                        </p:tgtEl>
                                        <p:attrNameLst>
                                          <p:attrName>ppt_h</p:attrName>
                                        </p:attrNameLst>
                                      </p:cBhvr>
                                      <p:tavLst>
                                        <p:tav tm="0">
                                          <p:val>
                                            <p:strVal val="#ppt_h"/>
                                          </p:val>
                                        </p:tav>
                                        <p:tav tm="100000">
                                          <p:val>
                                            <p:strVal val="#ppt_h"/>
                                          </p:val>
                                        </p:tav>
                                      </p:tavLst>
                                    </p:anim>
                                    <p:animEffect transition="in" filter="fade">
                                      <p:cBhvr>
                                        <p:cTn id="16" dur="1000"/>
                                        <p:tgtEl>
                                          <p:spTgt spid="1025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0256"/>
                                        </p:tgtEl>
                                        <p:attrNameLst>
                                          <p:attrName>style.visibility</p:attrName>
                                        </p:attrNameLst>
                                      </p:cBhvr>
                                      <p:to>
                                        <p:strVal val="visible"/>
                                      </p:to>
                                    </p:set>
                                    <p:anim calcmode="lin" valueType="num">
                                      <p:cBhvr>
                                        <p:cTn id="21" dur="1000" fill="hold"/>
                                        <p:tgtEl>
                                          <p:spTgt spid="10256"/>
                                        </p:tgtEl>
                                        <p:attrNameLst>
                                          <p:attrName>ppt_w</p:attrName>
                                        </p:attrNameLst>
                                      </p:cBhvr>
                                      <p:tavLst>
                                        <p:tav tm="0">
                                          <p:val>
                                            <p:strVal val="#ppt_w+.3"/>
                                          </p:val>
                                        </p:tav>
                                        <p:tav tm="100000">
                                          <p:val>
                                            <p:strVal val="#ppt_w"/>
                                          </p:val>
                                        </p:tav>
                                      </p:tavLst>
                                    </p:anim>
                                    <p:anim calcmode="lin" valueType="num">
                                      <p:cBhvr>
                                        <p:cTn id="22" dur="1000" fill="hold"/>
                                        <p:tgtEl>
                                          <p:spTgt spid="10256"/>
                                        </p:tgtEl>
                                        <p:attrNameLst>
                                          <p:attrName>ppt_h</p:attrName>
                                        </p:attrNameLst>
                                      </p:cBhvr>
                                      <p:tavLst>
                                        <p:tav tm="0">
                                          <p:val>
                                            <p:strVal val="#ppt_h"/>
                                          </p:val>
                                        </p:tav>
                                        <p:tav tm="100000">
                                          <p:val>
                                            <p:strVal val="#ppt_h"/>
                                          </p:val>
                                        </p:tav>
                                      </p:tavLst>
                                    </p:anim>
                                    <p:animEffect transition="in" filter="fade">
                                      <p:cBhvr>
                                        <p:cTn id="23" dur="1000"/>
                                        <p:tgtEl>
                                          <p:spTgt spid="10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 grpId="0"/>
      <p:bldP spid="10253" grpId="0"/>
      <p:bldP spid="10256" grpId="0"/>
    </p:bld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4</TotalTime>
  <Words>320</Words>
  <Application>Microsoft Office PowerPoint</Application>
  <PresentationFormat>On-screen Show (4:3)</PresentationFormat>
  <Paragraphs>44</Paragraphs>
  <Slides>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Times New Roman</vt:lpstr>
      <vt:lpstr>Lucida Calligraphy</vt:lpstr>
      <vt:lpstr>blank</vt:lpstr>
      <vt:lpstr>PowerPoint Presentation</vt:lpstr>
      <vt:lpstr>PowerPoint Presentation</vt:lpstr>
      <vt:lpstr>PowerPoint Presentation</vt:lpstr>
      <vt:lpstr>PowerPoint Presentation</vt:lpstr>
      <vt:lpstr>PowerPoint Presentation</vt:lpstr>
    </vt:vector>
  </TitlesOfParts>
  <Company>Comberton Village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rhawkes</dc:creator>
  <cp:lastModifiedBy>Rachel Hawkes</cp:lastModifiedBy>
  <cp:revision>2</cp:revision>
  <dcterms:created xsi:type="dcterms:W3CDTF">2011-03-28T09:11:38Z</dcterms:created>
  <dcterms:modified xsi:type="dcterms:W3CDTF">2011-09-24T06:56:54Z</dcterms:modified>
</cp:coreProperties>
</file>