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2D2B"/>
    <a:srgbClr val="FFFFFF"/>
    <a:srgbClr val="A851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56" autoAdjust="0"/>
  </p:normalViewPr>
  <p:slideViewPr>
    <p:cSldViewPr>
      <p:cViewPr>
        <p:scale>
          <a:sx n="62" d="100"/>
          <a:sy n="62" d="100"/>
        </p:scale>
        <p:origin x="-159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5CF173F-F7FF-4283-A382-EFBC18F5408C}" type="datetimeFigureOut">
              <a:rPr lang="en-US"/>
              <a:pPr>
                <a:defRPr/>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9E88DCA-61A3-47EA-A3E2-8CE4A453D2D7}" type="slidenum">
              <a:rPr lang="en-US"/>
              <a:pPr>
                <a:defRPr/>
              </a:pPr>
              <a:t>‹#›</a:t>
            </a:fld>
            <a:endParaRPr lang="en-US"/>
          </a:p>
        </p:txBody>
      </p:sp>
    </p:spTree>
    <p:extLst>
      <p:ext uri="{BB962C8B-B14F-4D97-AF65-F5344CB8AC3E}">
        <p14:creationId xmlns:p14="http://schemas.microsoft.com/office/powerpoint/2010/main" val="7128720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smtClean="0"/>
              <a:t>Whole class oral work in TL (or pairs) – see next slide for suggested questions.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smtClean="0"/>
              <a:t>Whole class oral work in TL (or pairs) – see next slide for suggested questions.  Higher ability groups could be asked to come up with suitable questions themselves.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smtClean="0"/>
              <a:t>Students read the information and complete the tasks.  They could be given a choice of text/task here.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0359766-89BA-4C2D-B0F0-D3AF17072987}" type="datetimeFigureOut">
              <a:rPr lang="en-US"/>
              <a:pPr>
                <a:defRPr/>
              </a:pPr>
              <a:t>9/24/2011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A7C7E09-D250-4EFC-AB9B-59F63F8DACA3}" type="slidenum">
              <a:rPr lang="en-US"/>
              <a:pPr>
                <a:defRPr/>
              </a:pPr>
              <a:t>‹#›</a:t>
            </a:fld>
            <a:endParaRPr lang="en-US"/>
          </a:p>
        </p:txBody>
      </p:sp>
    </p:spTree>
    <p:extLst>
      <p:ext uri="{BB962C8B-B14F-4D97-AF65-F5344CB8AC3E}">
        <p14:creationId xmlns:p14="http://schemas.microsoft.com/office/powerpoint/2010/main" val="403365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696DD0-7D1A-4BC2-ACB9-97B73D7894D9}" type="datetimeFigureOut">
              <a:rPr lang="en-US"/>
              <a:pPr>
                <a:defRPr/>
              </a:pPr>
              <a:t>9/24/2011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2F02B3-EFBD-4B5E-B721-E1D88299A7B1}" type="slidenum">
              <a:rPr lang="en-US"/>
              <a:pPr>
                <a:defRPr/>
              </a:pPr>
              <a:t>‹#›</a:t>
            </a:fld>
            <a:endParaRPr lang="en-US"/>
          </a:p>
        </p:txBody>
      </p:sp>
    </p:spTree>
    <p:extLst>
      <p:ext uri="{BB962C8B-B14F-4D97-AF65-F5344CB8AC3E}">
        <p14:creationId xmlns:p14="http://schemas.microsoft.com/office/powerpoint/2010/main" val="21955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909FEE-F5F2-4128-A016-7260F59D146D}" type="datetimeFigureOut">
              <a:rPr lang="en-US"/>
              <a:pPr>
                <a:defRPr/>
              </a:pPr>
              <a:t>9/24/2011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A6D887-8763-4A5E-AA3C-C992A79EA370}" type="slidenum">
              <a:rPr lang="en-US"/>
              <a:pPr>
                <a:defRPr/>
              </a:pPr>
              <a:t>‹#›</a:t>
            </a:fld>
            <a:endParaRPr lang="en-US"/>
          </a:p>
        </p:txBody>
      </p:sp>
    </p:spTree>
    <p:extLst>
      <p:ext uri="{BB962C8B-B14F-4D97-AF65-F5344CB8AC3E}">
        <p14:creationId xmlns:p14="http://schemas.microsoft.com/office/powerpoint/2010/main" val="1131703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036FEE-1447-426E-A68C-C97474972E94}" type="datetimeFigureOut">
              <a:rPr lang="en-US"/>
              <a:pPr>
                <a:defRPr/>
              </a:pPr>
              <a:t>9/24/2011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25235-908D-439D-A674-2AC8944669EA}" type="slidenum">
              <a:rPr lang="en-US"/>
              <a:pPr>
                <a:defRPr/>
              </a:pPr>
              <a:t>‹#›</a:t>
            </a:fld>
            <a:endParaRPr lang="en-US"/>
          </a:p>
        </p:txBody>
      </p:sp>
    </p:spTree>
    <p:extLst>
      <p:ext uri="{BB962C8B-B14F-4D97-AF65-F5344CB8AC3E}">
        <p14:creationId xmlns:p14="http://schemas.microsoft.com/office/powerpoint/2010/main" val="318517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DB18C5-2EC8-423B-9A98-30DE83D78B17}" type="datetimeFigureOut">
              <a:rPr lang="en-US"/>
              <a:pPr>
                <a:defRPr/>
              </a:pPr>
              <a:t>9/24/2011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B89E29-FD44-492D-8C67-C1CAFFD7EF24}" type="slidenum">
              <a:rPr lang="en-US"/>
              <a:pPr>
                <a:defRPr/>
              </a:pPr>
              <a:t>‹#›</a:t>
            </a:fld>
            <a:endParaRPr lang="en-US"/>
          </a:p>
        </p:txBody>
      </p:sp>
    </p:spTree>
    <p:extLst>
      <p:ext uri="{BB962C8B-B14F-4D97-AF65-F5344CB8AC3E}">
        <p14:creationId xmlns:p14="http://schemas.microsoft.com/office/powerpoint/2010/main" val="4229803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5408F33-3153-4A6C-AF7F-F9BE175EBDBC}" type="datetimeFigureOut">
              <a:rPr lang="en-US"/>
              <a:pPr>
                <a:defRPr/>
              </a:pPr>
              <a:t>9/24/2011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375CE5-D216-4B6D-A160-D098442D0D49}" type="slidenum">
              <a:rPr lang="en-US"/>
              <a:pPr>
                <a:defRPr/>
              </a:pPr>
              <a:t>‹#›</a:t>
            </a:fld>
            <a:endParaRPr lang="en-US"/>
          </a:p>
        </p:txBody>
      </p:sp>
    </p:spTree>
    <p:extLst>
      <p:ext uri="{BB962C8B-B14F-4D97-AF65-F5344CB8AC3E}">
        <p14:creationId xmlns:p14="http://schemas.microsoft.com/office/powerpoint/2010/main" val="311253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CE010AB-74A1-4324-A5CA-41CA6831F24C}" type="datetimeFigureOut">
              <a:rPr lang="en-US"/>
              <a:pPr>
                <a:defRPr/>
              </a:pPr>
              <a:t>9/24/2011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B833066-B435-4F6D-B46A-D106FC34E373}" type="slidenum">
              <a:rPr lang="en-US"/>
              <a:pPr>
                <a:defRPr/>
              </a:pPr>
              <a:t>‹#›</a:t>
            </a:fld>
            <a:endParaRPr lang="en-US"/>
          </a:p>
        </p:txBody>
      </p:sp>
    </p:spTree>
    <p:extLst>
      <p:ext uri="{BB962C8B-B14F-4D97-AF65-F5344CB8AC3E}">
        <p14:creationId xmlns:p14="http://schemas.microsoft.com/office/powerpoint/2010/main" val="3542215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5DF5EC3-3F12-4694-A4B7-2E005267ADF6}" type="datetimeFigureOut">
              <a:rPr lang="en-US"/>
              <a:pPr>
                <a:defRPr/>
              </a:pPr>
              <a:t>9/24/2011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98700A-52C4-4F90-AC38-9E3C8C847D8E}" type="slidenum">
              <a:rPr lang="en-US"/>
              <a:pPr>
                <a:defRPr/>
              </a:pPr>
              <a:t>‹#›</a:t>
            </a:fld>
            <a:endParaRPr lang="en-US"/>
          </a:p>
        </p:txBody>
      </p:sp>
    </p:spTree>
    <p:extLst>
      <p:ext uri="{BB962C8B-B14F-4D97-AF65-F5344CB8AC3E}">
        <p14:creationId xmlns:p14="http://schemas.microsoft.com/office/powerpoint/2010/main" val="152606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D26C16-77C2-455E-9799-D037E40539B8}" type="datetimeFigureOut">
              <a:rPr lang="en-US"/>
              <a:pPr>
                <a:defRPr/>
              </a:pPr>
              <a:t>9/24/2011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E51EE6A-AE84-46DB-802A-5D9825AE785D}" type="slidenum">
              <a:rPr lang="en-US"/>
              <a:pPr>
                <a:defRPr/>
              </a:pPr>
              <a:t>‹#›</a:t>
            </a:fld>
            <a:endParaRPr lang="en-US"/>
          </a:p>
        </p:txBody>
      </p:sp>
    </p:spTree>
    <p:extLst>
      <p:ext uri="{BB962C8B-B14F-4D97-AF65-F5344CB8AC3E}">
        <p14:creationId xmlns:p14="http://schemas.microsoft.com/office/powerpoint/2010/main" val="4078299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223F87-5988-4DDB-9231-4CB443C24E9D}" type="datetimeFigureOut">
              <a:rPr lang="en-US"/>
              <a:pPr>
                <a:defRPr/>
              </a:pPr>
              <a:t>9/24/2011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F7770D-293C-4A92-AD84-8581E5E9F8D3}" type="slidenum">
              <a:rPr lang="en-US"/>
              <a:pPr>
                <a:defRPr/>
              </a:pPr>
              <a:t>‹#›</a:t>
            </a:fld>
            <a:endParaRPr lang="en-US"/>
          </a:p>
        </p:txBody>
      </p:sp>
    </p:spTree>
    <p:extLst>
      <p:ext uri="{BB962C8B-B14F-4D97-AF65-F5344CB8AC3E}">
        <p14:creationId xmlns:p14="http://schemas.microsoft.com/office/powerpoint/2010/main" val="1951109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EDDBFCB-B889-4777-B9CE-838770461F9A}" type="datetimeFigureOut">
              <a:rPr lang="en-US"/>
              <a:pPr>
                <a:defRPr/>
              </a:pPr>
              <a:t>9/24/2011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1BF6E95-BEE7-4E4A-8F7E-8E00561A129C}" type="slidenum">
              <a:rPr lang="en-US"/>
              <a:pPr>
                <a:defRPr/>
              </a:pPr>
              <a:t>‹#›</a:t>
            </a:fld>
            <a:endParaRPr lang="en-US"/>
          </a:p>
        </p:txBody>
      </p:sp>
    </p:spTree>
    <p:extLst>
      <p:ext uri="{BB962C8B-B14F-4D97-AF65-F5344CB8AC3E}">
        <p14:creationId xmlns:p14="http://schemas.microsoft.com/office/powerpoint/2010/main" val="1155363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57F025F-BC21-4319-82B9-588FD8F35C91}" type="datetimeFigureOut">
              <a:rPr lang="en-US"/>
              <a:pPr>
                <a:defRPr/>
              </a:pPr>
              <a:t>9/24/2011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47ED141-860F-4D72-A718-932BA4FA6EF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7"/>
          <p:cNvSpPr>
            <a:spLocks noChangeArrowheads="1"/>
          </p:cNvSpPr>
          <p:nvPr/>
        </p:nvSpPr>
        <p:spPr bwMode="auto">
          <a:xfrm>
            <a:off x="395288" y="333375"/>
            <a:ext cx="8353425" cy="6191250"/>
          </a:xfrm>
          <a:prstGeom prst="rect">
            <a:avLst/>
          </a:prstGeom>
          <a:solidFill>
            <a:srgbClr val="792D2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a:latin typeface="Calibri" pitchFamily="34" charset="0"/>
            </a:endParaRPr>
          </a:p>
        </p:txBody>
      </p:sp>
      <p:pic>
        <p:nvPicPr>
          <p:cNvPr id="2051" name="Picture 3" descr="VocesInocent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57375" y="1571625"/>
            <a:ext cx="57150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WordArt 4"/>
          <p:cNvSpPr>
            <a:spLocks noChangeArrowheads="1" noChangeShapeType="1" noTextEdit="1"/>
          </p:cNvSpPr>
          <p:nvPr/>
        </p:nvSpPr>
        <p:spPr bwMode="auto">
          <a:xfrm>
            <a:off x="714375" y="357188"/>
            <a:ext cx="7786688" cy="1114425"/>
          </a:xfrm>
          <a:prstGeom prst="rect">
            <a:avLst/>
          </a:prstGeom>
        </p:spPr>
        <p:txBody>
          <a:bodyPr wrap="none" fromWordArt="1">
            <a:prstTxWarp prst="textPlain">
              <a:avLst>
                <a:gd name="adj" fmla="val 50000"/>
              </a:avLst>
            </a:prstTxWarp>
          </a:bodyPr>
          <a:lstStyle/>
          <a:p>
            <a:pPr algn="ctr"/>
            <a:r>
              <a:rPr lang="en-GB" sz="8000" kern="10">
                <a:ln w="18415">
                  <a:solidFill>
                    <a:srgbClr val="FFFFFF"/>
                  </a:solidFill>
                  <a:round/>
                  <a:headEnd/>
                  <a:tailEnd/>
                </a:ln>
                <a:solidFill>
                  <a:srgbClr val="FFFFFF"/>
                </a:solidFill>
                <a:effectLst>
                  <a:outerShdw algn="tl" rotWithShape="0">
                    <a:srgbClr val="000000">
                      <a:alpha val="70000"/>
                    </a:srgbClr>
                  </a:outerShdw>
                </a:effectLst>
                <a:latin typeface="Bobcat"/>
              </a:rPr>
              <a:t>Voces Inocentes</a:t>
            </a:r>
          </a:p>
        </p:txBody>
      </p:sp>
      <p:sp>
        <p:nvSpPr>
          <p:cNvPr id="2053" name="TextBox 6"/>
          <p:cNvSpPr txBox="1">
            <a:spLocks noChangeArrowheads="1"/>
          </p:cNvSpPr>
          <p:nvPr/>
        </p:nvSpPr>
        <p:spPr bwMode="auto">
          <a:xfrm>
            <a:off x="1714500" y="5857875"/>
            <a:ext cx="5857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b="1">
                <a:solidFill>
                  <a:schemeClr val="bg1"/>
                </a:solidFill>
                <a:latin typeface="Calibri" pitchFamily="34" charset="0"/>
              </a:rPr>
              <a:t>dirigido por </a:t>
            </a:r>
            <a:r>
              <a:rPr lang="fr-FR" b="1">
                <a:solidFill>
                  <a:schemeClr val="bg1"/>
                </a:solidFill>
                <a:latin typeface="Calibri" pitchFamily="34" charset="0"/>
              </a:rPr>
              <a:t>Luís Mandoka (2004)</a:t>
            </a:r>
            <a:br>
              <a:rPr lang="fr-FR" b="1">
                <a:solidFill>
                  <a:schemeClr val="bg1"/>
                </a:solidFill>
                <a:latin typeface="Calibri" pitchFamily="34" charset="0"/>
              </a:rPr>
            </a:br>
            <a:r>
              <a:rPr lang="es-ES" b="1">
                <a:solidFill>
                  <a:schemeClr val="bg1"/>
                </a:solidFill>
                <a:latin typeface="Calibri" pitchFamily="34" charset="0"/>
              </a:rPr>
              <a:t>Study guide written by Rachel Hawkes</a:t>
            </a:r>
            <a:endParaRPr lang="en-GB" b="1">
              <a:solidFill>
                <a:schemeClr val="bg1"/>
              </a:solidFill>
              <a:latin typeface="Calibri" pitchFamily="34" charset="0"/>
            </a:endParaRPr>
          </a:p>
          <a:p>
            <a:pPr algn="ctr" eaLnBrk="1" hangingPunct="1"/>
            <a:r>
              <a:rPr lang="en-GB" b="1">
                <a:solidFill>
                  <a:schemeClr val="bg1"/>
                </a:solidFill>
                <a:latin typeface="Calibri" pitchFamily="34" charset="0"/>
              </a:rPr>
              <a:t> </a:t>
            </a:r>
            <a:endParaRPr lang="en-US" b="1">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260350" y="476250"/>
            <a:ext cx="8488363" cy="607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 sz="2800" b="1">
                <a:latin typeface="Berlin Sans FB Demi" pitchFamily="34" charset="0"/>
              </a:rPr>
              <a:t>Dirección:</a:t>
            </a:r>
            <a:r>
              <a:rPr lang="es-ES" sz="2800">
                <a:latin typeface="Berlin Sans FB Demi" pitchFamily="34" charset="0"/>
              </a:rPr>
              <a:t>   </a:t>
            </a:r>
            <a:r>
              <a:rPr lang="es-ES" sz="2800">
                <a:latin typeface="Calibri" pitchFamily="34" charset="0"/>
              </a:rPr>
              <a:t>Luis Mandoki</a:t>
            </a:r>
            <a:endParaRPr lang="es-ES" sz="2800" b="1">
              <a:latin typeface="Calibri" pitchFamily="34" charset="0"/>
            </a:endParaRPr>
          </a:p>
          <a:p>
            <a:pPr eaLnBrk="1" hangingPunct="1"/>
            <a:r>
              <a:rPr lang="es-ES" sz="2800" b="1">
                <a:latin typeface="Berlin Sans FB Demi" pitchFamily="34" charset="0"/>
              </a:rPr>
              <a:t>País: </a:t>
            </a:r>
            <a:r>
              <a:rPr lang="es-ES" sz="2800">
                <a:latin typeface="Calibri" pitchFamily="34" charset="0"/>
              </a:rPr>
              <a:t>México</a:t>
            </a:r>
            <a:endParaRPr lang="es-ES" sz="2800" b="1">
              <a:latin typeface="Calibri" pitchFamily="34" charset="0"/>
            </a:endParaRPr>
          </a:p>
          <a:p>
            <a:pPr eaLnBrk="1" hangingPunct="1"/>
            <a:r>
              <a:rPr lang="es-ES" sz="2800" b="1">
                <a:latin typeface="Berlin Sans FB Demi" pitchFamily="34" charset="0"/>
              </a:rPr>
              <a:t>Año:   </a:t>
            </a:r>
            <a:r>
              <a:rPr lang="es-ES" sz="2800">
                <a:latin typeface="Calibri" pitchFamily="34" charset="0"/>
              </a:rPr>
              <a:t>2004</a:t>
            </a:r>
            <a:br>
              <a:rPr lang="es-ES" sz="2800">
                <a:latin typeface="Calibri" pitchFamily="34" charset="0"/>
              </a:rPr>
            </a:br>
            <a:r>
              <a:rPr lang="es-ES" sz="2800" b="1">
                <a:latin typeface="Berlin Sans FB Demi" pitchFamily="34" charset="0"/>
              </a:rPr>
              <a:t>Duración: </a:t>
            </a:r>
            <a:r>
              <a:rPr lang="es-ES" sz="2800">
                <a:latin typeface="Berlin Sans FB Demi" pitchFamily="34" charset="0"/>
              </a:rPr>
              <a:t> </a:t>
            </a:r>
            <a:r>
              <a:rPr lang="es-ES" sz="2800">
                <a:latin typeface="Calibri" pitchFamily="34" charset="0"/>
              </a:rPr>
              <a:t>120 min.</a:t>
            </a:r>
            <a:endParaRPr lang="es-ES" sz="2800" b="1">
              <a:latin typeface="Calibri" pitchFamily="34" charset="0"/>
            </a:endParaRPr>
          </a:p>
          <a:p>
            <a:pPr eaLnBrk="1" hangingPunct="1"/>
            <a:r>
              <a:rPr lang="es-ES" sz="2800" b="1">
                <a:latin typeface="Berlin Sans FB Demi" pitchFamily="34" charset="0"/>
              </a:rPr>
              <a:t>Producción: </a:t>
            </a:r>
            <a:r>
              <a:rPr lang="es-ES_tradnl" sz="2800">
                <a:solidFill>
                  <a:srgbClr val="000000"/>
                </a:solidFill>
                <a:latin typeface="Calibri" pitchFamily="34" charset="0"/>
                <a:ea typeface="Times New Roman" pitchFamily="18" charset="0"/>
                <a:cs typeface="Arial" charset="0"/>
              </a:rPr>
              <a:t>Luis Mandoki, Alejandro Soberón y Lawrence Bender</a:t>
            </a:r>
            <a:br>
              <a:rPr lang="es-ES_tradnl" sz="2800">
                <a:solidFill>
                  <a:srgbClr val="000000"/>
                </a:solidFill>
                <a:latin typeface="Calibri" pitchFamily="34" charset="0"/>
                <a:ea typeface="Times New Roman" pitchFamily="18" charset="0"/>
                <a:cs typeface="Arial" charset="0"/>
              </a:rPr>
            </a:br>
            <a:r>
              <a:rPr lang="es-ES_tradnl" sz="2800" b="1">
                <a:solidFill>
                  <a:srgbClr val="000000"/>
                </a:solidFill>
                <a:latin typeface="Berlin Sans FB Demi" pitchFamily="34" charset="0"/>
                <a:ea typeface="Times New Roman" pitchFamily="18" charset="0"/>
                <a:cs typeface="Arial" charset="0"/>
              </a:rPr>
              <a:t>Guión: </a:t>
            </a:r>
            <a:r>
              <a:rPr lang="es-ES_tradnl" sz="2800">
                <a:solidFill>
                  <a:srgbClr val="000000"/>
                </a:solidFill>
                <a:latin typeface="Calibri" pitchFamily="34" charset="0"/>
                <a:ea typeface="Times New Roman" pitchFamily="18" charset="0"/>
                <a:cs typeface="Arial" charset="0"/>
              </a:rPr>
              <a:t>Óscar Orlando Torres y Luis Mandoki</a:t>
            </a:r>
            <a:endParaRPr lang="es-ES" sz="2800" b="1">
              <a:latin typeface="Calibri" pitchFamily="34" charset="0"/>
            </a:endParaRPr>
          </a:p>
          <a:p>
            <a:pPr eaLnBrk="1" hangingPunct="1"/>
            <a:r>
              <a:rPr lang="es-ES" sz="2800" b="1">
                <a:latin typeface="Berlin Sans FB Demi" pitchFamily="34" charset="0"/>
              </a:rPr>
              <a:t>Música: </a:t>
            </a:r>
            <a:r>
              <a:rPr lang="es-ES_tradnl" sz="2800">
                <a:solidFill>
                  <a:srgbClr val="000000"/>
                </a:solidFill>
                <a:latin typeface="Calibri" pitchFamily="34" charset="0"/>
                <a:cs typeface="Times New Roman" pitchFamily="18" charset="0"/>
              </a:rPr>
              <a:t>André Abujamra</a:t>
            </a:r>
            <a:endParaRPr lang="es-ES" sz="2800" b="1">
              <a:latin typeface="Calibri" pitchFamily="34" charset="0"/>
            </a:endParaRPr>
          </a:p>
          <a:p>
            <a:pPr eaLnBrk="1" hangingPunct="1"/>
            <a:r>
              <a:rPr lang="es-ES" sz="2800" b="1">
                <a:latin typeface="Berlin Sans FB Demi" pitchFamily="34" charset="0"/>
              </a:rPr>
              <a:t>Fotografía: </a:t>
            </a:r>
            <a:r>
              <a:rPr lang="es-ES_tradnl" sz="2800">
                <a:solidFill>
                  <a:srgbClr val="000000"/>
                </a:solidFill>
                <a:latin typeface="Calibri" pitchFamily="34" charset="0"/>
                <a:cs typeface="Times New Roman" pitchFamily="18" charset="0"/>
              </a:rPr>
              <a:t>Juan Ruiz-Anchía </a:t>
            </a:r>
            <a:endParaRPr lang="es-ES" sz="2800" b="1">
              <a:latin typeface="Calibri" pitchFamily="34" charset="0"/>
            </a:endParaRPr>
          </a:p>
          <a:p>
            <a:pPr eaLnBrk="1" hangingPunct="1"/>
            <a:r>
              <a:rPr lang="es-ES" sz="2800" b="1">
                <a:latin typeface="Berlin Sans FB Demi" pitchFamily="34" charset="0"/>
              </a:rPr>
              <a:t>Género: </a:t>
            </a:r>
            <a:r>
              <a:rPr lang="es-ES" sz="2800">
                <a:latin typeface="Calibri" pitchFamily="34" charset="0"/>
              </a:rPr>
              <a:t>Drama </a:t>
            </a:r>
            <a:endParaRPr lang="es-ES" sz="2800" b="1">
              <a:latin typeface="Calibri" pitchFamily="34" charset="0"/>
            </a:endParaRPr>
          </a:p>
          <a:p>
            <a:r>
              <a:rPr lang="es-ES" sz="2800" b="1">
                <a:latin typeface="Berlin Sans FB Demi" pitchFamily="34" charset="0"/>
              </a:rPr>
              <a:t>Interpretación: </a:t>
            </a:r>
            <a:r>
              <a:rPr lang="es-ES_tradnl" sz="2800">
                <a:solidFill>
                  <a:srgbClr val="000000"/>
                </a:solidFill>
                <a:latin typeface="Calibri" pitchFamily="34" charset="0"/>
                <a:cs typeface="Times New Roman" pitchFamily="18" charset="0"/>
              </a:rPr>
              <a:t>Carlos Padilla (</a:t>
            </a:r>
            <a:r>
              <a:rPr lang="es-ES_tradnl" sz="2800" b="1">
                <a:solidFill>
                  <a:srgbClr val="000000"/>
                </a:solidFill>
                <a:latin typeface="Calibri" pitchFamily="34" charset="0"/>
                <a:cs typeface="Times New Roman" pitchFamily="18" charset="0"/>
              </a:rPr>
              <a:t>Chava</a:t>
            </a:r>
            <a:r>
              <a:rPr lang="es-ES_tradnl" sz="2800">
                <a:solidFill>
                  <a:srgbClr val="000000"/>
                </a:solidFill>
                <a:latin typeface="Calibri" pitchFamily="34" charset="0"/>
                <a:cs typeface="Times New Roman" pitchFamily="18" charset="0"/>
              </a:rPr>
              <a:t>), Leonor Varela (</a:t>
            </a:r>
            <a:r>
              <a:rPr lang="es-ES_tradnl" sz="2800" b="1">
                <a:solidFill>
                  <a:srgbClr val="000000"/>
                </a:solidFill>
                <a:latin typeface="Calibri" pitchFamily="34" charset="0"/>
                <a:cs typeface="Times New Roman" pitchFamily="18" charset="0"/>
              </a:rPr>
              <a:t>Kella</a:t>
            </a:r>
            <a:r>
              <a:rPr lang="es-ES_tradnl" sz="2800">
                <a:solidFill>
                  <a:srgbClr val="000000"/>
                </a:solidFill>
                <a:latin typeface="Calibri" pitchFamily="34" charset="0"/>
                <a:cs typeface="Times New Roman" pitchFamily="18" charset="0"/>
              </a:rPr>
              <a:t>),</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Gustavo Muñoz (</a:t>
            </a:r>
            <a:r>
              <a:rPr lang="es-ES_tradnl" sz="2800" b="1">
                <a:solidFill>
                  <a:srgbClr val="000000"/>
                </a:solidFill>
                <a:latin typeface="Calibri" pitchFamily="34" charset="0"/>
                <a:cs typeface="Times New Roman" pitchFamily="18" charset="0"/>
              </a:rPr>
              <a:t>Ancha</a:t>
            </a:r>
            <a:r>
              <a:rPr lang="es-ES_tradnl" sz="2800">
                <a:solidFill>
                  <a:srgbClr val="000000"/>
                </a:solidFill>
                <a:latin typeface="Calibri" pitchFamily="34" charset="0"/>
                <a:cs typeface="Times New Roman" pitchFamily="18" charset="0"/>
              </a:rPr>
              <a:t>), José María Yazpik (</a:t>
            </a:r>
            <a:r>
              <a:rPr lang="es-ES_tradnl" sz="2800" b="1">
                <a:solidFill>
                  <a:srgbClr val="000000"/>
                </a:solidFill>
                <a:latin typeface="Calibri" pitchFamily="34" charset="0"/>
                <a:cs typeface="Times New Roman" pitchFamily="18" charset="0"/>
              </a:rPr>
              <a:t>Tío Beto</a:t>
            </a:r>
            <a:r>
              <a:rPr lang="es-ES_tradnl" sz="2800">
                <a:solidFill>
                  <a:srgbClr val="000000"/>
                </a:solidFill>
                <a:latin typeface="Calibri" pitchFamily="34" charset="0"/>
                <a:cs typeface="Times New Roman" pitchFamily="18" charset="0"/>
              </a:rPr>
              <a:t>), Ofelia</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Medina (</a:t>
            </a:r>
            <a:r>
              <a:rPr lang="es-ES_tradnl" sz="2800" b="1">
                <a:solidFill>
                  <a:srgbClr val="000000"/>
                </a:solidFill>
                <a:latin typeface="Calibri" pitchFamily="34" charset="0"/>
                <a:cs typeface="Times New Roman" pitchFamily="18" charset="0"/>
              </a:rPr>
              <a:t>Mamá Toya</a:t>
            </a:r>
            <a:r>
              <a:rPr lang="es-ES_tradnl" sz="2800">
                <a:solidFill>
                  <a:srgbClr val="000000"/>
                </a:solidFill>
                <a:latin typeface="Calibri" pitchFamily="34" charset="0"/>
                <a:cs typeface="Times New Roman" pitchFamily="18" charset="0"/>
              </a:rPr>
              <a:t>), Daniel Giménez Cacho (</a:t>
            </a:r>
            <a:r>
              <a:rPr lang="es-ES_tradnl" sz="2800" b="1">
                <a:solidFill>
                  <a:srgbClr val="000000"/>
                </a:solidFill>
                <a:latin typeface="Calibri" pitchFamily="34" charset="0"/>
                <a:cs typeface="Times New Roman" pitchFamily="18" charset="0"/>
              </a:rPr>
              <a:t>Cura</a:t>
            </a:r>
            <a:r>
              <a:rPr lang="es-ES_tradnl" sz="2800">
                <a:solidFill>
                  <a:srgbClr val="000000"/>
                </a:solidFill>
                <a:latin typeface="Calibri" pitchFamily="34" charset="0"/>
                <a:cs typeface="Times New Roman" pitchFamily="18" charset="0"/>
              </a:rPr>
              <a:t>), Jesús Ochoa</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a:t>
            </a:r>
            <a:r>
              <a:rPr lang="es-ES_tradnl" sz="2800" b="1">
                <a:solidFill>
                  <a:srgbClr val="000000"/>
                </a:solidFill>
                <a:latin typeface="Calibri" pitchFamily="34" charset="0"/>
                <a:cs typeface="Times New Roman" pitchFamily="18" charset="0"/>
              </a:rPr>
              <a:t>Chofer</a:t>
            </a:r>
            <a:r>
              <a:rPr lang="es-ES_tradnl" sz="2800">
                <a:solidFill>
                  <a:srgbClr val="000000"/>
                </a:solidFill>
                <a:latin typeface="Calibri" pitchFamily="34" charset="0"/>
                <a:cs typeface="Times New Roman" pitchFamily="18" charset="0"/>
              </a:rPr>
              <a:t>)</a:t>
            </a:r>
            <a:endParaRPr lang="en-GB" sz="2800">
              <a:latin typeface="Calibri" pitchFamily="34" charset="0"/>
            </a:endParaRPr>
          </a:p>
        </p:txBody>
      </p:sp>
      <p:pic>
        <p:nvPicPr>
          <p:cNvPr id="3075" name="Picture 4" descr="locaciones-de-casas-de-carton-5_88x59.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476250"/>
            <a:ext cx="2452688"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260350" y="476250"/>
            <a:ext cx="8488363" cy="607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 sz="2800" b="1">
                <a:latin typeface="Berlin Sans FB Demi" pitchFamily="34" charset="0"/>
              </a:rPr>
              <a:t>¿Quién fue el director?</a:t>
            </a:r>
            <a:endParaRPr lang="es-ES" sz="2800" b="1">
              <a:latin typeface="Calibri" pitchFamily="34" charset="0"/>
            </a:endParaRPr>
          </a:p>
          <a:p>
            <a:pPr eaLnBrk="1" hangingPunct="1"/>
            <a:r>
              <a:rPr lang="es-ES" sz="2800" b="1">
                <a:latin typeface="Berlin Sans FB Demi" pitchFamily="34" charset="0"/>
              </a:rPr>
              <a:t>¿Dónde se hizo la película?</a:t>
            </a:r>
            <a:endParaRPr lang="es-ES" sz="2800" b="1">
              <a:latin typeface="Calibri" pitchFamily="34" charset="0"/>
            </a:endParaRPr>
          </a:p>
          <a:p>
            <a:pPr eaLnBrk="1" hangingPunct="1"/>
            <a:r>
              <a:rPr lang="es-ES" sz="2800" b="1">
                <a:latin typeface="Berlin Sans FB Demi" pitchFamily="34" charset="0"/>
              </a:rPr>
              <a:t>Año:   </a:t>
            </a:r>
            <a:r>
              <a:rPr lang="es-ES" sz="2800">
                <a:latin typeface="Calibri" pitchFamily="34" charset="0"/>
              </a:rPr>
              <a:t>2004</a:t>
            </a:r>
            <a:br>
              <a:rPr lang="es-ES" sz="2800">
                <a:latin typeface="Calibri" pitchFamily="34" charset="0"/>
              </a:rPr>
            </a:br>
            <a:r>
              <a:rPr lang="es-ES" sz="2800" b="1">
                <a:latin typeface="Berlin Sans FB Demi" pitchFamily="34" charset="0"/>
              </a:rPr>
              <a:t>Duración: </a:t>
            </a:r>
            <a:r>
              <a:rPr lang="es-ES" sz="2800">
                <a:latin typeface="Berlin Sans FB Demi" pitchFamily="34" charset="0"/>
              </a:rPr>
              <a:t> </a:t>
            </a:r>
            <a:r>
              <a:rPr lang="es-ES" sz="2800">
                <a:latin typeface="Calibri" pitchFamily="34" charset="0"/>
              </a:rPr>
              <a:t>120 min.</a:t>
            </a:r>
            <a:endParaRPr lang="es-ES" sz="2800" b="1">
              <a:latin typeface="Calibri" pitchFamily="34" charset="0"/>
            </a:endParaRPr>
          </a:p>
          <a:p>
            <a:pPr eaLnBrk="1" hangingPunct="1"/>
            <a:r>
              <a:rPr lang="es-ES" sz="2800" b="1">
                <a:latin typeface="Berlin Sans FB Demi" pitchFamily="34" charset="0"/>
              </a:rPr>
              <a:t>Producción: </a:t>
            </a:r>
            <a:r>
              <a:rPr lang="es-ES_tradnl" sz="2800">
                <a:solidFill>
                  <a:srgbClr val="000000"/>
                </a:solidFill>
                <a:latin typeface="Calibri" pitchFamily="34" charset="0"/>
                <a:ea typeface="Times New Roman" pitchFamily="18" charset="0"/>
                <a:cs typeface="Arial" charset="0"/>
              </a:rPr>
              <a:t>Luis Mandoki, Alejandro Soberón y Lawrence Bender</a:t>
            </a:r>
            <a:br>
              <a:rPr lang="es-ES_tradnl" sz="2800">
                <a:solidFill>
                  <a:srgbClr val="000000"/>
                </a:solidFill>
                <a:latin typeface="Calibri" pitchFamily="34" charset="0"/>
                <a:ea typeface="Times New Roman" pitchFamily="18" charset="0"/>
                <a:cs typeface="Arial" charset="0"/>
              </a:rPr>
            </a:br>
            <a:r>
              <a:rPr lang="es-ES_tradnl" sz="2800" b="1">
                <a:solidFill>
                  <a:srgbClr val="000000"/>
                </a:solidFill>
                <a:latin typeface="Berlin Sans FB Demi" pitchFamily="34" charset="0"/>
                <a:ea typeface="Times New Roman" pitchFamily="18" charset="0"/>
                <a:cs typeface="Arial" charset="0"/>
              </a:rPr>
              <a:t>Guión: </a:t>
            </a:r>
            <a:r>
              <a:rPr lang="es-ES_tradnl" sz="2800">
                <a:solidFill>
                  <a:srgbClr val="000000"/>
                </a:solidFill>
                <a:latin typeface="Calibri" pitchFamily="34" charset="0"/>
                <a:ea typeface="Times New Roman" pitchFamily="18" charset="0"/>
                <a:cs typeface="Arial" charset="0"/>
              </a:rPr>
              <a:t>Óscar Orlando Torres y Luis Mandoki</a:t>
            </a:r>
            <a:endParaRPr lang="es-ES" sz="2800" b="1">
              <a:latin typeface="Calibri" pitchFamily="34" charset="0"/>
            </a:endParaRPr>
          </a:p>
          <a:p>
            <a:pPr eaLnBrk="1" hangingPunct="1"/>
            <a:r>
              <a:rPr lang="es-ES" sz="2800" b="1">
                <a:latin typeface="Berlin Sans FB Demi" pitchFamily="34" charset="0"/>
              </a:rPr>
              <a:t>Música: </a:t>
            </a:r>
            <a:r>
              <a:rPr lang="es-ES_tradnl" sz="2800">
                <a:solidFill>
                  <a:srgbClr val="000000"/>
                </a:solidFill>
                <a:latin typeface="Calibri" pitchFamily="34" charset="0"/>
                <a:cs typeface="Times New Roman" pitchFamily="18" charset="0"/>
              </a:rPr>
              <a:t>André Abujamra</a:t>
            </a:r>
            <a:endParaRPr lang="es-ES" sz="2800" b="1">
              <a:latin typeface="Calibri" pitchFamily="34" charset="0"/>
            </a:endParaRPr>
          </a:p>
          <a:p>
            <a:pPr eaLnBrk="1" hangingPunct="1"/>
            <a:r>
              <a:rPr lang="es-ES" sz="2800" b="1">
                <a:latin typeface="Berlin Sans FB Demi" pitchFamily="34" charset="0"/>
              </a:rPr>
              <a:t>Fotografía: </a:t>
            </a:r>
            <a:r>
              <a:rPr lang="es-ES_tradnl" sz="2800">
                <a:solidFill>
                  <a:srgbClr val="000000"/>
                </a:solidFill>
                <a:latin typeface="Calibri" pitchFamily="34" charset="0"/>
                <a:cs typeface="Times New Roman" pitchFamily="18" charset="0"/>
              </a:rPr>
              <a:t>Juan Ruiz-Anchía </a:t>
            </a:r>
            <a:endParaRPr lang="es-ES" sz="2800" b="1">
              <a:latin typeface="Calibri" pitchFamily="34" charset="0"/>
            </a:endParaRPr>
          </a:p>
          <a:p>
            <a:pPr eaLnBrk="1" hangingPunct="1"/>
            <a:r>
              <a:rPr lang="es-ES" sz="2800" b="1">
                <a:latin typeface="Berlin Sans FB Demi" pitchFamily="34" charset="0"/>
              </a:rPr>
              <a:t>Género: </a:t>
            </a:r>
            <a:r>
              <a:rPr lang="es-ES" sz="2800">
                <a:latin typeface="Calibri" pitchFamily="34" charset="0"/>
              </a:rPr>
              <a:t>Drama </a:t>
            </a:r>
            <a:endParaRPr lang="es-ES" sz="2800" b="1">
              <a:latin typeface="Calibri" pitchFamily="34" charset="0"/>
            </a:endParaRPr>
          </a:p>
          <a:p>
            <a:r>
              <a:rPr lang="es-ES" sz="2800" b="1">
                <a:latin typeface="Berlin Sans FB Demi" pitchFamily="34" charset="0"/>
              </a:rPr>
              <a:t>Interpretación: </a:t>
            </a:r>
            <a:r>
              <a:rPr lang="es-ES_tradnl" sz="2800">
                <a:solidFill>
                  <a:srgbClr val="000000"/>
                </a:solidFill>
                <a:latin typeface="Calibri" pitchFamily="34" charset="0"/>
                <a:cs typeface="Times New Roman" pitchFamily="18" charset="0"/>
              </a:rPr>
              <a:t>Carlos Padilla (</a:t>
            </a:r>
            <a:r>
              <a:rPr lang="es-ES_tradnl" sz="2800" b="1">
                <a:solidFill>
                  <a:srgbClr val="000000"/>
                </a:solidFill>
                <a:latin typeface="Calibri" pitchFamily="34" charset="0"/>
                <a:cs typeface="Times New Roman" pitchFamily="18" charset="0"/>
              </a:rPr>
              <a:t>Chava</a:t>
            </a:r>
            <a:r>
              <a:rPr lang="es-ES_tradnl" sz="2800">
                <a:solidFill>
                  <a:srgbClr val="000000"/>
                </a:solidFill>
                <a:latin typeface="Calibri" pitchFamily="34" charset="0"/>
                <a:cs typeface="Times New Roman" pitchFamily="18" charset="0"/>
              </a:rPr>
              <a:t>), Leonor Varela (</a:t>
            </a:r>
            <a:r>
              <a:rPr lang="es-ES_tradnl" sz="2800" b="1">
                <a:solidFill>
                  <a:srgbClr val="000000"/>
                </a:solidFill>
                <a:latin typeface="Calibri" pitchFamily="34" charset="0"/>
                <a:cs typeface="Times New Roman" pitchFamily="18" charset="0"/>
              </a:rPr>
              <a:t>Kella</a:t>
            </a:r>
            <a:r>
              <a:rPr lang="es-ES_tradnl" sz="2800">
                <a:solidFill>
                  <a:srgbClr val="000000"/>
                </a:solidFill>
                <a:latin typeface="Calibri" pitchFamily="34" charset="0"/>
                <a:cs typeface="Times New Roman" pitchFamily="18" charset="0"/>
              </a:rPr>
              <a:t>),</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Gustavo Muñoz (</a:t>
            </a:r>
            <a:r>
              <a:rPr lang="es-ES_tradnl" sz="2800" b="1">
                <a:solidFill>
                  <a:srgbClr val="000000"/>
                </a:solidFill>
                <a:latin typeface="Calibri" pitchFamily="34" charset="0"/>
                <a:cs typeface="Times New Roman" pitchFamily="18" charset="0"/>
              </a:rPr>
              <a:t>Ancha</a:t>
            </a:r>
            <a:r>
              <a:rPr lang="es-ES_tradnl" sz="2800">
                <a:solidFill>
                  <a:srgbClr val="000000"/>
                </a:solidFill>
                <a:latin typeface="Calibri" pitchFamily="34" charset="0"/>
                <a:cs typeface="Times New Roman" pitchFamily="18" charset="0"/>
              </a:rPr>
              <a:t>), José María Yazpik (</a:t>
            </a:r>
            <a:r>
              <a:rPr lang="es-ES_tradnl" sz="2800" b="1">
                <a:solidFill>
                  <a:srgbClr val="000000"/>
                </a:solidFill>
                <a:latin typeface="Calibri" pitchFamily="34" charset="0"/>
                <a:cs typeface="Times New Roman" pitchFamily="18" charset="0"/>
              </a:rPr>
              <a:t>Tío Beto</a:t>
            </a:r>
            <a:r>
              <a:rPr lang="es-ES_tradnl" sz="2800">
                <a:solidFill>
                  <a:srgbClr val="000000"/>
                </a:solidFill>
                <a:latin typeface="Calibri" pitchFamily="34" charset="0"/>
                <a:cs typeface="Times New Roman" pitchFamily="18" charset="0"/>
              </a:rPr>
              <a:t>), Ofelia</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Medina (</a:t>
            </a:r>
            <a:r>
              <a:rPr lang="es-ES_tradnl" sz="2800" b="1">
                <a:solidFill>
                  <a:srgbClr val="000000"/>
                </a:solidFill>
                <a:latin typeface="Calibri" pitchFamily="34" charset="0"/>
                <a:cs typeface="Times New Roman" pitchFamily="18" charset="0"/>
              </a:rPr>
              <a:t>Mamá Toya</a:t>
            </a:r>
            <a:r>
              <a:rPr lang="es-ES_tradnl" sz="2800">
                <a:solidFill>
                  <a:srgbClr val="000000"/>
                </a:solidFill>
                <a:latin typeface="Calibri" pitchFamily="34" charset="0"/>
                <a:cs typeface="Times New Roman" pitchFamily="18" charset="0"/>
              </a:rPr>
              <a:t>), Daniel Giménez Cacho (</a:t>
            </a:r>
            <a:r>
              <a:rPr lang="es-ES_tradnl" sz="2800" b="1">
                <a:solidFill>
                  <a:srgbClr val="000000"/>
                </a:solidFill>
                <a:latin typeface="Calibri" pitchFamily="34" charset="0"/>
                <a:cs typeface="Times New Roman" pitchFamily="18" charset="0"/>
              </a:rPr>
              <a:t>Cura</a:t>
            </a:r>
            <a:r>
              <a:rPr lang="es-ES_tradnl" sz="2800">
                <a:solidFill>
                  <a:srgbClr val="000000"/>
                </a:solidFill>
                <a:latin typeface="Calibri" pitchFamily="34" charset="0"/>
                <a:cs typeface="Times New Roman" pitchFamily="18" charset="0"/>
              </a:rPr>
              <a:t>), Jesús Ochoa</a:t>
            </a:r>
            <a:r>
              <a:rPr lang="en-US" sz="1600">
                <a:latin typeface="Calibri" pitchFamily="34" charset="0"/>
                <a:cs typeface="Times New Roman" pitchFamily="18" charset="0"/>
              </a:rPr>
              <a:t> </a:t>
            </a:r>
            <a:r>
              <a:rPr lang="es-ES_tradnl" sz="2800">
                <a:solidFill>
                  <a:srgbClr val="000000"/>
                </a:solidFill>
                <a:latin typeface="Calibri" pitchFamily="34" charset="0"/>
                <a:cs typeface="Times New Roman" pitchFamily="18" charset="0"/>
              </a:rPr>
              <a:t>(</a:t>
            </a:r>
            <a:r>
              <a:rPr lang="es-ES_tradnl" sz="2800" b="1">
                <a:solidFill>
                  <a:srgbClr val="000000"/>
                </a:solidFill>
                <a:latin typeface="Calibri" pitchFamily="34" charset="0"/>
                <a:cs typeface="Times New Roman" pitchFamily="18" charset="0"/>
              </a:rPr>
              <a:t>Chofer</a:t>
            </a:r>
            <a:r>
              <a:rPr lang="es-ES_tradnl" sz="2800">
                <a:solidFill>
                  <a:srgbClr val="000000"/>
                </a:solidFill>
                <a:latin typeface="Calibri" pitchFamily="34" charset="0"/>
                <a:cs typeface="Times New Roman" pitchFamily="18" charset="0"/>
              </a:rPr>
              <a:t>)</a:t>
            </a:r>
            <a:endParaRPr lang="en-GB" sz="2800">
              <a:latin typeface="Calibri" pitchFamily="34" charset="0"/>
            </a:endParaRPr>
          </a:p>
        </p:txBody>
      </p:sp>
      <p:pic>
        <p:nvPicPr>
          <p:cNvPr id="4099" name="Picture 4" descr="locaciones-de-casas-de-carton-5_88x59.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476250"/>
            <a:ext cx="2452688"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28625" y="142875"/>
            <a:ext cx="8229600" cy="714375"/>
          </a:xfrm>
          <a:solidFill>
            <a:srgbClr val="792D2B"/>
          </a:solidFill>
        </p:spPr>
        <p:txBody>
          <a:bodyPr/>
          <a:lstStyle/>
          <a:p>
            <a:r>
              <a:rPr lang="en-GB" sz="4000" b="1" smtClean="0">
                <a:solidFill>
                  <a:schemeClr val="bg1"/>
                </a:solidFill>
              </a:rPr>
              <a:t>Los actores, el director y </a:t>
            </a:r>
            <a:r>
              <a:rPr lang="en-GB" sz="4000" b="1" u="sng" smtClean="0">
                <a:solidFill>
                  <a:schemeClr val="bg1"/>
                </a:solidFill>
              </a:rPr>
              <a:t>el guionista</a:t>
            </a:r>
          </a:p>
        </p:txBody>
      </p:sp>
      <p:sp>
        <p:nvSpPr>
          <p:cNvPr id="5123" name="Text Box 2"/>
          <p:cNvSpPr txBox="1">
            <a:spLocks noChangeArrowheads="1"/>
          </p:cNvSpPr>
          <p:nvPr/>
        </p:nvSpPr>
        <p:spPr bwMode="auto">
          <a:xfrm>
            <a:off x="142875" y="995363"/>
            <a:ext cx="8643938"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_tradnl" sz="2400" b="1">
                <a:latin typeface="Calibri" pitchFamily="34" charset="0"/>
              </a:rPr>
              <a:t>Óscar Torres</a:t>
            </a:r>
            <a:r>
              <a:rPr lang="es-ES_tradnl" sz="2400">
                <a:latin typeface="Calibri" pitchFamily="34" charset="0"/>
              </a:rPr>
              <a:t> nació en la aldea rural de Cuscatazingo, El Salvador, en 1972. Se vió atrapado</a:t>
            </a:r>
            <a:r>
              <a:rPr lang="en-US" sz="2400">
                <a:latin typeface="Calibri" pitchFamily="34" charset="0"/>
              </a:rPr>
              <a:t> </a:t>
            </a:r>
            <a:r>
              <a:rPr lang="es-ES_tradnl" sz="2400">
                <a:latin typeface="Calibri" pitchFamily="34" charset="0"/>
              </a:rPr>
              <a:t>por una brutal guerra civil.  La historia de la película Voces Inocentes cuenta la historia real de su supervivencia durante el conflicto, y su dramática huída , solo, a los Estados Unidos en 1986, a los catorce años. Contra todas las probabilidades se</a:t>
            </a:r>
            <a:r>
              <a:rPr lang="en-US" sz="2400">
                <a:latin typeface="Calibri" pitchFamily="34" charset="0"/>
              </a:rPr>
              <a:t> </a:t>
            </a:r>
            <a:r>
              <a:rPr lang="es-ES_tradnl" sz="2400">
                <a:latin typeface="Calibri" pitchFamily="34" charset="0"/>
              </a:rPr>
              <a:t>reunió ahí con su madre y dos hermanos. </a:t>
            </a:r>
            <a:r>
              <a:rPr lang="en-US" sz="2400">
                <a:latin typeface="Calibri" pitchFamily="34" charset="0"/>
              </a:rPr>
              <a:t> </a:t>
            </a:r>
            <a:r>
              <a:rPr lang="es-ES_tradnl" sz="2400">
                <a:latin typeface="Calibri" pitchFamily="34" charset="0"/>
              </a:rPr>
              <a:t>Torres empezó el programa de Estudios Latinoamericanos en la Universidad en Berkeley,</a:t>
            </a:r>
            <a:r>
              <a:rPr lang="en-US" sz="2400">
                <a:latin typeface="Calibri" pitchFamily="34" charset="0"/>
              </a:rPr>
              <a:t> </a:t>
            </a:r>
            <a:r>
              <a:rPr lang="es-ES_tradnl" sz="2400">
                <a:latin typeface="Calibri" pitchFamily="34" charset="0"/>
              </a:rPr>
              <a:t>pero decidió abandonar los estudios para convertirse en un actor.  Después del éxito de la peli Voces Inocentes sigue de guionista, cineasta y productor de películas.</a:t>
            </a:r>
            <a:br>
              <a:rPr lang="es-ES_tradnl" sz="2400">
                <a:latin typeface="Calibri" pitchFamily="34" charset="0"/>
              </a:rPr>
            </a:br>
            <a:r>
              <a:rPr lang="es-ES_tradnl" sz="2400">
                <a:latin typeface="Calibri" pitchFamily="34" charset="0"/>
              </a:rPr>
              <a:t/>
            </a:r>
            <a:br>
              <a:rPr lang="es-ES_tradnl" sz="2400">
                <a:latin typeface="Calibri" pitchFamily="34" charset="0"/>
              </a:rPr>
            </a:br>
            <a:r>
              <a:rPr lang="es-ES" b="1">
                <a:latin typeface="Calibri" pitchFamily="34" charset="0"/>
              </a:rPr>
              <a:t>Filmografía seleccionada de Hollywood de </a:t>
            </a:r>
            <a:r>
              <a:rPr lang="es-ES_tradnl" b="1">
                <a:latin typeface="Calibri" pitchFamily="34" charset="0"/>
              </a:rPr>
              <a:t>Óscar Torres</a:t>
            </a:r>
            <a:r>
              <a:rPr lang="es-ES_tradnl">
                <a:latin typeface="Calibri" pitchFamily="34" charset="0"/>
              </a:rPr>
              <a:t> </a:t>
            </a:r>
            <a:br>
              <a:rPr lang="es-ES_tradnl">
                <a:latin typeface="Calibri" pitchFamily="34" charset="0"/>
              </a:rPr>
            </a:br>
            <a:r>
              <a:rPr lang="es-ES_tradnl" i="1">
                <a:latin typeface="Calibri" pitchFamily="34" charset="0"/>
              </a:rPr>
              <a:t>En tus manos </a:t>
            </a:r>
            <a:r>
              <a:rPr lang="es-ES_tradnl">
                <a:latin typeface="Calibri" pitchFamily="34" charset="0"/>
              </a:rPr>
              <a:t>(2010)  </a:t>
            </a:r>
            <a:r>
              <a:rPr lang="es-ES_tradnl" i="1">
                <a:latin typeface="Calibri" pitchFamily="34" charset="0"/>
              </a:rPr>
              <a:t>Máncora</a:t>
            </a:r>
            <a:r>
              <a:rPr lang="es-ES_tradnl">
                <a:latin typeface="Calibri" pitchFamily="34" charset="0"/>
              </a:rPr>
              <a:t> (2009) </a:t>
            </a:r>
            <a:r>
              <a:rPr lang="es-ES_tradnl" i="1">
                <a:latin typeface="Calibri" pitchFamily="34" charset="0"/>
              </a:rPr>
              <a:t>The Phone Book </a:t>
            </a:r>
            <a:r>
              <a:rPr lang="es-ES_tradnl">
                <a:latin typeface="Calibri" pitchFamily="34" charset="0"/>
              </a:rPr>
              <a:t>(2008) </a:t>
            </a:r>
            <a:r>
              <a:rPr lang="es-ES_tradnl" i="1">
                <a:latin typeface="Calibri" pitchFamily="34" charset="0"/>
              </a:rPr>
              <a:t>Voces Inocentes </a:t>
            </a:r>
            <a:r>
              <a:rPr lang="es-ES_tradnl">
                <a:latin typeface="Calibri" pitchFamily="34" charset="0"/>
              </a:rPr>
              <a:t>(2004) – guionista</a:t>
            </a:r>
            <a:br>
              <a:rPr lang="es-ES_tradnl">
                <a:latin typeface="Calibri" pitchFamily="34" charset="0"/>
              </a:rPr>
            </a:br>
            <a:r>
              <a:rPr lang="es-ES_tradnl" i="1">
                <a:latin typeface="Calibri" pitchFamily="34" charset="0"/>
              </a:rPr>
              <a:t>La Clave 7 </a:t>
            </a:r>
            <a:r>
              <a:rPr lang="es-ES_tradnl">
                <a:latin typeface="Calibri" pitchFamily="34" charset="0"/>
              </a:rPr>
              <a:t>(2001)  </a:t>
            </a:r>
            <a:r>
              <a:rPr lang="es-ES_tradnl" i="1">
                <a:latin typeface="Calibri" pitchFamily="34" charset="0"/>
              </a:rPr>
              <a:t>Libertad The dark untold truth of Castro’s Cuba </a:t>
            </a:r>
            <a:r>
              <a:rPr lang="es-ES_tradnl">
                <a:latin typeface="Calibri" pitchFamily="34" charset="0"/>
              </a:rPr>
              <a:t>(2000) </a:t>
            </a:r>
            <a:endParaRPr lang="en-US">
              <a:latin typeface="Calibri" pitchFamily="34" charset="0"/>
            </a:endParaRPr>
          </a:p>
        </p:txBody>
      </p:sp>
      <p:pic>
        <p:nvPicPr>
          <p:cNvPr id="5124" name="Picture 7" descr="Oscar Torre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00938" y="4476750"/>
            <a:ext cx="100012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42875" y="138113"/>
            <a:ext cx="8001000" cy="680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_tradnl" sz="2600" b="1">
                <a:latin typeface="Calibri" pitchFamily="34" charset="0"/>
              </a:rPr>
              <a:t>Óscar Torres</a:t>
            </a:r>
            <a:r>
              <a:rPr lang="es-ES_tradnl" sz="2600">
                <a:latin typeface="Calibri" pitchFamily="34" charset="0"/>
              </a:rPr>
              <a:t> was born in …………………………………. In ……………  He was caught up in …………………………………………………  The film Voces Inocentes tells  the true story of his ………………………………….. and his escape to ………………………………………………… at the age of ……………….  Against all the odds he…………………………………………………….</a:t>
            </a:r>
            <a:br>
              <a:rPr lang="es-ES_tradnl" sz="2600">
                <a:latin typeface="Calibri" pitchFamily="34" charset="0"/>
              </a:rPr>
            </a:br>
            <a:r>
              <a:rPr lang="es-ES_tradnl" sz="2600">
                <a:latin typeface="Calibri" pitchFamily="34" charset="0"/>
              </a:rPr>
              <a:t/>
            </a:r>
            <a:br>
              <a:rPr lang="es-ES_tradnl" sz="2600">
                <a:latin typeface="Calibri" pitchFamily="34" charset="0"/>
              </a:rPr>
            </a:br>
            <a:r>
              <a:rPr lang="es-ES_tradnl" sz="2600">
                <a:latin typeface="Calibri" pitchFamily="34" charset="0"/>
              </a:rPr>
              <a:t>Torres began to study ………………………. at ………………….university but he decided to…………………………. and ………………………..  After the …………… of Voces Inocentes, he has continued to work as …………………, ………………………. and………………………………………….</a:t>
            </a:r>
            <a:br>
              <a:rPr lang="es-ES_tradnl" sz="2600">
                <a:latin typeface="Calibri" pitchFamily="34" charset="0"/>
              </a:rPr>
            </a:br>
            <a:r>
              <a:rPr lang="es-ES_tradnl" sz="2600">
                <a:latin typeface="Calibri" pitchFamily="34" charset="0"/>
              </a:rPr>
              <a:t>Other films he has worked on include……………………….. and  more recently …………………………………………………………………………</a:t>
            </a:r>
            <a:r>
              <a:rPr lang="es-ES_tradnl" sz="2800">
                <a:latin typeface="Calibri" pitchFamily="34" charset="0"/>
              </a:rPr>
              <a:t/>
            </a:r>
            <a:br>
              <a:rPr lang="es-ES_tradnl" sz="2800">
                <a:latin typeface="Calibri" pitchFamily="34" charset="0"/>
              </a:rPr>
            </a:br>
            <a:endParaRPr lang="en-US" sz="2000">
              <a:latin typeface="Calibri" pitchFamily="34" charset="0"/>
            </a:endParaRPr>
          </a:p>
        </p:txBody>
      </p:sp>
      <p:pic>
        <p:nvPicPr>
          <p:cNvPr id="6147" name="Picture 7" descr="Oscar Tor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7938" y="2357438"/>
            <a:ext cx="20002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p:cNvSpPr>
          <p:nvPr/>
        </p:nvSpPr>
        <p:spPr>
          <a:xfrm>
            <a:off x="428625" y="142875"/>
            <a:ext cx="8229600" cy="714375"/>
          </a:xfrm>
          <a:prstGeom prst="rect">
            <a:avLst/>
          </a:prstGeom>
          <a:solidFill>
            <a:srgbClr val="792D2B"/>
          </a:solidFill>
        </p:spPr>
        <p:txBody>
          <a:bodyPr/>
          <a:lstStyle/>
          <a:p>
            <a:pPr algn="ctr" eaLnBrk="0" hangingPunct="0">
              <a:defRPr/>
            </a:pPr>
            <a:r>
              <a:rPr lang="en-GB" sz="4000" b="1" dirty="0">
                <a:solidFill>
                  <a:schemeClr val="bg1"/>
                </a:solidFill>
                <a:latin typeface="+mj-lt"/>
                <a:ea typeface="+mj-ea"/>
                <a:cs typeface="+mj-cs"/>
              </a:rPr>
              <a:t>Los </a:t>
            </a:r>
            <a:r>
              <a:rPr lang="en-GB" sz="4000" b="1" dirty="0" err="1">
                <a:solidFill>
                  <a:schemeClr val="bg1"/>
                </a:solidFill>
                <a:latin typeface="+mj-lt"/>
                <a:ea typeface="+mj-ea"/>
                <a:cs typeface="+mj-cs"/>
              </a:rPr>
              <a:t>actores</a:t>
            </a:r>
            <a:r>
              <a:rPr lang="en-GB" sz="4000" b="1" dirty="0">
                <a:solidFill>
                  <a:schemeClr val="bg1"/>
                </a:solidFill>
                <a:latin typeface="+mj-lt"/>
                <a:ea typeface="+mj-ea"/>
                <a:cs typeface="+mj-cs"/>
              </a:rPr>
              <a:t>, </a:t>
            </a:r>
            <a:r>
              <a:rPr lang="en-GB" sz="4000" b="1" u="sng" dirty="0">
                <a:solidFill>
                  <a:schemeClr val="bg1"/>
                </a:solidFill>
                <a:latin typeface="+mj-lt"/>
                <a:ea typeface="+mj-ea"/>
                <a:cs typeface="+mj-cs"/>
              </a:rPr>
              <a:t>el director </a:t>
            </a:r>
            <a:r>
              <a:rPr lang="en-GB" sz="4000" b="1" dirty="0">
                <a:solidFill>
                  <a:schemeClr val="bg1"/>
                </a:solidFill>
                <a:latin typeface="+mj-lt"/>
                <a:ea typeface="+mj-ea"/>
                <a:cs typeface="+mj-cs"/>
              </a:rPr>
              <a:t>y el </a:t>
            </a:r>
            <a:r>
              <a:rPr lang="en-GB" sz="4000" b="1" dirty="0" err="1">
                <a:solidFill>
                  <a:schemeClr val="bg1"/>
                </a:solidFill>
                <a:latin typeface="+mj-lt"/>
                <a:ea typeface="+mj-ea"/>
                <a:cs typeface="+mj-cs"/>
              </a:rPr>
              <a:t>guionista</a:t>
            </a:r>
            <a:endParaRPr lang="en-GB" sz="4000" b="1" dirty="0">
              <a:solidFill>
                <a:schemeClr val="bg1"/>
              </a:solidFill>
              <a:latin typeface="+mj-lt"/>
              <a:ea typeface="+mj-ea"/>
              <a:cs typeface="+mj-cs"/>
            </a:endParaRPr>
          </a:p>
        </p:txBody>
      </p:sp>
      <p:sp>
        <p:nvSpPr>
          <p:cNvPr id="7171" name="Text Box 2"/>
          <p:cNvSpPr txBox="1">
            <a:spLocks noChangeArrowheads="1"/>
          </p:cNvSpPr>
          <p:nvPr/>
        </p:nvSpPr>
        <p:spPr bwMode="auto">
          <a:xfrm>
            <a:off x="357188" y="1731963"/>
            <a:ext cx="8215312"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_tradnl" sz="2400" b="1">
                <a:latin typeface="Calibri" pitchFamily="34" charset="0"/>
              </a:rPr>
              <a:t>Luis Mandoki</a:t>
            </a:r>
            <a:r>
              <a:rPr lang="es-ES_tradnl" sz="2400">
                <a:latin typeface="Calibri" pitchFamily="34" charset="0"/>
              </a:rPr>
              <a:t> nació en la Ciudad de México en 1954. Estudió en San Francisco Art Institute y en London International Film School. En 1976, obtuvo reconocimiento internacional con su cortometraje </a:t>
            </a:r>
            <a:r>
              <a:rPr lang="es-ES_tradnl" sz="2400" i="1">
                <a:latin typeface="Calibri" pitchFamily="34" charset="0"/>
              </a:rPr>
              <a:t>Silent Music</a:t>
            </a:r>
            <a:r>
              <a:rPr lang="es-ES_tradnl" sz="2400">
                <a:latin typeface="Calibri" pitchFamily="34" charset="0"/>
              </a:rPr>
              <a:t>, que ganó el premio más importante en su categoría en el Festival de Cannes. Mandoki recibió un Ariel en México por otro corto,</a:t>
            </a:r>
            <a:r>
              <a:rPr lang="es-ES_tradnl" sz="2400" i="1">
                <a:latin typeface="Calibri" pitchFamily="34" charset="0"/>
              </a:rPr>
              <a:t> El Secreto</a:t>
            </a:r>
            <a:r>
              <a:rPr lang="es-ES_tradnl" sz="2400">
                <a:latin typeface="Calibri" pitchFamily="34" charset="0"/>
              </a:rPr>
              <a:t>, en 1980.  Su primer largometraje,</a:t>
            </a:r>
            <a:r>
              <a:rPr lang="es-ES_tradnl" sz="2400" i="1">
                <a:latin typeface="Calibri" pitchFamily="34" charset="0"/>
              </a:rPr>
              <a:t> Gaby: Una Historia Verdadera</a:t>
            </a:r>
            <a:r>
              <a:rPr lang="es-ES_tradnl" sz="2400">
                <a:latin typeface="Calibri" pitchFamily="34" charset="0"/>
              </a:rPr>
              <a:t>(1987) está basado en una historia real que Mandoki descubrió en el periódico.</a:t>
            </a:r>
            <a:r>
              <a:rPr lang="es-ES" sz="2400">
                <a:latin typeface="Calibri" pitchFamily="34" charset="0"/>
              </a:rPr>
              <a:t/>
            </a:r>
            <a:br>
              <a:rPr lang="es-ES" sz="2400">
                <a:latin typeface="Calibri" pitchFamily="34" charset="0"/>
              </a:rPr>
            </a:br>
            <a:r>
              <a:rPr lang="es-ES" sz="2000">
                <a:latin typeface="Calibri" pitchFamily="34" charset="0"/>
              </a:rPr>
              <a:t/>
            </a:r>
            <a:br>
              <a:rPr lang="es-ES" sz="2000">
                <a:latin typeface="Calibri" pitchFamily="34" charset="0"/>
              </a:rPr>
            </a:br>
            <a:r>
              <a:rPr lang="es-ES" sz="1600" b="1">
                <a:latin typeface="Calibri" pitchFamily="34" charset="0"/>
              </a:rPr>
              <a:t>Filmografía seleccionada de Hollywood de Luis Mandoki</a:t>
            </a:r>
            <a:br>
              <a:rPr lang="es-ES" sz="1600" b="1">
                <a:latin typeface="Calibri" pitchFamily="34" charset="0"/>
              </a:rPr>
            </a:br>
            <a:r>
              <a:rPr lang="en-US" sz="1600" i="1">
                <a:latin typeface="Calibri" pitchFamily="34" charset="0"/>
              </a:rPr>
              <a:t>The Translator</a:t>
            </a:r>
            <a:r>
              <a:rPr lang="en-US" sz="1600">
                <a:latin typeface="Calibri" pitchFamily="34" charset="0"/>
              </a:rPr>
              <a:t> (2009) </a:t>
            </a:r>
            <a:r>
              <a:rPr lang="en-US" sz="1600" i="1">
                <a:latin typeface="Calibri" pitchFamily="34" charset="0"/>
              </a:rPr>
              <a:t>FRAUDE: México 2006</a:t>
            </a:r>
            <a:r>
              <a:rPr lang="en-US" sz="1600">
                <a:latin typeface="Calibri" pitchFamily="34" charset="0"/>
              </a:rPr>
              <a:t> (2007) </a:t>
            </a:r>
            <a:r>
              <a:rPr lang="en-US" sz="1600" i="1">
                <a:latin typeface="Calibri" pitchFamily="34" charset="0"/>
              </a:rPr>
              <a:t>¿Quién es el señor López?</a:t>
            </a:r>
            <a:r>
              <a:rPr lang="en-US" sz="1600">
                <a:latin typeface="Calibri" pitchFamily="34" charset="0"/>
              </a:rPr>
              <a:t> (2006) (TV) </a:t>
            </a:r>
            <a:r>
              <a:rPr lang="en-US" sz="1600" i="1">
                <a:latin typeface="Calibri" pitchFamily="34" charset="0"/>
              </a:rPr>
              <a:t>The Winged Boy</a:t>
            </a:r>
            <a:r>
              <a:rPr lang="en-US" sz="1600">
                <a:latin typeface="Calibri" pitchFamily="34" charset="0"/>
              </a:rPr>
              <a:t> (2006) </a:t>
            </a:r>
            <a:r>
              <a:rPr lang="en-US" sz="1600" i="1">
                <a:latin typeface="Calibri" pitchFamily="34" charset="0"/>
              </a:rPr>
              <a:t>One More Day for Hiroshima</a:t>
            </a:r>
            <a:r>
              <a:rPr lang="en-US" sz="1600">
                <a:latin typeface="Calibri" pitchFamily="34" charset="0"/>
              </a:rPr>
              <a:t> (2005)</a:t>
            </a:r>
            <a:r>
              <a:rPr lang="es-ES_tradnl" sz="1600" i="1">
                <a:latin typeface="Calibri" pitchFamily="34" charset="0"/>
              </a:rPr>
              <a:t> mapola (Poppies) (2005)</a:t>
            </a:r>
            <a:r>
              <a:rPr lang="es-ES" sz="1600" b="1" i="1">
                <a:latin typeface="Calibri" pitchFamily="34" charset="0"/>
              </a:rPr>
              <a:t> </a:t>
            </a:r>
            <a:r>
              <a:rPr lang="es-ES_tradnl" sz="1600" i="1">
                <a:latin typeface="Calibri" pitchFamily="34" charset="0"/>
              </a:rPr>
              <a:t> Angel Eyes</a:t>
            </a:r>
            <a:r>
              <a:rPr lang="es-ES_tradnl" sz="1600">
                <a:latin typeface="Calibri" pitchFamily="34" charset="0"/>
              </a:rPr>
              <a:t> (2001)</a:t>
            </a:r>
            <a:r>
              <a:rPr lang="es-ES_tradnl" sz="1600" i="1">
                <a:latin typeface="Calibri" pitchFamily="34" charset="0"/>
              </a:rPr>
              <a:t> Message In A Bottle</a:t>
            </a:r>
            <a:r>
              <a:rPr lang="es-ES_tradnl" sz="1600">
                <a:latin typeface="Calibri" pitchFamily="34" charset="0"/>
              </a:rPr>
              <a:t> (1999)</a:t>
            </a:r>
            <a:r>
              <a:rPr lang="es-ES_tradnl" sz="1600" b="1" i="1">
                <a:latin typeface="Calibri" pitchFamily="34" charset="0"/>
              </a:rPr>
              <a:t>  </a:t>
            </a:r>
            <a:r>
              <a:rPr lang="es-ES_tradnl" sz="1600" i="1">
                <a:latin typeface="Calibri" pitchFamily="34" charset="0"/>
              </a:rPr>
              <a:t>When A Man Loves A Woman</a:t>
            </a:r>
            <a:r>
              <a:rPr lang="es-ES_tradnl" sz="1600">
                <a:latin typeface="Calibri" pitchFamily="34" charset="0"/>
              </a:rPr>
              <a:t> (1990)</a:t>
            </a:r>
            <a:r>
              <a:rPr lang="es-ES" sz="1600" b="1">
                <a:latin typeface="Calibri" pitchFamily="34" charset="0"/>
              </a:rPr>
              <a:t>  </a:t>
            </a:r>
            <a:r>
              <a:rPr lang="es-ES_tradnl" sz="1600" i="1">
                <a:latin typeface="Calibri" pitchFamily="34" charset="0"/>
              </a:rPr>
              <a:t>White Palace </a:t>
            </a:r>
            <a:r>
              <a:rPr lang="es-ES_tradnl" sz="1600">
                <a:latin typeface="Calibri" pitchFamily="34" charset="0"/>
              </a:rPr>
              <a:t>(1990) </a:t>
            </a:r>
            <a:endParaRPr lang="en-GB" sz="2000">
              <a:latin typeface="Calibri" pitchFamily="34" charset="0"/>
            </a:endParaRPr>
          </a:p>
        </p:txBody>
      </p:sp>
      <p:pic>
        <p:nvPicPr>
          <p:cNvPr id="7172" name="Picture 9" descr="luis-mandoki-pic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72375" y="1000125"/>
            <a:ext cx="1071563"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57188" y="357188"/>
          <a:ext cx="8429625" cy="6032501"/>
        </p:xfrm>
        <a:graphic>
          <a:graphicData uri="http://schemas.openxmlformats.org/drawingml/2006/table">
            <a:tbl>
              <a:tblPr firstRow="1" bandRow="1">
                <a:tableStyleId>{21E4AEA4-8DFA-4A89-87EB-49C32662AFE0}</a:tableStyleId>
              </a:tblPr>
              <a:tblGrid>
                <a:gridCol w="8429625"/>
              </a:tblGrid>
              <a:tr h="642861">
                <a:tc>
                  <a:txBody>
                    <a:bodyPr/>
                    <a:lstStyle/>
                    <a:p>
                      <a:r>
                        <a:rPr lang="en-GB" sz="2800" dirty="0" err="1" smtClean="0">
                          <a:solidFill>
                            <a:schemeClr val="bg1"/>
                          </a:solidFill>
                        </a:rPr>
                        <a:t>Contesta</a:t>
                      </a:r>
                      <a:r>
                        <a:rPr lang="en-GB" sz="2800" baseline="0" dirty="0" smtClean="0">
                          <a:solidFill>
                            <a:schemeClr val="bg1"/>
                          </a:solidFill>
                        </a:rPr>
                        <a:t> </a:t>
                      </a:r>
                      <a:r>
                        <a:rPr lang="en-GB" sz="2800" baseline="0" dirty="0" err="1" smtClean="0">
                          <a:solidFill>
                            <a:schemeClr val="bg1"/>
                          </a:solidFill>
                        </a:rPr>
                        <a:t>las</a:t>
                      </a:r>
                      <a:r>
                        <a:rPr lang="en-GB" sz="2800" baseline="0" dirty="0" smtClean="0">
                          <a:solidFill>
                            <a:schemeClr val="bg1"/>
                          </a:solidFill>
                        </a:rPr>
                        <a:t> </a:t>
                      </a:r>
                      <a:r>
                        <a:rPr lang="en-GB" sz="2800" baseline="0" dirty="0" err="1" smtClean="0">
                          <a:solidFill>
                            <a:schemeClr val="bg1"/>
                          </a:solidFill>
                        </a:rPr>
                        <a:t>preguntas</a:t>
                      </a:r>
                      <a:r>
                        <a:rPr lang="en-GB" sz="2800" baseline="0" dirty="0" smtClean="0">
                          <a:solidFill>
                            <a:schemeClr val="bg1"/>
                          </a:solidFill>
                        </a:rPr>
                        <a:t> en </a:t>
                      </a:r>
                      <a:r>
                        <a:rPr lang="en-GB" sz="2800" baseline="0" dirty="0" err="1" smtClean="0">
                          <a:solidFill>
                            <a:schemeClr val="bg1"/>
                          </a:solidFill>
                        </a:rPr>
                        <a:t>español</a:t>
                      </a:r>
                      <a:r>
                        <a:rPr lang="en-GB" sz="2800" baseline="0" dirty="0" smtClean="0">
                          <a:solidFill>
                            <a:schemeClr val="bg1"/>
                          </a:solidFill>
                        </a:rPr>
                        <a:t>:</a:t>
                      </a:r>
                      <a:endParaRPr lang="en-US" sz="2800" dirty="0">
                        <a:solidFill>
                          <a:schemeClr val="bg1"/>
                        </a:solidFill>
                      </a:endParaRPr>
                    </a:p>
                  </a:txBody>
                  <a:tcPr marL="91439" marR="91439" marT="45714" marB="45714" anchor="ctr"/>
                </a:tc>
              </a:tr>
              <a:tr h="538964">
                <a:tc>
                  <a:txBody>
                    <a:bodyPr/>
                    <a:lstStyle/>
                    <a:p>
                      <a:r>
                        <a:rPr lang="en-GB" sz="2400" dirty="0" smtClean="0"/>
                        <a:t>1.  ¿</a:t>
                      </a:r>
                      <a:r>
                        <a:rPr lang="en-GB" sz="2400" dirty="0" err="1" smtClean="0"/>
                        <a:t>Cómo</a:t>
                      </a:r>
                      <a:r>
                        <a:rPr lang="en-GB" sz="2400" dirty="0" smtClean="0"/>
                        <a:t> se llama el director?</a:t>
                      </a:r>
                      <a:endParaRPr lang="en-US" sz="2400" dirty="0"/>
                    </a:p>
                  </a:txBody>
                  <a:tcPr marL="91439" marR="91439" marT="45714" marB="45714"/>
                </a:tc>
              </a:tr>
              <a:tr h="538964">
                <a:tc>
                  <a:txBody>
                    <a:bodyPr/>
                    <a:lstStyle/>
                    <a:p>
                      <a:endParaRPr lang="en-US" sz="2400" dirty="0"/>
                    </a:p>
                  </a:txBody>
                  <a:tcPr marL="91439" marR="91439" marT="45714" marB="45714"/>
                </a:tc>
              </a:tr>
              <a:tr h="538964">
                <a:tc>
                  <a:txBody>
                    <a:bodyPr/>
                    <a:lstStyle/>
                    <a:p>
                      <a:r>
                        <a:rPr lang="en-GB" sz="2400" dirty="0" smtClean="0"/>
                        <a:t>2.  ¿</a:t>
                      </a:r>
                      <a:r>
                        <a:rPr lang="en-GB" sz="2400" dirty="0" err="1" smtClean="0"/>
                        <a:t>Dónde</a:t>
                      </a:r>
                      <a:r>
                        <a:rPr lang="en-GB" sz="2400" dirty="0" smtClean="0"/>
                        <a:t> y </a:t>
                      </a:r>
                      <a:r>
                        <a:rPr lang="en-GB" sz="2400" dirty="0" err="1" smtClean="0"/>
                        <a:t>cuándo</a:t>
                      </a:r>
                      <a:r>
                        <a:rPr lang="en-GB" sz="2400" dirty="0" smtClean="0"/>
                        <a:t> </a:t>
                      </a:r>
                      <a:r>
                        <a:rPr lang="en-GB" sz="2400" dirty="0" err="1" smtClean="0"/>
                        <a:t>nació</a:t>
                      </a:r>
                      <a:r>
                        <a:rPr lang="en-GB" sz="2400" dirty="0" smtClean="0"/>
                        <a:t>?</a:t>
                      </a:r>
                      <a:endParaRPr lang="en-US" sz="2400" dirty="0"/>
                    </a:p>
                  </a:txBody>
                  <a:tcPr marL="91439" marR="91439" marT="45714" marB="45714"/>
                </a:tc>
              </a:tr>
              <a:tr h="538964">
                <a:tc>
                  <a:txBody>
                    <a:bodyPr/>
                    <a:lstStyle/>
                    <a:p>
                      <a:endParaRPr lang="en-US" sz="2400" dirty="0"/>
                    </a:p>
                  </a:txBody>
                  <a:tcPr marL="91439" marR="91439" marT="45714" marB="45714"/>
                </a:tc>
              </a:tr>
              <a:tr h="538964">
                <a:tc>
                  <a:txBody>
                    <a:bodyPr/>
                    <a:lstStyle/>
                    <a:p>
                      <a:r>
                        <a:rPr lang="en-GB" sz="2400" dirty="0" smtClean="0"/>
                        <a:t>3. ¿</a:t>
                      </a:r>
                      <a:r>
                        <a:rPr lang="en-GB" sz="2400" dirty="0" err="1" smtClean="0"/>
                        <a:t>Cómo</a:t>
                      </a:r>
                      <a:r>
                        <a:rPr lang="en-GB" sz="2400" baseline="0" dirty="0" smtClean="0"/>
                        <a:t> se llama la </a:t>
                      </a:r>
                      <a:r>
                        <a:rPr lang="en-GB" sz="2400" baseline="0" dirty="0" err="1" smtClean="0"/>
                        <a:t>primera</a:t>
                      </a:r>
                      <a:r>
                        <a:rPr lang="en-GB" sz="2400" baseline="0" dirty="0" smtClean="0"/>
                        <a:t> </a:t>
                      </a:r>
                      <a:r>
                        <a:rPr lang="en-GB" sz="2400" baseline="0" dirty="0" err="1" smtClean="0"/>
                        <a:t>película</a:t>
                      </a:r>
                      <a:r>
                        <a:rPr lang="en-GB" sz="2400" baseline="0" dirty="0" smtClean="0"/>
                        <a:t> </a:t>
                      </a:r>
                      <a:r>
                        <a:rPr lang="en-GB" sz="2400" baseline="0" dirty="0" err="1" smtClean="0"/>
                        <a:t>suya</a:t>
                      </a:r>
                      <a:r>
                        <a:rPr lang="en-GB" sz="2400" baseline="0" dirty="0" smtClean="0"/>
                        <a:t> </a:t>
                      </a:r>
                      <a:r>
                        <a:rPr lang="en-GB" sz="2400" baseline="0" dirty="0" err="1" smtClean="0"/>
                        <a:t>que</a:t>
                      </a:r>
                      <a:r>
                        <a:rPr lang="en-GB" sz="2400" baseline="0" dirty="0" smtClean="0"/>
                        <a:t> </a:t>
                      </a:r>
                      <a:r>
                        <a:rPr lang="en-GB" sz="2400" baseline="0" dirty="0" err="1" smtClean="0"/>
                        <a:t>tuvo</a:t>
                      </a:r>
                      <a:r>
                        <a:rPr lang="en-GB" sz="2400" baseline="0" dirty="0" smtClean="0"/>
                        <a:t> </a:t>
                      </a:r>
                      <a:r>
                        <a:rPr lang="en-GB" sz="2400" baseline="0" dirty="0" err="1" smtClean="0"/>
                        <a:t>éxito</a:t>
                      </a:r>
                      <a:r>
                        <a:rPr lang="en-GB" sz="2400" baseline="0" dirty="0" smtClean="0"/>
                        <a:t>?</a:t>
                      </a:r>
                      <a:endParaRPr lang="en-US" sz="2400" dirty="0"/>
                    </a:p>
                  </a:txBody>
                  <a:tcPr marL="91439" marR="91439" marT="45714" marB="45714"/>
                </a:tc>
              </a:tr>
              <a:tr h="538964">
                <a:tc>
                  <a:txBody>
                    <a:bodyPr/>
                    <a:lstStyle/>
                    <a:p>
                      <a:endParaRPr lang="en-US" sz="2400" dirty="0"/>
                    </a:p>
                  </a:txBody>
                  <a:tcPr marL="91439" marR="91439" marT="45714" marB="45714"/>
                </a:tc>
              </a:tr>
              <a:tr h="538964">
                <a:tc>
                  <a:txBody>
                    <a:bodyPr/>
                    <a:lstStyle/>
                    <a:p>
                      <a:r>
                        <a:rPr lang="en-GB" sz="2400" dirty="0" smtClean="0"/>
                        <a:t>4. ¿</a:t>
                      </a:r>
                      <a:r>
                        <a:rPr lang="en-GB" sz="2400" dirty="0" err="1" smtClean="0"/>
                        <a:t>Cuándo</a:t>
                      </a:r>
                      <a:r>
                        <a:rPr lang="en-GB" sz="2400" baseline="0" dirty="0" smtClean="0"/>
                        <a:t> </a:t>
                      </a:r>
                      <a:r>
                        <a:rPr lang="en-GB" sz="2400" baseline="0" dirty="0" err="1" smtClean="0"/>
                        <a:t>salió</a:t>
                      </a:r>
                      <a:r>
                        <a:rPr lang="en-GB" sz="2400" baseline="0" dirty="0" smtClean="0"/>
                        <a:t> </a:t>
                      </a:r>
                      <a:r>
                        <a:rPr lang="en-GB" sz="2400" i="1" baseline="0" dirty="0" smtClean="0"/>
                        <a:t>El </a:t>
                      </a:r>
                      <a:r>
                        <a:rPr lang="en-GB" sz="2400" i="1" baseline="0" dirty="0" err="1" smtClean="0"/>
                        <a:t>secreto</a:t>
                      </a:r>
                      <a:r>
                        <a:rPr lang="en-GB" sz="2400" baseline="0" dirty="0" smtClean="0"/>
                        <a:t>?</a:t>
                      </a:r>
                      <a:endParaRPr lang="en-US" sz="2400" dirty="0"/>
                    </a:p>
                  </a:txBody>
                  <a:tcPr marL="91439" marR="91439" marT="45714" marB="45714"/>
                </a:tc>
              </a:tr>
              <a:tr h="538964">
                <a:tc>
                  <a:txBody>
                    <a:bodyPr/>
                    <a:lstStyle/>
                    <a:p>
                      <a:endParaRPr lang="en-US" sz="2400" dirty="0"/>
                    </a:p>
                  </a:txBody>
                  <a:tcPr marL="91439" marR="91439" marT="45714" marB="45714"/>
                </a:tc>
              </a:tr>
              <a:tr h="538964">
                <a:tc>
                  <a:txBody>
                    <a:bodyPr/>
                    <a:lstStyle/>
                    <a:p>
                      <a:r>
                        <a:rPr lang="en-GB" sz="2400" dirty="0" smtClean="0"/>
                        <a:t>5.  ¿En </a:t>
                      </a:r>
                      <a:r>
                        <a:rPr lang="en-GB" sz="2400" dirty="0" err="1" smtClean="0"/>
                        <a:t>qué</a:t>
                      </a:r>
                      <a:r>
                        <a:rPr lang="en-GB" sz="2400" dirty="0" smtClean="0"/>
                        <a:t> se </a:t>
                      </a:r>
                      <a:r>
                        <a:rPr lang="en-GB" sz="2400" dirty="0" err="1" smtClean="0"/>
                        <a:t>basa</a:t>
                      </a:r>
                      <a:r>
                        <a:rPr lang="en-GB" sz="2400" dirty="0" smtClean="0"/>
                        <a:t> </a:t>
                      </a:r>
                      <a:r>
                        <a:rPr lang="en-GB" sz="2400" dirty="0" err="1" smtClean="0"/>
                        <a:t>su</a:t>
                      </a:r>
                      <a:r>
                        <a:rPr lang="en-GB" sz="2400" dirty="0" smtClean="0"/>
                        <a:t> </a:t>
                      </a:r>
                      <a:r>
                        <a:rPr lang="en-GB" sz="2400" dirty="0" err="1" smtClean="0"/>
                        <a:t>película</a:t>
                      </a:r>
                      <a:r>
                        <a:rPr lang="en-GB" sz="2400" dirty="0" smtClean="0"/>
                        <a:t> de 1987?</a:t>
                      </a:r>
                      <a:endParaRPr lang="en-US" sz="2400" dirty="0"/>
                    </a:p>
                  </a:txBody>
                  <a:tcPr marL="91439" marR="91439" marT="45714" marB="45714"/>
                </a:tc>
              </a:tr>
              <a:tr h="538964">
                <a:tc>
                  <a:txBody>
                    <a:bodyPr/>
                    <a:lstStyle/>
                    <a:p>
                      <a:endParaRPr lang="en-US" sz="2400" dirty="0"/>
                    </a:p>
                  </a:txBody>
                  <a:tcPr marL="91439" marR="91439" marT="45714" marB="45714"/>
                </a:tc>
              </a:tr>
            </a:tbl>
          </a:graphicData>
        </a:graphic>
      </p:graphicFrame>
      <p:pic>
        <p:nvPicPr>
          <p:cNvPr id="8220" name="Picture 9" descr="luis-mandoki-pic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86688" y="357188"/>
            <a:ext cx="1000125"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p:cNvSpPr>
          <p:nvPr/>
        </p:nvSpPr>
        <p:spPr>
          <a:xfrm>
            <a:off x="428625" y="142875"/>
            <a:ext cx="8229600" cy="714375"/>
          </a:xfrm>
          <a:prstGeom prst="rect">
            <a:avLst/>
          </a:prstGeom>
          <a:solidFill>
            <a:srgbClr val="792D2B"/>
          </a:solidFill>
        </p:spPr>
        <p:txBody>
          <a:bodyPr/>
          <a:lstStyle/>
          <a:p>
            <a:pPr algn="ctr" eaLnBrk="0" hangingPunct="0">
              <a:defRPr/>
            </a:pPr>
            <a:r>
              <a:rPr lang="en-GB" sz="4000" b="1" u="sng" dirty="0">
                <a:solidFill>
                  <a:schemeClr val="bg1"/>
                </a:solidFill>
                <a:latin typeface="+mj-lt"/>
                <a:ea typeface="+mj-ea"/>
                <a:cs typeface="+mj-cs"/>
              </a:rPr>
              <a:t>Los </a:t>
            </a:r>
            <a:r>
              <a:rPr lang="en-GB" sz="4000" b="1" u="sng" dirty="0" err="1">
                <a:solidFill>
                  <a:schemeClr val="bg1"/>
                </a:solidFill>
                <a:latin typeface="+mj-lt"/>
                <a:ea typeface="+mj-ea"/>
                <a:cs typeface="+mj-cs"/>
              </a:rPr>
              <a:t>actores</a:t>
            </a:r>
            <a:r>
              <a:rPr lang="en-GB" sz="4000" b="1" dirty="0">
                <a:solidFill>
                  <a:schemeClr val="bg1"/>
                </a:solidFill>
                <a:latin typeface="+mj-lt"/>
                <a:ea typeface="+mj-ea"/>
                <a:cs typeface="+mj-cs"/>
              </a:rPr>
              <a:t>, el director y el </a:t>
            </a:r>
            <a:r>
              <a:rPr lang="en-GB" sz="4000" b="1" dirty="0" err="1">
                <a:solidFill>
                  <a:schemeClr val="bg1"/>
                </a:solidFill>
                <a:latin typeface="+mj-lt"/>
                <a:ea typeface="+mj-ea"/>
                <a:cs typeface="+mj-cs"/>
              </a:rPr>
              <a:t>guionista</a:t>
            </a:r>
            <a:endParaRPr lang="en-GB" sz="4000" b="1" dirty="0">
              <a:solidFill>
                <a:schemeClr val="bg1"/>
              </a:solidFill>
              <a:latin typeface="+mj-lt"/>
              <a:ea typeface="+mj-ea"/>
              <a:cs typeface="+mj-cs"/>
            </a:endParaRPr>
          </a:p>
        </p:txBody>
      </p:sp>
      <p:graphicFrame>
        <p:nvGraphicFramePr>
          <p:cNvPr id="3" name="Table 2"/>
          <p:cNvGraphicFramePr>
            <a:graphicFrameLocks noGrp="1"/>
          </p:cNvGraphicFramePr>
          <p:nvPr/>
        </p:nvGraphicFramePr>
        <p:xfrm>
          <a:off x="500063" y="1000125"/>
          <a:ext cx="8143875" cy="5500690"/>
        </p:xfrm>
        <a:graphic>
          <a:graphicData uri="http://schemas.openxmlformats.org/drawingml/2006/table">
            <a:tbl>
              <a:tblPr firstRow="1" bandRow="1">
                <a:tableStyleId>{21E4AEA4-8DFA-4A89-87EB-49C32662AFE0}</a:tableStyleId>
              </a:tblPr>
              <a:tblGrid>
                <a:gridCol w="1628775"/>
                <a:gridCol w="1628775"/>
                <a:gridCol w="1628775"/>
                <a:gridCol w="1628775"/>
                <a:gridCol w="1628775"/>
              </a:tblGrid>
              <a:tr h="1100138">
                <a:tc>
                  <a:txBody>
                    <a:bodyPr/>
                    <a:lstStyle/>
                    <a:p>
                      <a:r>
                        <a:rPr lang="en-GB" sz="2000" dirty="0" smtClean="0">
                          <a:solidFill>
                            <a:schemeClr val="bg1"/>
                          </a:solidFill>
                        </a:rPr>
                        <a:t>Se</a:t>
                      </a:r>
                      <a:r>
                        <a:rPr lang="en-GB" sz="2000" baseline="0" dirty="0" smtClean="0">
                          <a:solidFill>
                            <a:schemeClr val="bg1"/>
                          </a:solidFill>
                        </a:rPr>
                        <a:t> llama…</a:t>
                      </a:r>
                      <a:endParaRPr lang="en-US" sz="2000" dirty="0">
                        <a:solidFill>
                          <a:schemeClr val="bg1"/>
                        </a:solidFill>
                      </a:endParaRPr>
                    </a:p>
                  </a:txBody>
                  <a:tcPr marL="91439" marR="91439" anchor="ctr"/>
                </a:tc>
                <a:tc>
                  <a:txBody>
                    <a:bodyPr/>
                    <a:lstStyle/>
                    <a:p>
                      <a:r>
                        <a:rPr lang="en-GB" sz="2000" dirty="0" err="1" smtClean="0">
                          <a:solidFill>
                            <a:schemeClr val="bg1"/>
                          </a:solidFill>
                        </a:rPr>
                        <a:t>Nació</a:t>
                      </a:r>
                      <a:r>
                        <a:rPr lang="en-GB" sz="2000" dirty="0" smtClean="0">
                          <a:solidFill>
                            <a:schemeClr val="bg1"/>
                          </a:solidFill>
                        </a:rPr>
                        <a:t> en…</a:t>
                      </a:r>
                      <a:endParaRPr lang="en-US" sz="2000" dirty="0">
                        <a:solidFill>
                          <a:schemeClr val="bg1"/>
                        </a:solidFill>
                      </a:endParaRPr>
                    </a:p>
                  </a:txBody>
                  <a:tcPr marL="91439" marR="91439" anchor="ctr"/>
                </a:tc>
                <a:tc>
                  <a:txBody>
                    <a:bodyPr/>
                    <a:lstStyle/>
                    <a:p>
                      <a:r>
                        <a:rPr lang="en-GB" sz="2000" dirty="0" err="1" smtClean="0">
                          <a:solidFill>
                            <a:schemeClr val="bg1"/>
                          </a:solidFill>
                        </a:rPr>
                        <a:t>Estudió</a:t>
                      </a:r>
                      <a:r>
                        <a:rPr lang="en-GB" sz="2000" dirty="0" smtClean="0">
                          <a:solidFill>
                            <a:schemeClr val="bg1"/>
                          </a:solidFill>
                        </a:rPr>
                        <a:t>….. en…….</a:t>
                      </a:r>
                      <a:endParaRPr lang="en-US" sz="2000" dirty="0">
                        <a:solidFill>
                          <a:schemeClr val="bg1"/>
                        </a:solidFill>
                      </a:endParaRPr>
                    </a:p>
                  </a:txBody>
                  <a:tcPr marL="91439" marR="91439" anchor="ctr"/>
                </a:tc>
                <a:tc>
                  <a:txBody>
                    <a:bodyPr/>
                    <a:lstStyle/>
                    <a:p>
                      <a:r>
                        <a:rPr lang="en-GB" sz="2000" dirty="0" smtClean="0">
                          <a:solidFill>
                            <a:schemeClr val="bg1"/>
                          </a:solidFill>
                        </a:rPr>
                        <a:t>Ha </a:t>
                      </a:r>
                      <a:r>
                        <a:rPr lang="en-GB" sz="2000" dirty="0" err="1" smtClean="0">
                          <a:solidFill>
                            <a:schemeClr val="bg1"/>
                          </a:solidFill>
                        </a:rPr>
                        <a:t>tenido</a:t>
                      </a:r>
                      <a:r>
                        <a:rPr lang="en-GB" sz="2000" dirty="0" smtClean="0">
                          <a:solidFill>
                            <a:schemeClr val="bg1"/>
                          </a:solidFill>
                        </a:rPr>
                        <a:t> </a:t>
                      </a:r>
                      <a:r>
                        <a:rPr lang="en-GB" sz="2000" dirty="0" err="1" smtClean="0">
                          <a:solidFill>
                            <a:schemeClr val="bg1"/>
                          </a:solidFill>
                        </a:rPr>
                        <a:t>papeles</a:t>
                      </a:r>
                      <a:r>
                        <a:rPr lang="en-GB" sz="2000" baseline="0" dirty="0" smtClean="0">
                          <a:solidFill>
                            <a:schemeClr val="bg1"/>
                          </a:solidFill>
                        </a:rPr>
                        <a:t> en ….</a:t>
                      </a:r>
                      <a:endParaRPr lang="en-US" sz="2000" dirty="0">
                        <a:solidFill>
                          <a:schemeClr val="bg1"/>
                        </a:solidFill>
                      </a:endParaRPr>
                    </a:p>
                  </a:txBody>
                  <a:tcPr marL="91439" marR="91439" anchor="ctr"/>
                </a:tc>
                <a:tc>
                  <a:txBody>
                    <a:bodyPr/>
                    <a:lstStyle/>
                    <a:p>
                      <a:r>
                        <a:rPr lang="en-GB" sz="2000" dirty="0" err="1" smtClean="0">
                          <a:solidFill>
                            <a:schemeClr val="bg1"/>
                          </a:solidFill>
                        </a:rPr>
                        <a:t>Otro</a:t>
                      </a:r>
                      <a:r>
                        <a:rPr lang="en-GB" sz="2000" dirty="0" smtClean="0">
                          <a:solidFill>
                            <a:schemeClr val="bg1"/>
                          </a:solidFill>
                        </a:rPr>
                        <a:t> </a:t>
                      </a:r>
                      <a:r>
                        <a:rPr lang="en-GB" sz="2000" dirty="0" err="1" smtClean="0">
                          <a:solidFill>
                            <a:schemeClr val="bg1"/>
                          </a:solidFill>
                        </a:rPr>
                        <a:t>detalle</a:t>
                      </a:r>
                      <a:r>
                        <a:rPr lang="en-GB" sz="2000" dirty="0" smtClean="0">
                          <a:solidFill>
                            <a:schemeClr val="bg1"/>
                          </a:solidFill>
                        </a:rPr>
                        <a:t> </a:t>
                      </a:r>
                      <a:r>
                        <a:rPr lang="en-GB" sz="2000" dirty="0" err="1" smtClean="0">
                          <a:solidFill>
                            <a:schemeClr val="bg1"/>
                          </a:solidFill>
                        </a:rPr>
                        <a:t>interesante</a:t>
                      </a:r>
                      <a:r>
                        <a:rPr lang="en-GB" sz="2000" baseline="0" dirty="0" smtClean="0">
                          <a:solidFill>
                            <a:schemeClr val="bg1"/>
                          </a:solidFill>
                        </a:rPr>
                        <a:t> </a:t>
                      </a:r>
                      <a:r>
                        <a:rPr lang="en-GB" sz="2000" baseline="0" dirty="0" err="1" smtClean="0">
                          <a:solidFill>
                            <a:schemeClr val="bg1"/>
                          </a:solidFill>
                        </a:rPr>
                        <a:t>es</a:t>
                      </a:r>
                      <a:r>
                        <a:rPr lang="en-GB" sz="2000" baseline="0" dirty="0" smtClean="0">
                          <a:solidFill>
                            <a:schemeClr val="bg1"/>
                          </a:solidFill>
                        </a:rPr>
                        <a:t> </a:t>
                      </a:r>
                      <a:r>
                        <a:rPr lang="en-GB" sz="2000" baseline="0" dirty="0" err="1" smtClean="0">
                          <a:solidFill>
                            <a:schemeClr val="bg1"/>
                          </a:solidFill>
                        </a:rPr>
                        <a:t>que</a:t>
                      </a:r>
                      <a:r>
                        <a:rPr lang="en-GB" sz="2000" baseline="0" dirty="0" smtClean="0">
                          <a:solidFill>
                            <a:schemeClr val="bg1"/>
                          </a:solidFill>
                        </a:rPr>
                        <a:t>….</a:t>
                      </a:r>
                      <a:endParaRPr lang="en-US" sz="2000" dirty="0">
                        <a:solidFill>
                          <a:schemeClr val="bg1"/>
                        </a:solidFill>
                      </a:endParaRPr>
                    </a:p>
                  </a:txBody>
                  <a:tcPr marL="91439" marR="91439" anchor="ctr"/>
                </a:tc>
              </a:tr>
              <a:tr h="1100138">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r>
              <a:tr h="1100138">
                <a:tc>
                  <a:txBody>
                    <a:bodyPr/>
                    <a:lstStyle/>
                    <a:p>
                      <a:endParaRPr lang="en-US" sz="200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a:solidFill>
                          <a:schemeClr val="bg1"/>
                        </a:solidFill>
                      </a:endParaRPr>
                    </a:p>
                  </a:txBody>
                  <a:tcPr marL="91439" marR="91439" anchor="ctr"/>
                </a:tc>
                <a:tc>
                  <a:txBody>
                    <a:bodyPr/>
                    <a:lstStyle/>
                    <a:p>
                      <a:endParaRPr lang="en-US" sz="2000" dirty="0">
                        <a:solidFill>
                          <a:schemeClr val="bg1"/>
                        </a:solidFill>
                      </a:endParaRPr>
                    </a:p>
                  </a:txBody>
                  <a:tcPr marL="91439" marR="91439" anchor="ctr"/>
                </a:tc>
              </a:tr>
              <a:tr h="1100138">
                <a:tc>
                  <a:txBody>
                    <a:bodyPr/>
                    <a:lstStyle/>
                    <a:p>
                      <a:endParaRPr lang="en-US" sz="2000">
                        <a:solidFill>
                          <a:schemeClr val="bg1"/>
                        </a:solidFill>
                      </a:endParaRPr>
                    </a:p>
                  </a:txBody>
                  <a:tcPr marL="91439" marR="91439" anchor="ctr"/>
                </a:tc>
                <a:tc>
                  <a:txBody>
                    <a:bodyPr/>
                    <a:lstStyle/>
                    <a:p>
                      <a:endParaRPr lang="en-US" sz="200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r>
              <a:tr h="1100138">
                <a:tc>
                  <a:txBody>
                    <a:bodyPr/>
                    <a:lstStyle/>
                    <a:p>
                      <a:endParaRPr lang="en-US" sz="2000">
                        <a:solidFill>
                          <a:schemeClr val="bg1"/>
                        </a:solidFill>
                      </a:endParaRPr>
                    </a:p>
                  </a:txBody>
                  <a:tcPr marL="91439" marR="91439" anchor="ctr"/>
                </a:tc>
                <a:tc>
                  <a:txBody>
                    <a:bodyPr/>
                    <a:lstStyle/>
                    <a:p>
                      <a:endParaRPr lang="en-US" sz="2000">
                        <a:solidFill>
                          <a:schemeClr val="bg1"/>
                        </a:solidFill>
                      </a:endParaRPr>
                    </a:p>
                  </a:txBody>
                  <a:tcPr marL="91439" marR="91439" anchor="ctr"/>
                </a:tc>
                <a:tc>
                  <a:txBody>
                    <a:bodyPr/>
                    <a:lstStyle/>
                    <a:p>
                      <a:endParaRPr lang="en-US" sz="2000">
                        <a:solidFill>
                          <a:schemeClr val="bg1"/>
                        </a:solidFill>
                      </a:endParaRPr>
                    </a:p>
                  </a:txBody>
                  <a:tcPr marL="91439" marR="91439" anchor="ctr"/>
                </a:tc>
                <a:tc>
                  <a:txBody>
                    <a:bodyPr/>
                    <a:lstStyle/>
                    <a:p>
                      <a:endParaRPr lang="en-US" sz="2000" dirty="0">
                        <a:solidFill>
                          <a:schemeClr val="bg1"/>
                        </a:solidFill>
                      </a:endParaRPr>
                    </a:p>
                  </a:txBody>
                  <a:tcPr marL="91439" marR="91439" anchor="ctr"/>
                </a:tc>
                <a:tc>
                  <a:txBody>
                    <a:bodyPr/>
                    <a:lstStyle/>
                    <a:p>
                      <a:endParaRPr lang="en-US" sz="2000" dirty="0">
                        <a:solidFill>
                          <a:schemeClr val="bg1"/>
                        </a:solidFill>
                      </a:endParaRPr>
                    </a:p>
                  </a:txBody>
                  <a:tcPr marL="91439" marR="91439" anchor="ct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6545</TotalTime>
  <Words>455</Words>
  <Application>Microsoft Office PowerPoint</Application>
  <PresentationFormat>On-screen Show (4:3)</PresentationFormat>
  <Paragraphs>39</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Berlin Sans FB Demi</vt:lpstr>
      <vt:lpstr>Times New Roman</vt:lpstr>
      <vt:lpstr>Office Theme</vt:lpstr>
      <vt:lpstr>PowerPoint Presentation</vt:lpstr>
      <vt:lpstr>PowerPoint Presentation</vt:lpstr>
      <vt:lpstr>PowerPoint Presentation</vt:lpstr>
      <vt:lpstr>Los actores, el director y el guionista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Rachel Hawkes</cp:lastModifiedBy>
  <cp:revision>98</cp:revision>
  <dcterms:created xsi:type="dcterms:W3CDTF">2011-03-18T17:59:17Z</dcterms:created>
  <dcterms:modified xsi:type="dcterms:W3CDTF">2011-09-24T06:55:43Z</dcterms:modified>
</cp:coreProperties>
</file>