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27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50A2CCC-E9ED-4D73-A367-B52B949F0B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2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3221BF-1E36-40FA-84D6-785FB8C23C1D}" type="slidenum">
              <a:rPr lang="en-GB"/>
              <a:pPr/>
              <a:t>2</a:t>
            </a:fld>
            <a:endParaRPr lang="en-GB"/>
          </a:p>
        </p:txBody>
      </p:sp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http://2.bp.blogspot.com/_2egniaNayiE/SouEdaRDSvI/AAAAAAAAABM/SGkORV77aXc/s1600-h/Oscar+Torres.JPG </a:t>
            </a:r>
          </a:p>
          <a:p>
            <a:pPr>
              <a:spcBef>
                <a:spcPct val="0"/>
              </a:spcBef>
            </a:pPr>
            <a:r>
              <a:rPr lang="en-US"/>
              <a:t>http://gordonandthewhale.com/wp-content/uploads/2008/10/luis-mandoki-pic1.jpg </a:t>
            </a: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A5BA15A-C65C-4CB7-933E-FE50CC277897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70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9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06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79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904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4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3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677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3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6351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551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260350" y="1566863"/>
            <a:ext cx="5811838" cy="686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" b="1">
                <a:latin typeface="Berlin Sans FB Demi" pitchFamily="34" charset="0"/>
              </a:rPr>
              <a:t>Dirección:</a:t>
            </a:r>
            <a:r>
              <a:rPr lang="es-ES">
                <a:latin typeface="Berlin Sans FB Demi" pitchFamily="34" charset="0"/>
              </a:rPr>
              <a:t>   </a:t>
            </a:r>
            <a:r>
              <a:rPr lang="es-ES">
                <a:latin typeface="Calibri" pitchFamily="34" charset="0"/>
              </a:rPr>
              <a:t>Luis Mandoki</a:t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País: </a:t>
            </a:r>
            <a:r>
              <a:rPr lang="es-ES">
                <a:latin typeface="Calibri" pitchFamily="34" charset="0"/>
              </a:rPr>
              <a:t>México</a:t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Año:   </a:t>
            </a:r>
            <a:r>
              <a:rPr lang="es-ES">
                <a:latin typeface="Calibri" pitchFamily="34" charset="0"/>
              </a:rPr>
              <a:t>2004</a:t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Duración: </a:t>
            </a:r>
            <a:r>
              <a:rPr lang="es-ES">
                <a:latin typeface="Berlin Sans FB Demi" pitchFamily="34" charset="0"/>
              </a:rPr>
              <a:t> </a:t>
            </a:r>
            <a:r>
              <a:rPr lang="es-ES">
                <a:latin typeface="Calibri" pitchFamily="34" charset="0"/>
              </a:rPr>
              <a:t>120 min.</a:t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Producción: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Luis Mandoki, Alejandro Soberón y Lawrence Bender</a:t>
            </a:r>
            <a:br>
              <a:rPr lang="es-ES_tradnl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</a:br>
            <a:r>
              <a:rPr lang="es-ES_tradnl" b="1">
                <a:solidFill>
                  <a:srgbClr val="000000"/>
                </a:solidFill>
                <a:latin typeface="Berlin Sans FB Demi" pitchFamily="34" charset="0"/>
                <a:ea typeface="Times New Roman" pitchFamily="18" charset="0"/>
                <a:cs typeface="Arial" charset="0"/>
              </a:rPr>
              <a:t>Guión: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Óscar Orlando Torres y Luis Mandoki</a:t>
            </a:r>
            <a:r>
              <a:rPr lang="es-ES">
                <a:latin typeface="Calibri" pitchFamily="34" charset="0"/>
              </a:rPr>
              <a:t/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Música: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André Abujamra</a:t>
            </a:r>
            <a:r>
              <a:rPr lang="es-ES">
                <a:latin typeface="Calibri" pitchFamily="34" charset="0"/>
              </a:rPr>
              <a:t/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Fotografía: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Juan Ruiz-Anchía </a:t>
            </a:r>
            <a:r>
              <a:rPr lang="es-ES">
                <a:latin typeface="Calibri" pitchFamily="34" charset="0"/>
              </a:rPr>
              <a:t/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r>
              <a:rPr lang="es-ES" b="1">
                <a:latin typeface="Berlin Sans FB Demi" pitchFamily="34" charset="0"/>
              </a:rPr>
              <a:t>Género: </a:t>
            </a:r>
            <a:r>
              <a:rPr lang="es-ES">
                <a:latin typeface="Calibri" pitchFamily="34" charset="0"/>
              </a:rPr>
              <a:t>Drama </a:t>
            </a:r>
            <a:br>
              <a:rPr lang="es-ES">
                <a:latin typeface="Calibri" pitchFamily="34" charset="0"/>
              </a:rPr>
            </a:br>
            <a:endParaRPr lang="es-ES" b="1">
              <a:latin typeface="Calibri" pitchFamily="34" charset="0"/>
            </a:endParaRPr>
          </a:p>
          <a:p>
            <a:pPr eaLnBrk="0" hangingPunct="0"/>
            <a:r>
              <a:rPr lang="es-ES" b="1">
                <a:latin typeface="Berlin Sans FB Demi" pitchFamily="34" charset="0"/>
              </a:rPr>
              <a:t>Interpretación: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Carlos Padilla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Chava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 Leonor Varela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Kella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</a:t>
            </a:r>
            <a:r>
              <a:rPr lang="en-US" sz="1200">
                <a:latin typeface="Calibri" pitchFamily="34" charset="0"/>
                <a:cs typeface="Times New Roman" pitchFamily="18" charset="0"/>
              </a:rPr>
              <a:t>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Gustavo Muñoz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Ancha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 José María Yazpik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Tío Beto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 Ofelia</a:t>
            </a:r>
            <a:r>
              <a:rPr lang="en-US" sz="1200">
                <a:latin typeface="Calibri" pitchFamily="34" charset="0"/>
                <a:cs typeface="Times New Roman" pitchFamily="18" charset="0"/>
              </a:rPr>
              <a:t>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Medina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Mamá Toya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 Daniel Giménez Cacho 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Cura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), Jesús Ochoa</a:t>
            </a:r>
            <a:r>
              <a:rPr lang="en-US" sz="1200">
                <a:latin typeface="Calibri" pitchFamily="34" charset="0"/>
                <a:cs typeface="Times New Roman" pitchFamily="18" charset="0"/>
              </a:rPr>
              <a:t> 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(</a:t>
            </a:r>
            <a:r>
              <a:rPr lang="es-ES_tradnl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Chofer</a:t>
            </a:r>
            <a:r>
              <a:rPr lang="es-ES_tradnl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)</a:t>
            </a:r>
            <a:endParaRPr lang="en-GB">
              <a:latin typeface="Calibri" pitchFamily="34" charset="0"/>
            </a:endParaRPr>
          </a:p>
        </p:txBody>
      </p:sp>
      <p:graphicFrame>
        <p:nvGraphicFramePr>
          <p:cNvPr id="3090" name="Group 18"/>
          <p:cNvGraphicFramePr>
            <a:graphicFrameLocks noGrp="1"/>
          </p:cNvGraphicFramePr>
          <p:nvPr/>
        </p:nvGraphicFramePr>
        <p:xfrm>
          <a:off x="188913" y="250825"/>
          <a:ext cx="6480175" cy="936625"/>
        </p:xfrm>
        <a:graphic>
          <a:graphicData uri="http://schemas.openxmlformats.org/drawingml/2006/table">
            <a:tbl>
              <a:tblPr/>
              <a:tblGrid>
                <a:gridCol w="6480175"/>
              </a:tblGrid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erlin Sans FB Demi" pitchFamily="34" charset="0"/>
                        </a:rPr>
                        <a:t>Ficha técnica		           Créditos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erlin Sans FB Dem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20000"/>
                    </a:solidFill>
                  </a:tcPr>
                </a:tc>
              </a:tr>
            </a:tbl>
          </a:graphicData>
        </a:graphic>
      </p:graphicFrame>
      <p:pic>
        <p:nvPicPr>
          <p:cNvPr id="11273" name="Picture 4" descr="locaciones-de-casas-de-carton-5_88x5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357313"/>
            <a:ext cx="1447800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14313" y="5565775"/>
            <a:ext cx="6429375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_tradnl" sz="1800" b="1">
                <a:latin typeface="Calibri" pitchFamily="34" charset="0"/>
              </a:rPr>
              <a:t>Luis Mandoki</a:t>
            </a:r>
            <a:r>
              <a:rPr lang="es-ES_tradnl" sz="1800">
                <a:latin typeface="Calibri" pitchFamily="34" charset="0"/>
              </a:rPr>
              <a:t> nació en la Ciudad de México en 1954. Estudió en San Francisco Art Institute y en London International Film School. En 1976, obtuvo reconocimiento internacional con su cortometraje </a:t>
            </a:r>
            <a:r>
              <a:rPr lang="es-ES_tradnl" sz="1800" i="1">
                <a:latin typeface="Calibri" pitchFamily="34" charset="0"/>
              </a:rPr>
              <a:t>Silent Music</a:t>
            </a:r>
            <a:r>
              <a:rPr lang="es-ES_tradnl" sz="1800">
                <a:latin typeface="Calibri" pitchFamily="34" charset="0"/>
              </a:rPr>
              <a:t>, que ganó el premio más importante en su categoría en el Festival de Cannes. Mandoki recibió un Ariel en México por otro corto,</a:t>
            </a:r>
            <a:r>
              <a:rPr lang="es-ES_tradnl" sz="1800" i="1">
                <a:latin typeface="Calibri" pitchFamily="34" charset="0"/>
              </a:rPr>
              <a:t> El Secreto</a:t>
            </a:r>
            <a:r>
              <a:rPr lang="es-ES_tradnl" sz="1800">
                <a:latin typeface="Calibri" pitchFamily="34" charset="0"/>
              </a:rPr>
              <a:t>, en 1980.  Su primer largometraje,</a:t>
            </a:r>
            <a:r>
              <a:rPr lang="es-ES_tradnl" sz="1800" i="1">
                <a:latin typeface="Calibri" pitchFamily="34" charset="0"/>
              </a:rPr>
              <a:t> Gaby: Una Historia Verdadera</a:t>
            </a:r>
            <a:r>
              <a:rPr lang="es-ES_tradnl" sz="1800">
                <a:latin typeface="Calibri" pitchFamily="34" charset="0"/>
              </a:rPr>
              <a:t>(1987) está basado en una historia real que Mandoki descubrió en el periódico.</a:t>
            </a:r>
            <a:r>
              <a:rPr lang="es-ES" sz="1800">
                <a:latin typeface="Calibri" pitchFamily="34" charset="0"/>
              </a:rPr>
              <a:t/>
            </a:r>
            <a:br>
              <a:rPr lang="es-ES" sz="1800">
                <a:latin typeface="Calibri" pitchFamily="34" charset="0"/>
              </a:rPr>
            </a:br>
            <a:r>
              <a:rPr lang="es-ES" sz="1600">
                <a:latin typeface="Calibri" pitchFamily="34" charset="0"/>
              </a:rPr>
              <a:t/>
            </a:r>
            <a:br>
              <a:rPr lang="es-ES" sz="1600">
                <a:latin typeface="Calibri" pitchFamily="34" charset="0"/>
              </a:rPr>
            </a:br>
            <a:r>
              <a:rPr lang="es-ES" sz="1200" b="1">
                <a:latin typeface="Calibri" pitchFamily="34" charset="0"/>
              </a:rPr>
              <a:t>Filmografía seleccionada de Hollywood de Luis Mandoki</a:t>
            </a:r>
            <a:br>
              <a:rPr lang="es-ES" sz="1200" b="1">
                <a:latin typeface="Calibri" pitchFamily="34" charset="0"/>
              </a:rPr>
            </a:br>
            <a:r>
              <a:rPr lang="en-US" sz="1200" i="1">
                <a:latin typeface="Calibri" pitchFamily="34" charset="0"/>
              </a:rPr>
              <a:t>The Translator</a:t>
            </a:r>
            <a:r>
              <a:rPr lang="en-US" sz="1200">
                <a:latin typeface="Calibri" pitchFamily="34" charset="0"/>
              </a:rPr>
              <a:t> (2009) </a:t>
            </a:r>
            <a:r>
              <a:rPr lang="en-US" sz="1200" i="1">
                <a:latin typeface="Calibri" pitchFamily="34" charset="0"/>
              </a:rPr>
              <a:t>FRAUDE: México 2006</a:t>
            </a:r>
            <a:r>
              <a:rPr lang="en-US" sz="1200">
                <a:latin typeface="Calibri" pitchFamily="34" charset="0"/>
              </a:rPr>
              <a:t> (2007) </a:t>
            </a:r>
            <a:r>
              <a:rPr lang="en-US" sz="1200" i="1">
                <a:latin typeface="Calibri" pitchFamily="34" charset="0"/>
              </a:rPr>
              <a:t>¿Quién es el señor López?</a:t>
            </a:r>
            <a:r>
              <a:rPr lang="en-US" sz="1200">
                <a:latin typeface="Calibri" pitchFamily="34" charset="0"/>
              </a:rPr>
              <a:t> (2006) (TV) </a:t>
            </a:r>
            <a:r>
              <a:rPr lang="en-US" sz="1200" i="1">
                <a:latin typeface="Calibri" pitchFamily="34" charset="0"/>
              </a:rPr>
              <a:t>The Winged Boy</a:t>
            </a:r>
            <a:r>
              <a:rPr lang="en-US" sz="1200">
                <a:latin typeface="Calibri" pitchFamily="34" charset="0"/>
              </a:rPr>
              <a:t> (2006) </a:t>
            </a:r>
            <a:r>
              <a:rPr lang="en-US" sz="1200" i="1">
                <a:latin typeface="Calibri" pitchFamily="34" charset="0"/>
              </a:rPr>
              <a:t>One More Day for Hiroshima</a:t>
            </a:r>
            <a:r>
              <a:rPr lang="en-US" sz="1200">
                <a:latin typeface="Calibri" pitchFamily="34" charset="0"/>
              </a:rPr>
              <a:t> (2005)</a:t>
            </a:r>
            <a:r>
              <a:rPr lang="es-ES_tradnl" sz="1200" i="1">
                <a:latin typeface="Calibri" pitchFamily="34" charset="0"/>
              </a:rPr>
              <a:t> mapola (Poppies) (2005)</a:t>
            </a:r>
            <a:r>
              <a:rPr lang="es-ES" sz="1200" b="1" i="1">
                <a:latin typeface="Calibri" pitchFamily="34" charset="0"/>
              </a:rPr>
              <a:t> </a:t>
            </a:r>
            <a:r>
              <a:rPr lang="es-ES_tradnl" sz="1200" i="1">
                <a:latin typeface="Calibri" pitchFamily="34" charset="0"/>
              </a:rPr>
              <a:t> Angel Eyes</a:t>
            </a:r>
            <a:r>
              <a:rPr lang="es-ES_tradnl" sz="1200">
                <a:latin typeface="Calibri" pitchFamily="34" charset="0"/>
              </a:rPr>
              <a:t> (2001)</a:t>
            </a:r>
            <a:r>
              <a:rPr lang="es-ES_tradnl" sz="1200" i="1">
                <a:latin typeface="Calibri" pitchFamily="34" charset="0"/>
              </a:rPr>
              <a:t> Message In A Bottle</a:t>
            </a:r>
            <a:r>
              <a:rPr lang="es-ES_tradnl" sz="1200">
                <a:latin typeface="Calibri" pitchFamily="34" charset="0"/>
              </a:rPr>
              <a:t> (1999)</a:t>
            </a:r>
            <a:r>
              <a:rPr lang="es-ES_tradnl" sz="1200" b="1" i="1">
                <a:latin typeface="Calibri" pitchFamily="34" charset="0"/>
              </a:rPr>
              <a:t>  </a:t>
            </a:r>
            <a:r>
              <a:rPr lang="es-ES_tradnl" sz="1200" i="1">
                <a:latin typeface="Calibri" pitchFamily="34" charset="0"/>
              </a:rPr>
              <a:t>When A Man Loves A Woman</a:t>
            </a:r>
            <a:r>
              <a:rPr lang="es-ES_tradnl" sz="1200">
                <a:latin typeface="Calibri" pitchFamily="34" charset="0"/>
              </a:rPr>
              <a:t> (1990)</a:t>
            </a:r>
            <a:r>
              <a:rPr lang="es-ES" sz="1200" b="1">
                <a:latin typeface="Calibri" pitchFamily="34" charset="0"/>
              </a:rPr>
              <a:t>  </a:t>
            </a:r>
            <a:r>
              <a:rPr lang="es-ES_tradnl" sz="1200" i="1">
                <a:latin typeface="Calibri" pitchFamily="34" charset="0"/>
              </a:rPr>
              <a:t>White Palace </a:t>
            </a:r>
            <a:r>
              <a:rPr lang="es-ES_tradnl" sz="1200">
                <a:latin typeface="Calibri" pitchFamily="34" charset="0"/>
              </a:rPr>
              <a:t>(1990) </a:t>
            </a:r>
            <a:endParaRPr lang="en-GB" sz="1600">
              <a:latin typeface="Calibri" pitchFamily="34" charset="0"/>
            </a:endParaRPr>
          </a:p>
        </p:txBody>
      </p:sp>
      <p:graphicFrame>
        <p:nvGraphicFramePr>
          <p:cNvPr id="4099" name="Group 3"/>
          <p:cNvGraphicFramePr>
            <a:graphicFrameLocks noGrp="1"/>
          </p:cNvGraphicFramePr>
          <p:nvPr/>
        </p:nvGraphicFramePr>
        <p:xfrm>
          <a:off x="188913" y="214313"/>
          <a:ext cx="6480175" cy="687387"/>
        </p:xfrm>
        <a:graphic>
          <a:graphicData uri="http://schemas.openxmlformats.org/drawingml/2006/table">
            <a:tbl>
              <a:tblPr/>
              <a:tblGrid>
                <a:gridCol w="6480175"/>
              </a:tblGrid>
              <a:tr h="6873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erlin Sans FB Demi" pitchFamily="34" charset="0"/>
                        </a:rPr>
                        <a:t>Guionista 		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erlin Sans FB Demi" pitchFamily="34" charset="0"/>
                      </a:endParaRPr>
                    </a:p>
                  </a:txBody>
                  <a:tcPr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20000"/>
                    </a:solidFill>
                  </a:tcPr>
                </a:tc>
              </a:tr>
            </a:tbl>
          </a:graphicData>
        </a:graphic>
      </p:graphicFrame>
      <p:sp>
        <p:nvSpPr>
          <p:cNvPr id="12297" name="Text Box 2"/>
          <p:cNvSpPr txBox="1">
            <a:spLocks noChangeArrowheads="1"/>
          </p:cNvSpPr>
          <p:nvPr/>
        </p:nvSpPr>
        <p:spPr bwMode="auto">
          <a:xfrm>
            <a:off x="142875" y="995363"/>
            <a:ext cx="6572250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_tradnl" sz="1800" b="1">
                <a:latin typeface="Calibri" pitchFamily="34" charset="0"/>
              </a:rPr>
              <a:t>Óscar Torres</a:t>
            </a:r>
            <a:r>
              <a:rPr lang="es-ES_tradnl" sz="1800">
                <a:latin typeface="Calibri" pitchFamily="34" charset="0"/>
              </a:rPr>
              <a:t> nació en la aldea rural de Cuscatazingo, El Salvador, en 1972. Se vió atrapado</a:t>
            </a:r>
            <a:r>
              <a:rPr lang="en-US" sz="1800">
                <a:latin typeface="Calibri" pitchFamily="34" charset="0"/>
              </a:rPr>
              <a:t> </a:t>
            </a:r>
            <a:r>
              <a:rPr lang="es-ES_tradnl" sz="1800">
                <a:latin typeface="Calibri" pitchFamily="34" charset="0"/>
              </a:rPr>
              <a:t>por una brutal guerra civil.  La historia de la película Voces Inocentes cuenta la historia real de su supervivencia durante el conflicto, y su dramática huída , solo, a los Estados Unidos en 1986, a los catorce años. Contra todas las probabilidades se</a:t>
            </a:r>
            <a:r>
              <a:rPr lang="en-US" sz="1800">
                <a:latin typeface="Calibri" pitchFamily="34" charset="0"/>
              </a:rPr>
              <a:t> </a:t>
            </a:r>
            <a:r>
              <a:rPr lang="es-ES_tradnl" sz="1800">
                <a:latin typeface="Calibri" pitchFamily="34" charset="0"/>
              </a:rPr>
              <a:t>reunió ahí con su madre y dos hermanos. </a:t>
            </a:r>
            <a:r>
              <a:rPr lang="en-US" sz="1800">
                <a:latin typeface="Calibri" pitchFamily="34" charset="0"/>
              </a:rPr>
              <a:t> </a:t>
            </a:r>
            <a:r>
              <a:rPr lang="es-ES_tradnl" sz="1800">
                <a:latin typeface="Calibri" pitchFamily="34" charset="0"/>
              </a:rPr>
              <a:t>Torres empezó el programa de Estudios Latinoamericanos en la Universidad en Berkeley,</a:t>
            </a:r>
            <a:r>
              <a:rPr lang="en-US" sz="1800">
                <a:latin typeface="Calibri" pitchFamily="34" charset="0"/>
              </a:rPr>
              <a:t> </a:t>
            </a:r>
            <a:r>
              <a:rPr lang="es-ES_tradnl" sz="1800">
                <a:latin typeface="Calibri" pitchFamily="34" charset="0"/>
              </a:rPr>
              <a:t>pero decidió abandonar los estudios para convertirse en un actor.  Después del éxito de la peli Voces Inocentes sigue de guionista, cineasta y productor de películas.</a:t>
            </a:r>
            <a:r>
              <a:rPr lang="es-ES_tradnl" sz="1600">
                <a:latin typeface="Calibri" pitchFamily="34" charset="0"/>
              </a:rPr>
              <a:t/>
            </a:r>
            <a:br>
              <a:rPr lang="es-ES_tradnl" sz="1600">
                <a:latin typeface="Calibri" pitchFamily="34" charset="0"/>
              </a:rPr>
            </a:br>
            <a:r>
              <a:rPr lang="es-ES_tradnl" sz="1600">
                <a:latin typeface="Calibri" pitchFamily="34" charset="0"/>
              </a:rPr>
              <a:t/>
            </a:r>
            <a:br>
              <a:rPr lang="es-ES_tradnl" sz="1600">
                <a:latin typeface="Calibri" pitchFamily="34" charset="0"/>
              </a:rPr>
            </a:br>
            <a:r>
              <a:rPr lang="es-ES" sz="1200" b="1">
                <a:latin typeface="Calibri" pitchFamily="34" charset="0"/>
              </a:rPr>
              <a:t>Filmografía seleccionada de Hollywood de </a:t>
            </a:r>
            <a:r>
              <a:rPr lang="es-ES_tradnl" sz="1200" b="1">
                <a:latin typeface="Calibri" pitchFamily="34" charset="0"/>
              </a:rPr>
              <a:t>Óscar Torres</a:t>
            </a:r>
            <a:r>
              <a:rPr lang="es-ES_tradnl" sz="1200">
                <a:latin typeface="Calibri" pitchFamily="34" charset="0"/>
              </a:rPr>
              <a:t> </a:t>
            </a:r>
            <a:br>
              <a:rPr lang="es-ES_tradnl" sz="1200">
                <a:latin typeface="Calibri" pitchFamily="34" charset="0"/>
              </a:rPr>
            </a:br>
            <a:r>
              <a:rPr lang="es-ES_tradnl" sz="1200" i="1">
                <a:latin typeface="Calibri" pitchFamily="34" charset="0"/>
              </a:rPr>
              <a:t>En tus manos </a:t>
            </a:r>
            <a:r>
              <a:rPr lang="es-ES_tradnl" sz="1200">
                <a:latin typeface="Calibri" pitchFamily="34" charset="0"/>
              </a:rPr>
              <a:t>(2010)  </a:t>
            </a:r>
            <a:r>
              <a:rPr lang="es-ES_tradnl" sz="1200" i="1">
                <a:latin typeface="Calibri" pitchFamily="34" charset="0"/>
              </a:rPr>
              <a:t>Máncora</a:t>
            </a:r>
            <a:r>
              <a:rPr lang="es-ES_tradnl" sz="1200">
                <a:latin typeface="Calibri" pitchFamily="34" charset="0"/>
              </a:rPr>
              <a:t> (2009) </a:t>
            </a:r>
            <a:r>
              <a:rPr lang="es-ES_tradnl" sz="1200" i="1">
                <a:latin typeface="Calibri" pitchFamily="34" charset="0"/>
              </a:rPr>
              <a:t>The Phone Book </a:t>
            </a:r>
            <a:r>
              <a:rPr lang="es-ES_tradnl" sz="1200">
                <a:latin typeface="Calibri" pitchFamily="34" charset="0"/>
              </a:rPr>
              <a:t>(2008) </a:t>
            </a:r>
            <a:r>
              <a:rPr lang="es-ES_tradnl" sz="1200" i="1">
                <a:latin typeface="Calibri" pitchFamily="34" charset="0"/>
              </a:rPr>
              <a:t>Voces Inocentes </a:t>
            </a:r>
            <a:r>
              <a:rPr lang="es-ES_tradnl" sz="1200">
                <a:latin typeface="Calibri" pitchFamily="34" charset="0"/>
              </a:rPr>
              <a:t>(2004) – guionista</a:t>
            </a:r>
            <a:br>
              <a:rPr lang="es-ES_tradnl" sz="1200">
                <a:latin typeface="Calibri" pitchFamily="34" charset="0"/>
              </a:rPr>
            </a:br>
            <a:r>
              <a:rPr lang="es-ES_tradnl" sz="1200" i="1">
                <a:latin typeface="Calibri" pitchFamily="34" charset="0"/>
              </a:rPr>
              <a:t>La Clave 7 </a:t>
            </a:r>
            <a:r>
              <a:rPr lang="es-ES_tradnl" sz="1200">
                <a:latin typeface="Calibri" pitchFamily="34" charset="0"/>
              </a:rPr>
              <a:t>(2001)  </a:t>
            </a:r>
            <a:r>
              <a:rPr lang="es-ES_tradnl" sz="1200" i="1">
                <a:latin typeface="Calibri" pitchFamily="34" charset="0"/>
              </a:rPr>
              <a:t>Libertad The dark untold truth of Castro’s Cuba </a:t>
            </a:r>
            <a:r>
              <a:rPr lang="es-ES_tradnl" sz="1200">
                <a:latin typeface="Calibri" pitchFamily="34" charset="0"/>
              </a:rPr>
              <a:t>(2000) </a:t>
            </a:r>
            <a:endParaRPr lang="en-US" sz="1200">
              <a:latin typeface="Calibri" pitchFamily="34" charset="0"/>
            </a:endParaRPr>
          </a:p>
        </p:txBody>
      </p:sp>
      <p:graphicFrame>
        <p:nvGraphicFramePr>
          <p:cNvPr id="7" name="Group 3"/>
          <p:cNvGraphicFramePr>
            <a:graphicFrameLocks noGrp="1"/>
          </p:cNvGraphicFramePr>
          <p:nvPr/>
        </p:nvGraphicFramePr>
        <p:xfrm>
          <a:off x="234950" y="4714875"/>
          <a:ext cx="6480175" cy="714375"/>
        </p:xfrm>
        <a:graphic>
          <a:graphicData uri="http://schemas.openxmlformats.org/drawingml/2006/table">
            <a:tbl>
              <a:tblPr/>
              <a:tblGrid>
                <a:gridCol w="6480175"/>
              </a:tblGrid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erlin Sans FB Demi" pitchFamily="34" charset="0"/>
                        </a:rPr>
                        <a:t>Director		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erlin Sans FB Dem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20000"/>
                    </a:solidFill>
                  </a:tcPr>
                </a:tc>
              </a:tr>
            </a:tbl>
          </a:graphicData>
        </a:graphic>
      </p:graphicFrame>
      <p:pic>
        <p:nvPicPr>
          <p:cNvPr id="12304" name="Picture 7" descr="Oscar Tor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90500"/>
            <a:ext cx="10001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9" descr="luis-mandoki-pic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4714875"/>
            <a:ext cx="1071562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4313" y="1428750"/>
            <a:ext cx="6264275" cy="757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" sz="1800" b="1">
              <a:latin typeface="Calibri" pitchFamily="34" charset="0"/>
            </a:endParaRPr>
          </a:p>
          <a:p>
            <a:r>
              <a:rPr lang="es-ES" sz="1800" b="1">
                <a:latin typeface="Calibri" pitchFamily="34" charset="0"/>
              </a:rPr>
              <a:t>Carlitos Padilla (Chava)</a:t>
            </a:r>
          </a:p>
          <a:p>
            <a:endParaRPr lang="es-ES" sz="1800">
              <a:latin typeface="Calibri" pitchFamily="34" charset="0"/>
            </a:endParaRPr>
          </a:p>
          <a:p>
            <a:r>
              <a:rPr lang="es-ES" sz="1800">
                <a:latin typeface="Calibri" pitchFamily="34" charset="0"/>
              </a:rPr>
              <a:t>Nació en la Ciudad de México en 1994, donde comenzó a trabajar en comerciales a los cinco años. Un año después obtuvo papeles en telenovelas como El Amor De Mi Vida y Las Tres Sofías. A los diez años tiene su primer papel protagónico con la película Voces Inocentes. Vive con su familia en el Distrito Federal.</a:t>
            </a:r>
            <a:r>
              <a:rPr lang="es-ES" sz="1800" b="1">
                <a:latin typeface="Calibri" pitchFamily="34" charset="0"/>
              </a:rPr>
              <a:t>	</a:t>
            </a:r>
            <a:br>
              <a:rPr lang="es-ES" sz="1800" b="1">
                <a:latin typeface="Calibri" pitchFamily="34" charset="0"/>
              </a:rPr>
            </a:br>
            <a:r>
              <a:rPr lang="es-ES" sz="1800" b="1">
                <a:latin typeface="Calibri" pitchFamily="34" charset="0"/>
              </a:rPr>
              <a:t>		</a:t>
            </a:r>
          </a:p>
          <a:p>
            <a:r>
              <a:rPr lang="es-ES" sz="1800" b="1">
                <a:latin typeface="Calibri" pitchFamily="34" charset="0"/>
              </a:rPr>
              <a:t/>
            </a:r>
            <a:br>
              <a:rPr lang="es-ES" sz="1800" b="1">
                <a:latin typeface="Calibri" pitchFamily="34" charset="0"/>
              </a:rPr>
            </a:br>
            <a:r>
              <a:rPr lang="es-ES" sz="1800" b="1">
                <a:latin typeface="Calibri" pitchFamily="34" charset="0"/>
              </a:rPr>
              <a:t> </a:t>
            </a:r>
          </a:p>
          <a:p>
            <a:r>
              <a:rPr lang="es-ES" sz="1800" b="1">
                <a:latin typeface="Calibri" pitchFamily="34" charset="0"/>
              </a:rPr>
              <a:t>Leonor Varela Palma (Kella)			</a:t>
            </a:r>
            <a:br>
              <a:rPr lang="es-ES" sz="1800" b="1">
                <a:latin typeface="Calibri" pitchFamily="34" charset="0"/>
              </a:rPr>
            </a:br>
            <a:r>
              <a:rPr lang="es-ES" sz="1800" b="1">
                <a:latin typeface="Calibri" pitchFamily="34" charset="0"/>
              </a:rPr>
              <a:t/>
            </a:r>
            <a:br>
              <a:rPr lang="es-ES" sz="1800" b="1">
                <a:latin typeface="Calibri" pitchFamily="34" charset="0"/>
              </a:rPr>
            </a:br>
            <a:r>
              <a:rPr lang="es-ES" sz="1800">
                <a:latin typeface="Calibri" pitchFamily="34" charset="0"/>
              </a:rPr>
              <a:t>Nacida el 29 de diciembre de 1972 en Santiago Chile, Leonor es  una actriz y modelo chilena, que ha participado en diversas producciones cinematográficas norteamericanas, latinoamericanas y europeas,</a:t>
            </a:r>
            <a:r>
              <a:rPr lang="es-ES" sz="1800" baseline="30000">
                <a:latin typeface="Calibri" pitchFamily="34" charset="0"/>
              </a:rPr>
              <a:t> </a:t>
            </a:r>
            <a:r>
              <a:rPr lang="es-ES" sz="1800">
                <a:latin typeface="Calibri" pitchFamily="34" charset="0"/>
              </a:rPr>
              <a:t>y en múltiples campañas publicitarias.</a:t>
            </a:r>
          </a:p>
          <a:p>
            <a:r>
              <a:rPr lang="es-ES" sz="1800">
                <a:latin typeface="Calibri" pitchFamily="34" charset="0"/>
              </a:rPr>
              <a:t/>
            </a:r>
            <a:br>
              <a:rPr lang="es-ES" sz="1800">
                <a:latin typeface="Calibri" pitchFamily="34" charset="0"/>
              </a:rPr>
            </a:br>
            <a:r>
              <a:rPr lang="es-ES" sz="1800">
                <a:latin typeface="Calibri" pitchFamily="34" charset="0"/>
              </a:rPr>
              <a:t>Realizó su debut en la televisión europea en 1995, con el telefilme sueco </a:t>
            </a:r>
            <a:r>
              <a:rPr lang="es-ES" sz="1800" i="1">
                <a:latin typeface="Calibri" pitchFamily="34" charset="0"/>
              </a:rPr>
              <a:t>Pony Trek</a:t>
            </a:r>
            <a:r>
              <a:rPr lang="es-ES" sz="1800">
                <a:latin typeface="Calibri" pitchFamily="34" charset="0"/>
              </a:rPr>
              <a:t>, y tuvo roles secundarios en diversas series y películas francesas y chilenas, pero su breve aparición en el </a:t>
            </a:r>
            <a:r>
              <a:rPr lang="es-ES" sz="1800" i="1">
                <a:latin typeface="Calibri" pitchFamily="34" charset="0"/>
              </a:rPr>
              <a:t>El hombre de la Máscara de Hierro</a:t>
            </a:r>
            <a:r>
              <a:rPr lang="es-ES" sz="1800">
                <a:latin typeface="Calibri" pitchFamily="34" charset="0"/>
              </a:rPr>
              <a:t>, junto a Leonardo DiCaprio, en 1998, fue lo que le dió notoriedad en Hollywood, transformándola en protagonista de telefilmes como </a:t>
            </a:r>
            <a:r>
              <a:rPr lang="es-ES" sz="1800" i="1">
                <a:latin typeface="Calibri" pitchFamily="34" charset="0"/>
              </a:rPr>
              <a:t>Cleopatra</a:t>
            </a:r>
            <a:r>
              <a:rPr lang="es-ES" sz="1800">
                <a:latin typeface="Calibri" pitchFamily="34" charset="0"/>
              </a:rPr>
              <a:t> y </a:t>
            </a:r>
            <a:r>
              <a:rPr lang="es-ES" sz="1800" i="1">
                <a:latin typeface="Calibri" pitchFamily="34" charset="0"/>
              </a:rPr>
              <a:t>Jeremiah</a:t>
            </a:r>
            <a:r>
              <a:rPr lang="es-ES" sz="1800">
                <a:latin typeface="Calibri" pitchFamily="34" charset="0"/>
              </a:rPr>
              <a:t>, y películas como </a:t>
            </a:r>
            <a:r>
              <a:rPr lang="es-ES" sz="1800" i="1">
                <a:latin typeface="Calibri" pitchFamily="34" charset="0"/>
              </a:rPr>
              <a:t>Blade II</a:t>
            </a:r>
            <a:r>
              <a:rPr lang="es-ES" sz="1800">
                <a:latin typeface="Calibri" pitchFamily="34" charset="0"/>
              </a:rPr>
              <a:t> y </a:t>
            </a:r>
            <a:r>
              <a:rPr lang="es-ES" sz="1800" i="1">
                <a:latin typeface="Calibri" pitchFamily="34" charset="0"/>
              </a:rPr>
              <a:t>Voces Inocentes</a:t>
            </a:r>
            <a:r>
              <a:rPr lang="es-ES" sz="1800">
                <a:latin typeface="Calibri" pitchFamily="34" charset="0"/>
              </a:rPr>
              <a:t>.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/>
        </p:nvGraphicFramePr>
        <p:xfrm>
          <a:off x="188913" y="250825"/>
          <a:ext cx="6480175" cy="936625"/>
        </p:xfrm>
        <a:graphic>
          <a:graphicData uri="http://schemas.openxmlformats.org/drawingml/2006/table">
            <a:tbl>
              <a:tblPr/>
              <a:tblGrid>
                <a:gridCol w="6480175"/>
              </a:tblGrid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erlin Sans FB Demi" pitchFamily="34" charset="0"/>
                        </a:rPr>
                        <a:t>Actores		</a:t>
                      </a:r>
                      <a:endParaRPr kumimoji="0" lang="en-GB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erlin Sans FB Demi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20000"/>
                    </a:solidFill>
                  </a:tcPr>
                </a:tc>
              </a:tr>
            </a:tbl>
          </a:graphicData>
        </a:graphic>
      </p:graphicFrame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/>
          </a:p>
        </p:txBody>
      </p:sp>
      <p:pic>
        <p:nvPicPr>
          <p:cNvPr id="14346" name="Picture 6" descr="galeria18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8" y="4143375"/>
            <a:ext cx="204787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7" descr="galeria2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285875"/>
            <a:ext cx="16192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14313" y="2643188"/>
            <a:ext cx="62865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" sz="1800">
                <a:latin typeface="Calibri" pitchFamily="34" charset="0"/>
              </a:rPr>
              <a:t>Así que no sorprende que sus primeros trabajos en el entretenimiento fueran como bailarín en diferentes compañías. </a:t>
            </a:r>
            <a:br>
              <a:rPr lang="es-ES" sz="1800">
                <a:latin typeface="Calibri" pitchFamily="34" charset="0"/>
              </a:rPr>
            </a:br>
            <a:r>
              <a:rPr lang="es-ES" sz="1800">
                <a:latin typeface="Calibri" pitchFamily="34" charset="0"/>
              </a:rPr>
              <a:t/>
            </a:r>
            <a:br>
              <a:rPr lang="es-ES" sz="1800">
                <a:latin typeface="Calibri" pitchFamily="34" charset="0"/>
              </a:rPr>
            </a:br>
            <a:r>
              <a:rPr lang="es-ES" sz="1800">
                <a:latin typeface="Calibri" pitchFamily="34" charset="0"/>
              </a:rPr>
              <a:t>Gustavo Muñoz murió el 7 de marzo de 2004, dos semanas después de terminar su papel en Voces Inocentes.</a:t>
            </a:r>
            <a:endParaRPr lang="en-US" sz="1800">
              <a:latin typeface="Calibri" pitchFamily="34" charset="0"/>
            </a:endParaRPr>
          </a:p>
        </p:txBody>
      </p:sp>
      <p:pic>
        <p:nvPicPr>
          <p:cNvPr id="15363" name="Picture 2" descr="M:\Resources\Development\NewSecCurricDevelopment\Citizenship\War and Peace\VocesInocentes\Images\galeria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857250"/>
            <a:ext cx="2776537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285750" y="285750"/>
            <a:ext cx="246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s-ES_tradnl" sz="1800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Gustavo Muñoz </a:t>
            </a:r>
            <a:r>
              <a:rPr lang="es-ES_tradnl" sz="1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(</a:t>
            </a:r>
            <a:r>
              <a:rPr lang="es-ES_tradnl" sz="1800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Ancha</a:t>
            </a:r>
            <a:r>
              <a:rPr lang="es-ES_tradnl" sz="1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)</a:t>
            </a:r>
            <a:endParaRPr lang="en-US" sz="1800">
              <a:ea typeface="Times New Roman" pitchFamily="18" charset="0"/>
              <a:cs typeface="Arial" charset="0"/>
            </a:endParaRP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14313" y="642938"/>
            <a:ext cx="328612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" sz="1800">
                <a:latin typeface="Calibri" pitchFamily="34" charset="0"/>
              </a:rPr>
              <a:t>Asistió a la Universidad Nacional Autónoma de México (UNAM) en los 80s, estudió danza contemporánea, ballet clásico, acrobacia, técnicas circenses, clown, y danza butoh, además de actuación. </a:t>
            </a:r>
            <a:endParaRPr lang="en-US" sz="1800">
              <a:latin typeface="Calibri" pitchFamily="34" charset="0"/>
            </a:endParaRP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214313" y="6072188"/>
            <a:ext cx="62865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1800"/>
              <a:t>Después de la escuela secundaria viajó a Tijuana para asistir a la escuela de leyes; tras su graduación se dedicó a la actuación. Después de estudiar en el Centro de Estudios de Actuación de Televisa (CEA) trabajó en telenovelas convencionales y hasta en grandes producciones como </a:t>
            </a:r>
            <a:r>
              <a:rPr lang="es-ES" sz="1800" i="1"/>
              <a:t>Cara O Cruz</a:t>
            </a:r>
            <a:r>
              <a:rPr lang="es-ES" sz="1800"/>
              <a:t> (2002) de Jorge Fons.  </a:t>
            </a:r>
            <a:br>
              <a:rPr lang="es-ES" sz="1800"/>
            </a:br>
            <a:r>
              <a:rPr lang="es-ES" sz="1800"/>
              <a:t/>
            </a:r>
            <a:br>
              <a:rPr lang="es-ES" sz="1800"/>
            </a:br>
            <a:r>
              <a:rPr lang="es-ES" sz="1800"/>
              <a:t>Después de Voces Inocentes (2004), sigue en películas y sus  pelis más recientes son:</a:t>
            </a:r>
            <a:r>
              <a:rPr lang="es-ES_tradnl" sz="1800">
                <a:solidFill>
                  <a:srgbClr val="000000"/>
                </a:solidFill>
                <a:cs typeface="Arial" charset="0"/>
              </a:rPr>
              <a:t>  </a:t>
            </a:r>
            <a:r>
              <a:rPr lang="en-US" sz="1800" i="1"/>
              <a:t>Expediente del atentado  </a:t>
            </a:r>
            <a:r>
              <a:rPr lang="en-US" sz="1800"/>
              <a:t>(2010) </a:t>
            </a:r>
            <a:r>
              <a:rPr lang="en-US" sz="1800" i="1"/>
              <a:t>The Burning Plain </a:t>
            </a:r>
            <a:r>
              <a:rPr lang="en-US" sz="1800"/>
              <a:t>de Guillermo Arriaga (2010) y </a:t>
            </a:r>
            <a:r>
              <a:rPr lang="en-US" sz="1800" i="1"/>
              <a:t>Abel</a:t>
            </a:r>
            <a:r>
              <a:rPr lang="en-US" sz="1800"/>
              <a:t> de Diego Luna (2010).</a:t>
            </a:r>
          </a:p>
        </p:txBody>
      </p:sp>
      <p:pic>
        <p:nvPicPr>
          <p:cNvPr id="15367" name="Picture 6" descr="galeria1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4286250"/>
            <a:ext cx="27622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214313" y="4214813"/>
            <a:ext cx="34290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_tradnl" sz="1800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José María Yazpik </a:t>
            </a:r>
            <a:r>
              <a:rPr lang="es-ES_tradnl" sz="1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(</a:t>
            </a:r>
            <a:r>
              <a:rPr lang="es-ES_tradnl" sz="1800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Tío Beto</a:t>
            </a:r>
            <a:r>
              <a:rPr lang="es-ES_tradnl" sz="18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) </a:t>
            </a:r>
            <a:br>
              <a:rPr lang="es-ES_tradnl" sz="1800">
                <a:solidFill>
                  <a:srgbClr val="000000"/>
                </a:solidFill>
                <a:ea typeface="Times New Roman" pitchFamily="18" charset="0"/>
                <a:cs typeface="Arial" charset="0"/>
              </a:rPr>
            </a:br>
            <a:r>
              <a:rPr lang="es-ES" sz="1800">
                <a:ea typeface="Times New Roman" pitchFamily="18" charset="0"/>
                <a:cs typeface="Arial" charset="0"/>
              </a:rPr>
              <a:t/>
            </a:r>
            <a:br>
              <a:rPr lang="es-ES" sz="1800">
                <a:ea typeface="Times New Roman" pitchFamily="18" charset="0"/>
                <a:cs typeface="Arial" charset="0"/>
              </a:rPr>
            </a:br>
            <a:r>
              <a:rPr lang="es-ES" sz="1800">
                <a:ea typeface="Times New Roman" pitchFamily="18" charset="0"/>
                <a:cs typeface="Arial" charset="0"/>
              </a:rPr>
              <a:t> José María Yazpik vivió en la Ciudad de México hasta los doce años cuando se mudó a San Diego con su familia.</a:t>
            </a:r>
            <a:endParaRPr lang="en-US" sz="18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</TotalTime>
  <Words>421</Words>
  <Application>Microsoft Office PowerPoint</Application>
  <PresentationFormat>On-screen Show (4:3)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 Sans FB Demi</vt:lpstr>
      <vt:lpstr>Calibri</vt:lpstr>
      <vt:lpstr>Times New Roman</vt:lpstr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4</cp:revision>
  <dcterms:created xsi:type="dcterms:W3CDTF">2011-03-28T08:40:10Z</dcterms:created>
  <dcterms:modified xsi:type="dcterms:W3CDTF">2011-09-24T06:55:16Z</dcterms:modified>
</cp:coreProperties>
</file>