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60" r:id="rId2"/>
  </p:sldIdLst>
  <p:sldSz cx="6858000" cy="9144000" type="screen4x3"/>
  <p:notesSz cx="6858000" cy="9144000"/>
  <p:defaultTextStyle>
    <a:defPPr>
      <a:defRPr lang="en-GB"/>
    </a:defPPr>
    <a:lvl1pPr algn="l" rtl="0" fontAlgn="base">
      <a:spcBef>
        <a:spcPct val="0"/>
      </a:spcBef>
      <a:spcAft>
        <a:spcPct val="0"/>
      </a:spcAft>
      <a:defRPr sz="2000" kern="1200">
        <a:solidFill>
          <a:schemeClr val="tx1"/>
        </a:solidFill>
        <a:latin typeface="Calibri" pitchFamily="34" charset="0"/>
        <a:ea typeface="+mn-ea"/>
        <a:cs typeface="+mn-cs"/>
      </a:defRPr>
    </a:lvl1pPr>
    <a:lvl2pPr marL="457200" algn="l" rtl="0" fontAlgn="base">
      <a:spcBef>
        <a:spcPct val="0"/>
      </a:spcBef>
      <a:spcAft>
        <a:spcPct val="0"/>
      </a:spcAft>
      <a:defRPr sz="2000" kern="1200">
        <a:solidFill>
          <a:schemeClr val="tx1"/>
        </a:solidFill>
        <a:latin typeface="Calibri" pitchFamily="34" charset="0"/>
        <a:ea typeface="+mn-ea"/>
        <a:cs typeface="+mn-cs"/>
      </a:defRPr>
    </a:lvl2pPr>
    <a:lvl3pPr marL="914400" algn="l" rtl="0" fontAlgn="base">
      <a:spcBef>
        <a:spcPct val="0"/>
      </a:spcBef>
      <a:spcAft>
        <a:spcPct val="0"/>
      </a:spcAft>
      <a:defRPr sz="2000" kern="1200">
        <a:solidFill>
          <a:schemeClr val="tx1"/>
        </a:solidFill>
        <a:latin typeface="Calibri" pitchFamily="34" charset="0"/>
        <a:ea typeface="+mn-ea"/>
        <a:cs typeface="+mn-cs"/>
      </a:defRPr>
    </a:lvl3pPr>
    <a:lvl4pPr marL="1371600" algn="l" rtl="0" fontAlgn="base">
      <a:spcBef>
        <a:spcPct val="0"/>
      </a:spcBef>
      <a:spcAft>
        <a:spcPct val="0"/>
      </a:spcAft>
      <a:defRPr sz="2000" kern="1200">
        <a:solidFill>
          <a:schemeClr val="tx1"/>
        </a:solidFill>
        <a:latin typeface="Calibri" pitchFamily="34" charset="0"/>
        <a:ea typeface="+mn-ea"/>
        <a:cs typeface="+mn-cs"/>
      </a:defRPr>
    </a:lvl4pPr>
    <a:lvl5pPr marL="1828800" algn="l" rtl="0" fontAlgn="base">
      <a:spcBef>
        <a:spcPct val="0"/>
      </a:spcBef>
      <a:spcAft>
        <a:spcPct val="0"/>
      </a:spcAft>
      <a:defRPr sz="2000" kern="1200">
        <a:solidFill>
          <a:schemeClr val="tx1"/>
        </a:solidFill>
        <a:latin typeface="Calibri" pitchFamily="34" charset="0"/>
        <a:ea typeface="+mn-ea"/>
        <a:cs typeface="+mn-cs"/>
      </a:defRPr>
    </a:lvl5pPr>
    <a:lvl6pPr marL="2286000" algn="l" defTabSz="914400" rtl="0" eaLnBrk="1" latinLnBrk="0" hangingPunct="1">
      <a:defRPr sz="2000" kern="1200">
        <a:solidFill>
          <a:schemeClr val="tx1"/>
        </a:solidFill>
        <a:latin typeface="Calibri" pitchFamily="34" charset="0"/>
        <a:ea typeface="+mn-ea"/>
        <a:cs typeface="+mn-cs"/>
      </a:defRPr>
    </a:lvl6pPr>
    <a:lvl7pPr marL="2743200" algn="l" defTabSz="914400" rtl="0" eaLnBrk="1" latinLnBrk="0" hangingPunct="1">
      <a:defRPr sz="2000" kern="1200">
        <a:solidFill>
          <a:schemeClr val="tx1"/>
        </a:solidFill>
        <a:latin typeface="Calibri" pitchFamily="34" charset="0"/>
        <a:ea typeface="+mn-ea"/>
        <a:cs typeface="+mn-cs"/>
      </a:defRPr>
    </a:lvl7pPr>
    <a:lvl8pPr marL="3200400" algn="l" defTabSz="914400" rtl="0" eaLnBrk="1" latinLnBrk="0" hangingPunct="1">
      <a:defRPr sz="2000" kern="1200">
        <a:solidFill>
          <a:schemeClr val="tx1"/>
        </a:solidFill>
        <a:latin typeface="Calibri" pitchFamily="34" charset="0"/>
        <a:ea typeface="+mn-ea"/>
        <a:cs typeface="+mn-cs"/>
      </a:defRPr>
    </a:lvl8pPr>
    <a:lvl9pPr marL="3657600" algn="l" defTabSz="914400" rtl="0" eaLnBrk="1" latinLnBrk="0" hangingPunct="1">
      <a:defRPr sz="2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322" y="-9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8196" name="Rectangle 4"/>
          <p:cNvSpPr>
            <a:spLocks noRo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8734465A-732A-48C3-9904-919BDFC90DDE}" type="slidenum">
              <a:rPr lang="en-GB"/>
              <a:pPr/>
              <a:t>‹#›</a:t>
            </a:fld>
            <a:endParaRPr lang="en-GB"/>
          </a:p>
        </p:txBody>
      </p:sp>
    </p:spTree>
    <p:extLst>
      <p:ext uri="{BB962C8B-B14F-4D97-AF65-F5344CB8AC3E}">
        <p14:creationId xmlns:p14="http://schemas.microsoft.com/office/powerpoint/2010/main" val="36693389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187393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2133600"/>
            <a:ext cx="6172200" cy="60340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5911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713"/>
            <a:ext cx="4476750" cy="78009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34280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342900" y="2133600"/>
            <a:ext cx="6172200" cy="60340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94002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338" y="3875088"/>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069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052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4417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288"/>
            <a:ext cx="3030538"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4563" y="2046288"/>
            <a:ext cx="3030537"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547901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GB"/>
          </a:p>
        </p:txBody>
      </p:sp>
    </p:spTree>
    <p:extLst>
      <p:ext uri="{BB962C8B-B14F-4D97-AF65-F5344CB8AC3E}">
        <p14:creationId xmlns:p14="http://schemas.microsoft.com/office/powerpoint/2010/main" val="325523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5821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63538"/>
            <a:ext cx="3833812" cy="78041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2938"/>
            <a:ext cx="2255838" cy="6254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00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613" y="81756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613" y="7156450"/>
            <a:ext cx="4114800" cy="10731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64545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357188" y="754063"/>
            <a:ext cx="6215062" cy="803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600">
                <a:ea typeface="Calibri" pitchFamily="34" charset="0"/>
                <a:cs typeface="Times New Roman" pitchFamily="18" charset="0"/>
              </a:rPr>
              <a:t>Chava is 11 years old and the eldest son of Kella, his mother.  His father left when the war started. His family lives in a town that is currently heavily fought over between the Salvadoran army and the guerrillas. His mother makes a living for the family by sewing, and Chava sells the clothes in shops.  When he is not in school, Chava helps out by announcing stations for a bus driver. </a:t>
            </a:r>
            <a:endParaRPr lang="en-US" sz="1600">
              <a:ea typeface="Calibri" pitchFamily="34" charset="0"/>
              <a:cs typeface="Times New Roman" pitchFamily="18" charset="0"/>
            </a:endParaRPr>
          </a:p>
          <a:p>
            <a:pPr eaLnBrk="0" hangingPunct="0"/>
            <a:r>
              <a:rPr lang="en-GB" sz="1600">
                <a:ea typeface="Calibri" pitchFamily="34" charset="0"/>
                <a:cs typeface="Times New Roman" pitchFamily="18" charset="0"/>
              </a:rPr>
              <a:t>When the film begins, Chava  is nearing the age when the military will recruit him. He witnesses the army recruiting twelve year old children from his school. One day his uncle Beto, who has joined the guerrillas, comes to visit them. Beto wants to take Chava with him so the military can't recruit him, but Kella is against it. </a:t>
            </a:r>
            <a:endParaRPr lang="en-US" sz="1600">
              <a:ea typeface="Calibri" pitchFamily="34" charset="0"/>
              <a:cs typeface="Times New Roman" pitchFamily="18" charset="0"/>
            </a:endParaRPr>
          </a:p>
          <a:p>
            <a:pPr eaLnBrk="0" hangingPunct="0"/>
            <a:r>
              <a:rPr lang="en-GB" sz="1600">
                <a:ea typeface="Calibri" pitchFamily="34" charset="0"/>
                <a:cs typeface="Times New Roman" pitchFamily="18" charset="0"/>
              </a:rPr>
              <a:t>Beto gives a radio to Chava and tells him how to listen to the guerrillas' banned radio station. Chava unknowingly plays a song banned by the Salvadoran Army in front of the soldiers, but the town's priest saves him by playing the same song over the church's loudspeaker to focus the soldier's attention away from Chava.</a:t>
            </a:r>
            <a:r>
              <a:rPr lang="en-US" sz="1600">
                <a:ea typeface="Calibri" pitchFamily="34" charset="0"/>
                <a:cs typeface="Times New Roman" pitchFamily="18" charset="0"/>
              </a:rPr>
              <a:t> </a:t>
            </a:r>
          </a:p>
          <a:p>
            <a:pPr eaLnBrk="0" hangingPunct="0"/>
            <a:r>
              <a:rPr lang="en-GB" sz="1600">
                <a:ea typeface="Calibri" pitchFamily="34" charset="0"/>
                <a:cs typeface="Times New Roman" pitchFamily="18" charset="0"/>
              </a:rPr>
              <a:t>Chava falls in love with a girl in his class named Cristina Maria. The guerrillas attack the army from the school building and the school is closed. Kella and her family move out of town to her mother's house in a safer area. One of the guerrillas tells Chava of the army's next recruitment day, and Chava and his friends warn the entire village to hide their children. </a:t>
            </a:r>
            <a:endParaRPr lang="en-US" sz="1600">
              <a:ea typeface="Calibri" pitchFamily="34" charset="0"/>
              <a:cs typeface="Times New Roman" pitchFamily="18" charset="0"/>
            </a:endParaRPr>
          </a:p>
          <a:p>
            <a:pPr eaLnBrk="0" hangingPunct="0"/>
            <a:r>
              <a:rPr lang="en-GB" sz="1600">
                <a:ea typeface="Calibri" pitchFamily="34" charset="0"/>
                <a:cs typeface="Times New Roman" pitchFamily="18" charset="0"/>
              </a:rPr>
              <a:t>Chava decides to visit Cristina Maria but only finds the bombed-out shell of her house and he realises she is dead.  He and his friends decide to join the guerrillas, but they are followed and the guerrilla camp is attacked by the army. </a:t>
            </a:r>
            <a:endParaRPr lang="en-US" sz="1600">
              <a:ea typeface="Calibri" pitchFamily="34" charset="0"/>
              <a:cs typeface="Times New Roman" pitchFamily="18" charset="0"/>
            </a:endParaRPr>
          </a:p>
          <a:p>
            <a:pPr eaLnBrk="0" hangingPunct="0"/>
            <a:r>
              <a:rPr lang="en-GB" sz="1600">
                <a:ea typeface="Calibri" pitchFamily="34" charset="0"/>
                <a:cs typeface="Times New Roman" pitchFamily="18" charset="0"/>
              </a:rPr>
              <a:t>Chava and his friends are taken to be shot near a river, but at the last moment Chava is saved by a guerrilla attack. He runs home to find his mother in the burnt out ruins of their house. She decides to send him abroad to save him, and he promises to return and rescue his brother before he too turns twelve</a:t>
            </a:r>
            <a:r>
              <a:rPr lang="en-US" sz="1600">
                <a:ea typeface="Calibri" pitchFamily="34" charset="0"/>
                <a:cs typeface="Times New Roman" pitchFamily="18" charset="0"/>
              </a:rPr>
              <a:t>.</a:t>
            </a:r>
          </a:p>
        </p:txBody>
      </p:sp>
      <p:graphicFrame>
        <p:nvGraphicFramePr>
          <p:cNvPr id="11273" name="Group 9"/>
          <p:cNvGraphicFramePr>
            <a:graphicFrameLocks noGrp="1"/>
          </p:cNvGraphicFramePr>
          <p:nvPr/>
        </p:nvGraphicFramePr>
        <p:xfrm>
          <a:off x="214313" y="142875"/>
          <a:ext cx="6480175" cy="579120"/>
        </p:xfrm>
        <a:graphic>
          <a:graphicData uri="http://schemas.openxmlformats.org/drawingml/2006/table">
            <a:tbl>
              <a:tblPr/>
              <a:tblGrid>
                <a:gridCol w="6480175"/>
              </a:tblGrid>
              <a:tr h="50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3200" b="1" i="0" u="none" strike="noStrike" cap="none" normalizeH="0" baseline="0" smtClean="0">
                          <a:ln>
                            <a:noFill/>
                          </a:ln>
                          <a:solidFill>
                            <a:schemeClr val="tx1"/>
                          </a:solidFill>
                          <a:effectLst/>
                          <a:latin typeface="Berlin Sans FB Demi" pitchFamily="34" charset="0"/>
                        </a:rPr>
                        <a:t>Sinópsis – versión inglesa	</a:t>
                      </a:r>
                      <a:endParaRPr kumimoji="0" lang="en-GB" sz="3200" b="0" i="0" u="none" strike="noStrike" cap="none" normalizeH="0" baseline="0" smtClean="0">
                        <a:ln>
                          <a:noFill/>
                        </a:ln>
                        <a:solidFill>
                          <a:schemeClr val="tx1"/>
                        </a:solidFill>
                        <a:effectLst/>
                        <a:latin typeface="Berlin Sans FB Demi" pitchFamily="34"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TotalTime>
  <Words>397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Berlin Sans FB Demi</vt:lpstr>
      <vt:lpstr>blank</vt:lpstr>
      <vt:lpstr>PowerPoint Presentation</vt:lpstr>
    </vt:vector>
  </TitlesOfParts>
  <Company>Comberton Village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rhawkes</dc:creator>
  <cp:lastModifiedBy>Rachel Hawkes</cp:lastModifiedBy>
  <cp:revision>4</cp:revision>
  <dcterms:created xsi:type="dcterms:W3CDTF">2011-03-28T08:40:10Z</dcterms:created>
  <dcterms:modified xsi:type="dcterms:W3CDTF">2011-09-24T06:54:53Z</dcterms:modified>
</cp:coreProperties>
</file>