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
  </p:notesMasterIdLst>
  <p:sldIdLst>
    <p:sldId id="258" r:id="rId2"/>
  </p:sldIdLst>
  <p:sldSz cx="6858000" cy="9144000" type="screen4x3"/>
  <p:notesSz cx="6858000" cy="9144000"/>
  <p:defaultTextStyle>
    <a:defPPr>
      <a:defRPr lang="en-GB"/>
    </a:defPPr>
    <a:lvl1pPr algn="l" rtl="0" fontAlgn="base">
      <a:spcBef>
        <a:spcPct val="0"/>
      </a:spcBef>
      <a:spcAft>
        <a:spcPct val="0"/>
      </a:spcAft>
      <a:defRPr sz="2000" kern="1200">
        <a:solidFill>
          <a:schemeClr val="tx1"/>
        </a:solidFill>
        <a:latin typeface="Calibri" pitchFamily="34" charset="0"/>
        <a:ea typeface="+mn-ea"/>
        <a:cs typeface="+mn-cs"/>
      </a:defRPr>
    </a:lvl1pPr>
    <a:lvl2pPr marL="457200" algn="l" rtl="0" fontAlgn="base">
      <a:spcBef>
        <a:spcPct val="0"/>
      </a:spcBef>
      <a:spcAft>
        <a:spcPct val="0"/>
      </a:spcAft>
      <a:defRPr sz="2000" kern="1200">
        <a:solidFill>
          <a:schemeClr val="tx1"/>
        </a:solidFill>
        <a:latin typeface="Calibri" pitchFamily="34" charset="0"/>
        <a:ea typeface="+mn-ea"/>
        <a:cs typeface="+mn-cs"/>
      </a:defRPr>
    </a:lvl2pPr>
    <a:lvl3pPr marL="914400" algn="l" rtl="0" fontAlgn="base">
      <a:spcBef>
        <a:spcPct val="0"/>
      </a:spcBef>
      <a:spcAft>
        <a:spcPct val="0"/>
      </a:spcAft>
      <a:defRPr sz="2000" kern="1200">
        <a:solidFill>
          <a:schemeClr val="tx1"/>
        </a:solidFill>
        <a:latin typeface="Calibri" pitchFamily="34" charset="0"/>
        <a:ea typeface="+mn-ea"/>
        <a:cs typeface="+mn-cs"/>
      </a:defRPr>
    </a:lvl3pPr>
    <a:lvl4pPr marL="1371600" algn="l" rtl="0" fontAlgn="base">
      <a:spcBef>
        <a:spcPct val="0"/>
      </a:spcBef>
      <a:spcAft>
        <a:spcPct val="0"/>
      </a:spcAft>
      <a:defRPr sz="2000" kern="1200">
        <a:solidFill>
          <a:schemeClr val="tx1"/>
        </a:solidFill>
        <a:latin typeface="Calibri" pitchFamily="34" charset="0"/>
        <a:ea typeface="+mn-ea"/>
        <a:cs typeface="+mn-cs"/>
      </a:defRPr>
    </a:lvl4pPr>
    <a:lvl5pPr marL="1828800" algn="l" rtl="0" fontAlgn="base">
      <a:spcBef>
        <a:spcPct val="0"/>
      </a:spcBef>
      <a:spcAft>
        <a:spcPct val="0"/>
      </a:spcAft>
      <a:defRPr sz="2000" kern="1200">
        <a:solidFill>
          <a:schemeClr val="tx1"/>
        </a:solidFill>
        <a:latin typeface="Calibri" pitchFamily="34" charset="0"/>
        <a:ea typeface="+mn-ea"/>
        <a:cs typeface="+mn-cs"/>
      </a:defRPr>
    </a:lvl5pPr>
    <a:lvl6pPr marL="2286000" algn="l" defTabSz="914400" rtl="0" eaLnBrk="1" latinLnBrk="0" hangingPunct="1">
      <a:defRPr sz="2000" kern="1200">
        <a:solidFill>
          <a:schemeClr val="tx1"/>
        </a:solidFill>
        <a:latin typeface="Calibri" pitchFamily="34" charset="0"/>
        <a:ea typeface="+mn-ea"/>
        <a:cs typeface="+mn-cs"/>
      </a:defRPr>
    </a:lvl6pPr>
    <a:lvl7pPr marL="2743200" algn="l" defTabSz="914400" rtl="0" eaLnBrk="1" latinLnBrk="0" hangingPunct="1">
      <a:defRPr sz="2000" kern="1200">
        <a:solidFill>
          <a:schemeClr val="tx1"/>
        </a:solidFill>
        <a:latin typeface="Calibri" pitchFamily="34" charset="0"/>
        <a:ea typeface="+mn-ea"/>
        <a:cs typeface="+mn-cs"/>
      </a:defRPr>
    </a:lvl7pPr>
    <a:lvl8pPr marL="3200400" algn="l" defTabSz="914400" rtl="0" eaLnBrk="1" latinLnBrk="0" hangingPunct="1">
      <a:defRPr sz="2000" kern="1200">
        <a:solidFill>
          <a:schemeClr val="tx1"/>
        </a:solidFill>
        <a:latin typeface="Calibri" pitchFamily="34" charset="0"/>
        <a:ea typeface="+mn-ea"/>
        <a:cs typeface="+mn-cs"/>
      </a:defRPr>
    </a:lvl8pPr>
    <a:lvl9pPr marL="3657600" algn="l" defTabSz="914400" rtl="0" eaLnBrk="1" latinLnBrk="0" hangingPunct="1">
      <a:defRPr sz="2000"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0" d="100"/>
          <a:sy n="50" d="100"/>
        </p:scale>
        <p:origin x="-2316" y="-108"/>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GB"/>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GB"/>
          </a:p>
        </p:txBody>
      </p:sp>
      <p:sp>
        <p:nvSpPr>
          <p:cNvPr id="2052" name="Rectangle 4"/>
          <p:cNvSpPr>
            <a:spLocks noRot="1" noChangeArrowheads="1" noTextEdit="1"/>
          </p:cNvSpPr>
          <p:nvPr>
            <p:ph type="sldImg" idx="2"/>
          </p:nvPr>
        </p:nvSpPr>
        <p:spPr bwMode="auto">
          <a:xfrm>
            <a:off x="2143125" y="685800"/>
            <a:ext cx="257175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GB"/>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CD4A8592-0659-4E1C-8E5C-2A06890F5DA7}" type="slidenum">
              <a:rPr lang="en-GB"/>
              <a:pPr>
                <a:defRPr/>
              </a:pPr>
              <a:t>‹#›</a:t>
            </a:fld>
            <a:endParaRPr lang="en-GB"/>
          </a:p>
        </p:txBody>
      </p:sp>
    </p:spTree>
    <p:extLst>
      <p:ext uri="{BB962C8B-B14F-4D97-AF65-F5344CB8AC3E}">
        <p14:creationId xmlns:p14="http://schemas.microsoft.com/office/powerpoint/2010/main" val="418019216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eaLnBrk="1" hangingPunct="1"/>
            <a:fld id="{D37E2CA9-E03B-4A80-8351-6A675BA9C048}" type="slidenum">
              <a:rPr lang="en-GB" sz="1200">
                <a:latin typeface="Arial" charset="0"/>
              </a:rPr>
              <a:pPr eaLnBrk="1" hangingPunct="1"/>
              <a:t>1</a:t>
            </a:fld>
            <a:endParaRPr lang="en-GB" sz="1200">
              <a:latin typeface="Arial" charset="0"/>
            </a:endParaRPr>
          </a:p>
        </p:txBody>
      </p:sp>
      <p:sp>
        <p:nvSpPr>
          <p:cNvPr id="3075" name="Slide Image Placeholder 1"/>
          <p:cNvSpPr>
            <a:spLocks noGrp="1" noRot="1" noChangeAspect="1" noTextEdit="1"/>
          </p:cNvSpPr>
          <p:nvPr>
            <p:ph type="sldImg"/>
          </p:nvPr>
        </p:nvSpPr>
        <p:spPr>
          <a:ln/>
        </p:spPr>
      </p:sp>
      <p:sp>
        <p:nvSpPr>
          <p:cNvPr id="307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GB" smtClean="0"/>
              <a:t>One of the most effective aspects of this film is the constant contrast between children enjoying moments of typical childhood activity and the sudden crashing in of harsh war-time reality that destroys these moments.  In this activity students need to use first their existing vocabulary, their ability to spot cognates and make educated guesses to divide these 18 verbs into positive and negative aspects of childhood.  There is a glossary of vocabulary at the back of the student booklet and of course they can use dictionaries, but encouage them first to do all they can without referring.  </a:t>
            </a:r>
            <a:endParaRPr lang="en-US" smtClean="0"/>
          </a:p>
          <a:p>
            <a:pPr eaLnBrk="1" hangingPunct="1">
              <a:spcBef>
                <a:spcPct val="0"/>
              </a:spcBef>
            </a:pPr>
            <a:endParaRPr lang="en-US" smtClean="0"/>
          </a:p>
        </p:txBody>
      </p:sp>
      <p:sp>
        <p:nvSpPr>
          <p:cNvPr id="17412" name="Slide Number Placeholder 3"/>
          <p:cNvSpPr txBox="1">
            <a:spLocks noGrp="1"/>
          </p:cNvSpPr>
          <p:nvPr/>
        </p:nvSpPr>
        <p:spPr bwMode="auto">
          <a:xfrm>
            <a:off x="3884613" y="8685213"/>
            <a:ext cx="2971800" cy="457200"/>
          </a:xfrm>
          <a:prstGeom prst="rect">
            <a:avLst/>
          </a:prstGeom>
          <a:noFill/>
          <a:ln>
            <a:miter lim="800000"/>
            <a:headEnd/>
            <a:tailEnd/>
          </a:ln>
        </p:spPr>
        <p:txBody>
          <a:bodyPr anchor="b"/>
          <a:lstStyle/>
          <a:p>
            <a:pPr algn="r">
              <a:defRPr/>
            </a:pPr>
            <a:fld id="{654D562A-ED2C-4F61-9B66-8ACD5CCF17DB}" type="slidenum">
              <a:rPr lang="en-US" sz="1200">
                <a:latin typeface="+mn-lt"/>
              </a:rPr>
              <a:pPr algn="r">
                <a:defRPr/>
              </a:pPr>
              <a:t>1</a:t>
            </a:fld>
            <a:endParaRPr lang="en-US" sz="120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18089409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2133600"/>
            <a:ext cx="6172200" cy="6034088"/>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561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713"/>
            <a:ext cx="1543050" cy="78009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713"/>
            <a:ext cx="4476750" cy="78009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0057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342900" y="2133600"/>
            <a:ext cx="6172200" cy="6034088"/>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37573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872642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505200" y="2133600"/>
            <a:ext cx="3009900" cy="6034088"/>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61077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958859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557007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755640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502471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020081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97" name="Group 29"/>
          <p:cNvGraphicFramePr>
            <a:graphicFrameLocks noGrp="1"/>
          </p:cNvGraphicFramePr>
          <p:nvPr/>
        </p:nvGraphicFramePr>
        <p:xfrm>
          <a:off x="188913" y="107950"/>
          <a:ext cx="6454775" cy="503238"/>
        </p:xfrm>
        <a:graphic>
          <a:graphicData uri="http://schemas.openxmlformats.org/drawingml/2006/table">
            <a:tbl>
              <a:tblPr/>
              <a:tblGrid>
                <a:gridCol w="6454775"/>
              </a:tblGrid>
              <a:tr h="50323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s-ES" sz="2400" b="1" i="0" u="none" strike="noStrike" cap="none" normalizeH="0" baseline="0" smtClean="0">
                          <a:ln>
                            <a:noFill/>
                          </a:ln>
                          <a:solidFill>
                            <a:schemeClr val="tx1"/>
                          </a:solidFill>
                          <a:effectLst/>
                          <a:latin typeface="Arial" charset="0"/>
                        </a:rPr>
                        <a:t>La vida de los niños inocentes en la peli</a:t>
                      </a:r>
                      <a:endParaRPr kumimoji="0" lang="en-GB" sz="2400" b="0" i="0" u="none" strike="noStrike" cap="none" normalizeH="0" baseline="0" smtClean="0">
                        <a:ln>
                          <a:noFill/>
                        </a:ln>
                        <a:solidFill>
                          <a:schemeClr val="tx1"/>
                        </a:solidFill>
                        <a:effectLst/>
                        <a:latin typeface="Arial" charset="0"/>
                      </a:endParaRP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Oval 3"/>
          <p:cNvSpPr/>
          <p:nvPr/>
        </p:nvSpPr>
        <p:spPr>
          <a:xfrm>
            <a:off x="1285875" y="5715000"/>
            <a:ext cx="4286250" cy="3000375"/>
          </a:xfrm>
          <a:prstGeom prst="ellipse">
            <a:avLst/>
          </a:prstGeom>
          <a:noFill/>
          <a:ln w="28575">
            <a:solidFill>
              <a:srgbClr val="792D2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33" name="TextBox 4"/>
          <p:cNvSpPr txBox="1">
            <a:spLocks noChangeArrowheads="1"/>
          </p:cNvSpPr>
          <p:nvPr/>
        </p:nvSpPr>
        <p:spPr bwMode="auto">
          <a:xfrm>
            <a:off x="2500313" y="2500313"/>
            <a:ext cx="20002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b="1">
                <a:solidFill>
                  <a:srgbClr val="792D2B"/>
                </a:solidFill>
              </a:rPr>
              <a:t>Aspectos positivos de la infancia</a:t>
            </a:r>
            <a:endParaRPr lang="en-US" b="1">
              <a:solidFill>
                <a:srgbClr val="792D2B"/>
              </a:solidFill>
            </a:endParaRPr>
          </a:p>
        </p:txBody>
      </p:sp>
      <p:sp>
        <p:nvSpPr>
          <p:cNvPr id="1034" name="TextBox 5"/>
          <p:cNvSpPr txBox="1">
            <a:spLocks noChangeArrowheads="1"/>
          </p:cNvSpPr>
          <p:nvPr/>
        </p:nvSpPr>
        <p:spPr bwMode="auto">
          <a:xfrm>
            <a:off x="2357438" y="6715125"/>
            <a:ext cx="20002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b="1">
                <a:solidFill>
                  <a:srgbClr val="792D2B"/>
                </a:solidFill>
              </a:rPr>
              <a:t>Aspectos negativos de la infancia</a:t>
            </a:r>
            <a:endParaRPr lang="en-US" b="1">
              <a:solidFill>
                <a:srgbClr val="792D2B"/>
              </a:solidFill>
            </a:endParaRPr>
          </a:p>
        </p:txBody>
      </p:sp>
      <p:sp>
        <p:nvSpPr>
          <p:cNvPr id="1035" name="TextBox 6"/>
          <p:cNvSpPr txBox="1">
            <a:spLocks noChangeArrowheads="1"/>
          </p:cNvSpPr>
          <p:nvPr/>
        </p:nvSpPr>
        <p:spPr bwMode="auto">
          <a:xfrm>
            <a:off x="-714375" y="2071688"/>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reír</a:t>
            </a:r>
            <a:endParaRPr lang="en-US" sz="2800" b="1"/>
          </a:p>
        </p:txBody>
      </p:sp>
      <p:sp>
        <p:nvSpPr>
          <p:cNvPr id="1036" name="TextBox 7"/>
          <p:cNvSpPr txBox="1">
            <a:spLocks noChangeArrowheads="1"/>
          </p:cNvSpPr>
          <p:nvPr/>
        </p:nvSpPr>
        <p:spPr bwMode="auto">
          <a:xfrm>
            <a:off x="4143375" y="1428750"/>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tener miedo</a:t>
            </a:r>
            <a:endParaRPr lang="en-US" sz="2800" b="1"/>
          </a:p>
        </p:txBody>
      </p:sp>
      <p:sp>
        <p:nvSpPr>
          <p:cNvPr id="1037" name="TextBox 8"/>
          <p:cNvSpPr txBox="1">
            <a:spLocks noChangeArrowheads="1"/>
          </p:cNvSpPr>
          <p:nvPr/>
        </p:nvSpPr>
        <p:spPr bwMode="auto">
          <a:xfrm>
            <a:off x="3786188" y="785813"/>
            <a:ext cx="3071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sufrir la violencia</a:t>
            </a:r>
            <a:endParaRPr lang="en-US" sz="2800" b="1"/>
          </a:p>
        </p:txBody>
      </p:sp>
      <p:sp>
        <p:nvSpPr>
          <p:cNvPr id="1038" name="TextBox 9"/>
          <p:cNvSpPr txBox="1">
            <a:spLocks noChangeArrowheads="1"/>
          </p:cNvSpPr>
          <p:nvPr/>
        </p:nvSpPr>
        <p:spPr bwMode="auto">
          <a:xfrm>
            <a:off x="-428625" y="5762625"/>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ser feliz</a:t>
            </a:r>
            <a:endParaRPr lang="en-US" sz="2800" b="1"/>
          </a:p>
        </p:txBody>
      </p:sp>
      <p:sp>
        <p:nvSpPr>
          <p:cNvPr id="1039" name="TextBox 10"/>
          <p:cNvSpPr txBox="1">
            <a:spLocks noChangeArrowheads="1"/>
          </p:cNvSpPr>
          <p:nvPr/>
        </p:nvSpPr>
        <p:spPr bwMode="auto">
          <a:xfrm>
            <a:off x="0" y="8548688"/>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defender la patria</a:t>
            </a:r>
            <a:endParaRPr lang="en-US" sz="2800" b="1"/>
          </a:p>
        </p:txBody>
      </p:sp>
      <p:sp>
        <p:nvSpPr>
          <p:cNvPr id="1040" name="TextBox 11"/>
          <p:cNvSpPr txBox="1">
            <a:spLocks noChangeArrowheads="1"/>
          </p:cNvSpPr>
          <p:nvPr/>
        </p:nvSpPr>
        <p:spPr bwMode="auto">
          <a:xfrm>
            <a:off x="4500563" y="2190750"/>
            <a:ext cx="3071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huír</a:t>
            </a:r>
            <a:endParaRPr lang="en-US" sz="2800" b="1"/>
          </a:p>
        </p:txBody>
      </p:sp>
      <p:sp>
        <p:nvSpPr>
          <p:cNvPr id="1041" name="TextBox 12"/>
          <p:cNvSpPr txBox="1">
            <a:spLocks noChangeArrowheads="1"/>
          </p:cNvSpPr>
          <p:nvPr/>
        </p:nvSpPr>
        <p:spPr bwMode="auto">
          <a:xfrm>
            <a:off x="-714375" y="7143750"/>
            <a:ext cx="307181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hacer </a:t>
            </a:r>
            <a:br>
              <a:rPr lang="en-GB" sz="2800" b="1"/>
            </a:br>
            <a:r>
              <a:rPr lang="en-GB" sz="2800" b="1"/>
              <a:t>amigos</a:t>
            </a:r>
            <a:endParaRPr lang="en-US" sz="2800" b="1"/>
          </a:p>
        </p:txBody>
      </p:sp>
      <p:sp>
        <p:nvSpPr>
          <p:cNvPr id="1042" name="TextBox 13"/>
          <p:cNvSpPr txBox="1">
            <a:spLocks noChangeArrowheads="1"/>
          </p:cNvSpPr>
          <p:nvPr/>
        </p:nvSpPr>
        <p:spPr bwMode="auto">
          <a:xfrm>
            <a:off x="3214688" y="8620125"/>
            <a:ext cx="38576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ser ‘hombre de la casa’</a:t>
            </a:r>
            <a:endParaRPr lang="en-US" sz="2800" b="1"/>
          </a:p>
        </p:txBody>
      </p:sp>
      <p:sp>
        <p:nvSpPr>
          <p:cNvPr id="1043" name="TextBox 14"/>
          <p:cNvSpPr txBox="1">
            <a:spLocks noChangeArrowheads="1"/>
          </p:cNvSpPr>
          <p:nvPr/>
        </p:nvSpPr>
        <p:spPr bwMode="auto">
          <a:xfrm>
            <a:off x="-428625" y="4071938"/>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esconderse</a:t>
            </a:r>
            <a:endParaRPr lang="en-US" sz="2800" b="1"/>
          </a:p>
        </p:txBody>
      </p:sp>
      <p:sp>
        <p:nvSpPr>
          <p:cNvPr id="1044" name="TextBox 15"/>
          <p:cNvSpPr txBox="1">
            <a:spLocks noChangeArrowheads="1"/>
          </p:cNvSpPr>
          <p:nvPr/>
        </p:nvSpPr>
        <p:spPr bwMode="auto">
          <a:xfrm>
            <a:off x="2143125" y="5214938"/>
            <a:ext cx="5072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ser reclutado por el Ejército</a:t>
            </a:r>
            <a:endParaRPr lang="en-US" sz="2800" b="1"/>
          </a:p>
        </p:txBody>
      </p:sp>
      <p:sp>
        <p:nvSpPr>
          <p:cNvPr id="1045" name="TextBox 16"/>
          <p:cNvSpPr txBox="1">
            <a:spLocks noChangeArrowheads="1"/>
          </p:cNvSpPr>
          <p:nvPr/>
        </p:nvSpPr>
        <p:spPr bwMode="auto">
          <a:xfrm>
            <a:off x="4500563" y="3143250"/>
            <a:ext cx="30718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bailar</a:t>
            </a:r>
            <a:endParaRPr lang="en-US" sz="2800" b="1"/>
          </a:p>
        </p:txBody>
      </p:sp>
      <p:sp>
        <p:nvSpPr>
          <p:cNvPr id="1046" name="TextBox 17"/>
          <p:cNvSpPr txBox="1">
            <a:spLocks noChangeArrowheads="1"/>
          </p:cNvSpPr>
          <p:nvPr/>
        </p:nvSpPr>
        <p:spPr bwMode="auto">
          <a:xfrm>
            <a:off x="4000500" y="4476750"/>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bañarse en el río</a:t>
            </a:r>
            <a:endParaRPr lang="en-US" sz="2800" b="1"/>
          </a:p>
        </p:txBody>
      </p:sp>
      <p:sp>
        <p:nvSpPr>
          <p:cNvPr id="1047" name="TextBox 18"/>
          <p:cNvSpPr txBox="1">
            <a:spLocks noChangeArrowheads="1"/>
          </p:cNvSpPr>
          <p:nvPr/>
        </p:nvSpPr>
        <p:spPr bwMode="auto">
          <a:xfrm>
            <a:off x="-285750" y="1071563"/>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celebrar el cumpleaños</a:t>
            </a:r>
            <a:endParaRPr lang="en-US" sz="2800" b="1"/>
          </a:p>
        </p:txBody>
      </p:sp>
      <p:sp>
        <p:nvSpPr>
          <p:cNvPr id="1048" name="TextBox 19"/>
          <p:cNvSpPr txBox="1">
            <a:spLocks noChangeArrowheads="1"/>
          </p:cNvSpPr>
          <p:nvPr/>
        </p:nvSpPr>
        <p:spPr bwMode="auto">
          <a:xfrm>
            <a:off x="4429125" y="8072438"/>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enamorarse</a:t>
            </a:r>
            <a:endParaRPr lang="en-US" sz="2800" b="1"/>
          </a:p>
        </p:txBody>
      </p:sp>
      <p:sp>
        <p:nvSpPr>
          <p:cNvPr id="1049" name="TextBox 20"/>
          <p:cNvSpPr txBox="1">
            <a:spLocks noChangeArrowheads="1"/>
          </p:cNvSpPr>
          <p:nvPr/>
        </p:nvSpPr>
        <p:spPr bwMode="auto">
          <a:xfrm>
            <a:off x="-785813" y="3357563"/>
            <a:ext cx="307181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estudiar</a:t>
            </a:r>
            <a:endParaRPr lang="en-US" sz="2800" b="1"/>
          </a:p>
        </p:txBody>
      </p:sp>
      <p:sp>
        <p:nvSpPr>
          <p:cNvPr id="1050" name="TextBox 21"/>
          <p:cNvSpPr txBox="1">
            <a:spLocks noChangeArrowheads="1"/>
          </p:cNvSpPr>
          <p:nvPr/>
        </p:nvSpPr>
        <p:spPr bwMode="auto">
          <a:xfrm>
            <a:off x="-214313" y="4762500"/>
            <a:ext cx="4848226"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Calibri" pitchFamily="34" charset="0"/>
              </a:defRPr>
            </a:lvl1pPr>
            <a:lvl2pPr marL="742950" indent="-285750" eaLnBrk="0" hangingPunct="0">
              <a:defRPr sz="2000">
                <a:solidFill>
                  <a:schemeClr val="tx1"/>
                </a:solidFill>
                <a:latin typeface="Calibri" pitchFamily="34" charset="0"/>
              </a:defRPr>
            </a:lvl2pPr>
            <a:lvl3pPr marL="1143000" indent="-228600" eaLnBrk="0" hangingPunct="0">
              <a:defRPr sz="2000">
                <a:solidFill>
                  <a:schemeClr val="tx1"/>
                </a:solidFill>
                <a:latin typeface="Calibri" pitchFamily="34" charset="0"/>
              </a:defRPr>
            </a:lvl3pPr>
            <a:lvl4pPr marL="1600200" indent="-228600" eaLnBrk="0" hangingPunct="0">
              <a:defRPr sz="2000">
                <a:solidFill>
                  <a:schemeClr val="tx1"/>
                </a:solidFill>
                <a:latin typeface="Calibri" pitchFamily="34" charset="0"/>
              </a:defRPr>
            </a:lvl4pPr>
            <a:lvl5pPr marL="2057400" indent="-228600" eaLnBrk="0" hangingPunct="0">
              <a:defRPr sz="2000">
                <a:solidFill>
                  <a:schemeClr val="tx1"/>
                </a:solidFill>
                <a:latin typeface="Calibri" pitchFamily="34" charset="0"/>
              </a:defRPr>
            </a:lvl5pPr>
            <a:lvl6pPr marL="2514600" indent="-228600" eaLnBrk="0" fontAlgn="base" hangingPunct="0">
              <a:spcBef>
                <a:spcPct val="0"/>
              </a:spcBef>
              <a:spcAft>
                <a:spcPct val="0"/>
              </a:spcAft>
              <a:defRPr sz="2000">
                <a:solidFill>
                  <a:schemeClr val="tx1"/>
                </a:solidFill>
                <a:latin typeface="Calibri" pitchFamily="34" charset="0"/>
              </a:defRPr>
            </a:lvl6pPr>
            <a:lvl7pPr marL="2971800" indent="-228600" eaLnBrk="0" fontAlgn="base" hangingPunct="0">
              <a:spcBef>
                <a:spcPct val="0"/>
              </a:spcBef>
              <a:spcAft>
                <a:spcPct val="0"/>
              </a:spcAft>
              <a:defRPr sz="2000">
                <a:solidFill>
                  <a:schemeClr val="tx1"/>
                </a:solidFill>
                <a:latin typeface="Calibri" pitchFamily="34" charset="0"/>
              </a:defRPr>
            </a:lvl7pPr>
            <a:lvl8pPr marL="3429000" indent="-228600" eaLnBrk="0" fontAlgn="base" hangingPunct="0">
              <a:spcBef>
                <a:spcPct val="0"/>
              </a:spcBef>
              <a:spcAft>
                <a:spcPct val="0"/>
              </a:spcAft>
              <a:defRPr sz="2000">
                <a:solidFill>
                  <a:schemeClr val="tx1"/>
                </a:solidFill>
                <a:latin typeface="Calibri" pitchFamily="34" charset="0"/>
              </a:defRPr>
            </a:lvl8pPr>
            <a:lvl9pPr marL="3886200" indent="-228600" eaLnBrk="0" fontAlgn="base" hangingPunct="0">
              <a:spcBef>
                <a:spcPct val="0"/>
              </a:spcBef>
              <a:spcAft>
                <a:spcPct val="0"/>
              </a:spcAft>
              <a:defRPr sz="2000">
                <a:solidFill>
                  <a:schemeClr val="tx1"/>
                </a:solidFill>
                <a:latin typeface="Calibri" pitchFamily="34" charset="0"/>
              </a:defRPr>
            </a:lvl9pPr>
          </a:lstStyle>
          <a:p>
            <a:pPr algn="ctr" eaLnBrk="1" hangingPunct="1"/>
            <a:r>
              <a:rPr lang="en-GB" sz="2800" b="1"/>
              <a:t>asumir responsabilidades</a:t>
            </a:r>
            <a:endParaRPr lang="en-US" sz="2800" b="1"/>
          </a:p>
        </p:txBody>
      </p:sp>
      <p:sp>
        <p:nvSpPr>
          <p:cNvPr id="23" name="Oval 22"/>
          <p:cNvSpPr/>
          <p:nvPr/>
        </p:nvSpPr>
        <p:spPr>
          <a:xfrm>
            <a:off x="1285875" y="1643063"/>
            <a:ext cx="4286250" cy="3000375"/>
          </a:xfrm>
          <a:prstGeom prst="ellipse">
            <a:avLst/>
          </a:prstGeom>
          <a:noFill/>
          <a:ln w="28575">
            <a:solidFill>
              <a:srgbClr val="792D2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2</TotalTime>
  <Words>161</Words>
  <Application>Microsoft Office PowerPoint</Application>
  <PresentationFormat>On-screen Show (4:3)</PresentationFormat>
  <Paragraphs>22</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Arial</vt:lpstr>
      <vt:lpstr>blank</vt:lpstr>
      <vt:lpstr>PowerPoint Presentation</vt:lpstr>
    </vt:vector>
  </TitlesOfParts>
  <Company>Comberton Village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rhawkes</dc:creator>
  <cp:lastModifiedBy>Rachel Hawkes</cp:lastModifiedBy>
  <cp:revision>3</cp:revision>
  <dcterms:created xsi:type="dcterms:W3CDTF">2011-03-28T08:40:10Z</dcterms:created>
  <dcterms:modified xsi:type="dcterms:W3CDTF">2011-09-24T06:54:08Z</dcterms:modified>
</cp:coreProperties>
</file>