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65" r:id="rId6"/>
    <p:sldId id="261" r:id="rId7"/>
    <p:sldId id="270" r:id="rId8"/>
    <p:sldId id="260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2B"/>
    <a:srgbClr val="FFFFFF"/>
    <a:srgbClr val="A8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56" autoAdjust="0"/>
  </p:normalViewPr>
  <p:slideViewPr>
    <p:cSldViewPr>
      <p:cViewPr>
        <p:scale>
          <a:sx n="35" d="100"/>
          <a:sy n="35" d="100"/>
        </p:scale>
        <p:origin x="-237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32F3D-8CA4-4F05-9BB5-DD528A336150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BDDC25-3302-4FF6-AF6A-285F02BD8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1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Give students a couple of minutes in pairs to decide what type of film it could be.  Emphasise at this point that there are no right or wrong answers!  Quizás sea.... A lo mejor es.... Podría ser.....Creo que es una película.....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B9F14-8DF1-4A5F-A0D6-23F701AC66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Give students a couple more minutes in pairs to decide on the other details – emphasise that there is no way of knowing at this stage – they are just having ideas.  Quizás sea.... A lo mejor es.... Podría ser.....Creo que es una película.....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C29B1-C9B7-4162-8B63-068046BFF4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 statement taken from the trailer to the film.  It helps to answer questions about the nature/content of the film.  i.e. es una película histórica, de guerra, cuenta una historia real.  Tendrá aspectos negativos – lo difícil, lo espantoso de vivir en tiempos de guerra, pero también aspectos positivos – la fuerza, la esperanza, la resistencia de los niños y la gente en general ante situaciones imposibles.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968BBA-F0C6-486D-AC98-57F8F0E2AA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http://es.wikipedia.org/wiki/Bandera_de_El_Salvador </a:t>
            </a:r>
          </a:p>
          <a:p>
            <a:pPr eaLnBrk="1" hangingPunct="1"/>
            <a:r>
              <a:rPr lang="es-ES" smtClean="0"/>
              <a:t>La bandera consiste de tres franjas horizontales iguales, azules las extremas y blanca la central. Las franjas azules simbolizan el Océano Pacífico y el Océano Atlántico que bañan las costas del oeste y el este de Centroamérica. La franja blanca simboliza la paz o la tierra.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0A096-5D35-424B-B500-1BCB4025C3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Image from:  www.vocesinocentes.com </a:t>
            </a:r>
            <a:br>
              <a:rPr lang="en-GB" smtClean="0"/>
            </a:br>
            <a:r>
              <a:rPr lang="en-GB" smtClean="0"/>
              <a:t>The 1 minute clip is from www.youtube.com </a:t>
            </a:r>
            <a:br>
              <a:rPr lang="en-GB" smtClean="0"/>
            </a:br>
            <a:r>
              <a:rPr lang="en-GB" smtClean="0"/>
              <a:t>Here is the link to the clip:  http://www.youtube.com/watch?v=bEeDoFRWd4Q&amp;feature=fvsr</a:t>
            </a:r>
            <a:br>
              <a:rPr lang="en-GB" smtClean="0"/>
            </a:br>
            <a:r>
              <a:rPr lang="en-GB" smtClean="0"/>
              <a:t>The clip from you tube is longer and includes a song with scenes from the film but I prefer to stop it after just 1minute, before the song starts. (Song is in English and not the best)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62BE6-52F9-475C-9F8B-86DE882912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71E4-5F80-4DA2-83AB-C41D5BFD1F94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9A56-3EE1-4AC4-AAA7-808CD9A83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9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CE24-3EC7-4539-8F20-0CB8CC4075CE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20F0-6A4D-4487-84E3-FB1F27BC2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8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0F24-7F73-4837-9656-2C7BC1983DFD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7CE1-45ED-4788-9B5B-FE8846A9E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43F4-29C1-4FB9-BF9D-0A851AAF3529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1D0E-47B7-4C12-A85E-48BEB4B2B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766B-F8D2-4E30-B8CB-5FA7C61B3FD5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AB98-C690-4D22-B22C-0264480D1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F2C6-097B-4F93-9CFE-713E09EB2ACF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2822-0F01-42C8-9DC2-DFC610B0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5A6E-26BD-4F8E-AEC2-5954FBA75046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08D5-9AF8-48F1-BAC2-A13C9909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6544-5076-4A28-8B0C-62BB6272A5EB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689E-F6C6-43D8-A4B7-14D696505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1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E995-B5DE-4A65-982C-4C8ABE620650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2AA1-39AB-4B18-B5CA-02C17CEBF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2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2EB0-317C-48EA-BDE5-C4BF692146C5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ABF6-FBD1-4C0D-838A-5A3842815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958D-9FA9-44CD-9C17-95F17D535EE9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2810-4826-4ECB-B76E-545ACAD20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444935-6C8F-4C94-8E30-29C5123C9147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BAC45-8F22-47EE-A33B-1AB5F4166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Resources\Development\NewSecCurricDevelopment\Citizenship\War%20and%20Peace\VocesInocentes\Inicio_VocesInocentes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rect">
            <a:avLst/>
          </a:prstGeom>
          <a:solidFill>
            <a:srgbClr val="792D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051" name="Picture 3" descr="VocesInocen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7162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14375" y="357188"/>
            <a:ext cx="7786688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Bobcat"/>
              </a:rPr>
              <a:t>Voces Inocentes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14500" y="5857875"/>
            <a:ext cx="585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dirigido por </a:t>
            </a:r>
            <a:r>
              <a:rPr lang="fr-FR" b="1">
                <a:solidFill>
                  <a:schemeClr val="bg1"/>
                </a:solidFill>
                <a:latin typeface="Calibri" pitchFamily="34" charset="0"/>
              </a:rPr>
              <a:t>Luís Mandoka (2004)</a:t>
            </a:r>
            <a:br>
              <a:rPr lang="fr-FR" b="1">
                <a:solidFill>
                  <a:schemeClr val="bg1"/>
                </a:solidFill>
                <a:latin typeface="Calibri" pitchFamily="34" charset="0"/>
              </a:rPr>
            </a:br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Study guide written by Rachel Hawkes</a:t>
            </a:r>
            <a:endParaRPr lang="en-GB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VocesInocen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28688"/>
            <a:ext cx="5357813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10"/>
          <p:cNvGraphicFramePr>
            <a:graphicFrameLocks noGrp="1"/>
          </p:cNvGraphicFramePr>
          <p:nvPr/>
        </p:nvGraphicFramePr>
        <p:xfrm>
          <a:off x="188913" y="107950"/>
          <a:ext cx="8740775" cy="677863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 Mira la carátula. A primera vista…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514A"/>
                    </a:solidFill>
                  </a:tcPr>
                </a:tc>
              </a:tr>
            </a:tbl>
          </a:graphicData>
        </a:graphic>
      </p:graphicFrame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857375" y="4929188"/>
            <a:ext cx="566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alibri" pitchFamily="34" charset="0"/>
              </a:rPr>
              <a:t>¿Qu</a:t>
            </a:r>
            <a:r>
              <a:rPr lang="en-GB" sz="2800" b="1">
                <a:latin typeface="Calibri" pitchFamily="34" charset="0"/>
                <a:cs typeface="Arial" charset="0"/>
              </a:rPr>
              <a:t>é tipo de película es?</a:t>
            </a:r>
          </a:p>
        </p:txBody>
      </p:sp>
      <p:graphicFrame>
        <p:nvGraphicFramePr>
          <p:cNvPr id="8" name="Group 33"/>
          <p:cNvGraphicFramePr>
            <a:graphicFrameLocks noGrp="1"/>
          </p:cNvGraphicFramePr>
          <p:nvPr/>
        </p:nvGraphicFramePr>
        <p:xfrm>
          <a:off x="1285875" y="5357813"/>
          <a:ext cx="7000876" cy="1353208"/>
        </p:xfrm>
        <a:graphic>
          <a:graphicData uri="http://schemas.openxmlformats.org/drawingml/2006/table">
            <a:tbl>
              <a:tblPr/>
              <a:tblGrid>
                <a:gridCol w="1749803"/>
                <a:gridCol w="1751467"/>
                <a:gridCol w="1749803"/>
                <a:gridCol w="1749803"/>
              </a:tblGrid>
              <a:tr h="456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romántica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cómica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histórica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terror</a:t>
                      </a: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ciencia-ficción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acción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dibujos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animados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guerra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694" marB="4569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Administrator\Local Settings\Temporary Internet Files\Content.IE5\XYE2OLD3\MCj044188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500563"/>
            <a:ext cx="12795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:\Documents and Settings\Administrator\Local Settings\Temporary Internet Files\Content.IE5\6JQALTPH\MCSG00104_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5113"/>
            <a:ext cx="792956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928813" y="928688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400">
                <a:latin typeface="AntigoniBd" pitchFamily="34" charset="0"/>
              </a:rPr>
              <a:t>Podría ser............</a:t>
            </a:r>
            <a:endParaRPr lang="en-US" sz="4400">
              <a:latin typeface="AntigoniBd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928688" y="2143125"/>
            <a:ext cx="528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400">
                <a:latin typeface="AntigoniBd" pitchFamily="34" charset="0"/>
              </a:rPr>
              <a:t>Creo que.....</a:t>
            </a:r>
            <a:endParaRPr lang="en-US" sz="4400">
              <a:latin typeface="AntigoniBd" pitchFamily="34" charset="0"/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214813" y="2071688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400">
                <a:latin typeface="AntigoniBd" pitchFamily="34" charset="0"/>
              </a:rPr>
              <a:t>Pienso que..</a:t>
            </a:r>
            <a:endParaRPr lang="en-US" sz="4400">
              <a:latin typeface="AntigoniBd" pitchFamily="34" charset="0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2081213" y="3087688"/>
            <a:ext cx="5286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400">
                <a:latin typeface="AntigoniBd" pitchFamily="34" charset="0"/>
              </a:rPr>
              <a:t>A lo mejor es ......</a:t>
            </a:r>
            <a:endParaRPr lang="en-US" sz="4400">
              <a:latin typeface="AntigoniB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"/>
          <p:cNvGraphicFramePr>
            <a:graphicFrameLocks noGrp="1"/>
          </p:cNvGraphicFramePr>
          <p:nvPr/>
        </p:nvGraphicFramePr>
        <p:xfrm>
          <a:off x="214313" y="142875"/>
          <a:ext cx="8740775" cy="677863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 Mira la carátula. A primera vista…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514A"/>
                    </a:solidFill>
                  </a:tcPr>
                </a:tc>
              </a:tr>
            </a:tbl>
          </a:graphicData>
        </a:graphic>
      </p:graphicFrame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428750" y="5191125"/>
            <a:ext cx="707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/>
              <a:t>¿Cómo te parece el protagonista</a:t>
            </a:r>
            <a:r>
              <a:rPr lang="en-GB" sz="2800" b="1">
                <a:cs typeface="Arial" charset="0"/>
              </a:rPr>
              <a:t>?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-428625" y="5691188"/>
            <a:ext cx="566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/>
              <a:t>¿Cuándo tiene lugar</a:t>
            </a:r>
            <a:r>
              <a:rPr lang="en-GB" sz="2800" b="1">
                <a:cs typeface="Arial" charset="0"/>
              </a:rPr>
              <a:t>?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4214813" y="5667375"/>
            <a:ext cx="566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/>
              <a:t>¿Dónde tiene lugar</a:t>
            </a:r>
            <a:r>
              <a:rPr lang="en-GB" sz="2800" b="1">
                <a:cs typeface="Arial" charset="0"/>
              </a:rPr>
              <a:t>?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357313" y="6262688"/>
            <a:ext cx="666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/>
              <a:t>¿Cuáles son los temas principales</a:t>
            </a:r>
            <a:r>
              <a:rPr lang="en-GB" sz="2800" b="1">
                <a:cs typeface="Arial" charset="0"/>
              </a:rPr>
              <a:t>?</a:t>
            </a:r>
          </a:p>
        </p:txBody>
      </p:sp>
      <p:pic>
        <p:nvPicPr>
          <p:cNvPr id="5132" name="Picture 3" descr="VocesInocen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071563"/>
            <a:ext cx="54292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galeria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71563"/>
            <a:ext cx="20478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3" descr="galeria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119313"/>
            <a:ext cx="20478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 descr="galeria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119438"/>
            <a:ext cx="20478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5" descr="galeria1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071563"/>
            <a:ext cx="24050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6" descr="galeria1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49488"/>
            <a:ext cx="235743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7" descr="galeria1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108450"/>
            <a:ext cx="20716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9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7" name="Picture 3" descr="VocesInocen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14375"/>
            <a:ext cx="53578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813" y="4786313"/>
            <a:ext cx="7572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FFFFFF"/>
                </a:solidFill>
                <a:latin typeface="+mn-lt"/>
              </a:rPr>
              <a:t>“Es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una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historia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real de lo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que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se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pierde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en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tiempos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de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guerra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y de lo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que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se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descubre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en el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espíritu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 del </a:t>
            </a:r>
            <a:r>
              <a:rPr lang="en-GB" sz="3200" b="1" dirty="0" err="1">
                <a:solidFill>
                  <a:srgbClr val="FFFFFF"/>
                </a:solidFill>
                <a:latin typeface="+mn-lt"/>
              </a:rPr>
              <a:t>niño</a:t>
            </a:r>
            <a:r>
              <a:rPr lang="en-GB" sz="3200" b="1" dirty="0">
                <a:solidFill>
                  <a:srgbClr val="FFFFFF"/>
                </a:solidFill>
                <a:latin typeface="+mn-lt"/>
              </a:rPr>
              <a:t>.”</a:t>
            </a:r>
            <a:endParaRPr lang="en-US" sz="3200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/>
          <p:cNvGraphicFramePr>
            <a:graphicFrameLocks noGrp="1"/>
          </p:cNvGraphicFramePr>
          <p:nvPr/>
        </p:nvGraphicFramePr>
        <p:xfrm>
          <a:off x="188913" y="107950"/>
          <a:ext cx="8740775" cy="677863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 Mira el mapa. ¿Dónde tiene lugar?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514A"/>
                    </a:solidFill>
                  </a:tcPr>
                </a:tc>
              </a:tr>
            </a:tbl>
          </a:graphicData>
        </a:graphic>
      </p:graphicFrame>
      <p:pic>
        <p:nvPicPr>
          <p:cNvPr id="7176" name="Picture 2" descr="800px-LocationElSalvador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8001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3571875"/>
            <a:ext cx="4643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800" b="1">
                <a:latin typeface="Calibri" pitchFamily="34" charset="0"/>
              </a:rPr>
              <a:t>?</a:t>
            </a:r>
            <a:endParaRPr lang="en-US" sz="4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http://geography.about.com/gi/o.htm?zi=1/XL&amp;zTi=1&amp;sdn=geography&amp;cdn=education&amp;tm=8&amp;gps=301_270_1676_855&amp;f=10&amp;su=p284.9.336.ip_&amp;tt=0&amp;bt=0&amp;bts=0&amp;zu=http%3A//0.tqn.com/d/geography/1/0/3/L/c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8572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000375" y="4341813"/>
            <a:ext cx="869950" cy="5159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071563" y="2000250"/>
            <a:ext cx="157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México</a:t>
            </a:r>
            <a:endParaRPr lang="en-US" b="1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-285750" y="3844925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Guatemala</a:t>
            </a:r>
            <a:endParaRPr lang="en-US" b="1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-285750" y="4202113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Honduras</a:t>
            </a:r>
            <a:endParaRPr lang="en-US" b="1"/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-285750" y="4630738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Costa Rica</a:t>
            </a:r>
            <a:endParaRPr lang="en-US" b="1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-214313" y="5059363"/>
            <a:ext cx="23653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El Salvador</a:t>
            </a:r>
            <a:endParaRPr lang="en-US" b="1"/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-285750" y="5487988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Nicaragua</a:t>
            </a:r>
            <a:endParaRPr lang="en-US" b="1"/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-357188" y="5845175"/>
            <a:ext cx="23653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Pánama</a:t>
            </a:r>
            <a:endParaRPr lang="en-US" b="1"/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-428625" y="6345238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Belize</a:t>
            </a:r>
            <a:endParaRPr lang="en-US" b="1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143000" y="17145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/>
              <a:t>1</a:t>
            </a:r>
            <a:endParaRPr lang="en-US" b="1"/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3286125" y="3857625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/>
              <a:t>2</a:t>
            </a:r>
            <a:endParaRPr lang="en-US" sz="1600" b="1"/>
          </a:p>
        </p:txBody>
      </p:sp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4572000" y="3286125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/>
              <a:t>3</a:t>
            </a:r>
            <a:endParaRPr lang="en-US" sz="1600" b="1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143375" y="3500438"/>
            <a:ext cx="425450" cy="165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857625" y="3857625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/>
              <a:t>4</a:t>
            </a:r>
            <a:endParaRPr lang="en-US" sz="1600" b="1"/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3143250" y="4143375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/>
              <a:t>5</a:t>
            </a:r>
            <a:endParaRPr lang="en-US" sz="1600" b="1"/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4071938" y="4214813"/>
            <a:ext cx="688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/>
              <a:t>6</a:t>
            </a:r>
            <a:endParaRPr lang="en-US" sz="1600" b="1"/>
          </a:p>
        </p:txBody>
      </p:sp>
      <p:sp>
        <p:nvSpPr>
          <p:cNvPr id="8211" name="TextBox 18"/>
          <p:cNvSpPr txBox="1">
            <a:spLocks noChangeArrowheads="1"/>
          </p:cNvSpPr>
          <p:nvPr/>
        </p:nvSpPr>
        <p:spPr bwMode="auto">
          <a:xfrm>
            <a:off x="4071938" y="4786313"/>
            <a:ext cx="688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/>
              <a:t>7</a:t>
            </a:r>
            <a:endParaRPr lang="en-US" sz="1600" b="1"/>
          </a:p>
        </p:txBody>
      </p:sp>
      <p:sp>
        <p:nvSpPr>
          <p:cNvPr id="8212" name="TextBox 19"/>
          <p:cNvSpPr txBox="1">
            <a:spLocks noChangeArrowheads="1"/>
          </p:cNvSpPr>
          <p:nvPr/>
        </p:nvSpPr>
        <p:spPr bwMode="auto">
          <a:xfrm>
            <a:off x="5000625" y="4572000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600" b="1"/>
              <a:t>8</a:t>
            </a:r>
            <a:endParaRPr lang="en-US" sz="1600" b="1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14500" y="3822700"/>
          <a:ext cx="642938" cy="2820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38"/>
              </a:tblGrid>
              <a:tr h="4029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</a:tr>
              <a:tr h="40299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5" marB="45725"/>
                </a:tc>
              </a:tr>
              <a:tr h="4029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</a:tr>
              <a:tr h="40299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5" marB="45725"/>
                </a:tc>
              </a:tr>
              <a:tr h="40299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5" marB="45725"/>
                </a:tc>
              </a:tr>
              <a:tr h="40299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25" marB="45725"/>
                </a:tc>
              </a:tr>
              <a:tr h="4029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</a:tr>
            </a:tbl>
          </a:graphicData>
        </a:graphic>
      </p:graphicFrame>
      <p:graphicFrame>
        <p:nvGraphicFramePr>
          <p:cNvPr id="28" name="Group 10"/>
          <p:cNvGraphicFramePr>
            <a:graphicFrameLocks noGrp="1"/>
          </p:cNvGraphicFramePr>
          <p:nvPr/>
        </p:nvGraphicFramePr>
        <p:xfrm>
          <a:off x="188913" y="107950"/>
          <a:ext cx="8669337" cy="944850"/>
        </p:xfrm>
        <a:graphic>
          <a:graphicData uri="http://schemas.openxmlformats.org/drawingml/2006/table">
            <a:tbl>
              <a:tblPr/>
              <a:tblGrid>
                <a:gridCol w="8669337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 Mira el mapa. ¿Qué países son? </a:t>
                      </a:r>
                      <a:b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Dónde tiene lugar la peli (número 5)?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514A"/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8" descr="es-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071563"/>
            <a:ext cx="2632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3000375" y="2571750"/>
            <a:ext cx="3857625" cy="228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14938" y="3143250"/>
            <a:ext cx="4643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400" b="1">
                <a:latin typeface="Calibri" pitchFamily="34" charset="0"/>
              </a:rPr>
              <a:t>El Salvador</a:t>
            </a:r>
            <a:endParaRPr lang="en-US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/>
          <p:cNvGraphicFramePr>
            <a:graphicFrameLocks noGrp="1"/>
          </p:cNvGraphicFramePr>
          <p:nvPr/>
        </p:nvGraphicFramePr>
        <p:xfrm>
          <a:off x="188913" y="107950"/>
          <a:ext cx="8740775" cy="677863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  Mira la bandera. ¿Cómo es?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514A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es-lg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87249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00px-Coats_of_arms_of_El_Salvador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56102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/>
          <p:cNvGraphicFramePr>
            <a:graphicFrameLocks noGrp="1"/>
          </p:cNvGraphicFramePr>
          <p:nvPr/>
        </p:nvGraphicFramePr>
        <p:xfrm>
          <a:off x="188913" y="107950"/>
          <a:ext cx="8740775" cy="677863"/>
        </p:xfrm>
        <a:graphic>
          <a:graphicData uri="http://schemas.openxmlformats.org/drawingml/2006/table">
            <a:tbl>
              <a:tblPr/>
              <a:tblGrid>
                <a:gridCol w="8740775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 Cómo empieza la película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514A"/>
                    </a:solidFill>
                  </a:tcPr>
                </a:tc>
              </a:tr>
            </a:tbl>
          </a:graphicData>
        </a:graphic>
      </p:graphicFrame>
      <p:pic>
        <p:nvPicPr>
          <p:cNvPr id="10248" name="Picture 2" descr="galeria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072063"/>
            <a:ext cx="338137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3" y="1071563"/>
            <a:ext cx="5072062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n-lt"/>
              </a:rPr>
              <a:t>1.  En El Salvador, en 1980, </a:t>
            </a:r>
            <a:r>
              <a:rPr lang="en-GB" sz="2600" dirty="0" err="1">
                <a:latin typeface="+mn-lt"/>
              </a:rPr>
              <a:t>empezó</a:t>
            </a:r>
            <a:r>
              <a:rPr lang="en-GB" sz="2600" dirty="0">
                <a:latin typeface="+mn-lt"/>
              </a:rPr>
              <a:t> </a:t>
            </a:r>
            <a:r>
              <a:rPr lang="en-GB" sz="2600" b="1" i="1" dirty="0" err="1">
                <a:latin typeface="+mn-lt"/>
              </a:rPr>
              <a:t>una</a:t>
            </a:r>
            <a:r>
              <a:rPr lang="en-GB" sz="2600" b="1" i="1" dirty="0">
                <a:latin typeface="+mn-lt"/>
              </a:rPr>
              <a:t> crisis </a:t>
            </a:r>
            <a:r>
              <a:rPr lang="en-GB" sz="2600" b="1" i="1" dirty="0" err="1">
                <a:latin typeface="+mn-lt"/>
              </a:rPr>
              <a:t>económica</a:t>
            </a:r>
            <a:r>
              <a:rPr lang="en-GB" sz="2600" b="1" i="1" dirty="0">
                <a:latin typeface="+mn-lt"/>
              </a:rPr>
              <a:t> </a:t>
            </a:r>
            <a:r>
              <a:rPr lang="en-GB" sz="2600" dirty="0">
                <a:latin typeface="+mn-lt"/>
              </a:rPr>
              <a:t>/ </a:t>
            </a:r>
            <a:r>
              <a:rPr lang="en-GB" sz="2600" b="1" i="1" dirty="0" err="1">
                <a:latin typeface="+mn-lt"/>
              </a:rPr>
              <a:t>una</a:t>
            </a:r>
            <a:r>
              <a:rPr lang="en-GB" sz="2600" b="1" i="1" dirty="0">
                <a:latin typeface="+mn-lt"/>
              </a:rPr>
              <a:t> </a:t>
            </a:r>
            <a:r>
              <a:rPr lang="en-GB" sz="2600" b="1" i="1" dirty="0" err="1">
                <a:latin typeface="+mn-lt"/>
              </a:rPr>
              <a:t>guerra</a:t>
            </a:r>
            <a:r>
              <a:rPr lang="en-GB" sz="2600" b="1" i="1" dirty="0">
                <a:latin typeface="+mn-lt"/>
              </a:rPr>
              <a:t> </a:t>
            </a:r>
            <a:r>
              <a:rPr lang="en-GB" sz="2600" dirty="0">
                <a:latin typeface="+mn-lt"/>
              </a:rPr>
              <a:t>/ </a:t>
            </a:r>
            <a:r>
              <a:rPr lang="en-GB" sz="2600" b="1" i="1" dirty="0" err="1">
                <a:latin typeface="+mn-lt"/>
              </a:rPr>
              <a:t>una</a:t>
            </a:r>
            <a:r>
              <a:rPr lang="en-GB" sz="2600" b="1" i="1" dirty="0">
                <a:latin typeface="+mn-lt"/>
              </a:rPr>
              <a:t> fiesta.</a:t>
            </a:r>
            <a:br>
              <a:rPr lang="en-GB" sz="2600" b="1" i="1" dirty="0">
                <a:latin typeface="+mn-lt"/>
              </a:rPr>
            </a:br>
            <a:r>
              <a:rPr lang="en-GB" sz="2600" b="1" i="1" dirty="0">
                <a:latin typeface="+mn-lt"/>
              </a:rPr>
              <a:t/>
            </a:r>
            <a:br>
              <a:rPr lang="en-GB" sz="2600" b="1" i="1" dirty="0">
                <a:latin typeface="+mn-lt"/>
              </a:rPr>
            </a:br>
            <a:r>
              <a:rPr lang="en-GB" sz="2600" dirty="0">
                <a:latin typeface="+mn-lt"/>
              </a:rPr>
              <a:t>2.  </a:t>
            </a:r>
            <a:r>
              <a:rPr lang="en-GB" sz="2600" dirty="0" err="1">
                <a:latin typeface="+mn-lt"/>
              </a:rPr>
              <a:t>Cuscatanzingo</a:t>
            </a:r>
            <a:r>
              <a:rPr lang="en-GB" sz="2600" dirty="0">
                <a:latin typeface="+mn-lt"/>
              </a:rPr>
              <a:t> era </a:t>
            </a:r>
            <a:r>
              <a:rPr lang="en-GB" sz="2600" b="1" i="1" dirty="0">
                <a:latin typeface="+mn-lt"/>
              </a:rPr>
              <a:t>un </a:t>
            </a:r>
            <a:r>
              <a:rPr lang="en-GB" sz="2600" b="1" i="1" dirty="0" err="1">
                <a:latin typeface="+mn-lt"/>
              </a:rPr>
              <a:t>soldado</a:t>
            </a:r>
            <a:r>
              <a:rPr lang="en-GB" sz="2600" b="1" i="1" dirty="0">
                <a:latin typeface="+mn-lt"/>
              </a:rPr>
              <a:t> </a:t>
            </a:r>
            <a:r>
              <a:rPr lang="en-GB" sz="2600" i="1" dirty="0">
                <a:latin typeface="+mn-lt"/>
              </a:rPr>
              <a:t>/ </a:t>
            </a:r>
            <a:r>
              <a:rPr lang="en-GB" sz="2600" b="1" i="1" dirty="0">
                <a:latin typeface="+mn-lt"/>
              </a:rPr>
              <a:t>un pueblo </a:t>
            </a:r>
            <a:r>
              <a:rPr lang="en-GB" sz="2600" i="1" dirty="0">
                <a:latin typeface="+mn-lt"/>
              </a:rPr>
              <a:t>/ </a:t>
            </a:r>
            <a:r>
              <a:rPr lang="en-GB" sz="2600" b="1" i="1" dirty="0">
                <a:latin typeface="+mn-lt"/>
              </a:rPr>
              <a:t>un </a:t>
            </a:r>
            <a:r>
              <a:rPr lang="en-GB" sz="2600" b="1" i="1" dirty="0" err="1">
                <a:latin typeface="+mn-lt"/>
              </a:rPr>
              <a:t>chico</a:t>
            </a:r>
            <a:r>
              <a:rPr lang="en-GB" sz="2600" b="1" i="1" dirty="0">
                <a:latin typeface="+mn-lt"/>
              </a:rPr>
              <a:t>.</a:t>
            </a:r>
            <a:r>
              <a:rPr lang="en-GB" sz="2400" b="1" i="1" dirty="0"/>
              <a:t/>
            </a:r>
            <a:br>
              <a:rPr lang="en-GB" sz="2400" b="1" i="1" dirty="0"/>
            </a:br>
            <a:r>
              <a:rPr lang="en-GB" sz="2400" b="1" i="1" dirty="0"/>
              <a:t/>
            </a:r>
            <a:br>
              <a:rPr lang="en-GB" sz="2400" b="1" i="1" dirty="0"/>
            </a:b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14313" y="3657600"/>
            <a:ext cx="8501062" cy="320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n-lt"/>
              </a:rPr>
              <a:t>3. </a:t>
            </a:r>
            <a:r>
              <a:rPr lang="es-ES_tradnl" sz="2600" dirty="0">
                <a:latin typeface="+mn-lt"/>
              </a:rPr>
              <a:t>Unos soldados llevan a </a:t>
            </a:r>
            <a:r>
              <a:rPr lang="es-ES_tradnl" sz="2600" b="1" i="1" dirty="0">
                <a:latin typeface="+mn-lt"/>
              </a:rPr>
              <a:t>tres </a:t>
            </a:r>
            <a:r>
              <a:rPr lang="es-ES_tradnl" sz="2600" dirty="0">
                <a:latin typeface="+mn-lt"/>
              </a:rPr>
              <a:t>/</a:t>
            </a:r>
            <a:r>
              <a:rPr lang="es-ES_tradnl" sz="2600" b="1" i="1" dirty="0">
                <a:latin typeface="+mn-lt"/>
              </a:rPr>
              <a:t>cuatro </a:t>
            </a:r>
            <a:r>
              <a:rPr lang="es-ES_tradnl" sz="2600" dirty="0">
                <a:latin typeface="+mn-lt"/>
              </a:rPr>
              <a:t>/ </a:t>
            </a:r>
            <a:r>
              <a:rPr lang="es-ES_tradnl" sz="2600" b="1" i="1" dirty="0">
                <a:latin typeface="+mn-lt"/>
              </a:rPr>
              <a:t>cinco</a:t>
            </a:r>
            <a:r>
              <a:rPr lang="es-ES_tradnl" sz="2600" dirty="0">
                <a:latin typeface="+mn-lt"/>
              </a:rPr>
              <a:t> niños.</a:t>
            </a:r>
            <a:br>
              <a:rPr lang="es-ES_tradnl" sz="2600" dirty="0">
                <a:latin typeface="+mn-lt"/>
              </a:rPr>
            </a:br>
            <a:r>
              <a:rPr lang="es-ES_tradnl" sz="2600" dirty="0">
                <a:latin typeface="+mn-lt"/>
              </a:rPr>
              <a:t/>
            </a:r>
            <a:br>
              <a:rPr lang="es-ES_tradnl" sz="2600" dirty="0">
                <a:latin typeface="+mn-lt"/>
              </a:rPr>
            </a:br>
            <a:r>
              <a:rPr lang="es-ES_tradnl" sz="2600" dirty="0">
                <a:latin typeface="+mn-lt"/>
              </a:rPr>
              <a:t>4. El niño que habla dice que tiene </a:t>
            </a:r>
            <a:r>
              <a:rPr lang="es-ES_tradnl" sz="2600" b="1" i="1" dirty="0">
                <a:latin typeface="+mn-lt"/>
              </a:rPr>
              <a:t>sed </a:t>
            </a:r>
            <a:r>
              <a:rPr lang="es-ES_tradnl" sz="2600" dirty="0">
                <a:latin typeface="+mn-lt"/>
              </a:rPr>
              <a:t>/ </a:t>
            </a:r>
            <a:r>
              <a:rPr lang="es-ES_tradnl" sz="2600" b="1" i="1" dirty="0">
                <a:latin typeface="+mn-lt"/>
              </a:rPr>
              <a:t>sueño </a:t>
            </a:r>
            <a:r>
              <a:rPr lang="es-ES_tradnl" sz="2600" dirty="0">
                <a:latin typeface="+mn-lt"/>
              </a:rPr>
              <a:t>/ </a:t>
            </a:r>
            <a:r>
              <a:rPr lang="es-ES_tradnl" sz="2600" b="1" i="1" dirty="0">
                <a:latin typeface="+mn-lt"/>
              </a:rPr>
              <a:t>hambre</a:t>
            </a:r>
            <a:r>
              <a:rPr lang="es-ES_tradnl" sz="2400" dirty="0"/>
              <a:t>.</a:t>
            </a:r>
            <a:br>
              <a:rPr lang="es-ES_tradnl" sz="2400" dirty="0"/>
            </a:b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600" dirty="0">
                <a:latin typeface="+mn-lt"/>
              </a:rPr>
              <a:t>5.  El niño piensa que él y sus amigos </a:t>
            </a:r>
            <a:br>
              <a:rPr lang="es-ES_tradnl" sz="2600" dirty="0">
                <a:latin typeface="+mn-lt"/>
              </a:rPr>
            </a:br>
            <a:r>
              <a:rPr lang="es-ES_tradnl" sz="2600" dirty="0">
                <a:latin typeface="+mn-lt"/>
              </a:rPr>
              <a:t>van a </a:t>
            </a:r>
            <a:r>
              <a:rPr lang="es-ES_tradnl" sz="2600" b="1" i="1" dirty="0">
                <a:latin typeface="+mn-lt"/>
              </a:rPr>
              <a:t>escapar </a:t>
            </a:r>
            <a:r>
              <a:rPr lang="es-ES_tradnl" sz="2600" dirty="0">
                <a:latin typeface="+mn-lt"/>
              </a:rPr>
              <a:t>/ </a:t>
            </a:r>
            <a:r>
              <a:rPr lang="es-ES_tradnl" sz="2600" b="1" i="1" dirty="0">
                <a:latin typeface="+mn-lt"/>
              </a:rPr>
              <a:t>morir</a:t>
            </a:r>
            <a:r>
              <a:rPr lang="es-ES_tradnl" sz="2600" dirty="0">
                <a:latin typeface="+mn-lt"/>
              </a:rPr>
              <a:t> </a:t>
            </a:r>
            <a:r>
              <a:rPr lang="es-ES_tradnl" sz="2600" dirty="0">
                <a:latin typeface="+mn-lt"/>
              </a:rPr>
              <a:t>/ </a:t>
            </a:r>
            <a:r>
              <a:rPr lang="es-ES_tradnl" sz="2600" b="1" i="1" dirty="0">
                <a:latin typeface="+mn-lt"/>
              </a:rPr>
              <a:t>esconderse</a:t>
            </a:r>
            <a:r>
              <a:rPr lang="es-ES_tradnl" sz="2600" dirty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GB" sz="2400" dirty="0"/>
              <a:t>  </a:t>
            </a:r>
            <a:endParaRPr lang="en-US" sz="2400" dirty="0"/>
          </a:p>
        </p:txBody>
      </p:sp>
      <p:pic>
        <p:nvPicPr>
          <p:cNvPr id="12301" name="Inicio_VocesInocentes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438</Words>
  <Application>Microsoft Office PowerPoint</Application>
  <PresentationFormat>On-screen Show (4:3)</PresentationFormat>
  <Paragraphs>60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AntigoniBd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Rachel Hawkes</cp:lastModifiedBy>
  <cp:revision>91</cp:revision>
  <dcterms:created xsi:type="dcterms:W3CDTF">2011-03-18T17:59:17Z</dcterms:created>
  <dcterms:modified xsi:type="dcterms:W3CDTF">2011-09-24T06:50:56Z</dcterms:modified>
</cp:coreProperties>
</file>