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3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43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0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273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388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295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05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95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21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586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589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999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1"/>
          <p:cNvSpPr txBox="1">
            <a:spLocks noChangeArrowheads="1"/>
          </p:cNvSpPr>
          <p:nvPr/>
        </p:nvSpPr>
        <p:spPr bwMode="auto">
          <a:xfrm>
            <a:off x="268288" y="3675063"/>
            <a:ext cx="5661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>
                <a:latin typeface="Calibri" pitchFamily="34" charset="0"/>
              </a:rPr>
              <a:t>¿Qu</a:t>
            </a:r>
            <a:r>
              <a:rPr lang="en-GB" b="1">
                <a:latin typeface="Calibri" pitchFamily="34" charset="0"/>
                <a:cs typeface="Arial" charset="0"/>
              </a:rPr>
              <a:t>é tipo de película es?</a:t>
            </a:r>
          </a:p>
        </p:txBody>
      </p:sp>
      <p:graphicFrame>
        <p:nvGraphicFramePr>
          <p:cNvPr id="5" name="Group 33"/>
          <p:cNvGraphicFramePr>
            <a:graphicFrameLocks noGrp="1"/>
          </p:cNvGraphicFramePr>
          <p:nvPr/>
        </p:nvGraphicFramePr>
        <p:xfrm>
          <a:off x="115888" y="3940175"/>
          <a:ext cx="6669087" cy="1060660"/>
        </p:xfrm>
        <a:graphic>
          <a:graphicData uri="http://schemas.openxmlformats.org/drawingml/2006/table">
            <a:tbl>
              <a:tblPr/>
              <a:tblGrid>
                <a:gridCol w="1666875"/>
                <a:gridCol w="1668462"/>
                <a:gridCol w="1666875"/>
                <a:gridCol w="1666875"/>
              </a:tblGrid>
              <a:tr h="3656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romántica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9" marB="45709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cómica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9" marB="45709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histórica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 drama</a:t>
                      </a:r>
                    </a:p>
                  </a:txBody>
                  <a:tcPr marT="45709" marB="45709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47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ciencia-ficción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acción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dibujos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animados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9" marB="45709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 terror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56" name="Text Box 11"/>
          <p:cNvSpPr txBox="1">
            <a:spLocks noChangeArrowheads="1"/>
          </p:cNvSpPr>
          <p:nvPr/>
        </p:nvSpPr>
        <p:spPr bwMode="auto">
          <a:xfrm>
            <a:off x="214313" y="4911725"/>
            <a:ext cx="5661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>
                <a:latin typeface="Calibri" pitchFamily="34" charset="0"/>
              </a:rPr>
              <a:t>¿Cómo te parecen el protagonista principal</a:t>
            </a:r>
            <a:r>
              <a:rPr lang="en-GB" b="1">
                <a:latin typeface="Calibri" pitchFamily="34" charset="0"/>
                <a:cs typeface="Arial" charset="0"/>
              </a:rPr>
              <a:t>?</a:t>
            </a:r>
          </a:p>
        </p:txBody>
      </p:sp>
      <p:sp>
        <p:nvSpPr>
          <p:cNvPr id="6157" name="Text Box 11"/>
          <p:cNvSpPr txBox="1">
            <a:spLocks noChangeArrowheads="1"/>
          </p:cNvSpPr>
          <p:nvPr/>
        </p:nvSpPr>
        <p:spPr bwMode="auto">
          <a:xfrm>
            <a:off x="268288" y="6072188"/>
            <a:ext cx="5661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>
                <a:latin typeface="Calibri" pitchFamily="34" charset="0"/>
              </a:rPr>
              <a:t>¿Cuándo tiene lugar</a:t>
            </a:r>
            <a:r>
              <a:rPr lang="en-GB" b="1">
                <a:latin typeface="Calibri" pitchFamily="34" charset="0"/>
                <a:cs typeface="Arial" charset="0"/>
              </a:rPr>
              <a:t>?</a:t>
            </a:r>
          </a:p>
        </p:txBody>
      </p:sp>
      <p:sp>
        <p:nvSpPr>
          <p:cNvPr id="6158" name="Text Box 11"/>
          <p:cNvSpPr txBox="1">
            <a:spLocks noChangeArrowheads="1"/>
          </p:cNvSpPr>
          <p:nvPr/>
        </p:nvSpPr>
        <p:spPr bwMode="auto">
          <a:xfrm>
            <a:off x="268288" y="7000875"/>
            <a:ext cx="5661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>
                <a:latin typeface="Calibri" pitchFamily="34" charset="0"/>
              </a:rPr>
              <a:t>¿Dónde tiene lugar</a:t>
            </a:r>
            <a:r>
              <a:rPr lang="en-GB" b="1">
                <a:latin typeface="Calibri" pitchFamily="34" charset="0"/>
                <a:cs typeface="Arial" charset="0"/>
              </a:rPr>
              <a:t>?</a:t>
            </a:r>
          </a:p>
        </p:txBody>
      </p:sp>
      <p:graphicFrame>
        <p:nvGraphicFramePr>
          <p:cNvPr id="9" name="Group 33"/>
          <p:cNvGraphicFramePr>
            <a:graphicFrameLocks noGrp="1"/>
          </p:cNvGraphicFramePr>
          <p:nvPr/>
        </p:nvGraphicFramePr>
        <p:xfrm>
          <a:off x="71438" y="5214938"/>
          <a:ext cx="6669087" cy="731838"/>
        </p:xfrm>
        <a:graphic>
          <a:graphicData uri="http://schemas.openxmlformats.org/drawingml/2006/table">
            <a:tbl>
              <a:tblPr/>
              <a:tblGrid>
                <a:gridCol w="1666875"/>
                <a:gridCol w="1668462"/>
                <a:gridCol w="1666875"/>
                <a:gridCol w="1666875"/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inteligente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optimista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triste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serio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tonto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mentiroso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sincero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divertido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3"/>
          <p:cNvGraphicFramePr>
            <a:graphicFrameLocks noGrp="1"/>
          </p:cNvGraphicFramePr>
          <p:nvPr/>
        </p:nvGraphicFramePr>
        <p:xfrm>
          <a:off x="117475" y="6429375"/>
          <a:ext cx="6669087" cy="365602"/>
        </p:xfrm>
        <a:graphic>
          <a:graphicData uri="http://schemas.openxmlformats.org/drawingml/2006/table">
            <a:tbl>
              <a:tblPr/>
              <a:tblGrid>
                <a:gridCol w="1666875"/>
                <a:gridCol w="1668462"/>
                <a:gridCol w="1666875"/>
                <a:gridCol w="1666875"/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hoy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en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día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641" marB="45641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hace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50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años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41" marB="45641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 el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futuro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41" marB="45641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hace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30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años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641" marB="45641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Group 33"/>
          <p:cNvGraphicFramePr>
            <a:graphicFrameLocks noGrp="1"/>
          </p:cNvGraphicFramePr>
          <p:nvPr/>
        </p:nvGraphicFramePr>
        <p:xfrm>
          <a:off x="117475" y="7286625"/>
          <a:ext cx="6669087" cy="640034"/>
        </p:xfrm>
        <a:graphic>
          <a:graphicData uri="http://schemas.openxmlformats.org/drawingml/2006/table">
            <a:tbl>
              <a:tblPr/>
              <a:tblGrid>
                <a:gridCol w="1666875"/>
                <a:gridCol w="1668462"/>
                <a:gridCol w="1666875"/>
                <a:gridCol w="1666875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 los EEUU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697" marB="45697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América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del Sur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América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Central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7" marB="45697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España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697" marB="45697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78" name="Text Box 11"/>
          <p:cNvSpPr txBox="1">
            <a:spLocks noChangeArrowheads="1"/>
          </p:cNvSpPr>
          <p:nvPr/>
        </p:nvSpPr>
        <p:spPr bwMode="auto">
          <a:xfrm>
            <a:off x="268288" y="7858125"/>
            <a:ext cx="5661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>
                <a:latin typeface="Calibri" pitchFamily="34" charset="0"/>
              </a:rPr>
              <a:t>¿Cuáles son los temas principales</a:t>
            </a:r>
            <a:r>
              <a:rPr lang="en-GB" b="1">
                <a:latin typeface="Calibri" pitchFamily="34" charset="0"/>
                <a:cs typeface="Arial" charset="0"/>
              </a:rPr>
              <a:t>?</a:t>
            </a:r>
          </a:p>
        </p:txBody>
      </p:sp>
      <p:graphicFrame>
        <p:nvGraphicFramePr>
          <p:cNvPr id="13" name="Group 33"/>
          <p:cNvGraphicFramePr>
            <a:graphicFrameLocks noGrp="1"/>
          </p:cNvGraphicFramePr>
          <p:nvPr/>
        </p:nvGraphicFramePr>
        <p:xfrm>
          <a:off x="142875" y="8143875"/>
          <a:ext cx="6669087" cy="731838"/>
        </p:xfrm>
        <a:graphic>
          <a:graphicData uri="http://schemas.openxmlformats.org/drawingml/2006/table">
            <a:tbl>
              <a:tblPr/>
              <a:tblGrid>
                <a:gridCol w="1666875"/>
                <a:gridCol w="1668462"/>
                <a:gridCol w="1666875"/>
                <a:gridCol w="1666875"/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niñez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ambición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crimen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familia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amistad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dinero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guerra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amor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40" marB="45740" anchor="ctr" horzOverflow="overflow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188" name="Picture 3" descr="VocesInocent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142875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9" name="Picture 14" descr="galeria2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42875"/>
            <a:ext cx="17145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0" name="Picture 16" descr="galeria07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000125"/>
            <a:ext cx="17145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1" name="Picture 17" descr="galeria1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857375"/>
            <a:ext cx="17145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2" name="Picture 18" descr="galeria19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42875"/>
            <a:ext cx="183356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3" name="Picture 19" descr="galeria17.jp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1000125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4" name="Picture 20" descr="galeria15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714625"/>
            <a:ext cx="17145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</TotalTime>
  <Words>94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blank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rhawkes</dc:creator>
  <cp:lastModifiedBy>Rachel Hawkes</cp:lastModifiedBy>
  <cp:revision>1</cp:revision>
  <dcterms:created xsi:type="dcterms:W3CDTF">2011-03-28T08:18:57Z</dcterms:created>
  <dcterms:modified xsi:type="dcterms:W3CDTF">2011-09-24T06:52:05Z</dcterms:modified>
</cp:coreProperties>
</file>