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536" y="-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BD0F6-6941-459D-A28D-2108505E3113}" type="datetimeFigureOut">
              <a:rPr lang="en-GB"/>
              <a:pPr/>
              <a:t>02/09/2011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8C6999-D93F-4794-997C-7333EEB76B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553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F1C237-020E-4778-BFE6-FAA212D0DC8F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C225A-F675-40D7-B5B8-D70385EA5C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8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BD6695-55F0-431C-A482-BE61159DE217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D8C18-8361-4B4E-A0D9-9ADA372006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89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E1256B-65B3-4A15-BAF0-720310610FF3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32668-F3E7-49EA-901C-232CCB0407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5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4C2868-15CF-4116-8D9B-ACD84C1D3BC1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F5D20-7121-43F4-82F9-96F2B8557A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4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7A4CBE-E96E-497A-BE1A-2A723F454BD5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D8A20-163D-4048-8FBB-A38578544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2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96E229-8936-4786-BF5E-0CF368DE21CC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2172F-837E-4A1C-BBB4-B11EA86A3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9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29CEC7-32C5-4C4E-A49D-A2C5E49AB792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3F17F-4E33-4E70-8984-CA3661BE16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0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39C658-C283-48EB-B802-E9D38C5CF249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4DC0A-9F40-4769-9233-1147E64084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5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E643E5-4867-45DE-86FF-3102BD4D5A62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A2A52-C8D3-4836-BF86-24F96B6230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4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98A221-0549-4971-9F97-FA215318DD33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7B9F4-2F02-4086-90C2-1F3E131F6D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FEF4AB-BA34-4532-9148-5EB6CC7387F2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49CF0-4E13-405A-ABFD-2CDEB2509E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7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10E498-7708-4CDB-9783-967E377B91C4}" type="datetimeFigureOut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9529B6C2-EBB5-4E0C-A74B-9E1A4FD8819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75" y="1127125"/>
          <a:ext cx="4786313" cy="2681888"/>
        </p:xfrm>
        <a:graphic>
          <a:graphicData uri="http://schemas.openxmlformats.org/drawingml/2006/table">
            <a:tbl>
              <a:tblPr/>
              <a:tblGrid>
                <a:gridCol w="4175125"/>
                <a:gridCol w="611188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agua es muy importante en el desierto.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beber.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cocinar.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lavar.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regar las plantas.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los servicios.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lavar la ropa.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Usamos el agua para llenar la piscina.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698" marB="456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313" y="571500"/>
            <a:ext cx="6429375" cy="3381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1. ¿</a:t>
            </a:r>
            <a:r>
              <a:rPr lang="en-US" sz="1600" dirty="0" err="1"/>
              <a:t>Dicen</a:t>
            </a:r>
            <a:r>
              <a:rPr lang="en-US" sz="1600" dirty="0"/>
              <a:t> </a:t>
            </a:r>
            <a:r>
              <a:rPr lang="en-US" sz="1600" dirty="0" err="1"/>
              <a:t>esto</a:t>
            </a:r>
            <a:r>
              <a:rPr lang="en-US" sz="1600" dirty="0"/>
              <a:t>? ¿</a:t>
            </a:r>
            <a:r>
              <a:rPr lang="en-US" sz="1600" dirty="0" err="1"/>
              <a:t>Sí</a:t>
            </a:r>
            <a:r>
              <a:rPr lang="en-US" sz="1600" dirty="0"/>
              <a:t> o no?  Mira el video y decide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dicen</a:t>
            </a:r>
            <a:r>
              <a:rPr lang="en-US" sz="1600" dirty="0"/>
              <a:t> o no </a:t>
            </a:r>
            <a:r>
              <a:rPr lang="en-US" sz="1600" dirty="0" err="1"/>
              <a:t>estas</a:t>
            </a:r>
            <a:r>
              <a:rPr lang="en-US" sz="1600" dirty="0"/>
              <a:t> </a:t>
            </a:r>
            <a:r>
              <a:rPr lang="en-US" sz="1600" dirty="0" err="1"/>
              <a:t>frases</a:t>
            </a:r>
            <a:r>
              <a:rPr lang="en-US" sz="1600" dirty="0"/>
              <a:t>.  </a:t>
            </a:r>
          </a:p>
        </p:txBody>
      </p:sp>
      <p:pic>
        <p:nvPicPr>
          <p:cNvPr id="2080" name="Picture 5" descr="mapadesaha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547813"/>
            <a:ext cx="17145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1" name="TextBox 6"/>
          <p:cNvSpPr txBox="1">
            <a:spLocks noChangeArrowheads="1"/>
          </p:cNvSpPr>
          <p:nvPr/>
        </p:nvSpPr>
        <p:spPr bwMode="auto">
          <a:xfrm>
            <a:off x="142875" y="71438"/>
            <a:ext cx="6072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>
                <a:latin typeface="Calibri" pitchFamily="34" charset="0"/>
              </a:rPr>
              <a:t>La vida en la república árabe saharaui democrática</a:t>
            </a:r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00063"/>
            <a:ext cx="6858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3" name="Picture 9" descr="Filmstrip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01600"/>
            <a:ext cx="357187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4313" y="5795963"/>
            <a:ext cx="5786437" cy="2762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¿</a:t>
            </a:r>
            <a:r>
              <a:rPr lang="en-US" sz="1200" dirty="0" err="1"/>
              <a:t>Qué</a:t>
            </a:r>
            <a:r>
              <a:rPr lang="en-US" sz="1200" dirty="0"/>
              <a:t> </a:t>
            </a:r>
            <a:r>
              <a:rPr lang="en-US" sz="1200" dirty="0" err="1"/>
              <a:t>dicen</a:t>
            </a:r>
            <a:r>
              <a:rPr lang="en-US" sz="1200" dirty="0"/>
              <a:t> </a:t>
            </a:r>
            <a:r>
              <a:rPr lang="en-US" sz="1200" dirty="0" err="1"/>
              <a:t>ellos</a:t>
            </a:r>
            <a:r>
              <a:rPr lang="en-US" sz="1200" dirty="0"/>
              <a:t>?  </a:t>
            </a:r>
            <a:r>
              <a:rPr lang="en-US" sz="1200" dirty="0" err="1"/>
              <a:t>Rellena</a:t>
            </a:r>
            <a:r>
              <a:rPr lang="en-US" sz="1200" dirty="0"/>
              <a:t> los </a:t>
            </a:r>
            <a:r>
              <a:rPr lang="en-US" sz="1200" dirty="0" err="1"/>
              <a:t>huecos</a:t>
            </a:r>
            <a:r>
              <a:rPr lang="en-US" sz="1200" dirty="0"/>
              <a:t> con </a:t>
            </a:r>
            <a:r>
              <a:rPr lang="en-US" sz="1200" dirty="0" err="1"/>
              <a:t>las</a:t>
            </a:r>
            <a:r>
              <a:rPr lang="en-US" sz="1200" dirty="0"/>
              <a:t> </a:t>
            </a:r>
            <a:r>
              <a:rPr lang="en-US" sz="1200" dirty="0" err="1"/>
              <a:t>palabras</a:t>
            </a:r>
            <a:r>
              <a:rPr lang="en-US" sz="1200" dirty="0"/>
              <a:t> </a:t>
            </a:r>
            <a:r>
              <a:rPr lang="en-US" sz="1200" dirty="0" err="1"/>
              <a:t>que</a:t>
            </a:r>
            <a:r>
              <a:rPr lang="en-US" sz="1200" dirty="0"/>
              <a:t> </a:t>
            </a:r>
            <a:r>
              <a:rPr lang="en-US" sz="1200" dirty="0" err="1"/>
              <a:t>faltan</a:t>
            </a:r>
            <a:r>
              <a:rPr lang="en-US" sz="1200" dirty="0"/>
              <a:t>.</a:t>
            </a:r>
          </a:p>
        </p:txBody>
      </p:sp>
      <p:pic>
        <p:nvPicPr>
          <p:cNvPr id="2085" name="Picture 11" descr="Campamentos_de_Sahara_Agua 001_000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153150"/>
            <a:ext cx="1190625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6" name="TextBox 12"/>
          <p:cNvSpPr txBox="1">
            <a:spLocks noChangeArrowheads="1"/>
          </p:cNvSpPr>
          <p:nvPr/>
        </p:nvSpPr>
        <p:spPr bwMode="auto">
          <a:xfrm>
            <a:off x="0" y="60102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1</a:t>
            </a:r>
            <a:endParaRPr lang="en-US">
              <a:latin typeface="Calibri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785938" y="6224588"/>
            <a:ext cx="4857750" cy="78581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No </a:t>
            </a:r>
            <a:r>
              <a:rPr lang="en-US" sz="2800" dirty="0" err="1">
                <a:solidFill>
                  <a:schemeClr val="tx1"/>
                </a:solidFill>
              </a:rPr>
              <a:t>nos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p_________s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b______r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todos</a:t>
            </a:r>
            <a:r>
              <a:rPr lang="en-US" sz="2800" dirty="0">
                <a:solidFill>
                  <a:schemeClr val="tx1"/>
                </a:solidFill>
              </a:rPr>
              <a:t> los </a:t>
            </a:r>
            <a:r>
              <a:rPr lang="en-US" sz="2800" dirty="0" err="1">
                <a:solidFill>
                  <a:schemeClr val="tx1"/>
                </a:solidFill>
              </a:rPr>
              <a:t>días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88" name="TextBox 14"/>
          <p:cNvSpPr txBox="1">
            <a:spLocks noChangeArrowheads="1"/>
          </p:cNvSpPr>
          <p:nvPr/>
        </p:nvSpPr>
        <p:spPr bwMode="auto">
          <a:xfrm>
            <a:off x="0" y="706913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2</a:t>
            </a:r>
            <a:endParaRPr lang="en-US">
              <a:latin typeface="Calibri" pitchFamily="34" charset="0"/>
            </a:endParaRPr>
          </a:p>
        </p:txBody>
      </p:sp>
      <p:pic>
        <p:nvPicPr>
          <p:cNvPr id="2089" name="Picture 15" descr="Campamentos_de_Sahara_Agua 002_0001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7153275"/>
            <a:ext cx="123825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Picture 16" descr="Campamentos_de_Sahara_Agua 003_0001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8153400"/>
            <a:ext cx="12144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1785938" y="7153275"/>
            <a:ext cx="4857750" cy="85725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El a_______ </a:t>
            </a:r>
            <a:r>
              <a:rPr lang="en-US" sz="2400" dirty="0" err="1">
                <a:solidFill>
                  <a:schemeClr val="tx1"/>
                </a:solidFill>
              </a:rPr>
              <a:t>es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muy</a:t>
            </a:r>
            <a:r>
              <a:rPr lang="en-US" sz="2400" dirty="0">
                <a:solidFill>
                  <a:schemeClr val="tx1"/>
                </a:solidFill>
              </a:rPr>
              <a:t> ________________ en el </a:t>
            </a:r>
            <a:r>
              <a:rPr lang="en-US" sz="2400" dirty="0" err="1">
                <a:solidFill>
                  <a:schemeClr val="tx1"/>
                </a:solidFill>
              </a:rPr>
              <a:t>desierto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92" name="TextBox 19"/>
          <p:cNvSpPr txBox="1">
            <a:spLocks noChangeArrowheads="1"/>
          </p:cNvSpPr>
          <p:nvPr/>
        </p:nvSpPr>
        <p:spPr bwMode="auto">
          <a:xfrm>
            <a:off x="0" y="815340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3</a:t>
            </a:r>
            <a:endParaRPr lang="en-US">
              <a:latin typeface="Calibri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785938" y="8153400"/>
            <a:ext cx="4857750" cy="85725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</a:rPr>
              <a:t>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familia</a:t>
            </a:r>
            <a:r>
              <a:rPr lang="en-US" sz="2400" dirty="0">
                <a:solidFill>
                  <a:schemeClr val="tx1"/>
                </a:solidFill>
              </a:rPr>
              <a:t> n________ m______ a____ </a:t>
            </a:r>
            <a:r>
              <a:rPr lang="en-US" sz="2400" dirty="0" err="1">
                <a:solidFill>
                  <a:schemeClr val="tx1"/>
                </a:solidFill>
              </a:rPr>
              <a:t>todos</a:t>
            </a:r>
            <a:r>
              <a:rPr lang="en-US" sz="2400" dirty="0">
                <a:solidFill>
                  <a:schemeClr val="tx1"/>
                </a:solidFill>
              </a:rPr>
              <a:t> los d____.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4313" y="3924300"/>
            <a:ext cx="6500812" cy="1871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b="1" u="sng" dirty="0">
                <a:solidFill>
                  <a:schemeClr val="tx1"/>
                </a:solidFill>
              </a:rPr>
              <a:t>2. Mira el </a:t>
            </a:r>
            <a:r>
              <a:rPr lang="en-GB" b="1" u="sng" dirty="0" err="1">
                <a:solidFill>
                  <a:schemeClr val="tx1"/>
                </a:solidFill>
              </a:rPr>
              <a:t>vídeo</a:t>
            </a:r>
            <a:r>
              <a:rPr lang="en-GB" b="1" u="sng" dirty="0">
                <a:solidFill>
                  <a:schemeClr val="tx1"/>
                </a:solidFill>
              </a:rPr>
              <a:t> y </a:t>
            </a:r>
            <a:r>
              <a:rPr lang="en-GB" b="1" u="sng" dirty="0" err="1">
                <a:solidFill>
                  <a:schemeClr val="tx1"/>
                </a:solidFill>
              </a:rPr>
              <a:t>completa</a:t>
            </a:r>
            <a:r>
              <a:rPr lang="en-GB" b="1" u="sng" dirty="0">
                <a:solidFill>
                  <a:schemeClr val="tx1"/>
                </a:solidFill>
              </a:rPr>
              <a:t> </a:t>
            </a:r>
            <a:r>
              <a:rPr lang="en-GB" b="1" u="sng" dirty="0" err="1">
                <a:solidFill>
                  <a:schemeClr val="tx1"/>
                </a:solidFill>
              </a:rPr>
              <a:t>las</a:t>
            </a:r>
            <a:r>
              <a:rPr lang="en-GB" b="1" u="sng" dirty="0">
                <a:solidFill>
                  <a:schemeClr val="tx1"/>
                </a:solidFill>
              </a:rPr>
              <a:t> </a:t>
            </a:r>
            <a:r>
              <a:rPr lang="en-GB" b="1" u="sng" dirty="0" err="1">
                <a:solidFill>
                  <a:schemeClr val="tx1"/>
                </a:solidFill>
              </a:rPr>
              <a:t>frases</a:t>
            </a:r>
            <a:r>
              <a:rPr lang="en-GB" b="1" u="sng" dirty="0">
                <a:solidFill>
                  <a:schemeClr val="tx1"/>
                </a:solidFill>
              </a:rPr>
              <a:t> con </a:t>
            </a:r>
            <a:r>
              <a:rPr lang="en-GB" b="1" u="sng" dirty="0" err="1">
                <a:solidFill>
                  <a:schemeClr val="tx1"/>
                </a:solidFill>
              </a:rPr>
              <a:t>estas</a:t>
            </a:r>
            <a:r>
              <a:rPr lang="en-GB" b="1" u="sng" dirty="0">
                <a:solidFill>
                  <a:schemeClr val="tx1"/>
                </a:solidFill>
              </a:rPr>
              <a:t> </a:t>
            </a:r>
            <a:r>
              <a:rPr lang="en-GB" b="1" u="sng" dirty="0" err="1">
                <a:solidFill>
                  <a:schemeClr val="tx1"/>
                </a:solidFill>
              </a:rPr>
              <a:t>palabras</a:t>
            </a:r>
            <a:r>
              <a:rPr lang="en-GB" b="1" u="sng" dirty="0" smtClean="0">
                <a:solidFill>
                  <a:schemeClr val="tx1"/>
                </a:solidFill>
              </a:rPr>
              <a:t>:</a:t>
            </a:r>
            <a:endParaRPr lang="en-GB" dirty="0">
              <a:solidFill>
                <a:schemeClr val="tx1"/>
              </a:solidFill>
            </a:endParaRPr>
          </a:p>
          <a:p>
            <a:pPr algn="ctr">
              <a:lnSpc>
                <a:spcPct val="125000"/>
              </a:lnSpc>
            </a:pPr>
            <a:r>
              <a:rPr lang="en-GB" dirty="0" err="1">
                <a:solidFill>
                  <a:schemeClr val="tx1"/>
                </a:solidFill>
              </a:rPr>
              <a:t>agua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agua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amargo</a:t>
            </a:r>
            <a:r>
              <a:rPr lang="en-GB" dirty="0">
                <a:solidFill>
                  <a:schemeClr val="tx1"/>
                </a:solidFill>
              </a:rPr>
              <a:t>    a menudo   </a:t>
            </a:r>
            <a:r>
              <a:rPr lang="en-GB" dirty="0" err="1">
                <a:solidFill>
                  <a:schemeClr val="tx1"/>
                </a:solidFill>
              </a:rPr>
              <a:t>amor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bañar</a:t>
            </a:r>
            <a:r>
              <a:rPr lang="en-GB" dirty="0">
                <a:solidFill>
                  <a:schemeClr val="tx1"/>
                </a:solidFill>
              </a:rPr>
              <a:t>    casas   40   </a:t>
            </a:r>
            <a:r>
              <a:rPr lang="en-GB" dirty="0" err="1">
                <a:solidFill>
                  <a:schemeClr val="tx1"/>
                </a:solidFill>
              </a:rPr>
              <a:t>dulce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días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dormir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importante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importante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llegar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mucha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muerte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necesita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podemos</a:t>
            </a:r>
            <a:r>
              <a:rPr lang="en-GB" dirty="0">
                <a:solidFill>
                  <a:schemeClr val="tx1"/>
                </a:solidFill>
              </a:rPr>
              <a:t>    suave    </a:t>
            </a:r>
            <a:r>
              <a:rPr lang="en-GB" dirty="0" err="1">
                <a:solidFill>
                  <a:schemeClr val="tx1"/>
                </a:solidFill>
              </a:rPr>
              <a:t>té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tradición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tenemos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>
                <a:solidFill>
                  <a:schemeClr val="tx1"/>
                </a:solidFill>
              </a:rPr>
              <a:t>tiendas</a:t>
            </a: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vida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dirty="0" err="1">
                <a:solidFill>
                  <a:schemeClr val="tx1"/>
                </a:solidFill>
              </a:rPr>
              <a:t>vivir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dirty="0" err="1" smtClean="0">
                <a:solidFill>
                  <a:schemeClr val="tx1"/>
                </a:solidFill>
              </a:rPr>
              <a:t>vivimos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71438" y="304958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6</a:t>
            </a:r>
            <a:endParaRPr lang="en-US">
              <a:latin typeface="Calibri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857375" y="2779713"/>
            <a:ext cx="4857750" cy="12573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En el </a:t>
            </a:r>
            <a:r>
              <a:rPr lang="en-US" sz="2800" dirty="0" err="1">
                <a:solidFill>
                  <a:schemeClr val="tx1"/>
                </a:solidFill>
              </a:rPr>
              <a:t>verano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temperaturas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suelen</a:t>
            </a:r>
            <a:r>
              <a:rPr lang="en-US" sz="2800" dirty="0">
                <a:solidFill>
                  <a:schemeClr val="tx1"/>
                </a:solidFill>
              </a:rPr>
              <a:t> l______ hasta los ____ </a:t>
            </a:r>
            <a:r>
              <a:rPr lang="en-US" sz="2800" dirty="0" err="1">
                <a:solidFill>
                  <a:schemeClr val="tx1"/>
                </a:solidFill>
              </a:rPr>
              <a:t>grados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76" name="TextBox 6"/>
          <p:cNvSpPr txBox="1">
            <a:spLocks noChangeArrowheads="1"/>
          </p:cNvSpPr>
          <p:nvPr/>
        </p:nvSpPr>
        <p:spPr bwMode="auto">
          <a:xfrm>
            <a:off x="71438" y="42275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7</a:t>
            </a:r>
            <a:endParaRPr lang="en-US">
              <a:latin typeface="Calibri" pitchFamily="34" charset="0"/>
            </a:endParaRP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0" y="543877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8</a:t>
            </a:r>
            <a:endParaRPr lang="en-US">
              <a:latin typeface="Calibri" pitchFamily="34" charset="0"/>
            </a:endParaRP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0" y="728821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9</a:t>
            </a:r>
            <a:endParaRPr lang="en-US"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57375" y="4156075"/>
            <a:ext cx="4857750" cy="9286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T___________  </a:t>
            </a:r>
            <a:r>
              <a:rPr lang="en-US" sz="2800" dirty="0" err="1">
                <a:solidFill>
                  <a:schemeClr val="tx1"/>
                </a:solidFill>
              </a:rPr>
              <a:t>que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reparar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jaimas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muy</a:t>
            </a:r>
            <a:r>
              <a:rPr lang="en-US" sz="2800" dirty="0">
                <a:solidFill>
                  <a:schemeClr val="tx1"/>
                </a:solidFill>
              </a:rPr>
              <a:t> __  m__________.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57375" y="5372100"/>
            <a:ext cx="4857750" cy="13684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</a:rPr>
              <a:t>Ofrecer</a:t>
            </a:r>
            <a:r>
              <a:rPr lang="en-US" sz="2400" dirty="0">
                <a:solidFill>
                  <a:schemeClr val="tx1"/>
                </a:solidFill>
              </a:rPr>
              <a:t> el ____a </a:t>
            </a:r>
            <a:r>
              <a:rPr lang="en-US" sz="2400" dirty="0" err="1">
                <a:solidFill>
                  <a:schemeClr val="tx1"/>
                </a:solidFill>
              </a:rPr>
              <a:t>todos</a:t>
            </a:r>
            <a:r>
              <a:rPr lang="en-US" sz="2400" dirty="0">
                <a:solidFill>
                  <a:schemeClr val="tx1"/>
                </a:solidFill>
              </a:rPr>
              <a:t> los </a:t>
            </a:r>
            <a:r>
              <a:rPr lang="en-US" sz="2400" dirty="0" err="1">
                <a:solidFill>
                  <a:schemeClr val="tx1"/>
                </a:solidFill>
              </a:rPr>
              <a:t>visitantes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una</a:t>
            </a:r>
            <a:r>
              <a:rPr lang="en-US" sz="2400" dirty="0">
                <a:solidFill>
                  <a:schemeClr val="tx1"/>
                </a:solidFill>
              </a:rPr>
              <a:t> t___________ </a:t>
            </a:r>
            <a:r>
              <a:rPr lang="en-US" sz="2400" dirty="0" err="1">
                <a:solidFill>
                  <a:schemeClr val="tx1"/>
                </a:solidFill>
              </a:rPr>
              <a:t>saharaui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muy</a:t>
            </a:r>
            <a:r>
              <a:rPr lang="en-US" sz="2400" dirty="0">
                <a:solidFill>
                  <a:schemeClr val="tx1"/>
                </a:solidFill>
              </a:rPr>
              <a:t> i_______________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57375" y="6884988"/>
            <a:ext cx="4857750" cy="22955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pic>
        <p:nvPicPr>
          <p:cNvPr id="3082" name="Picture 13" descr="Campamentos_de_Sahara_Agua 017_000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7085013"/>
            <a:ext cx="1300162" cy="97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4" descr="Campamentos_de_Sahara_Agua 017_000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5438775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5" descr="Campamentos_de_Sahara_Agua 016_00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071938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6" descr="Campamentos_de_Sahara_Agua 015_0001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767013"/>
            <a:ext cx="12858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"/>
          <p:cNvSpPr>
            <a:spLocks noChangeArrowheads="1"/>
          </p:cNvSpPr>
          <p:nvPr/>
        </p:nvSpPr>
        <p:spPr bwMode="auto">
          <a:xfrm>
            <a:off x="1857375" y="6934200"/>
            <a:ext cx="485775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/>
              <a:t>El primer vaso es a_______ como la v______.</a:t>
            </a:r>
            <a:br>
              <a:rPr lang="en-GB" sz="2000"/>
            </a:br>
            <a:r>
              <a:rPr lang="en-GB" sz="2000"/>
              <a:t/>
            </a:r>
            <a:br>
              <a:rPr lang="en-GB" sz="2000"/>
            </a:br>
            <a:r>
              <a:rPr lang="en-GB" sz="2000"/>
              <a:t>El segundo es d_____ como el a_____.</a:t>
            </a:r>
            <a:br>
              <a:rPr lang="en-GB" sz="2000"/>
            </a:br>
            <a:r>
              <a:rPr lang="en-GB" sz="2000"/>
              <a:t/>
            </a:r>
            <a:br>
              <a:rPr lang="en-GB" sz="2000"/>
            </a:br>
            <a:r>
              <a:rPr lang="en-GB" sz="2000"/>
              <a:t>El tercero es s______ como la m_______.</a:t>
            </a:r>
            <a:endParaRPr lang="en-US"/>
          </a:p>
        </p:txBody>
      </p:sp>
      <p:pic>
        <p:nvPicPr>
          <p:cNvPr id="3087" name="Picture 17" descr="Campamentos_de_Sahara_Agua 012_0001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22263"/>
            <a:ext cx="123825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TextBox 20"/>
          <p:cNvSpPr txBox="1">
            <a:spLocks noChangeArrowheads="1"/>
          </p:cNvSpPr>
          <p:nvPr/>
        </p:nvSpPr>
        <p:spPr bwMode="auto">
          <a:xfrm>
            <a:off x="0" y="250825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4</a:t>
            </a:r>
            <a:endParaRPr lang="en-US">
              <a:latin typeface="Calibri" pitchFamily="34" charset="0"/>
            </a:endParaRPr>
          </a:p>
        </p:txBody>
      </p:sp>
      <p:sp>
        <p:nvSpPr>
          <p:cNvPr id="3089" name="TextBox 21"/>
          <p:cNvSpPr txBox="1">
            <a:spLocks noChangeArrowheads="1"/>
          </p:cNvSpPr>
          <p:nvPr/>
        </p:nvSpPr>
        <p:spPr bwMode="auto">
          <a:xfrm>
            <a:off x="0" y="150018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alibri" pitchFamily="34" charset="0"/>
              </a:rPr>
              <a:t>5</a:t>
            </a:r>
            <a:endParaRPr lang="en-US">
              <a:latin typeface="Calibri" pitchFamily="34" charset="0"/>
            </a:endParaRPr>
          </a:p>
        </p:txBody>
      </p:sp>
      <p:pic>
        <p:nvPicPr>
          <p:cNvPr id="3090" name="Picture 22" descr="Campamentos_de_Sahara_Agua 013_0001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589088"/>
            <a:ext cx="12144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1785938" y="322263"/>
            <a:ext cx="4857750" cy="9286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000">
                <a:solidFill>
                  <a:schemeClr val="tx1"/>
                </a:solidFill>
              </a:rPr>
              <a:t>No v___________ en c______. Vivimos en t_______ que se llaman ‘jaimas’,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785938" y="1571625"/>
            <a:ext cx="4857750" cy="9286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chemeClr val="tx1"/>
                </a:solidFill>
              </a:rPr>
              <a:t>Solemos</a:t>
            </a:r>
            <a:r>
              <a:rPr lang="en-US" sz="2800" dirty="0">
                <a:solidFill>
                  <a:schemeClr val="tx1"/>
                </a:solidFill>
              </a:rPr>
              <a:t> d________ y v______ </a:t>
            </a:r>
            <a:r>
              <a:rPr lang="en-US" sz="2800" dirty="0" err="1">
                <a:solidFill>
                  <a:schemeClr val="tx1"/>
                </a:solidFill>
              </a:rPr>
              <a:t>aquí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durante</a:t>
            </a:r>
            <a:r>
              <a:rPr lang="en-US" sz="2800" dirty="0">
                <a:solidFill>
                  <a:schemeClr val="tx1"/>
                </a:solidFill>
              </a:rPr>
              <a:t> el </a:t>
            </a:r>
            <a:r>
              <a:rPr lang="en-US" sz="2800" dirty="0" err="1">
                <a:solidFill>
                  <a:schemeClr val="tx1"/>
                </a:solidFill>
              </a:rPr>
              <a:t>invierno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7188" y="606425"/>
          <a:ext cx="6000750" cy="3500442"/>
        </p:xfrm>
        <a:graphic>
          <a:graphicData uri="http://schemas.openxmlformats.org/drawingml/2006/table">
            <a:tbl>
              <a:tblPr/>
              <a:tblGrid>
                <a:gridCol w="5465762"/>
                <a:gridCol w="534988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 Las personas suelen vivir en tiendas durante el invierno.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 La gente puede bañarse todos los días.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  El agua es esencial para la vida.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  Los servicios están aparte en otro edificio.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  La gente usa agua para beber, lavarse y lavar la ropa.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6.  La gente tiene que conservar agua.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  Los niños tienen que recoger el agua de un punto central.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8.  En el verano la gente suele vivir en casas.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  Las personas suelen ofrecer té a sus visitantes en casa.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0" name="TextBox 6"/>
          <p:cNvSpPr txBox="1">
            <a:spLocks noChangeArrowheads="1"/>
          </p:cNvSpPr>
          <p:nvPr/>
        </p:nvSpPr>
        <p:spPr bwMode="auto">
          <a:xfrm>
            <a:off x="428625" y="34925"/>
            <a:ext cx="607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b="1">
                <a:latin typeface="Calibri" pitchFamily="34" charset="0"/>
              </a:rPr>
              <a:t>¿Inglaterra, la RASD o los dos?</a:t>
            </a:r>
            <a:endParaRPr lang="en-US" b="1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4988" y="5364163"/>
          <a:ext cx="6000750" cy="3500442"/>
        </p:xfrm>
        <a:graphic>
          <a:graphicData uri="http://schemas.openxmlformats.org/drawingml/2006/table">
            <a:tbl>
              <a:tblPr/>
              <a:tblGrid>
                <a:gridCol w="5465762"/>
                <a:gridCol w="534988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 Las personas suelen vivir en tiendas durante el invierno.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 La gente puede bañarse todos los días.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  El agua es esencial para la vida.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  Los servicios están aparte en otro edificio.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  La gente usa agua para beber, lavarse y lavar la ropa.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6.  La gente tiene que conservar agua.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  Los niños tienen que recoger el agua de un punto central.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8.  En el verano la gente suele vivir en casas.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  Las personas suelen ofrecer té a sus visitantes en casa.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63" name="TextBox 6"/>
          <p:cNvSpPr txBox="1">
            <a:spLocks noChangeArrowheads="1"/>
          </p:cNvSpPr>
          <p:nvPr/>
        </p:nvSpPr>
        <p:spPr bwMode="auto">
          <a:xfrm>
            <a:off x="606425" y="4792663"/>
            <a:ext cx="6072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b="1">
                <a:latin typeface="Calibri" pitchFamily="34" charset="0"/>
              </a:rPr>
              <a:t>¿Inglaterra, la RASD o los dos?</a:t>
            </a:r>
            <a:endParaRPr lang="en-US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489</Words>
  <Application>Microsoft Office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15</cp:revision>
  <cp:lastPrinted>2011-06-07T12:24:11Z</cp:lastPrinted>
  <dcterms:created xsi:type="dcterms:W3CDTF">2011-02-22T20:19:21Z</dcterms:created>
  <dcterms:modified xsi:type="dcterms:W3CDTF">2011-09-02T18:45:54Z</dcterms:modified>
</cp:coreProperties>
</file>