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7" r:id="rId3"/>
    <p:sldId id="268" r:id="rId4"/>
    <p:sldId id="258" r:id="rId5"/>
    <p:sldId id="262" r:id="rId6"/>
    <p:sldId id="260" r:id="rId7"/>
    <p:sldId id="265" r:id="rId8"/>
    <p:sldId id="264" r:id="rId9"/>
    <p:sldId id="261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07" autoAdjust="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AA0B14-E67F-421C-8BD2-D8B1C106BACE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41C326-EEC6-492B-AD7B-601ACABCE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41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Starter to practise higher numbers – these are refer back to key facts from the previous lesson – as follows:</a:t>
            </a:r>
            <a:br>
              <a:rPr lang="en-GB" dirty="0" smtClean="0"/>
            </a:br>
            <a:r>
              <a:rPr lang="en-GB" dirty="0" smtClean="0"/>
              <a:t>70% - la </a:t>
            </a:r>
            <a:r>
              <a:rPr lang="en-GB" dirty="0" err="1" smtClean="0"/>
              <a:t>proporción</a:t>
            </a:r>
            <a:r>
              <a:rPr lang="en-GB" dirty="0" smtClean="0"/>
              <a:t> de la </a:t>
            </a:r>
            <a:r>
              <a:rPr lang="en-GB" dirty="0" err="1" smtClean="0"/>
              <a:t>tierra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cubierta</a:t>
            </a:r>
            <a:r>
              <a:rPr lang="en-GB" dirty="0" smtClean="0"/>
              <a:t> de </a:t>
            </a:r>
            <a:r>
              <a:rPr lang="en-GB" dirty="0" err="1" smtClean="0"/>
              <a:t>agua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3% - el </a:t>
            </a:r>
            <a:r>
              <a:rPr lang="en-GB" dirty="0" err="1" smtClean="0"/>
              <a:t>porcentaje</a:t>
            </a:r>
            <a:r>
              <a:rPr lang="en-GB" dirty="0" smtClean="0"/>
              <a:t> del </a:t>
            </a:r>
            <a:r>
              <a:rPr lang="en-GB" dirty="0" err="1" smtClean="0"/>
              <a:t>agua</a:t>
            </a:r>
            <a:r>
              <a:rPr lang="en-GB" dirty="0" smtClean="0"/>
              <a:t> de la </a:t>
            </a:r>
            <a:r>
              <a:rPr lang="en-GB" dirty="0" err="1" smtClean="0"/>
              <a:t>tierra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dulce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50% - la </a:t>
            </a:r>
            <a:r>
              <a:rPr lang="en-GB" dirty="0" err="1" smtClean="0"/>
              <a:t>proporción</a:t>
            </a:r>
            <a:r>
              <a:rPr lang="en-GB" dirty="0" smtClean="0"/>
              <a:t> del </a:t>
            </a:r>
            <a:r>
              <a:rPr lang="en-GB" dirty="0" err="1" smtClean="0"/>
              <a:t>cuerpo</a:t>
            </a:r>
            <a:r>
              <a:rPr lang="en-GB" dirty="0" smtClean="0"/>
              <a:t> de la </a:t>
            </a:r>
            <a:r>
              <a:rPr lang="en-GB" dirty="0" err="1" smtClean="0"/>
              <a:t>mujer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compuesto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97% - el </a:t>
            </a:r>
            <a:r>
              <a:rPr lang="en-GB" dirty="0" err="1" smtClean="0"/>
              <a:t>porcentaje</a:t>
            </a:r>
            <a:r>
              <a:rPr lang="en-GB" dirty="0" smtClean="0"/>
              <a:t> del </a:t>
            </a:r>
            <a:r>
              <a:rPr lang="en-GB" dirty="0" err="1" smtClean="0"/>
              <a:t>agua</a:t>
            </a:r>
            <a:r>
              <a:rPr lang="en-GB" dirty="0" smtClean="0"/>
              <a:t> de la </a:t>
            </a:r>
            <a:r>
              <a:rPr lang="en-GB" dirty="0" err="1" smtClean="0"/>
              <a:t>tierra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salada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60% - la </a:t>
            </a:r>
            <a:r>
              <a:rPr lang="en-GB" dirty="0" err="1" smtClean="0"/>
              <a:t>proporción</a:t>
            </a:r>
            <a:r>
              <a:rPr lang="en-GB" dirty="0" smtClean="0"/>
              <a:t> del </a:t>
            </a:r>
            <a:r>
              <a:rPr lang="en-GB" dirty="0" err="1" smtClean="0"/>
              <a:t>cuerpo</a:t>
            </a:r>
            <a:r>
              <a:rPr lang="en-GB" dirty="0" smtClean="0"/>
              <a:t> de un </a:t>
            </a:r>
            <a:r>
              <a:rPr lang="en-GB" dirty="0" err="1" smtClean="0"/>
              <a:t>adulto</a:t>
            </a:r>
            <a:r>
              <a:rPr lang="en-GB" dirty="0" smtClean="0"/>
              <a:t> </a:t>
            </a:r>
            <a:r>
              <a:rPr lang="en-GB" dirty="0" err="1" smtClean="0"/>
              <a:t>varón</a:t>
            </a:r>
            <a:r>
              <a:rPr lang="en-GB" dirty="0" smtClean="0"/>
              <a:t> </a:t>
            </a:r>
            <a:r>
              <a:rPr lang="en-GB" dirty="0" err="1" smtClean="0"/>
              <a:t>compuesto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75% - o el </a:t>
            </a: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presente</a:t>
            </a:r>
            <a:r>
              <a:rPr lang="en-GB" dirty="0" smtClean="0"/>
              <a:t> en un </a:t>
            </a:r>
            <a:r>
              <a:rPr lang="en-GB" dirty="0" err="1" smtClean="0"/>
              <a:t>bébé</a:t>
            </a:r>
            <a:r>
              <a:rPr lang="en-GB" dirty="0" smtClean="0"/>
              <a:t> o en </a:t>
            </a:r>
            <a:r>
              <a:rPr lang="en-GB" dirty="0" err="1" smtClean="0"/>
              <a:t>bacalao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95% - el </a:t>
            </a:r>
            <a:r>
              <a:rPr lang="en-GB" dirty="0" err="1" smtClean="0"/>
              <a:t>porcentaje</a:t>
            </a:r>
            <a:r>
              <a:rPr lang="en-GB" dirty="0" smtClean="0"/>
              <a:t> de </a:t>
            </a:r>
            <a:r>
              <a:rPr lang="en-GB" dirty="0" err="1" smtClean="0"/>
              <a:t>agua</a:t>
            </a:r>
            <a:r>
              <a:rPr lang="en-GB" dirty="0" smtClean="0"/>
              <a:t>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sandía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84%  -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manzana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94% - en un </a:t>
            </a:r>
            <a:r>
              <a:rPr lang="en-GB" dirty="0" err="1" smtClean="0"/>
              <a:t>tomate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First use the music/rhythm clip to practise recalling the number – just point to them in time and they have to say them in time.  If they are getting good you can do double speed.</a:t>
            </a:r>
            <a:br>
              <a:rPr lang="en-GB" dirty="0" smtClean="0"/>
            </a:br>
            <a:r>
              <a:rPr lang="en-GB" dirty="0" smtClean="0"/>
              <a:t>Then see if they can remember what any of the numbers correspond to.  You might give TL clues to prompt them when they run out of ideas – you can make this as easy or hard as you like  - you can even give them 2 options to choose from – </a:t>
            </a:r>
            <a:r>
              <a:rPr lang="en-GB" dirty="0" err="1" smtClean="0"/>
              <a:t>es</a:t>
            </a:r>
            <a:r>
              <a:rPr lang="en-GB" dirty="0" smtClean="0"/>
              <a:t> el </a:t>
            </a: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presente</a:t>
            </a:r>
            <a:r>
              <a:rPr lang="en-GB" dirty="0" smtClean="0"/>
              <a:t>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manzana</a:t>
            </a:r>
            <a:r>
              <a:rPr lang="en-GB" dirty="0" smtClean="0"/>
              <a:t> o en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sandía</a:t>
            </a:r>
            <a:r>
              <a:rPr lang="en-GB" dirty="0" smtClean="0"/>
              <a:t>, for example.</a:t>
            </a: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B1DEC-CE38-4E95-8A8D-CB32A75020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This is the single linguists version of this activity.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C7D3B-19E0-455E-9FF6-98B271A1BF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Written summary of the past 2 lessons work to revise and consolidate what has been learnt.  There is a simpler version of this on the next slide for differentiation.</a:t>
            </a: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BE1E54-4B8D-42BA-95BA-19961984D1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Written summary of the past 2 lessons work to revise and consolidate what has been learnt. Display this to students that need the additional support.</a:t>
            </a: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DFCF74-1435-49D7-AD39-23224CE5DB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Written summary of the past 2 lessons work to revise and consolidate what has been learnt.</a:t>
            </a: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B0DD76-473F-48C3-A390-DC675061FC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This is a mind map showing the scope of the whole topic.  Up to this point we have covered </a:t>
            </a:r>
            <a:r>
              <a:rPr lang="en-GB" dirty="0" err="1" smtClean="0"/>
              <a:t>Características</a:t>
            </a:r>
            <a:r>
              <a:rPr lang="en-GB" dirty="0" smtClean="0"/>
              <a:t> and </a:t>
            </a:r>
            <a:r>
              <a:rPr lang="en-GB" dirty="0" err="1" smtClean="0"/>
              <a:t>Estados</a:t>
            </a:r>
            <a:r>
              <a:rPr lang="en-GB" dirty="0" smtClean="0"/>
              <a:t> y </a:t>
            </a:r>
            <a:r>
              <a:rPr lang="en-GB" dirty="0" err="1" smtClean="0"/>
              <a:t>formas</a:t>
            </a:r>
            <a:r>
              <a:rPr lang="en-GB" dirty="0" smtClean="0"/>
              <a:t>.  The next aspect is ‘</a:t>
            </a:r>
            <a:r>
              <a:rPr lang="en-GB" dirty="0" err="1" smtClean="0"/>
              <a:t>Usos</a:t>
            </a:r>
            <a:r>
              <a:rPr lang="en-GB" dirty="0" smtClean="0"/>
              <a:t>’.  We have touched upon it this lesson in the listening activity (</a:t>
            </a:r>
            <a:r>
              <a:rPr lang="en-GB" dirty="0" err="1" smtClean="0"/>
              <a:t>beber</a:t>
            </a:r>
            <a:r>
              <a:rPr lang="en-GB" dirty="0" smtClean="0"/>
              <a:t>, </a:t>
            </a:r>
            <a:r>
              <a:rPr lang="en-GB" dirty="0" err="1" smtClean="0"/>
              <a:t>lavar</a:t>
            </a:r>
            <a:r>
              <a:rPr lang="en-GB" dirty="0" smtClean="0"/>
              <a:t>, </a:t>
            </a:r>
            <a:r>
              <a:rPr lang="en-GB" dirty="0" err="1" smtClean="0"/>
              <a:t>industria</a:t>
            </a:r>
            <a:r>
              <a:rPr lang="en-GB" dirty="0" smtClean="0"/>
              <a:t>, </a:t>
            </a:r>
            <a:r>
              <a:rPr lang="en-GB" dirty="0" err="1" smtClean="0"/>
              <a:t>calefacción</a:t>
            </a:r>
            <a:r>
              <a:rPr lang="en-GB" dirty="0" smtClean="0"/>
              <a:t> and </a:t>
            </a:r>
            <a:r>
              <a:rPr lang="en-GB" dirty="0" err="1" smtClean="0"/>
              <a:t>refrigeración</a:t>
            </a:r>
            <a:r>
              <a:rPr lang="en-GB" dirty="0" smtClean="0"/>
              <a:t>.  Ask the class to prepare themselves now for next lesson by brainstorming in Spanish the uses for water – they should use dictionaries for this – encourage them to concentrate on verbs (</a:t>
            </a:r>
            <a:r>
              <a:rPr lang="en-GB" dirty="0" err="1" smtClean="0"/>
              <a:t>lavar</a:t>
            </a:r>
            <a:r>
              <a:rPr lang="en-GB" dirty="0" smtClean="0"/>
              <a:t>, </a:t>
            </a:r>
            <a:r>
              <a:rPr lang="en-GB" dirty="0" err="1" smtClean="0"/>
              <a:t>bañarse</a:t>
            </a:r>
            <a:r>
              <a:rPr lang="en-GB" dirty="0" smtClean="0"/>
              <a:t>, </a:t>
            </a:r>
            <a:r>
              <a:rPr lang="en-GB" dirty="0" err="1" smtClean="0"/>
              <a:t>lavar</a:t>
            </a:r>
            <a:r>
              <a:rPr lang="en-GB" dirty="0" smtClean="0"/>
              <a:t> la </a:t>
            </a:r>
            <a:r>
              <a:rPr lang="en-GB" dirty="0" err="1" smtClean="0"/>
              <a:t>ropa</a:t>
            </a:r>
            <a:r>
              <a:rPr lang="en-GB" dirty="0" smtClean="0"/>
              <a:t>, </a:t>
            </a:r>
            <a:r>
              <a:rPr lang="en-GB" dirty="0" err="1" smtClean="0"/>
              <a:t>tirar</a:t>
            </a:r>
            <a:r>
              <a:rPr lang="en-GB" dirty="0" smtClean="0"/>
              <a:t> de la </a:t>
            </a:r>
            <a:r>
              <a:rPr lang="en-GB" dirty="0" err="1" smtClean="0"/>
              <a:t>cadena</a:t>
            </a:r>
            <a:r>
              <a:rPr lang="en-GB" dirty="0" smtClean="0"/>
              <a:t>, </a:t>
            </a:r>
            <a:r>
              <a:rPr lang="en-GB" dirty="0" err="1" smtClean="0"/>
              <a:t>cocinar</a:t>
            </a:r>
            <a:r>
              <a:rPr lang="en-GB" dirty="0" smtClean="0"/>
              <a:t>, </a:t>
            </a:r>
            <a:r>
              <a:rPr lang="en-GB" dirty="0" err="1" smtClean="0"/>
              <a:t>lavar</a:t>
            </a:r>
            <a:r>
              <a:rPr lang="en-GB" dirty="0" smtClean="0"/>
              <a:t> los </a:t>
            </a:r>
            <a:r>
              <a:rPr lang="en-GB" dirty="0" err="1" smtClean="0"/>
              <a:t>platos</a:t>
            </a:r>
            <a:r>
              <a:rPr lang="en-GB" dirty="0" smtClean="0"/>
              <a:t>, </a:t>
            </a:r>
            <a:r>
              <a:rPr lang="en-GB" dirty="0" err="1" smtClean="0"/>
              <a:t>regar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plantas</a:t>
            </a:r>
            <a:r>
              <a:rPr lang="en-GB" dirty="0" smtClean="0"/>
              <a:t>, cultivar </a:t>
            </a:r>
            <a:r>
              <a:rPr lang="en-GB" dirty="0" err="1" smtClean="0"/>
              <a:t>legumbres</a:t>
            </a:r>
            <a:r>
              <a:rPr lang="en-GB" dirty="0" smtClean="0"/>
              <a:t>, </a:t>
            </a:r>
            <a:r>
              <a:rPr lang="en-GB" dirty="0" err="1" smtClean="0"/>
              <a:t>llenar</a:t>
            </a:r>
            <a:r>
              <a:rPr lang="en-GB" dirty="0" smtClean="0"/>
              <a:t> la </a:t>
            </a:r>
            <a:r>
              <a:rPr lang="en-GB" dirty="0" err="1" smtClean="0"/>
              <a:t>piscina</a:t>
            </a:r>
            <a:r>
              <a:rPr lang="en-GB" dirty="0" smtClean="0"/>
              <a:t>, </a:t>
            </a:r>
            <a:r>
              <a:rPr lang="en-GB" dirty="0" err="1" smtClean="0"/>
              <a:t>lavar</a:t>
            </a:r>
            <a:r>
              <a:rPr lang="en-GB" dirty="0" smtClean="0"/>
              <a:t> el </a:t>
            </a:r>
            <a:r>
              <a:rPr lang="en-GB" dirty="0" err="1" smtClean="0"/>
              <a:t>coche</a:t>
            </a:r>
            <a:r>
              <a:rPr lang="en-GB" dirty="0" smtClean="0"/>
              <a:t>, </a:t>
            </a:r>
            <a:r>
              <a:rPr lang="en-GB" dirty="0" err="1" smtClean="0"/>
              <a:t>limpiarse</a:t>
            </a:r>
            <a:r>
              <a:rPr lang="en-GB" dirty="0" smtClean="0"/>
              <a:t> los </a:t>
            </a:r>
            <a:r>
              <a:rPr lang="en-GB" dirty="0" err="1" smtClean="0"/>
              <a:t>dientes</a:t>
            </a:r>
            <a:r>
              <a:rPr lang="en-GB" dirty="0" smtClean="0"/>
              <a:t>)  They will need this ready to start with next lesson as the starter activity.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AE46B1-4F05-43D1-99FA-AD30E3BBC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This can be used to collect initial answers from students.  This will be the activity that starts the next lesson too.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8CDA7-E79A-4243-A92F-05F444B2AF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C81A-5F47-4782-96AE-1DC673AF9869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DA8F-1F77-4641-9E61-72E5CDF67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0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E4D2-A601-4AED-AC6D-0B5DB2F13243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949D-EF0F-41D5-9543-6404AE990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6A28-A2AE-45AC-B6E2-EF74D513ADD9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4B9C-A04B-4DBD-B3E6-FEB9175B2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3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DEAC-8FA5-4D69-AC81-39CCBF496DFF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26CC-80C3-430A-9D89-119E4F53C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B758-60BD-44D1-BE60-95BA4F9968B3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EE4A-DA76-4A11-A91B-C701454AE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61D7-48A5-4B62-8C74-F093870730A5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E5B3F-C2FA-4F08-A2CF-5B95C2236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CDD7-ACFC-4B20-AED2-3FAD97B75EB6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06AE-CC29-439B-83B7-1F5841CF3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957A-4488-443F-BFC0-00E5AA80F7F4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F88F-ABD7-499E-A6ED-4C32ACD1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8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B485-12F4-4A28-B7C7-D193807A9184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1FF7-D519-4B4B-991E-E92F464C1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6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55AC-D461-4643-942D-28B794620AB0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9A1B-493C-4750-864C-26B9D3D98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BAF3-0C4C-4C5D-A485-D6538AF74BDB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99CF-7859-4FD0-A351-987657DE0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1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790B29-2415-4451-9D90-75706558E914}" type="datetimeFigureOut">
              <a:rPr lang="en-US"/>
              <a:pPr>
                <a:defRPr/>
              </a:pPr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FFC46-DEFF-44D3-B732-B08F9B1B9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5659" y="5005288"/>
            <a:ext cx="4214813" cy="101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atin typeface="Arial" pitchFamily="34" charset="0"/>
              </a:rPr>
              <a:t>el </a:t>
            </a:r>
            <a:r>
              <a:rPr lang="en-US" sz="6000" b="1" dirty="0" err="1">
                <a:latin typeface="Arial" pitchFamily="34" charset="0"/>
              </a:rPr>
              <a:t>agua</a:t>
            </a:r>
            <a:endParaRPr lang="en-US" sz="6000" b="1" dirty="0"/>
          </a:p>
        </p:txBody>
      </p:sp>
      <p:pic>
        <p:nvPicPr>
          <p:cNvPr id="2051" name="Picture 5" descr="ag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59" y="568225"/>
            <a:ext cx="4214813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44824"/>
            <a:ext cx="406590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 dirty="0" err="1">
                <a:latin typeface="+mn-lt"/>
              </a:rPr>
              <a:t>Objetivos</a:t>
            </a:r>
            <a:endParaRPr lang="en-GB" sz="2800" b="1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dirty="0" err="1">
                <a:latin typeface="+mn-lt"/>
              </a:rPr>
              <a:t>repasar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las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formas</a:t>
            </a:r>
            <a:r>
              <a:rPr lang="en-GB" sz="2800" dirty="0">
                <a:latin typeface="+mn-lt"/>
              </a:rPr>
              <a:t> del </a:t>
            </a:r>
            <a:r>
              <a:rPr lang="en-GB" sz="2800" dirty="0" err="1">
                <a:latin typeface="+mn-lt"/>
              </a:rPr>
              <a:t>agua</a:t>
            </a:r>
            <a:r>
              <a:rPr lang="en-GB" sz="2800" dirty="0">
                <a:latin typeface="+mn-lt"/>
              </a:rPr>
              <a:t> y los </a:t>
            </a:r>
            <a:r>
              <a:rPr lang="en-GB" sz="2800" dirty="0" err="1">
                <a:latin typeface="+mn-lt"/>
              </a:rPr>
              <a:t>números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grandes</a:t>
            </a:r>
            <a:r>
              <a:rPr lang="en-GB" sz="2800" dirty="0">
                <a:latin typeface="+mn-lt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dirty="0" err="1">
                <a:latin typeface="+mn-lt"/>
              </a:rPr>
              <a:t>pensar</a:t>
            </a:r>
            <a:r>
              <a:rPr lang="en-GB" sz="2800" dirty="0">
                <a:latin typeface="+mn-lt"/>
              </a:rPr>
              <a:t> en los </a:t>
            </a:r>
            <a:r>
              <a:rPr lang="en-GB" sz="2800" dirty="0" err="1">
                <a:latin typeface="+mn-lt"/>
              </a:rPr>
              <a:t>usos</a:t>
            </a:r>
            <a:r>
              <a:rPr lang="en-GB" sz="2800" dirty="0">
                <a:latin typeface="+mn-lt"/>
              </a:rPr>
              <a:t> del </a:t>
            </a:r>
            <a:r>
              <a:rPr lang="en-GB" sz="2800" dirty="0" err="1">
                <a:latin typeface="+mn-lt"/>
              </a:rPr>
              <a:t>agua</a:t>
            </a:r>
            <a:r>
              <a:rPr lang="en-GB" sz="2800" dirty="0">
                <a:latin typeface="+mn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2" y="6021288"/>
            <a:ext cx="841276" cy="66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got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286000"/>
            <a:ext cx="12827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4071938"/>
            <a:ext cx="1928813" cy="1077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>
                <a:latin typeface="Antigoni" pitchFamily="34" charset="0"/>
              </a:rPr>
              <a:t>agua</a:t>
            </a:r>
            <a:r>
              <a:rPr lang="en-GB" sz="3200" b="1" dirty="0">
                <a:latin typeface="Antigoni" pitchFamily="34" charset="0"/>
              </a:rPr>
              <a:t/>
            </a:r>
            <a:br>
              <a:rPr lang="en-GB" sz="3200" b="1" dirty="0">
                <a:latin typeface="Antigoni" pitchFamily="34" charset="0"/>
              </a:rPr>
            </a:br>
            <a:r>
              <a:rPr lang="en-GB" sz="3200" b="1" dirty="0">
                <a:latin typeface="Antigoni" pitchFamily="34" charset="0"/>
              </a:rPr>
              <a:t>los </a:t>
            </a:r>
            <a:r>
              <a:rPr lang="en-GB" sz="3200" b="1" dirty="0" err="1">
                <a:latin typeface="Antigoni" pitchFamily="34" charset="0"/>
              </a:rPr>
              <a:t>usos</a:t>
            </a:r>
            <a:endParaRPr lang="en-US" sz="3200" b="1" dirty="0">
              <a:latin typeface="Antigon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3707707">
            <a:off x="5146675" y="1096963"/>
            <a:ext cx="714375" cy="185737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5506244" y="2637631"/>
            <a:ext cx="714375" cy="115411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17981172">
            <a:off x="5767387" y="3867151"/>
            <a:ext cx="714375" cy="1193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rot="3396949">
            <a:off x="2266950" y="3959226"/>
            <a:ext cx="714375" cy="1193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2863056" y="2637632"/>
            <a:ext cx="714375" cy="115411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7713186">
            <a:off x="3021013" y="1144588"/>
            <a:ext cx="714375" cy="185737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26692"/>
            <a:ext cx="841276" cy="66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b="1" dirty="0" smtClean="0"/>
              <a:t>¿</a:t>
            </a:r>
            <a:r>
              <a:rPr lang="en-GB" b="1" dirty="0" err="1" smtClean="0"/>
              <a:t>Cuántos</a:t>
            </a:r>
            <a:r>
              <a:rPr lang="en-GB" b="1" dirty="0" smtClean="0"/>
              <a:t> </a:t>
            </a:r>
            <a:r>
              <a:rPr lang="en-GB" b="1" dirty="0" err="1" smtClean="0"/>
              <a:t>conoces</a:t>
            </a:r>
            <a:r>
              <a:rPr lang="en-GB" b="1" dirty="0" smtClean="0"/>
              <a:t> en </a:t>
            </a:r>
            <a:r>
              <a:rPr lang="en-GB" b="1" dirty="0" err="1" smtClean="0"/>
              <a:t>inglés</a:t>
            </a:r>
            <a:r>
              <a:rPr lang="en-GB" b="1" dirty="0" smtClean="0"/>
              <a:t>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515799" y="1101651"/>
            <a:ext cx="4038600" cy="5068888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dirty="0" err="1" smtClean="0"/>
              <a:t>hidrógeno</a:t>
            </a:r>
            <a:r>
              <a:rPr lang="en-US" dirty="0" smtClean="0"/>
              <a:t>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dirty="0" err="1" smtClean="0"/>
              <a:t>oxígeno</a:t>
            </a:r>
            <a:endParaRPr lang="en-US" dirty="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insípida,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inodora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incolora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sabor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sólido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hielo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líquido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dirty="0" smtClean="0"/>
              <a:t>gaseoso</a:t>
            </a:r>
            <a:endParaRPr lang="en-GB" dirty="0" smtClean="0"/>
          </a:p>
        </p:txBody>
      </p:sp>
      <p:sp>
        <p:nvSpPr>
          <p:cNvPr id="3076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38600" cy="5117527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nieve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los </a:t>
            </a:r>
            <a:r>
              <a:rPr lang="en-GB" dirty="0" err="1" smtClean="0"/>
              <a:t>lagos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los </a:t>
            </a:r>
            <a:r>
              <a:rPr lang="en-GB" dirty="0" err="1" smtClean="0"/>
              <a:t>ríos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lluvia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nubes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salada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dulce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manzanas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los </a:t>
            </a:r>
            <a:r>
              <a:rPr lang="en-GB" dirty="0" err="1" smtClean="0"/>
              <a:t>árboles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 smtClean="0"/>
              <a:t>las</a:t>
            </a:r>
            <a:r>
              <a:rPr lang="en-GB" dirty="0" smtClean="0"/>
              <a:t> personas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26692"/>
            <a:ext cx="841276" cy="6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25960"/>
            <a:ext cx="4038600" cy="5068888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mtClean="0"/>
              <a:t>hidrógeno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mtClean="0"/>
              <a:t>oxígeno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smtClean="0"/>
              <a:t>insípida,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smtClean="0"/>
              <a:t>inodora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smtClean="0"/>
              <a:t>incolora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smtClean="0"/>
              <a:t>sabor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smtClean="0"/>
              <a:t>sólido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smtClean="0"/>
              <a:t>hielo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smtClean="0"/>
              <a:t>líquido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s-ES_tradnl" smtClean="0"/>
              <a:t>gaseoso</a:t>
            </a:r>
            <a:endParaRPr lang="en-GB" smtClean="0"/>
          </a:p>
        </p:txBody>
      </p:sp>
      <p:sp>
        <p:nvSpPr>
          <p:cNvPr id="4100" name="Content Placeholder 4"/>
          <p:cNvSpPr>
            <a:spLocks noGrp="1"/>
          </p:cNvSpPr>
          <p:nvPr>
            <p:ph sz="half" idx="2"/>
          </p:nvPr>
        </p:nvSpPr>
        <p:spPr>
          <a:xfrm>
            <a:off x="4514528" y="1125960"/>
            <a:ext cx="4038600" cy="45259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nieve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los </a:t>
            </a:r>
            <a:r>
              <a:rPr lang="en-GB" dirty="0" err="1" smtClean="0"/>
              <a:t>lagos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los </a:t>
            </a:r>
            <a:r>
              <a:rPr lang="en-GB" dirty="0" err="1" smtClean="0"/>
              <a:t>ríos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lluvia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/>
              <a:t>l</a:t>
            </a:r>
            <a:r>
              <a:rPr lang="en-GB" dirty="0" err="1" smtClean="0"/>
              <a:t>as</a:t>
            </a:r>
            <a:r>
              <a:rPr lang="en-GB" dirty="0" smtClean="0"/>
              <a:t> </a:t>
            </a:r>
            <a:r>
              <a:rPr lang="en-GB" dirty="0" err="1" smtClean="0"/>
              <a:t>nubes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salada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dulce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manzanas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los </a:t>
            </a:r>
            <a:r>
              <a:rPr lang="en-GB" dirty="0" err="1" smtClean="0"/>
              <a:t>árboles</a:t>
            </a:r>
            <a:endParaRPr lang="en-GB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err="1" smtClean="0"/>
              <a:t>las</a:t>
            </a:r>
            <a:r>
              <a:rPr lang="en-GB" dirty="0" smtClean="0"/>
              <a:t> personas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49216" y="1125960"/>
            <a:ext cx="4038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ES_tradn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dull</a:t>
            </a:r>
            <a:endParaRPr lang="es-ES_tradn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s-ES_tradn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odourless</a:t>
            </a:r>
            <a:endParaRPr lang="es-ES_tradn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s-ES_tradn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colourless</a:t>
            </a:r>
            <a:endParaRPr lang="es-ES_tradn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s-ES_tradn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flavour</a:t>
            </a:r>
            <a:endParaRPr lang="es-ES_tradn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s-ES_tradn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endParaRPr lang="es-ES_tradn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s-ES_tradnl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ES_tradnl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</a:t>
            </a:r>
            <a:endParaRPr lang="es-ES_tradnl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7158038" y="1124744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saltwater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freshwater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b="1" dirty="0" smtClean="0"/>
              <a:t>¿</a:t>
            </a:r>
            <a:r>
              <a:rPr lang="en-GB" b="1" dirty="0" err="1" smtClean="0"/>
              <a:t>Cuántos</a:t>
            </a:r>
            <a:r>
              <a:rPr lang="en-GB" b="1" dirty="0" smtClean="0"/>
              <a:t> </a:t>
            </a:r>
            <a:r>
              <a:rPr lang="en-GB" b="1" dirty="0" err="1" smtClean="0"/>
              <a:t>conoces</a:t>
            </a:r>
            <a:r>
              <a:rPr lang="en-GB" b="1" dirty="0" smtClean="0"/>
              <a:t> en </a:t>
            </a:r>
            <a:r>
              <a:rPr lang="en-GB" b="1" dirty="0" err="1" smtClean="0"/>
              <a:t>inglés</a:t>
            </a:r>
            <a:r>
              <a:rPr lang="en-GB" b="1" dirty="0" smtClean="0"/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50170"/>
            <a:ext cx="841276" cy="6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8688" y="1071563"/>
            <a:ext cx="1643062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70%</a:t>
            </a:r>
            <a:endParaRPr lang="en-US" sz="6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28688" y="2928938"/>
            <a:ext cx="1643062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97%</a:t>
            </a:r>
            <a:endParaRPr lang="en-US" sz="6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786188" y="1071563"/>
            <a:ext cx="1643062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3%</a:t>
            </a:r>
            <a:endParaRPr lang="en-US" sz="6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786188" y="2928938"/>
            <a:ext cx="1643062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60%</a:t>
            </a:r>
            <a:endParaRPr lang="en-US" sz="6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500813" y="1071563"/>
            <a:ext cx="1643062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50%</a:t>
            </a:r>
            <a:endParaRPr lang="en-US" sz="6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500813" y="2928938"/>
            <a:ext cx="1643062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75%</a:t>
            </a:r>
            <a:endParaRPr lang="en-US" sz="6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28688" y="4929188"/>
            <a:ext cx="1643062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95%</a:t>
            </a:r>
            <a:endParaRPr lang="en-US" sz="6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714750" y="4929188"/>
            <a:ext cx="1643063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84%</a:t>
            </a:r>
            <a:endParaRPr lang="en-US" sz="6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500813" y="4929188"/>
            <a:ext cx="1643062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/>
              <a:t>94%</a:t>
            </a:r>
            <a:endParaRPr lang="en-US" sz="6000" b="1" dirty="0"/>
          </a:p>
        </p:txBody>
      </p:sp>
      <p:sp>
        <p:nvSpPr>
          <p:cNvPr id="12" name="Decagon 11">
            <a:hlinkClick r:id="" action="ppaction://noaction">
              <a:snd r:embed="rId3" name="numbers.WAV"/>
            </a:hlinkClick>
          </p:cNvPr>
          <p:cNvSpPr/>
          <p:nvPr/>
        </p:nvSpPr>
        <p:spPr>
          <a:xfrm>
            <a:off x="8072438" y="71438"/>
            <a:ext cx="1000125" cy="928687"/>
          </a:xfrm>
          <a:prstGeom prst="dec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5" y="6126692"/>
            <a:ext cx="841276" cy="66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71438" y="214313"/>
            <a:ext cx="8929687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sz="1900" b="1" i="1" dirty="0"/>
              <a:t>¿Qué es el agua?</a:t>
            </a:r>
          </a:p>
          <a:p>
            <a:r>
              <a:rPr lang="en-US" sz="1900" dirty="0"/>
              <a:t>El </a:t>
            </a:r>
            <a:r>
              <a:rPr lang="en-US" sz="1900" dirty="0" err="1"/>
              <a:t>agua</a:t>
            </a:r>
            <a:r>
              <a:rPr lang="en-US" sz="1900" dirty="0"/>
              <a:t> </a:t>
            </a:r>
            <a:r>
              <a:rPr lang="en-US" sz="1900" dirty="0" err="1"/>
              <a:t>es</a:t>
            </a:r>
            <a:r>
              <a:rPr lang="en-US" sz="1900" dirty="0"/>
              <a:t> el </a:t>
            </a:r>
            <a:r>
              <a:rPr lang="en-US" sz="1900" dirty="0" err="1"/>
              <a:t>compuesto</a:t>
            </a:r>
            <a:r>
              <a:rPr lang="en-US" sz="1900" dirty="0"/>
              <a:t> </a:t>
            </a:r>
            <a:r>
              <a:rPr lang="en-US" sz="1900" dirty="0" err="1"/>
              <a:t>formado</a:t>
            </a:r>
            <a:r>
              <a:rPr lang="en-US" sz="1900" dirty="0"/>
              <a:t> </a:t>
            </a:r>
            <a:r>
              <a:rPr lang="en-US" sz="1900" dirty="0" err="1"/>
              <a:t>por</a:t>
            </a:r>
            <a:r>
              <a:rPr lang="en-US" sz="1900" dirty="0"/>
              <a:t> dos __________ de </a:t>
            </a:r>
            <a:r>
              <a:rPr lang="en-US" sz="1900" dirty="0" err="1"/>
              <a:t>hidrógeno</a:t>
            </a:r>
            <a:r>
              <a:rPr lang="en-US" sz="1900" dirty="0"/>
              <a:t> y </a:t>
            </a:r>
            <a:r>
              <a:rPr lang="en-US" sz="1900" dirty="0" err="1"/>
              <a:t>uno</a:t>
            </a:r>
            <a:r>
              <a:rPr lang="en-US" sz="1900" dirty="0"/>
              <a:t> de </a:t>
            </a:r>
            <a:r>
              <a:rPr lang="en-US" sz="1900" dirty="0" err="1"/>
              <a:t>oxígeno</a:t>
            </a:r>
            <a:r>
              <a:rPr lang="en-US" sz="1900" dirty="0"/>
              <a:t> (H2O).</a:t>
            </a:r>
          </a:p>
          <a:p>
            <a:r>
              <a:rPr lang="es-ES_tradnl" sz="1900" dirty="0"/>
              <a:t/>
            </a:r>
            <a:br>
              <a:rPr lang="es-ES_tradnl" sz="1900" dirty="0"/>
            </a:br>
            <a:r>
              <a:rPr lang="es-ES_tradnl" sz="1900" b="1" i="1" dirty="0"/>
              <a:t>¿Cómo es el agua?</a:t>
            </a:r>
            <a:endParaRPr lang="en-US" sz="1900" i="1" dirty="0"/>
          </a:p>
          <a:p>
            <a:r>
              <a:rPr lang="es-ES_tradnl" sz="1900" dirty="0"/>
              <a:t>El ________ pura es insípida, inodora e ________ (o sea, no tiene ________, ni olor, ni color). El agua se puede presentar en tres estados: sólido (________), líquido (agua), o gaseoso (________).</a:t>
            </a:r>
            <a:endParaRPr lang="en-US" sz="1900" dirty="0"/>
          </a:p>
          <a:p>
            <a:r>
              <a:rPr lang="es-ES_tradnl" sz="1900" dirty="0"/>
              <a:t/>
            </a:r>
            <a:br>
              <a:rPr lang="es-ES_tradnl" sz="1900" dirty="0"/>
            </a:br>
            <a:r>
              <a:rPr lang="es-ES_tradnl" sz="1900" b="1" i="1" dirty="0"/>
              <a:t> ¿Dónde está el agua?</a:t>
            </a:r>
            <a:endParaRPr lang="en-US" sz="1900" i="1" dirty="0"/>
          </a:p>
          <a:p>
            <a:r>
              <a:rPr lang="en-US" sz="1900" dirty="0"/>
              <a:t>El </a:t>
            </a:r>
            <a:r>
              <a:rPr lang="en-US" sz="1900" dirty="0" err="1"/>
              <a:t>agua</a:t>
            </a:r>
            <a:r>
              <a:rPr lang="en-US" sz="1900" dirty="0"/>
              <a:t> </a:t>
            </a:r>
            <a:r>
              <a:rPr lang="en-US" sz="1900" dirty="0" err="1"/>
              <a:t>toma</a:t>
            </a:r>
            <a:r>
              <a:rPr lang="en-US" sz="1900" dirty="0"/>
              <a:t> </a:t>
            </a:r>
            <a:r>
              <a:rPr lang="en-US" sz="1900" dirty="0" err="1"/>
              <a:t>diferentes</a:t>
            </a:r>
            <a:r>
              <a:rPr lang="en-US" sz="1900" dirty="0"/>
              <a:t> </a:t>
            </a:r>
            <a:r>
              <a:rPr lang="en-US" sz="1900" dirty="0" err="1"/>
              <a:t>formas</a:t>
            </a:r>
            <a:r>
              <a:rPr lang="en-US" sz="1900" dirty="0"/>
              <a:t> en la Tierra: vapor y ________ en el </a:t>
            </a:r>
            <a:r>
              <a:rPr lang="en-US" sz="1900" dirty="0" err="1"/>
              <a:t>cielo</a:t>
            </a:r>
            <a:r>
              <a:rPr lang="en-US" sz="1900" dirty="0"/>
              <a:t>, </a:t>
            </a:r>
            <a:r>
              <a:rPr lang="en-US" sz="1900" dirty="0" err="1"/>
              <a:t>olas</a:t>
            </a:r>
            <a:r>
              <a:rPr lang="en-US" sz="1900" dirty="0"/>
              <a:t> y </a:t>
            </a:r>
            <a:r>
              <a:rPr lang="en-US" sz="1900" dirty="0" err="1"/>
              <a:t>témpanos</a:t>
            </a:r>
            <a:r>
              <a:rPr lang="en-US" sz="1900" dirty="0"/>
              <a:t> de </a:t>
            </a:r>
            <a:r>
              <a:rPr lang="en-US" sz="1900" dirty="0" err="1"/>
              <a:t>hielo</a:t>
            </a:r>
            <a:r>
              <a:rPr lang="en-US" sz="1900" dirty="0"/>
              <a:t> </a:t>
            </a:r>
            <a:r>
              <a:rPr lang="en-US" sz="1900" dirty="0" err="1"/>
              <a:t>flotante</a:t>
            </a:r>
            <a:r>
              <a:rPr lang="en-US" sz="1900" dirty="0"/>
              <a:t> en el mar, </a:t>
            </a:r>
            <a:r>
              <a:rPr lang="en-US" sz="1900" dirty="0" err="1"/>
              <a:t>glaciares</a:t>
            </a:r>
            <a:r>
              <a:rPr lang="en-US" sz="1900" dirty="0"/>
              <a:t> y ________ en </a:t>
            </a:r>
            <a:r>
              <a:rPr lang="en-US" sz="1900" dirty="0" err="1"/>
              <a:t>las</a:t>
            </a:r>
            <a:r>
              <a:rPr lang="en-US" sz="1900" dirty="0"/>
              <a:t> </a:t>
            </a:r>
            <a:r>
              <a:rPr lang="en-US" sz="1900" dirty="0" err="1"/>
              <a:t>montañas</a:t>
            </a:r>
            <a:r>
              <a:rPr lang="en-US" sz="1900" dirty="0"/>
              <a:t>, </a:t>
            </a:r>
            <a:r>
              <a:rPr lang="en-US" sz="1900" dirty="0" err="1"/>
              <a:t>lagos</a:t>
            </a:r>
            <a:r>
              <a:rPr lang="en-US" sz="1900" dirty="0"/>
              <a:t> en </a:t>
            </a:r>
            <a:r>
              <a:rPr lang="en-US" sz="1900" dirty="0" smtClean="0"/>
              <a:t>la </a:t>
            </a:r>
            <a:r>
              <a:rPr lang="en-US" sz="1900" dirty="0" err="1" smtClean="0"/>
              <a:t>superficie</a:t>
            </a:r>
            <a:r>
              <a:rPr lang="en-US" sz="1900" dirty="0" smtClean="0"/>
              <a:t> y </a:t>
            </a:r>
            <a:r>
              <a:rPr lang="en-US" sz="1900" dirty="0" err="1"/>
              <a:t>lluvia</a:t>
            </a:r>
            <a:r>
              <a:rPr lang="en-US" sz="1900" dirty="0"/>
              <a:t> en el </a:t>
            </a:r>
            <a:r>
              <a:rPr lang="en-US" sz="1900" dirty="0" err="1"/>
              <a:t>aire</a:t>
            </a:r>
            <a:r>
              <a:rPr lang="en-US" sz="1900" dirty="0"/>
              <a:t>, </a:t>
            </a:r>
            <a:r>
              <a:rPr lang="en-US" sz="1900" dirty="0" err="1"/>
              <a:t>por</a:t>
            </a:r>
            <a:r>
              <a:rPr lang="en-US" sz="1900" dirty="0"/>
              <a:t> </a:t>
            </a:r>
            <a:r>
              <a:rPr lang="en-US" sz="1900" dirty="0" err="1"/>
              <a:t>nombrar</a:t>
            </a:r>
            <a:r>
              <a:rPr lang="en-US" sz="1900" dirty="0"/>
              <a:t> </a:t>
            </a:r>
            <a:r>
              <a:rPr lang="en-US" sz="1900" dirty="0" err="1"/>
              <a:t>algunos</a:t>
            </a:r>
            <a:r>
              <a:rPr lang="en-US" sz="1900" dirty="0"/>
              <a:t>.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r>
              <a:rPr lang="es-ES_tradnl" sz="1900" dirty="0"/>
              <a:t>Alrededor del _______ de la superficie de la ________ está cubierta por agua. </a:t>
            </a:r>
            <a:r>
              <a:rPr lang="en-US" sz="1900" dirty="0"/>
              <a:t> </a:t>
            </a:r>
            <a:r>
              <a:rPr lang="en-US" sz="1900" dirty="0" smtClean="0"/>
              <a:t>El ______</a:t>
            </a:r>
            <a:r>
              <a:rPr lang="es-ES_tradnl" sz="1900" dirty="0" smtClean="0"/>
              <a:t> </a:t>
            </a:r>
            <a:r>
              <a:rPr lang="es-ES_tradnl" sz="1900" dirty="0"/>
              <a:t>del agua de la tierra es agua __________. No podemos _______ este agua. Solo </a:t>
            </a:r>
            <a:r>
              <a:rPr lang="es-ES_tradnl" sz="1900" dirty="0" smtClean="0"/>
              <a:t>el</a:t>
            </a:r>
            <a:r>
              <a:rPr lang="es-ES_tradnl" sz="1900" dirty="0" smtClean="0">
                <a:solidFill>
                  <a:srgbClr val="FF0000"/>
                </a:solidFill>
              </a:rPr>
              <a:t> </a:t>
            </a:r>
            <a:r>
              <a:rPr lang="es-ES_tradnl" sz="1900" dirty="0" smtClean="0"/>
              <a:t>3</a:t>
            </a:r>
            <a:r>
              <a:rPr lang="es-ES_tradnl" sz="1900" dirty="0"/>
              <a:t>% del agua de la tierra es agua dulce y menos del 1% de toda el agua de la tierra es agua _______ que _________ usar.   (15 puntos)</a:t>
            </a:r>
            <a:endParaRPr lang="en-US" sz="19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625" y="5618163"/>
          <a:ext cx="8358190" cy="109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638"/>
                <a:gridCol w="1671638"/>
                <a:gridCol w="1671638"/>
                <a:gridCol w="1671638"/>
                <a:gridCol w="1671638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nieve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97%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hielo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salada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podemos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dulce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beber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tierra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átomos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incolora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70%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agua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sabor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nubes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vapor</a:t>
                      </a:r>
                      <a:endParaRPr lang="en-US" sz="1800" b="0" dirty="0"/>
                    </a:p>
                  </a:txBody>
                  <a:tcPr marL="91439" marR="91439" marT="45707" marB="457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840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sz="2000" b="1" i="1" dirty="0"/>
              <a:t>¿Qué es el agua?</a:t>
            </a:r>
          </a:p>
          <a:p>
            <a:r>
              <a:rPr lang="en-GB" sz="2000" dirty="0"/>
              <a:t>El </a:t>
            </a:r>
            <a:r>
              <a:rPr lang="en-GB" sz="2000" dirty="0" err="1"/>
              <a:t>agua</a:t>
            </a:r>
            <a:r>
              <a:rPr lang="en-GB" sz="2000" dirty="0"/>
              <a:t> </a:t>
            </a:r>
            <a:r>
              <a:rPr lang="en-GB" sz="2000" dirty="0" err="1"/>
              <a:t>consiste</a:t>
            </a:r>
            <a:r>
              <a:rPr lang="en-GB" sz="2000" dirty="0"/>
              <a:t> en___________________________________________________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s-ES_tradnl" sz="2000" b="1" i="1" dirty="0"/>
              <a:t>¿Cómo es el agua?</a:t>
            </a:r>
            <a:br>
              <a:rPr lang="es-ES_tradnl" sz="2000" b="1" i="1" dirty="0"/>
            </a:br>
            <a:r>
              <a:rPr lang="es-ES_tradnl" sz="2000" dirty="0"/>
              <a:t>El agua es ___________________, ____________________ y ________________.</a:t>
            </a:r>
            <a:br>
              <a:rPr lang="es-ES_tradnl" sz="2000" dirty="0"/>
            </a:br>
            <a:r>
              <a:rPr lang="es-ES_tradnl" sz="2000" dirty="0"/>
              <a:t>El agua se presenta en tres estados: __________________, que se llama _________; __________________, que se llama _______________ y _______________, que se llama </a:t>
            </a:r>
            <a:r>
              <a:rPr lang="es-ES_tradnl" sz="2000" dirty="0" smtClean="0"/>
              <a:t>__________________.</a:t>
            </a:r>
            <a:r>
              <a:rPr lang="es-ES_tradnl" sz="2000" dirty="0"/>
              <a:t/>
            </a:r>
            <a:br>
              <a:rPr lang="es-ES_tradnl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s-ES_tradnl" sz="2000" b="1" i="1" dirty="0" smtClean="0"/>
              <a:t>¿En qué formas encontramos el agua en el mundo?</a:t>
            </a:r>
            <a:br>
              <a:rPr lang="es-ES_tradnl" sz="2000" b="1" i="1" dirty="0" smtClean="0"/>
            </a:br>
            <a:r>
              <a:rPr lang="es-ES_tradnl" sz="2000" dirty="0" smtClean="0"/>
              <a:t>En su estado sólido, la vemos en _____________ y _______________.</a:t>
            </a:r>
            <a:br>
              <a:rPr lang="es-ES_tradnl" sz="2000" dirty="0" smtClean="0"/>
            </a:br>
            <a:r>
              <a:rPr lang="es-ES_tradnl" sz="2000" dirty="0" smtClean="0"/>
              <a:t>En su estado líquido, hay agua en __________, _______________ y ____________.</a:t>
            </a:r>
            <a:br>
              <a:rPr lang="es-ES_tradnl" sz="2000" dirty="0" smtClean="0"/>
            </a:br>
            <a:r>
              <a:rPr lang="es-ES_tradnl" sz="2000" dirty="0" smtClean="0"/>
              <a:t>En su forma gaseosa, la vemos en __________________.</a:t>
            </a:r>
            <a:br>
              <a:rPr lang="es-ES_tradnl" sz="2000" dirty="0" smtClean="0"/>
            </a:b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b="1" i="1" dirty="0" smtClean="0"/>
              <a:t> ¿Dónde está el agua? </a:t>
            </a:r>
            <a:br>
              <a:rPr lang="es-ES_tradnl" sz="2000" b="1" i="1" dirty="0" smtClean="0"/>
            </a:br>
            <a:r>
              <a:rPr lang="es-ES_tradnl" sz="2000" dirty="0" smtClean="0"/>
              <a:t>El</a:t>
            </a:r>
            <a:r>
              <a:rPr lang="es-ES_tradnl" sz="2000" b="1" i="1" dirty="0" smtClean="0">
                <a:solidFill>
                  <a:srgbClr val="FF0000"/>
                </a:solidFill>
              </a:rPr>
              <a:t> </a:t>
            </a:r>
            <a:r>
              <a:rPr lang="es-ES_tradnl" sz="2000" dirty="0" smtClean="0"/>
              <a:t>70% de la tierra _____________________________. El </a:t>
            </a:r>
            <a:r>
              <a:rPr lang="es-ES_tradnl" sz="2000" dirty="0"/>
              <a:t>97% ___________________ y </a:t>
            </a:r>
            <a:r>
              <a:rPr lang="es-ES_tradnl" sz="2000" dirty="0" smtClean="0"/>
              <a:t>el 3</a:t>
            </a:r>
            <a:r>
              <a:rPr lang="es-ES_tradnl" sz="2000" dirty="0"/>
              <a:t>% ________________________________. </a:t>
            </a:r>
            <a:br>
              <a:rPr lang="es-ES_tradnl" sz="2000" dirty="0"/>
            </a:br>
            <a:r>
              <a:rPr lang="es-ES_tradnl" sz="2000" dirty="0"/>
              <a:t>El agua está presente también en ___________________, _________________ y _________________________.</a:t>
            </a:r>
            <a:br>
              <a:rPr lang="es-ES_tradnl" sz="2000" dirty="0"/>
            </a:b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dirty="0"/>
              <a:t/>
            </a:r>
            <a:br>
              <a:rPr lang="es-ES_tradnl" sz="2000" dirty="0"/>
            </a:br>
            <a:r>
              <a:rPr lang="es-ES_tradnl" sz="2000" dirty="0"/>
              <a:t/>
            </a:r>
            <a:br>
              <a:rPr lang="es-ES_tradnl" sz="2000" dirty="0"/>
            </a:br>
            <a:endParaRPr lang="es-ES_tradnl" sz="2000" b="1" i="1" dirty="0"/>
          </a:p>
          <a:p>
            <a:r>
              <a:rPr lang="en-GB" sz="2000" dirty="0"/>
              <a:t/>
            </a:r>
            <a:br>
              <a:rPr lang="en-GB" sz="2000" dirty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sz="2400" b="1" i="1" dirty="0"/>
              <a:t>¿Qué es el agua?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El </a:t>
            </a:r>
            <a:r>
              <a:rPr lang="en-GB" sz="2400" dirty="0" err="1"/>
              <a:t>agua</a:t>
            </a:r>
            <a:r>
              <a:rPr lang="en-GB" sz="2400" dirty="0"/>
              <a:t> </a:t>
            </a:r>
            <a:r>
              <a:rPr lang="en-GB" sz="2400" dirty="0" err="1"/>
              <a:t>consiste</a:t>
            </a:r>
            <a:r>
              <a:rPr lang="en-GB" sz="2400" dirty="0"/>
              <a:t> en_______________________________________</a:t>
            </a:r>
            <a:br>
              <a:rPr lang="en-GB" sz="2400" dirty="0"/>
            </a:br>
            <a:r>
              <a:rPr lang="es-ES_tradnl" sz="2400" b="1" i="1" dirty="0"/>
              <a:t>¿Cómo es el agua?</a:t>
            </a:r>
            <a:br>
              <a:rPr lang="es-ES_tradnl" sz="2400" b="1" i="1" dirty="0"/>
            </a:br>
            <a:r>
              <a:rPr lang="es-ES_tradnl" sz="2400" dirty="0"/>
              <a:t>El agua es _______________, _______________ y ______________.</a:t>
            </a:r>
            <a:br>
              <a:rPr lang="es-ES_tradnl" sz="2400" dirty="0"/>
            </a:b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>El agua se presenta en tres estados: __________________, que se </a:t>
            </a:r>
            <a:br>
              <a:rPr lang="es-ES_tradnl" sz="2400" dirty="0"/>
            </a:b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>llama _________; ___________, que se llama ____________ </a:t>
            </a:r>
          </a:p>
          <a:p>
            <a:pPr>
              <a:lnSpc>
                <a:spcPct val="150000"/>
              </a:lnSpc>
            </a:pP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dirty="0"/>
              <a:t>y ____________, que se llama </a:t>
            </a:r>
            <a:r>
              <a:rPr lang="es-ES_tradnl" sz="2400" dirty="0" smtClean="0"/>
              <a:t>__________________.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  <p:pic>
        <p:nvPicPr>
          <p:cNvPr id="6147" name="Picture 5" descr="wa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71500"/>
            <a:ext cx="688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jarra e copo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14500"/>
            <a:ext cx="6826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nariz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1450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4643438" y="1714500"/>
            <a:ext cx="571500" cy="571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4643438" y="1714500"/>
            <a:ext cx="571500" cy="571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12" descr="lengua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785938"/>
            <a:ext cx="45878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 flipH="1" flipV="1">
            <a:off x="7215188" y="1714500"/>
            <a:ext cx="571500" cy="571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7215188" y="1714500"/>
            <a:ext cx="571500" cy="571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5" name="Picture 15" descr="hielo_small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786063"/>
            <a:ext cx="8096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6" descr="liquido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84588"/>
            <a:ext cx="6429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7" descr="vapor_sma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786313"/>
            <a:ext cx="79851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21288"/>
            <a:ext cx="841276" cy="66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14313" y="214313"/>
            <a:ext cx="8715375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_tradnl" sz="2200" b="1" i="1" dirty="0"/>
              <a:t>¿En qué formas encontramos el agua en el mundo?</a:t>
            </a:r>
            <a:br>
              <a:rPr lang="es-ES_tradnl" sz="2200" b="1" i="1" dirty="0"/>
            </a:br>
            <a:r>
              <a:rPr lang="es-ES_tradnl" sz="2200" dirty="0"/>
              <a:t>En su estado sólido, la vemos en _____________ y _______________.</a:t>
            </a:r>
            <a:br>
              <a:rPr lang="es-ES_tradnl" sz="2200" dirty="0"/>
            </a:br>
            <a:r>
              <a:rPr lang="es-ES_tradnl" sz="2200" dirty="0"/>
              <a:t/>
            </a:r>
            <a:br>
              <a:rPr lang="es-ES_tradnl" sz="2200" dirty="0"/>
            </a:br>
            <a:r>
              <a:rPr lang="es-ES_tradnl" sz="2200" dirty="0"/>
              <a:t>En su estado líquido, hay agua en __________, _______________ y ____________.</a:t>
            </a:r>
            <a:br>
              <a:rPr lang="es-ES_tradnl" sz="2200" dirty="0"/>
            </a:br>
            <a:r>
              <a:rPr lang="es-ES_tradnl" sz="2200" dirty="0"/>
              <a:t>En su forma gaseosa, la vemos en __________________.</a:t>
            </a:r>
            <a:br>
              <a:rPr lang="es-ES_tradnl" sz="2200" dirty="0"/>
            </a:br>
            <a:r>
              <a:rPr lang="es-ES_tradnl" sz="2200" b="1" i="1" dirty="0"/>
              <a:t> ¿Dónde está el agua? </a:t>
            </a:r>
            <a:br>
              <a:rPr lang="es-ES_tradnl" sz="2200" b="1" i="1" dirty="0"/>
            </a:br>
            <a:r>
              <a:rPr lang="es-ES_tradnl" sz="2200" dirty="0" smtClean="0"/>
              <a:t>El</a:t>
            </a:r>
            <a:r>
              <a:rPr lang="es-ES_tradnl" sz="2200" dirty="0" smtClean="0">
                <a:solidFill>
                  <a:srgbClr val="FF0000"/>
                </a:solidFill>
              </a:rPr>
              <a:t> </a:t>
            </a:r>
            <a:r>
              <a:rPr lang="es-ES_tradnl" sz="2200" dirty="0" smtClean="0"/>
              <a:t>70</a:t>
            </a:r>
            <a:r>
              <a:rPr lang="es-ES_tradnl" sz="2200" dirty="0"/>
              <a:t>% de la tierra está cubierta por ___________.  </a:t>
            </a:r>
            <a:r>
              <a:rPr lang="es-ES_tradnl" sz="2200" dirty="0" smtClean="0"/>
              <a:t>El 97</a:t>
            </a:r>
            <a:r>
              <a:rPr lang="es-ES_tradnl" sz="2200" dirty="0"/>
              <a:t>% es agua ___________ y </a:t>
            </a:r>
            <a:r>
              <a:rPr lang="es-ES_tradnl" sz="2200" dirty="0" smtClean="0"/>
              <a:t>el 3</a:t>
            </a:r>
            <a:r>
              <a:rPr lang="es-ES_tradnl" sz="2200" dirty="0"/>
              <a:t>% es agua _________________. </a:t>
            </a:r>
            <a:br>
              <a:rPr lang="es-ES_tradnl" sz="2200" dirty="0"/>
            </a:br>
            <a:r>
              <a:rPr lang="es-ES_tradnl" sz="2200" dirty="0"/>
              <a:t/>
            </a:r>
            <a:br>
              <a:rPr lang="es-ES_tradnl" sz="2200" dirty="0"/>
            </a:br>
            <a:r>
              <a:rPr lang="es-ES_tradnl" sz="2200" dirty="0"/>
              <a:t>El agua está presente también en ___________________, </a:t>
            </a:r>
            <a:br>
              <a:rPr lang="es-ES_tradnl" sz="2200" dirty="0"/>
            </a:br>
            <a:r>
              <a:rPr lang="es-ES_tradnl" sz="2200" dirty="0"/>
              <a:t/>
            </a:r>
            <a:br>
              <a:rPr lang="es-ES_tradnl" sz="2200" dirty="0"/>
            </a:br>
            <a:r>
              <a:rPr lang="es-ES_tradnl" sz="2200" dirty="0"/>
              <a:t>_________________ y _________________________.</a:t>
            </a:r>
            <a:endParaRPr lang="en-US" sz="2000" dirty="0"/>
          </a:p>
        </p:txBody>
      </p:sp>
      <p:pic>
        <p:nvPicPr>
          <p:cNvPr id="7171" name="Picture 2" descr="tree-clipart-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000750"/>
            <a:ext cx="7143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manza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000625"/>
            <a:ext cx="6762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957888"/>
            <a:ext cx="64293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7" descr="Snowflake_035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71500"/>
            <a:ext cx="614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8" descr="1216139826649869464rgtaylor_csc_net_wan_cloud.svg.h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71750"/>
            <a:ext cx="10810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9" descr="11971226461837926102lagartoflojo_Water_Drop.svg.hi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5"/>
            <a:ext cx="4397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0" descr="ic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666750"/>
            <a:ext cx="10715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 descr="lak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00188"/>
            <a:ext cx="6429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2" descr="riv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498600"/>
            <a:ext cx="6302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3" descr="drinkingwat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625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4" descr="sal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14813"/>
            <a:ext cx="4778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5" descr="rain.pn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25"/>
            <a:ext cx="7064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got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286000"/>
            <a:ext cx="12827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4071938"/>
            <a:ext cx="1928813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>
                <a:latin typeface="Antigoni" pitchFamily="34" charset="0"/>
              </a:rPr>
              <a:t>agua</a:t>
            </a:r>
            <a:endParaRPr lang="en-US" sz="3200" b="1" dirty="0">
              <a:latin typeface="Antigon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3707707">
            <a:off x="5146675" y="1096963"/>
            <a:ext cx="714375" cy="185737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572250" y="285750"/>
            <a:ext cx="2357438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/>
              <a:t>Características</a:t>
            </a:r>
            <a:endParaRPr lang="en-US" sz="2400" b="1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5506244" y="2637631"/>
            <a:ext cx="714375" cy="115411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72250" y="2428875"/>
            <a:ext cx="2357438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/>
              <a:t>Estados</a:t>
            </a:r>
            <a:r>
              <a:rPr lang="en-GB" sz="2000" b="1" dirty="0"/>
              <a:t> y </a:t>
            </a:r>
            <a:r>
              <a:rPr lang="en-GB" sz="2000" b="1" dirty="0" err="1"/>
              <a:t>formas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715000" y="5072063"/>
            <a:ext cx="3071813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/>
              <a:t>Usos</a:t>
            </a:r>
            <a:endParaRPr lang="en-US" sz="2400" b="1" dirty="0"/>
          </a:p>
        </p:txBody>
      </p:sp>
      <p:sp>
        <p:nvSpPr>
          <p:cNvPr id="10" name="Down Arrow 9"/>
          <p:cNvSpPr/>
          <p:nvPr/>
        </p:nvSpPr>
        <p:spPr>
          <a:xfrm rot="17981172">
            <a:off x="5767387" y="3867151"/>
            <a:ext cx="714375" cy="1193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5750" y="5072063"/>
            <a:ext cx="3071813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/>
              <a:t>Ciclo</a:t>
            </a:r>
            <a:r>
              <a:rPr lang="en-GB" sz="2400" b="1" dirty="0"/>
              <a:t> del </a:t>
            </a:r>
            <a:r>
              <a:rPr lang="en-GB" sz="2400" b="1" dirty="0" err="1"/>
              <a:t>agua</a:t>
            </a:r>
            <a:endParaRPr lang="en-US" sz="2400" b="1" dirty="0"/>
          </a:p>
        </p:txBody>
      </p:sp>
      <p:sp>
        <p:nvSpPr>
          <p:cNvPr id="12" name="Down Arrow 11"/>
          <p:cNvSpPr/>
          <p:nvPr/>
        </p:nvSpPr>
        <p:spPr>
          <a:xfrm rot="3396949">
            <a:off x="2266950" y="3959226"/>
            <a:ext cx="714375" cy="1193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4313" y="2428875"/>
            <a:ext cx="2357437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/>
              <a:t>La </a:t>
            </a:r>
            <a:r>
              <a:rPr lang="en-GB" sz="2000" b="1" dirty="0" err="1"/>
              <a:t>falta</a:t>
            </a:r>
            <a:r>
              <a:rPr lang="en-GB" sz="2000" b="1" dirty="0"/>
              <a:t> del </a:t>
            </a:r>
            <a:r>
              <a:rPr lang="en-GB" sz="2000" b="1" dirty="0" err="1"/>
              <a:t>agua</a:t>
            </a:r>
            <a:endParaRPr lang="en-US" sz="2000" b="1" dirty="0"/>
          </a:p>
        </p:txBody>
      </p:sp>
      <p:sp>
        <p:nvSpPr>
          <p:cNvPr id="14" name="Down Arrow 13"/>
          <p:cNvSpPr/>
          <p:nvPr/>
        </p:nvSpPr>
        <p:spPr>
          <a:xfrm rot="5400000">
            <a:off x="2863056" y="2637632"/>
            <a:ext cx="714375" cy="115411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 rot="7713186">
            <a:off x="3021013" y="1144588"/>
            <a:ext cx="714375" cy="185737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4313" y="214313"/>
            <a:ext cx="2357437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¿</a:t>
            </a:r>
            <a:r>
              <a:rPr lang="en-GB" sz="2000" b="1" dirty="0" err="1" smtClean="0"/>
              <a:t>Cómo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conservarla</a:t>
            </a:r>
            <a:r>
              <a:rPr lang="en-GB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502</Words>
  <Application>Microsoft Office PowerPoint</Application>
  <PresentationFormat>On-screen Show (4:3)</PresentationFormat>
  <Paragraphs>127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¿Cuántos conoces en inglés?</vt:lpstr>
      <vt:lpstr>¿Cuántos conoces en inglés?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31</cp:revision>
  <dcterms:created xsi:type="dcterms:W3CDTF">2011-02-22T17:27:18Z</dcterms:created>
  <dcterms:modified xsi:type="dcterms:W3CDTF">2011-09-02T18:43:42Z</dcterms:modified>
</cp:coreProperties>
</file>