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69" r:id="rId3"/>
    <p:sldId id="258" r:id="rId4"/>
    <p:sldId id="259" r:id="rId5"/>
    <p:sldId id="260" r:id="rId6"/>
    <p:sldId id="261" r:id="rId7"/>
    <p:sldId id="262" r:id="rId8"/>
    <p:sldId id="263" r:id="rId9"/>
    <p:sldId id="264" r:id="rId10"/>
    <p:sldId id="265" r:id="rId11"/>
    <p:sldId id="266" r:id="rId12"/>
    <p:sldId id="268" r:id="rId13"/>
    <p:sldId id="270"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856" autoAdjust="0"/>
  </p:normalViewPr>
  <p:slideViewPr>
    <p:cSldViewPr>
      <p:cViewPr>
        <p:scale>
          <a:sx n="51" d="100"/>
          <a:sy n="51" d="100"/>
        </p:scale>
        <p:origin x="-1056" y="-1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6754B641-0CE0-4DCF-81BC-9502407282E8}" type="datetimeFigureOut">
              <a:rPr lang="en-US"/>
              <a:pPr>
                <a:defRPr/>
              </a:pPr>
              <a:t>9/2/2011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C0F281C-13AB-4195-982E-EA6CA3762949}" type="slidenum">
              <a:rPr lang="en-US"/>
              <a:pPr>
                <a:defRPr/>
              </a:pPr>
              <a:t>‹#›</a:t>
            </a:fld>
            <a:endParaRPr lang="en-US"/>
          </a:p>
        </p:txBody>
      </p:sp>
    </p:spTree>
    <p:extLst>
      <p:ext uri="{BB962C8B-B14F-4D97-AF65-F5344CB8AC3E}">
        <p14:creationId xmlns:p14="http://schemas.microsoft.com/office/powerpoint/2010/main" val="22853695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dirty="0" smtClean="0"/>
              <a:t>This was homework.  Teachers</a:t>
            </a:r>
            <a:r>
              <a:rPr lang="en-GB" baseline="0" dirty="0" smtClean="0"/>
              <a:t> may want students to correct each other’s work so here is an answer slide to this activity.</a:t>
            </a:r>
          </a:p>
          <a:p>
            <a:pPr eaLnBrk="1" hangingPunct="1">
              <a:spcBef>
                <a:spcPct val="0"/>
              </a:spcBef>
            </a:pPr>
            <a:endParaRPr lang="en-GB" baseline="0" dirty="0" smtClean="0"/>
          </a:p>
          <a:p>
            <a:pPr eaLnBrk="1" hangingPunct="1">
              <a:spcBef>
                <a:spcPct val="0"/>
              </a:spcBef>
            </a:pPr>
            <a:r>
              <a:rPr lang="en-GB" dirty="0" smtClean="0"/>
              <a:t>Written summary of the past 2 lessons work to revise and consolidate what has been learnt.  This is homework.  </a:t>
            </a:r>
            <a:endParaRPr lang="en-US" dirty="0" smtClean="0"/>
          </a:p>
        </p:txBody>
      </p:sp>
      <p:sp>
        <p:nvSpPr>
          <p:cNvPr id="102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3F7D29-E722-462D-B787-EFFD93E39A46}"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dirty="0" smtClean="0"/>
              <a:t>Get students to answer the question ¿Para </a:t>
            </a:r>
            <a:r>
              <a:rPr lang="en-GB" dirty="0" err="1" smtClean="0"/>
              <a:t>qué</a:t>
            </a:r>
            <a:r>
              <a:rPr lang="en-GB" dirty="0" smtClean="0"/>
              <a:t> </a:t>
            </a:r>
            <a:r>
              <a:rPr lang="en-GB" dirty="0" err="1" smtClean="0"/>
              <a:t>sirve</a:t>
            </a:r>
            <a:r>
              <a:rPr lang="en-GB" dirty="0" smtClean="0"/>
              <a:t> el </a:t>
            </a:r>
            <a:r>
              <a:rPr lang="en-GB" dirty="0" err="1" smtClean="0"/>
              <a:t>agua</a:t>
            </a:r>
            <a:r>
              <a:rPr lang="en-GB" dirty="0" smtClean="0"/>
              <a:t>? Give them 1 x minute to discuss in pairs</a:t>
            </a:r>
            <a:r>
              <a:rPr lang="en-GB" baseline="0" dirty="0" smtClean="0"/>
              <a:t> and collect as many answers in their heads as they can.  </a:t>
            </a:r>
            <a:r>
              <a:rPr lang="en-GB" dirty="0" smtClean="0"/>
              <a:t>Collate their answers by writing them up onto the board.  Students can add any answers new to them to their own mind map.</a:t>
            </a:r>
            <a:endParaRPr lang="en-US" dirty="0"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7D9F79-86F5-4D7A-8726-056BCE0F95E4}"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dirty="0" smtClean="0"/>
              <a:t>Watch the 4 minute video.  Students have a worksheet for their work on this video.  After the first viewing, see if they can do the first </a:t>
            </a:r>
            <a:r>
              <a:rPr lang="en-GB" dirty="0" err="1" smtClean="0"/>
              <a:t>Verdad</a:t>
            </a:r>
            <a:r>
              <a:rPr lang="en-GB" dirty="0" smtClean="0"/>
              <a:t>/</a:t>
            </a:r>
            <a:r>
              <a:rPr lang="en-GB" dirty="0" err="1" smtClean="0"/>
              <a:t>Mentira</a:t>
            </a:r>
            <a:r>
              <a:rPr lang="en-GB" baseline="0" dirty="0" smtClean="0"/>
              <a:t> activity based on it.  </a:t>
            </a:r>
            <a:endParaRPr lang="en-US" dirty="0" smtClean="0"/>
          </a:p>
        </p:txBody>
      </p:sp>
      <p:sp>
        <p:nvSpPr>
          <p:cNvPr id="153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4D85E0-6A5B-488D-B320-B0E5F7F6D93E}"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dirty="0" smtClean="0"/>
              <a:t>You will want to watch the short video again after this initial activity.  They can then try to complete the speech</a:t>
            </a:r>
            <a:r>
              <a:rPr lang="en-GB" baseline="0" dirty="0" smtClean="0"/>
              <a:t> bubbles as shown on their sheets.  They may not get them completely right.</a:t>
            </a:r>
            <a:endParaRPr lang="en-US" dirty="0"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B3347E-76B6-4AC1-AB6E-A92C17CB91E9}"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Language to focus on here is poder + infinitive, soler + infinitive and tener que + infinitive all in the present tense.</a:t>
            </a:r>
            <a:endParaRPr lang="en-US" smtClean="0"/>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B043BF-0F3D-4F14-9924-C66F23AAE73D}" type="slidenum">
              <a:rPr lang="en-US" smtClean="0"/>
              <a:pPr fontAlgn="base">
                <a:spcBef>
                  <a:spcPct val="0"/>
                </a:spcBef>
                <a:spcAft>
                  <a:spcPct val="0"/>
                </a:spcAft>
                <a:defRPr/>
              </a:pPr>
              <a:t>11</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smtClean="0"/>
              <a:t>Students need to be careful with these.  Answers should probably be: 1. RASD. 2. I 3. los dos.  4. RASD.  5. los dos  6. los dos 7. RASD  8. Los dos. 9. los dos.</a:t>
            </a:r>
            <a:endParaRPr lang="en-US" smtClean="0"/>
          </a:p>
        </p:txBody>
      </p:sp>
      <p:sp>
        <p:nvSpPr>
          <p:cNvPr id="4" name="Slide Number Placeholder 3"/>
          <p:cNvSpPr>
            <a:spLocks noGrp="1"/>
          </p:cNvSpPr>
          <p:nvPr>
            <p:ph type="sldNum" sz="quarter" idx="5"/>
          </p:nvPr>
        </p:nvSpPr>
        <p:spPr/>
        <p:txBody>
          <a:bodyPr/>
          <a:lstStyle/>
          <a:p>
            <a:pPr>
              <a:defRPr/>
            </a:pPr>
            <a:fld id="{E76655B4-A412-4951-92E1-7E62F1AF0246}" type="slidenum">
              <a:rPr lang="en-US" smtClean="0"/>
              <a:pPr>
                <a:defRPr/>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a final</a:t>
            </a:r>
            <a:r>
              <a:rPr lang="en-GB" baseline="0" dirty="0" smtClean="0"/>
              <a:t> activity, ask students to refer back to their notes on comparatives and to write 3 comparative sentences about England and </a:t>
            </a:r>
            <a:r>
              <a:rPr lang="en-GB" baseline="0" dirty="0" err="1" smtClean="0"/>
              <a:t>RASD</a:t>
            </a:r>
            <a:r>
              <a:rPr lang="en-GB" baseline="0" dirty="0" smtClean="0"/>
              <a:t>.  They can go back to their country information if they want to, or they can do the comparisons on the basis of what they have learnt about life from the videos.</a:t>
            </a:r>
          </a:p>
          <a:p>
            <a:r>
              <a:rPr lang="en-GB" baseline="0" dirty="0" smtClean="0"/>
              <a:t/>
            </a:r>
            <a:br>
              <a:rPr lang="en-GB" baseline="0" dirty="0" smtClean="0"/>
            </a:br>
            <a:r>
              <a:rPr lang="en-GB" baseline="0" dirty="0" smtClean="0"/>
              <a:t>It might be good to circulate and spot any very good examples to share with the whole class.</a:t>
            </a:r>
            <a:endParaRPr lang="en-GB" dirty="0"/>
          </a:p>
        </p:txBody>
      </p:sp>
      <p:sp>
        <p:nvSpPr>
          <p:cNvPr id="4" name="Slide Number Placeholder 3"/>
          <p:cNvSpPr>
            <a:spLocks noGrp="1"/>
          </p:cNvSpPr>
          <p:nvPr>
            <p:ph type="sldNum" sz="quarter" idx="10"/>
          </p:nvPr>
        </p:nvSpPr>
        <p:spPr/>
        <p:txBody>
          <a:bodyPr/>
          <a:lstStyle/>
          <a:p>
            <a:pPr>
              <a:defRPr/>
            </a:pPr>
            <a:fld id="{6C0F281C-13AB-4195-982E-EA6CA3762949}" type="slidenum">
              <a:rPr lang="en-US" smtClean="0"/>
              <a:pPr>
                <a:defRPr/>
              </a:pPr>
              <a:t>13</a:t>
            </a:fld>
            <a:endParaRPr lang="en-US"/>
          </a:p>
        </p:txBody>
      </p:sp>
    </p:spTree>
    <p:extLst>
      <p:ext uri="{BB962C8B-B14F-4D97-AF65-F5344CB8AC3E}">
        <p14:creationId xmlns:p14="http://schemas.microsoft.com/office/powerpoint/2010/main" val="400610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40C8952-B027-4979-B27E-3D209C49ED3F}"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81EFA2-2F01-4905-A9A5-B3457F88DDFF}" type="slidenum">
              <a:rPr lang="en-US"/>
              <a:pPr>
                <a:defRPr/>
              </a:pPr>
              <a:t>‹#›</a:t>
            </a:fld>
            <a:endParaRPr lang="en-US"/>
          </a:p>
        </p:txBody>
      </p:sp>
    </p:spTree>
    <p:extLst>
      <p:ext uri="{BB962C8B-B14F-4D97-AF65-F5344CB8AC3E}">
        <p14:creationId xmlns:p14="http://schemas.microsoft.com/office/powerpoint/2010/main" val="1672408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DA35EA7-F5C1-4A58-BC9D-DF71C46695AB}"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C45547-5118-4C0D-A4C0-ED378C8BCFB1}" type="slidenum">
              <a:rPr lang="en-US"/>
              <a:pPr>
                <a:defRPr/>
              </a:pPr>
              <a:t>‹#›</a:t>
            </a:fld>
            <a:endParaRPr lang="en-US"/>
          </a:p>
        </p:txBody>
      </p:sp>
    </p:spTree>
    <p:extLst>
      <p:ext uri="{BB962C8B-B14F-4D97-AF65-F5344CB8AC3E}">
        <p14:creationId xmlns:p14="http://schemas.microsoft.com/office/powerpoint/2010/main" val="33081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3315A21-3B09-441D-8F2A-6691EE158EB4}"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8FA3D9-1C7A-4DC6-8343-9704F23F1A0B}" type="slidenum">
              <a:rPr lang="en-US"/>
              <a:pPr>
                <a:defRPr/>
              </a:pPr>
              <a:t>‹#›</a:t>
            </a:fld>
            <a:endParaRPr lang="en-US"/>
          </a:p>
        </p:txBody>
      </p:sp>
    </p:spTree>
    <p:extLst>
      <p:ext uri="{BB962C8B-B14F-4D97-AF65-F5344CB8AC3E}">
        <p14:creationId xmlns:p14="http://schemas.microsoft.com/office/powerpoint/2010/main" val="396478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1ADE85A-3BD1-4ED7-92A9-5E56B998F3A0}"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D72A7C-1C1B-4A6F-B566-0F353740A167}" type="slidenum">
              <a:rPr lang="en-US"/>
              <a:pPr>
                <a:defRPr/>
              </a:pPr>
              <a:t>‹#›</a:t>
            </a:fld>
            <a:endParaRPr lang="en-US"/>
          </a:p>
        </p:txBody>
      </p:sp>
    </p:spTree>
    <p:extLst>
      <p:ext uri="{BB962C8B-B14F-4D97-AF65-F5344CB8AC3E}">
        <p14:creationId xmlns:p14="http://schemas.microsoft.com/office/powerpoint/2010/main" val="2073738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2F38C8A-714C-4FD4-8A2F-B4E25C1C9DF9}"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C0B2C1-0EA0-4282-92EC-AC7B066724D1}" type="slidenum">
              <a:rPr lang="en-US"/>
              <a:pPr>
                <a:defRPr/>
              </a:pPr>
              <a:t>‹#›</a:t>
            </a:fld>
            <a:endParaRPr lang="en-US"/>
          </a:p>
        </p:txBody>
      </p:sp>
    </p:spTree>
    <p:extLst>
      <p:ext uri="{BB962C8B-B14F-4D97-AF65-F5344CB8AC3E}">
        <p14:creationId xmlns:p14="http://schemas.microsoft.com/office/powerpoint/2010/main" val="2650642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D531E41-18D2-4316-B8C0-E028C923ADD5}"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6E2DB54-6AD4-4CAC-98BC-211EF594B7C9}" type="slidenum">
              <a:rPr lang="en-US"/>
              <a:pPr>
                <a:defRPr/>
              </a:pPr>
              <a:t>‹#›</a:t>
            </a:fld>
            <a:endParaRPr lang="en-US"/>
          </a:p>
        </p:txBody>
      </p:sp>
    </p:spTree>
    <p:extLst>
      <p:ext uri="{BB962C8B-B14F-4D97-AF65-F5344CB8AC3E}">
        <p14:creationId xmlns:p14="http://schemas.microsoft.com/office/powerpoint/2010/main" val="3444825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360CE89-C992-4666-851D-7321C885B68C}" type="datetimeFigureOut">
              <a:rPr lang="en-US"/>
              <a:pPr>
                <a:defRPr/>
              </a:pPr>
              <a:t>9/2/2011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5A0DA3F-C5A0-4BF3-950B-1E187C9D57E5}" type="slidenum">
              <a:rPr lang="en-US"/>
              <a:pPr>
                <a:defRPr/>
              </a:pPr>
              <a:t>‹#›</a:t>
            </a:fld>
            <a:endParaRPr lang="en-US"/>
          </a:p>
        </p:txBody>
      </p:sp>
    </p:spTree>
    <p:extLst>
      <p:ext uri="{BB962C8B-B14F-4D97-AF65-F5344CB8AC3E}">
        <p14:creationId xmlns:p14="http://schemas.microsoft.com/office/powerpoint/2010/main" val="4167415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0083817-6DF9-46DC-8BC0-44D3981E2E79}" type="datetimeFigureOut">
              <a:rPr lang="en-US"/>
              <a:pPr>
                <a:defRPr/>
              </a:pPr>
              <a:t>9/2/2011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87A315D-60DF-44B0-BAF2-66070C91A328}" type="slidenum">
              <a:rPr lang="en-US"/>
              <a:pPr>
                <a:defRPr/>
              </a:pPr>
              <a:t>‹#›</a:t>
            </a:fld>
            <a:endParaRPr lang="en-US"/>
          </a:p>
        </p:txBody>
      </p:sp>
    </p:spTree>
    <p:extLst>
      <p:ext uri="{BB962C8B-B14F-4D97-AF65-F5344CB8AC3E}">
        <p14:creationId xmlns:p14="http://schemas.microsoft.com/office/powerpoint/2010/main" val="3528153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5F488B8-7A07-4747-B90A-6ED420F93D2C}" type="datetimeFigureOut">
              <a:rPr lang="en-US"/>
              <a:pPr>
                <a:defRPr/>
              </a:pPr>
              <a:t>9/2/2011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484C87B-E4A3-469D-9438-709D5B5FEB7A}" type="slidenum">
              <a:rPr lang="en-US"/>
              <a:pPr>
                <a:defRPr/>
              </a:pPr>
              <a:t>‹#›</a:t>
            </a:fld>
            <a:endParaRPr lang="en-US"/>
          </a:p>
        </p:txBody>
      </p:sp>
    </p:spTree>
    <p:extLst>
      <p:ext uri="{BB962C8B-B14F-4D97-AF65-F5344CB8AC3E}">
        <p14:creationId xmlns:p14="http://schemas.microsoft.com/office/powerpoint/2010/main" val="1412383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71A395B-1F19-4C02-8E78-75E8743494A5}"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DCDDB60-A380-4CD0-8B0F-64EA57E6EF4C}" type="slidenum">
              <a:rPr lang="en-US"/>
              <a:pPr>
                <a:defRPr/>
              </a:pPr>
              <a:t>‹#›</a:t>
            </a:fld>
            <a:endParaRPr lang="en-US"/>
          </a:p>
        </p:txBody>
      </p:sp>
    </p:spTree>
    <p:extLst>
      <p:ext uri="{BB962C8B-B14F-4D97-AF65-F5344CB8AC3E}">
        <p14:creationId xmlns:p14="http://schemas.microsoft.com/office/powerpoint/2010/main" val="2924898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BADA203-69F6-4B68-8883-C807C0399E42}"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3F30A36-56E4-451B-9297-17CE1799D668}" type="slidenum">
              <a:rPr lang="en-US"/>
              <a:pPr>
                <a:defRPr/>
              </a:pPr>
              <a:t>‹#›</a:t>
            </a:fld>
            <a:endParaRPr lang="en-US"/>
          </a:p>
        </p:txBody>
      </p:sp>
    </p:spTree>
    <p:extLst>
      <p:ext uri="{BB962C8B-B14F-4D97-AF65-F5344CB8AC3E}">
        <p14:creationId xmlns:p14="http://schemas.microsoft.com/office/powerpoint/2010/main" val="1358752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295B2BB-96DC-4AA5-B327-C33D554FB140}" type="datetimeFigureOut">
              <a:rPr lang="en-US"/>
              <a:pPr>
                <a:defRPr/>
              </a:pPr>
              <a:t>9/2/2011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8A52323-C80D-4208-9697-F935104190E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ideo" Target="file:///G:\Resources\Development\NewSecCurricDevelopment\Citizenship\Pan_y_Agua\Agua\Introduccion%20al%20tema%20agua\Campamentos_de_Sahara_Agua.wmv" TargetMode="Externa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14563" y="4929188"/>
            <a:ext cx="4786312" cy="1016000"/>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US" sz="6000" b="1" dirty="0">
                <a:latin typeface="Arial" pitchFamily="34" charset="0"/>
              </a:rPr>
              <a:t>el </a:t>
            </a:r>
            <a:r>
              <a:rPr lang="en-US" sz="6000" b="1" dirty="0" err="1">
                <a:latin typeface="Arial" pitchFamily="34" charset="0"/>
              </a:rPr>
              <a:t>agua</a:t>
            </a:r>
            <a:endParaRPr lang="en-US" sz="6000" b="1" dirty="0"/>
          </a:p>
        </p:txBody>
      </p:sp>
      <p:pic>
        <p:nvPicPr>
          <p:cNvPr id="2051" name="Picture 3" descr="water_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14563" y="1143000"/>
            <a:ext cx="4786312"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 descr="Campamentos_de_Sahara_Agua 016_000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750" y="357188"/>
            <a:ext cx="3657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ounded Rectangular Callout 2"/>
          <p:cNvSpPr/>
          <p:nvPr/>
        </p:nvSpPr>
        <p:spPr>
          <a:xfrm>
            <a:off x="3786188" y="571500"/>
            <a:ext cx="4857750" cy="2928938"/>
          </a:xfrm>
          <a:prstGeom prst="wedgeRoundRectCallout">
            <a:avLst>
              <a:gd name="adj1" fmla="val -67579"/>
              <a:gd name="adj2" fmla="val -25572"/>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a:t>__________ </a:t>
            </a:r>
            <a:r>
              <a:rPr lang="en-GB" sz="3600" dirty="0" err="1"/>
              <a:t>que</a:t>
            </a:r>
            <a:r>
              <a:rPr lang="en-GB" sz="3600" dirty="0"/>
              <a:t> </a:t>
            </a:r>
            <a:r>
              <a:rPr lang="en-GB" sz="3600" dirty="0" err="1"/>
              <a:t>reparar</a:t>
            </a:r>
            <a:r>
              <a:rPr lang="en-GB" sz="3600" dirty="0"/>
              <a:t> </a:t>
            </a:r>
            <a:r>
              <a:rPr lang="en-GB" sz="3600" dirty="0" err="1"/>
              <a:t>las</a:t>
            </a:r>
            <a:r>
              <a:rPr lang="en-GB" sz="3600" dirty="0"/>
              <a:t> </a:t>
            </a:r>
            <a:r>
              <a:rPr lang="en-GB" sz="3600" dirty="0" err="1"/>
              <a:t>jaimas</a:t>
            </a:r>
            <a:r>
              <a:rPr lang="en-GB" sz="3600" dirty="0"/>
              <a:t> </a:t>
            </a:r>
            <a:r>
              <a:rPr lang="en-GB" sz="3600" dirty="0" err="1"/>
              <a:t>muy</a:t>
            </a:r>
            <a:r>
              <a:rPr lang="en-GB" sz="3600" dirty="0"/>
              <a:t> ___   ___________.</a:t>
            </a:r>
            <a:endParaRPr lang="en-US" sz="3600" dirty="0"/>
          </a:p>
        </p:txBody>
      </p:sp>
      <p:sp>
        <p:nvSpPr>
          <p:cNvPr id="4" name="Rounded Rectangular Callout 3"/>
          <p:cNvSpPr/>
          <p:nvPr/>
        </p:nvSpPr>
        <p:spPr>
          <a:xfrm>
            <a:off x="3786188" y="571500"/>
            <a:ext cx="4857750" cy="2928938"/>
          </a:xfrm>
          <a:prstGeom prst="wedgeRoundRectCallout">
            <a:avLst>
              <a:gd name="adj1" fmla="val -67579"/>
              <a:gd name="adj2" fmla="val -25572"/>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err="1"/>
              <a:t>Tenemos</a:t>
            </a:r>
            <a:r>
              <a:rPr lang="en-GB" sz="3600" dirty="0"/>
              <a:t> </a:t>
            </a:r>
            <a:r>
              <a:rPr lang="en-GB" sz="3600" dirty="0" err="1"/>
              <a:t>que</a:t>
            </a:r>
            <a:r>
              <a:rPr lang="en-GB" sz="3600" dirty="0"/>
              <a:t> </a:t>
            </a:r>
            <a:r>
              <a:rPr lang="en-GB" sz="3600" dirty="0" err="1"/>
              <a:t>reparar</a:t>
            </a:r>
            <a:r>
              <a:rPr lang="en-GB" sz="3600" dirty="0"/>
              <a:t> </a:t>
            </a:r>
            <a:r>
              <a:rPr lang="en-GB" sz="3600" dirty="0" err="1"/>
              <a:t>las</a:t>
            </a:r>
            <a:r>
              <a:rPr lang="en-GB" sz="3600" dirty="0"/>
              <a:t> </a:t>
            </a:r>
            <a:r>
              <a:rPr lang="en-GB" sz="3600" dirty="0" err="1"/>
              <a:t>jaimas</a:t>
            </a:r>
            <a:r>
              <a:rPr lang="en-GB" sz="3600" dirty="0"/>
              <a:t> </a:t>
            </a:r>
            <a:r>
              <a:rPr lang="en-GB" sz="3600" dirty="0" err="1"/>
              <a:t>muy</a:t>
            </a:r>
            <a:r>
              <a:rPr lang="en-GB" sz="3600" dirty="0"/>
              <a:t> a </a:t>
            </a:r>
            <a:r>
              <a:rPr lang="en-GB" sz="3600" dirty="0" err="1"/>
              <a:t>menudo</a:t>
            </a:r>
            <a:r>
              <a:rPr lang="en-GB" sz="3600" dirty="0"/>
              <a:t>.</a:t>
            </a:r>
            <a:endParaRPr lang="en-US" sz="3600" dirty="0"/>
          </a:p>
        </p:txBody>
      </p:sp>
      <p:pic>
        <p:nvPicPr>
          <p:cNvPr id="10245" name="Picture 4" descr="Campamentos_de_Sahara_Agua 017_000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29188" y="3857625"/>
            <a:ext cx="3657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ular Callout 5"/>
          <p:cNvSpPr/>
          <p:nvPr/>
        </p:nvSpPr>
        <p:spPr>
          <a:xfrm>
            <a:off x="214313" y="3643313"/>
            <a:ext cx="4857750" cy="2928937"/>
          </a:xfrm>
          <a:prstGeom prst="wedgeRoundRectCallout">
            <a:avLst>
              <a:gd name="adj1" fmla="val 68892"/>
              <a:gd name="adj2" fmla="val -21930"/>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err="1"/>
              <a:t>Ofrecer</a:t>
            </a:r>
            <a:r>
              <a:rPr lang="en-GB" sz="3600" dirty="0"/>
              <a:t> el _____ a </a:t>
            </a:r>
            <a:r>
              <a:rPr lang="en-GB" sz="3600" dirty="0" err="1"/>
              <a:t>todos</a:t>
            </a:r>
            <a:r>
              <a:rPr lang="en-GB" sz="3600" dirty="0"/>
              <a:t> los </a:t>
            </a:r>
            <a:r>
              <a:rPr lang="en-GB" sz="3600" dirty="0" err="1"/>
              <a:t>visitantes</a:t>
            </a:r>
            <a:r>
              <a:rPr lang="en-GB" sz="3600" dirty="0"/>
              <a:t> </a:t>
            </a:r>
            <a:r>
              <a:rPr lang="en-GB" sz="3600" dirty="0" err="1"/>
              <a:t>es</a:t>
            </a:r>
            <a:r>
              <a:rPr lang="en-GB" sz="3600" dirty="0"/>
              <a:t> </a:t>
            </a:r>
            <a:r>
              <a:rPr lang="en-GB" sz="3600" dirty="0" err="1"/>
              <a:t>una</a:t>
            </a:r>
            <a:r>
              <a:rPr lang="en-GB" sz="3600" dirty="0"/>
              <a:t> _____________ </a:t>
            </a:r>
            <a:r>
              <a:rPr lang="en-GB" sz="3600" dirty="0" err="1"/>
              <a:t>saharaui</a:t>
            </a:r>
            <a:r>
              <a:rPr lang="en-GB" sz="3600" dirty="0"/>
              <a:t> _____ </a:t>
            </a:r>
            <a:r>
              <a:rPr lang="en-GB" sz="3600" dirty="0" err="1"/>
              <a:t>importante</a:t>
            </a:r>
            <a:r>
              <a:rPr lang="en-GB" sz="3600" dirty="0"/>
              <a:t>.</a:t>
            </a:r>
            <a:endParaRPr lang="en-US" sz="3600" dirty="0"/>
          </a:p>
        </p:txBody>
      </p:sp>
      <p:sp>
        <p:nvSpPr>
          <p:cNvPr id="7" name="Rounded Rectangular Callout 6"/>
          <p:cNvSpPr/>
          <p:nvPr/>
        </p:nvSpPr>
        <p:spPr>
          <a:xfrm>
            <a:off x="214313" y="3643313"/>
            <a:ext cx="4857750" cy="2928937"/>
          </a:xfrm>
          <a:prstGeom prst="wedgeRoundRectCallout">
            <a:avLst>
              <a:gd name="adj1" fmla="val 69205"/>
              <a:gd name="adj2" fmla="val -21930"/>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err="1"/>
              <a:t>Ofrecer</a:t>
            </a:r>
            <a:r>
              <a:rPr lang="en-GB" sz="3600" dirty="0"/>
              <a:t> el </a:t>
            </a:r>
            <a:r>
              <a:rPr lang="en-GB" sz="3600" dirty="0" err="1"/>
              <a:t>té</a:t>
            </a:r>
            <a:r>
              <a:rPr lang="en-GB" sz="3600" dirty="0"/>
              <a:t> a </a:t>
            </a:r>
            <a:r>
              <a:rPr lang="en-GB" sz="3600" dirty="0" err="1"/>
              <a:t>todos</a:t>
            </a:r>
            <a:r>
              <a:rPr lang="en-GB" sz="3600" dirty="0"/>
              <a:t> los </a:t>
            </a:r>
            <a:r>
              <a:rPr lang="en-GB" sz="3600" dirty="0" err="1"/>
              <a:t>visitantes</a:t>
            </a:r>
            <a:r>
              <a:rPr lang="en-GB" sz="3600" dirty="0"/>
              <a:t> </a:t>
            </a:r>
            <a:r>
              <a:rPr lang="en-GB" sz="3600" dirty="0" err="1"/>
              <a:t>es</a:t>
            </a:r>
            <a:r>
              <a:rPr lang="en-GB" sz="3600" dirty="0"/>
              <a:t> </a:t>
            </a:r>
            <a:r>
              <a:rPr lang="en-GB" sz="3600" dirty="0" err="1"/>
              <a:t>una</a:t>
            </a:r>
            <a:r>
              <a:rPr lang="en-GB" sz="3600" dirty="0"/>
              <a:t> </a:t>
            </a:r>
            <a:r>
              <a:rPr lang="en-GB" sz="3600" dirty="0" err="1"/>
              <a:t>tradición</a:t>
            </a:r>
            <a:r>
              <a:rPr lang="en-GB" sz="3600" dirty="0"/>
              <a:t> </a:t>
            </a:r>
            <a:r>
              <a:rPr lang="en-GB" sz="3600" dirty="0" err="1"/>
              <a:t>saharaui</a:t>
            </a:r>
            <a:r>
              <a:rPr lang="en-GB" sz="3600" dirty="0"/>
              <a:t> </a:t>
            </a:r>
            <a:r>
              <a:rPr lang="en-GB" sz="3600" dirty="0" err="1"/>
              <a:t>muy</a:t>
            </a:r>
            <a:r>
              <a:rPr lang="en-GB" sz="3600" dirty="0"/>
              <a:t> </a:t>
            </a:r>
            <a:r>
              <a:rPr lang="en-GB" sz="3600" dirty="0" err="1"/>
              <a:t>importante</a:t>
            </a:r>
            <a:r>
              <a:rPr lang="en-GB" sz="3600" dirty="0"/>
              <a:t>.</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7"/>
                                        </p:tgtEl>
                                        <p:attrNameLst>
                                          <p:attrName>style.visibility</p:attrName>
                                        </p:attrNameLst>
                                      </p:cBhvr>
                                      <p:to>
                                        <p:strVal val="visible"/>
                                      </p:to>
                                    </p:set>
                                    <p:anim by="(-#ppt_w*2)" calcmode="lin" valueType="num">
                                      <p:cBhvr rctx="PPT">
                                        <p:cTn id="15" dur="500" autoRev="1" fill="hold">
                                          <p:stCondLst>
                                            <p:cond delay="0"/>
                                          </p:stCondLst>
                                        </p:cTn>
                                        <p:tgtEl>
                                          <p:spTgt spid="7"/>
                                        </p:tgtEl>
                                        <p:attrNameLst>
                                          <p:attrName>ppt_w</p:attrName>
                                        </p:attrNameLst>
                                      </p:cBhvr>
                                    </p:anim>
                                    <p:anim by="(#ppt_w*0.50)" calcmode="lin" valueType="num">
                                      <p:cBhvr>
                                        <p:cTn id="16" dur="500" decel="50000" autoRev="1" fill="hold">
                                          <p:stCondLst>
                                            <p:cond delay="0"/>
                                          </p:stCondLst>
                                        </p:cTn>
                                        <p:tgtEl>
                                          <p:spTgt spid="7"/>
                                        </p:tgtEl>
                                        <p:attrNameLst>
                                          <p:attrName>ppt_x</p:attrName>
                                        </p:attrNameLst>
                                      </p:cBhvr>
                                    </p:anim>
                                    <p:anim from="(-#ppt_h/2)" to="(#ppt_y)" calcmode="lin" valueType="num">
                                      <p:cBhvr>
                                        <p:cTn id="17" dur="1000" fill="hold">
                                          <p:stCondLst>
                                            <p:cond delay="0"/>
                                          </p:stCondLst>
                                        </p:cTn>
                                        <p:tgtEl>
                                          <p:spTgt spid="7"/>
                                        </p:tgtEl>
                                        <p:attrNameLst>
                                          <p:attrName>ppt_y</p:attrName>
                                        </p:attrNameLst>
                                      </p:cBhvr>
                                    </p:anim>
                                    <p:animRot by="21600000">
                                      <p:cBhvr>
                                        <p:cTn id="18" dur="1000" fill="hold">
                                          <p:stCondLst>
                                            <p:cond delay="0"/>
                                          </p:stCondLst>
                                        </p:cTn>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Campamentos_de_Sahara_Agua 017_000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7188" y="2286000"/>
            <a:ext cx="3657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428625" y="285750"/>
            <a:ext cx="8429625" cy="584200"/>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US" sz="3200" dirty="0"/>
              <a:t>¿</a:t>
            </a:r>
            <a:r>
              <a:rPr lang="en-US" sz="3200" dirty="0" err="1"/>
              <a:t>Qué</a:t>
            </a:r>
            <a:r>
              <a:rPr lang="en-US" sz="3200" dirty="0"/>
              <a:t> dice </a:t>
            </a:r>
            <a:r>
              <a:rPr lang="en-US" sz="3200" dirty="0" err="1"/>
              <a:t>sobre</a:t>
            </a:r>
            <a:r>
              <a:rPr lang="en-US" sz="3200" dirty="0"/>
              <a:t> el </a:t>
            </a:r>
            <a:r>
              <a:rPr lang="en-US" sz="3200" dirty="0" err="1"/>
              <a:t>té</a:t>
            </a:r>
            <a:r>
              <a:rPr lang="en-US" sz="3200" dirty="0"/>
              <a:t>?</a:t>
            </a:r>
          </a:p>
        </p:txBody>
      </p:sp>
      <p:sp>
        <p:nvSpPr>
          <p:cNvPr id="4" name="Rectangle 3"/>
          <p:cNvSpPr/>
          <p:nvPr/>
        </p:nvSpPr>
        <p:spPr>
          <a:xfrm>
            <a:off x="4214813" y="1143000"/>
            <a:ext cx="4643437" cy="5000625"/>
          </a:xfrm>
          <a:prstGeom prst="rect">
            <a:avLst/>
          </a:prstGeom>
        </p:spPr>
        <p:style>
          <a:lnRef idx="1">
            <a:schemeClr val="accent5"/>
          </a:lnRef>
          <a:fillRef idx="2">
            <a:schemeClr val="accent5"/>
          </a:fillRef>
          <a:effectRef idx="1">
            <a:schemeClr val="accent5"/>
          </a:effectRef>
          <a:fontRef idx="minor">
            <a:schemeClr val="dk1"/>
          </a:fontRef>
        </p:style>
        <p:txBody>
          <a:bodyPr/>
          <a:lstStyle/>
          <a:p>
            <a:pPr algn="ctr" fontAlgn="auto">
              <a:spcBef>
                <a:spcPts val="0"/>
              </a:spcBef>
              <a:spcAft>
                <a:spcPts val="0"/>
              </a:spcAft>
              <a:defRPr/>
            </a:pPr>
            <a:r>
              <a:rPr lang="en-GB" sz="2800" dirty="0"/>
              <a:t>El primer </a:t>
            </a:r>
            <a:r>
              <a:rPr lang="en-GB" sz="2800" dirty="0" err="1"/>
              <a:t>vaso</a:t>
            </a:r>
            <a:r>
              <a:rPr lang="en-GB" sz="2800" dirty="0"/>
              <a:t> </a:t>
            </a:r>
            <a:r>
              <a:rPr lang="en-GB" sz="2800" dirty="0" err="1"/>
              <a:t>es</a:t>
            </a:r>
            <a:r>
              <a:rPr lang="en-GB" sz="2800" dirty="0"/>
              <a:t> ___________ </a:t>
            </a:r>
            <a:r>
              <a:rPr lang="en-GB" sz="2800" dirty="0" err="1"/>
              <a:t>como</a:t>
            </a:r>
            <a:r>
              <a:rPr lang="en-GB" sz="2800" dirty="0"/>
              <a:t> la __________.</a:t>
            </a:r>
            <a:br>
              <a:rPr lang="en-GB" sz="2800" dirty="0"/>
            </a:br>
            <a:r>
              <a:rPr lang="en-GB" sz="2800" dirty="0"/>
              <a:t/>
            </a:r>
            <a:br>
              <a:rPr lang="en-GB" sz="2800" dirty="0"/>
            </a:br>
            <a:r>
              <a:rPr lang="en-GB" sz="2800" dirty="0"/>
              <a:t>El ___________ </a:t>
            </a:r>
            <a:r>
              <a:rPr lang="en-GB" sz="2800" dirty="0" err="1"/>
              <a:t>es</a:t>
            </a:r>
            <a:r>
              <a:rPr lang="en-GB" sz="2800" dirty="0"/>
              <a:t> _____________ </a:t>
            </a:r>
            <a:r>
              <a:rPr lang="en-GB" sz="2800" dirty="0" err="1"/>
              <a:t>como</a:t>
            </a:r>
            <a:r>
              <a:rPr lang="en-GB" sz="2800" dirty="0"/>
              <a:t> el _____________.</a:t>
            </a:r>
            <a:br>
              <a:rPr lang="en-GB" sz="2800" dirty="0"/>
            </a:br>
            <a:r>
              <a:rPr lang="en-GB" sz="2800" dirty="0"/>
              <a:t/>
            </a:r>
            <a:br>
              <a:rPr lang="en-GB" sz="2800" dirty="0"/>
            </a:br>
            <a:r>
              <a:rPr lang="en-GB" sz="2800" dirty="0"/>
              <a:t>El </a:t>
            </a:r>
            <a:r>
              <a:rPr lang="en-GB" sz="2800" dirty="0" err="1"/>
              <a:t>tercero</a:t>
            </a:r>
            <a:r>
              <a:rPr lang="en-GB" sz="2800" dirty="0"/>
              <a:t> </a:t>
            </a:r>
            <a:r>
              <a:rPr lang="en-GB" sz="2800" dirty="0" err="1"/>
              <a:t>es</a:t>
            </a:r>
            <a:r>
              <a:rPr lang="en-GB" sz="2800" dirty="0"/>
              <a:t> _______________ </a:t>
            </a:r>
            <a:r>
              <a:rPr lang="en-GB" sz="2800" dirty="0" err="1"/>
              <a:t>como</a:t>
            </a:r>
            <a:r>
              <a:rPr lang="en-GB" sz="2800" dirty="0"/>
              <a:t> la _____________.</a:t>
            </a:r>
            <a:endParaRPr lang="en-US" sz="2400" dirty="0"/>
          </a:p>
        </p:txBody>
      </p:sp>
      <p:sp>
        <p:nvSpPr>
          <p:cNvPr id="5" name="Rectangle 4"/>
          <p:cNvSpPr/>
          <p:nvPr/>
        </p:nvSpPr>
        <p:spPr>
          <a:xfrm>
            <a:off x="4214813" y="1143000"/>
            <a:ext cx="4643437" cy="5000625"/>
          </a:xfrm>
          <a:prstGeom prst="rect">
            <a:avLst/>
          </a:prstGeom>
        </p:spPr>
        <p:style>
          <a:lnRef idx="1">
            <a:schemeClr val="accent5"/>
          </a:lnRef>
          <a:fillRef idx="2">
            <a:schemeClr val="accent5"/>
          </a:fillRef>
          <a:effectRef idx="1">
            <a:schemeClr val="accent5"/>
          </a:effectRef>
          <a:fontRef idx="minor">
            <a:schemeClr val="dk1"/>
          </a:fontRef>
        </p:style>
        <p:txBody>
          <a:bodyPr/>
          <a:lstStyle/>
          <a:p>
            <a:pPr algn="ctr" fontAlgn="auto">
              <a:spcBef>
                <a:spcPts val="0"/>
              </a:spcBef>
              <a:spcAft>
                <a:spcPts val="0"/>
              </a:spcAft>
              <a:defRPr/>
            </a:pPr>
            <a:r>
              <a:rPr lang="en-GB" sz="3600" dirty="0"/>
              <a:t>El primer </a:t>
            </a:r>
            <a:r>
              <a:rPr lang="en-GB" sz="3600" dirty="0" err="1"/>
              <a:t>vaso</a:t>
            </a:r>
            <a:r>
              <a:rPr lang="en-GB" sz="3600" dirty="0"/>
              <a:t> </a:t>
            </a:r>
            <a:r>
              <a:rPr lang="en-GB" sz="3600" dirty="0" err="1"/>
              <a:t>es</a:t>
            </a:r>
            <a:r>
              <a:rPr lang="en-GB" sz="3600" dirty="0"/>
              <a:t> </a:t>
            </a:r>
            <a:r>
              <a:rPr lang="en-GB" sz="3600" b="1" dirty="0" err="1">
                <a:solidFill>
                  <a:srgbClr val="FF0000"/>
                </a:solidFill>
              </a:rPr>
              <a:t>amargo</a:t>
            </a:r>
            <a:r>
              <a:rPr lang="en-GB" sz="3600" b="1" dirty="0"/>
              <a:t> </a:t>
            </a:r>
            <a:r>
              <a:rPr lang="en-GB" sz="3600" dirty="0" err="1"/>
              <a:t>como</a:t>
            </a:r>
            <a:r>
              <a:rPr lang="en-GB" sz="3600" dirty="0"/>
              <a:t> la </a:t>
            </a:r>
            <a:r>
              <a:rPr lang="en-GB" sz="3600" b="1" dirty="0" err="1">
                <a:solidFill>
                  <a:srgbClr val="FF0000"/>
                </a:solidFill>
              </a:rPr>
              <a:t>vida</a:t>
            </a:r>
            <a:r>
              <a:rPr lang="en-GB" sz="3600" dirty="0"/>
              <a:t>.</a:t>
            </a:r>
            <a:br>
              <a:rPr lang="en-GB" sz="3600" dirty="0"/>
            </a:br>
            <a:r>
              <a:rPr lang="en-GB" sz="3600" dirty="0"/>
              <a:t/>
            </a:r>
            <a:br>
              <a:rPr lang="en-GB" sz="3600" dirty="0"/>
            </a:br>
            <a:r>
              <a:rPr lang="en-GB" sz="3600" dirty="0"/>
              <a:t>El </a:t>
            </a:r>
            <a:r>
              <a:rPr lang="en-GB" sz="3600" b="1" dirty="0" err="1">
                <a:solidFill>
                  <a:srgbClr val="FF0000"/>
                </a:solidFill>
              </a:rPr>
              <a:t>segundo</a:t>
            </a:r>
            <a:r>
              <a:rPr lang="en-GB" sz="3600" dirty="0"/>
              <a:t> </a:t>
            </a:r>
            <a:r>
              <a:rPr lang="en-GB" sz="3600" dirty="0" err="1"/>
              <a:t>es</a:t>
            </a:r>
            <a:r>
              <a:rPr lang="en-GB" sz="3600" dirty="0"/>
              <a:t> </a:t>
            </a:r>
            <a:r>
              <a:rPr lang="en-GB" sz="3600" b="1" dirty="0" err="1">
                <a:solidFill>
                  <a:srgbClr val="FF0000"/>
                </a:solidFill>
              </a:rPr>
              <a:t>dulce</a:t>
            </a:r>
            <a:r>
              <a:rPr lang="en-GB" sz="3600" dirty="0"/>
              <a:t> </a:t>
            </a:r>
            <a:r>
              <a:rPr lang="en-GB" sz="3600" dirty="0" err="1"/>
              <a:t>como</a:t>
            </a:r>
            <a:r>
              <a:rPr lang="en-GB" sz="3600" dirty="0"/>
              <a:t> el </a:t>
            </a:r>
            <a:r>
              <a:rPr lang="en-GB" sz="3600" b="1" dirty="0" err="1">
                <a:solidFill>
                  <a:srgbClr val="FF0000"/>
                </a:solidFill>
              </a:rPr>
              <a:t>amor</a:t>
            </a:r>
            <a:r>
              <a:rPr lang="en-GB" sz="3600" dirty="0"/>
              <a:t>.</a:t>
            </a:r>
            <a:br>
              <a:rPr lang="en-GB" sz="3600" dirty="0"/>
            </a:br>
            <a:r>
              <a:rPr lang="en-GB" sz="3600" dirty="0"/>
              <a:t/>
            </a:r>
            <a:br>
              <a:rPr lang="en-GB" sz="3600" dirty="0"/>
            </a:br>
            <a:r>
              <a:rPr lang="en-GB" sz="3600" dirty="0"/>
              <a:t>El </a:t>
            </a:r>
            <a:r>
              <a:rPr lang="en-GB" sz="3600" dirty="0" err="1"/>
              <a:t>tercero</a:t>
            </a:r>
            <a:r>
              <a:rPr lang="en-GB" sz="3600" dirty="0"/>
              <a:t> </a:t>
            </a:r>
            <a:r>
              <a:rPr lang="en-GB" sz="3600" dirty="0" err="1"/>
              <a:t>es</a:t>
            </a:r>
            <a:r>
              <a:rPr lang="en-GB" sz="3600" dirty="0"/>
              <a:t> </a:t>
            </a:r>
            <a:r>
              <a:rPr lang="en-GB" sz="3600" b="1" dirty="0">
                <a:solidFill>
                  <a:srgbClr val="FF0000"/>
                </a:solidFill>
              </a:rPr>
              <a:t>suave </a:t>
            </a:r>
            <a:r>
              <a:rPr lang="en-GB" sz="3600" dirty="0" err="1"/>
              <a:t>como</a:t>
            </a:r>
            <a:r>
              <a:rPr lang="en-GB" sz="3600" dirty="0"/>
              <a:t> la </a:t>
            </a:r>
            <a:r>
              <a:rPr lang="en-GB" sz="3600" b="1" dirty="0" err="1">
                <a:solidFill>
                  <a:srgbClr val="FF0000"/>
                </a:solidFill>
              </a:rPr>
              <a:t>muerte</a:t>
            </a:r>
            <a:r>
              <a:rPr lang="en-GB" sz="3600" dirty="0"/>
              <a:t>.</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by="(-#ppt_w*2)" calcmode="lin" valueType="num">
                                      <p:cBhvr rctx="PPT">
                                        <p:cTn id="7" dur="500" autoRev="1" fill="hold">
                                          <p:stCondLst>
                                            <p:cond delay="0"/>
                                          </p:stCondLst>
                                        </p:cTn>
                                        <p:tgtEl>
                                          <p:spTgt spid="5"/>
                                        </p:tgtEl>
                                        <p:attrNameLst>
                                          <p:attrName>ppt_w</p:attrName>
                                        </p:attrNameLst>
                                      </p:cBhvr>
                                    </p:anim>
                                    <p:anim by="(#ppt_w*0.50)" calcmode="lin" valueType="num">
                                      <p:cBhvr>
                                        <p:cTn id="8" dur="500" decel="50000" autoRev="1" fill="hold">
                                          <p:stCondLst>
                                            <p:cond delay="0"/>
                                          </p:stCondLst>
                                        </p:cTn>
                                        <p:tgtEl>
                                          <p:spTgt spid="5"/>
                                        </p:tgtEl>
                                        <p:attrNameLst>
                                          <p:attrName>ppt_x</p:attrName>
                                        </p:attrNameLst>
                                      </p:cBhvr>
                                    </p:anim>
                                    <p:anim from="(-#ppt_h/2)" to="(#ppt_y)" calcmode="lin" valueType="num">
                                      <p:cBhvr>
                                        <p:cTn id="9" dur="1000" fill="hold">
                                          <p:stCondLst>
                                            <p:cond delay="0"/>
                                          </p:stCondLst>
                                        </p:cTn>
                                        <p:tgtEl>
                                          <p:spTgt spid="5"/>
                                        </p:tgtEl>
                                        <p:attrNameLst>
                                          <p:attrName>ppt_y</p:attrName>
                                        </p:attrNameLst>
                                      </p:cBhvr>
                                    </p:anim>
                                    <p:animRot by="21600000">
                                      <p:cBhvr>
                                        <p:cTn id="10" dur="1000"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625" y="285750"/>
            <a:ext cx="8429625" cy="584200"/>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US" sz="3200" dirty="0"/>
              <a:t>¿</a:t>
            </a:r>
            <a:r>
              <a:rPr lang="en-US" sz="3200" dirty="0" err="1"/>
              <a:t>Inglaterra</a:t>
            </a:r>
            <a:r>
              <a:rPr lang="en-US" sz="3200" dirty="0"/>
              <a:t> o la </a:t>
            </a:r>
            <a:r>
              <a:rPr lang="en-US" sz="3200" dirty="0" err="1"/>
              <a:t>RASD</a:t>
            </a:r>
            <a:r>
              <a:rPr lang="en-US" sz="3200" dirty="0"/>
              <a:t> o los dos?</a:t>
            </a:r>
          </a:p>
        </p:txBody>
      </p:sp>
      <p:graphicFrame>
        <p:nvGraphicFramePr>
          <p:cNvPr id="3" name="Table 2"/>
          <p:cNvGraphicFramePr>
            <a:graphicFrameLocks noGrp="1"/>
          </p:cNvGraphicFramePr>
          <p:nvPr/>
        </p:nvGraphicFramePr>
        <p:xfrm>
          <a:off x="428625" y="1071563"/>
          <a:ext cx="8286750" cy="5524503"/>
        </p:xfrm>
        <a:graphic>
          <a:graphicData uri="http://schemas.openxmlformats.org/drawingml/2006/table">
            <a:tbl>
              <a:tblPr firstRow="1" bandRow="1">
                <a:tableStyleId>{5940675A-B579-460E-94D1-54222C63F5DA}</a:tableStyleId>
              </a:tblPr>
              <a:tblGrid>
                <a:gridCol w="7546861"/>
                <a:gridCol w="739889"/>
              </a:tblGrid>
              <a:tr h="557435">
                <a:tc>
                  <a:txBody>
                    <a:bodyPr/>
                    <a:lstStyle/>
                    <a:p>
                      <a:r>
                        <a:rPr lang="en-GB" sz="2400" dirty="0" smtClean="0"/>
                        <a:t>1.  Las personas </a:t>
                      </a:r>
                      <a:r>
                        <a:rPr lang="en-GB" sz="2400" dirty="0" err="1" smtClean="0"/>
                        <a:t>suelen</a:t>
                      </a:r>
                      <a:r>
                        <a:rPr lang="en-GB" sz="2400" dirty="0" smtClean="0"/>
                        <a:t> </a:t>
                      </a:r>
                      <a:r>
                        <a:rPr lang="en-GB" sz="2400" dirty="0" err="1" smtClean="0"/>
                        <a:t>vivir</a:t>
                      </a:r>
                      <a:r>
                        <a:rPr lang="en-GB" sz="2400" dirty="0" smtClean="0"/>
                        <a:t> en </a:t>
                      </a:r>
                      <a:r>
                        <a:rPr lang="en-GB" sz="2400" dirty="0" err="1" smtClean="0"/>
                        <a:t>tiendas</a:t>
                      </a:r>
                      <a:r>
                        <a:rPr lang="en-GB" sz="2400" dirty="0" smtClean="0"/>
                        <a:t> </a:t>
                      </a:r>
                      <a:r>
                        <a:rPr lang="en-GB" sz="2400" dirty="0" err="1" smtClean="0"/>
                        <a:t>durante</a:t>
                      </a:r>
                      <a:r>
                        <a:rPr lang="en-GB" sz="2400" dirty="0" smtClean="0"/>
                        <a:t> el </a:t>
                      </a:r>
                      <a:r>
                        <a:rPr lang="en-GB" sz="2400" dirty="0" err="1" smtClean="0"/>
                        <a:t>invierno</a:t>
                      </a:r>
                      <a:r>
                        <a:rPr lang="en-GB" sz="2400" dirty="0" smtClean="0"/>
                        <a:t>.</a:t>
                      </a:r>
                      <a:endParaRPr lang="en-US" sz="2400" dirty="0"/>
                    </a:p>
                  </a:txBody>
                  <a:tcPr marL="91439" marR="91439" marT="45722" marB="45722" anchor="ctr"/>
                </a:tc>
                <a:tc>
                  <a:txBody>
                    <a:bodyPr/>
                    <a:lstStyle/>
                    <a:p>
                      <a:endParaRPr lang="en-US" sz="1800" dirty="0"/>
                    </a:p>
                  </a:txBody>
                  <a:tcPr marL="91439" marR="91439" marT="45722" marB="45722" anchor="ctr"/>
                </a:tc>
              </a:tr>
              <a:tr h="557435">
                <a:tc>
                  <a:txBody>
                    <a:bodyPr/>
                    <a:lstStyle/>
                    <a:p>
                      <a:r>
                        <a:rPr lang="en-GB" sz="2400" dirty="0" smtClean="0"/>
                        <a:t>2.  La </a:t>
                      </a:r>
                      <a:r>
                        <a:rPr lang="en-GB" sz="2400" dirty="0" err="1" smtClean="0"/>
                        <a:t>gente</a:t>
                      </a:r>
                      <a:r>
                        <a:rPr lang="en-GB" sz="2400" baseline="0" dirty="0" smtClean="0"/>
                        <a:t> </a:t>
                      </a:r>
                      <a:r>
                        <a:rPr lang="en-GB" sz="2400" baseline="0" dirty="0" err="1" smtClean="0"/>
                        <a:t>puede</a:t>
                      </a:r>
                      <a:r>
                        <a:rPr lang="en-GB" sz="2400" baseline="0" dirty="0" smtClean="0"/>
                        <a:t> </a:t>
                      </a:r>
                      <a:r>
                        <a:rPr lang="en-GB" sz="2400" baseline="0" dirty="0" err="1" smtClean="0"/>
                        <a:t>bañarse</a:t>
                      </a:r>
                      <a:r>
                        <a:rPr lang="en-GB" sz="2400" baseline="0" dirty="0" smtClean="0"/>
                        <a:t> </a:t>
                      </a:r>
                      <a:r>
                        <a:rPr lang="en-GB" sz="2400" baseline="0" dirty="0" err="1" smtClean="0"/>
                        <a:t>todos</a:t>
                      </a:r>
                      <a:r>
                        <a:rPr lang="en-GB" sz="2400" baseline="0" dirty="0" smtClean="0"/>
                        <a:t> los </a:t>
                      </a:r>
                      <a:r>
                        <a:rPr lang="en-GB" sz="2400" baseline="0" dirty="0" err="1" smtClean="0"/>
                        <a:t>días</a:t>
                      </a:r>
                      <a:r>
                        <a:rPr lang="en-GB" sz="2400" baseline="0" dirty="0" smtClean="0"/>
                        <a:t>.</a:t>
                      </a:r>
                      <a:endParaRPr lang="en-US" sz="2400" dirty="0"/>
                    </a:p>
                  </a:txBody>
                  <a:tcPr marL="91439" marR="91439" marT="45722" marB="45722" anchor="ctr"/>
                </a:tc>
                <a:tc>
                  <a:txBody>
                    <a:bodyPr/>
                    <a:lstStyle/>
                    <a:p>
                      <a:endParaRPr lang="en-US" sz="1800"/>
                    </a:p>
                  </a:txBody>
                  <a:tcPr marL="91439" marR="91439" marT="45722" marB="45722" anchor="ctr"/>
                </a:tc>
              </a:tr>
              <a:tr h="557435">
                <a:tc>
                  <a:txBody>
                    <a:bodyPr/>
                    <a:lstStyle/>
                    <a:p>
                      <a:r>
                        <a:rPr lang="en-GB" sz="2400" dirty="0" smtClean="0"/>
                        <a:t>3.  El </a:t>
                      </a:r>
                      <a:r>
                        <a:rPr lang="en-GB" sz="2400" dirty="0" err="1" smtClean="0"/>
                        <a:t>agua</a:t>
                      </a:r>
                      <a:r>
                        <a:rPr lang="en-GB" sz="2400" dirty="0" smtClean="0"/>
                        <a:t> </a:t>
                      </a:r>
                      <a:r>
                        <a:rPr lang="en-GB" sz="2400" dirty="0" err="1" smtClean="0"/>
                        <a:t>es</a:t>
                      </a:r>
                      <a:r>
                        <a:rPr lang="en-GB" sz="2400" dirty="0" smtClean="0"/>
                        <a:t> </a:t>
                      </a:r>
                      <a:r>
                        <a:rPr lang="en-GB" sz="2400" dirty="0" err="1" smtClean="0"/>
                        <a:t>esencial</a:t>
                      </a:r>
                      <a:r>
                        <a:rPr lang="en-GB" sz="2400" baseline="0" dirty="0" smtClean="0"/>
                        <a:t> </a:t>
                      </a:r>
                      <a:r>
                        <a:rPr lang="en-GB" sz="2400" baseline="0" dirty="0" err="1" smtClean="0"/>
                        <a:t>para</a:t>
                      </a:r>
                      <a:r>
                        <a:rPr lang="en-GB" sz="2400" baseline="0" dirty="0" smtClean="0"/>
                        <a:t> la </a:t>
                      </a:r>
                      <a:r>
                        <a:rPr lang="en-GB" sz="2400" baseline="0" dirty="0" err="1" smtClean="0"/>
                        <a:t>vida</a:t>
                      </a:r>
                      <a:r>
                        <a:rPr lang="en-GB" sz="2400" baseline="0" dirty="0" smtClean="0"/>
                        <a:t>.</a:t>
                      </a:r>
                      <a:endParaRPr lang="en-US" sz="2400" dirty="0"/>
                    </a:p>
                  </a:txBody>
                  <a:tcPr marL="91439" marR="91439" marT="45722" marB="45722" anchor="ctr"/>
                </a:tc>
                <a:tc>
                  <a:txBody>
                    <a:bodyPr/>
                    <a:lstStyle/>
                    <a:p>
                      <a:endParaRPr lang="en-US" sz="1800"/>
                    </a:p>
                  </a:txBody>
                  <a:tcPr marL="91439" marR="91439" marT="45722" marB="45722" anchor="ctr"/>
                </a:tc>
              </a:tr>
              <a:tr h="557435">
                <a:tc>
                  <a:txBody>
                    <a:bodyPr/>
                    <a:lstStyle/>
                    <a:p>
                      <a:r>
                        <a:rPr lang="en-GB" sz="2400" dirty="0" smtClean="0"/>
                        <a:t>4.  Los </a:t>
                      </a:r>
                      <a:r>
                        <a:rPr lang="en-GB" sz="2400" dirty="0" err="1" smtClean="0"/>
                        <a:t>servicios</a:t>
                      </a:r>
                      <a:r>
                        <a:rPr lang="en-GB" sz="2400" dirty="0" smtClean="0"/>
                        <a:t> </a:t>
                      </a:r>
                      <a:r>
                        <a:rPr lang="en-GB" sz="2400" dirty="0" err="1" smtClean="0"/>
                        <a:t>están</a:t>
                      </a:r>
                      <a:r>
                        <a:rPr lang="en-GB" sz="2400" baseline="0" dirty="0" smtClean="0"/>
                        <a:t> </a:t>
                      </a:r>
                      <a:r>
                        <a:rPr lang="en-GB" sz="2400" baseline="0" dirty="0" err="1" smtClean="0"/>
                        <a:t>aparte</a:t>
                      </a:r>
                      <a:r>
                        <a:rPr lang="en-GB" sz="2400" baseline="0" dirty="0" smtClean="0"/>
                        <a:t> en </a:t>
                      </a:r>
                      <a:r>
                        <a:rPr lang="en-GB" sz="2400" baseline="0" dirty="0" err="1" smtClean="0"/>
                        <a:t>otro</a:t>
                      </a:r>
                      <a:r>
                        <a:rPr lang="en-GB" sz="2400" baseline="0" dirty="0" smtClean="0"/>
                        <a:t> </a:t>
                      </a:r>
                      <a:r>
                        <a:rPr lang="en-GB" sz="2400" baseline="0" dirty="0" err="1" smtClean="0"/>
                        <a:t>edificio</a:t>
                      </a:r>
                      <a:r>
                        <a:rPr lang="en-GB" sz="2400" baseline="0" dirty="0" smtClean="0"/>
                        <a:t>.</a:t>
                      </a:r>
                      <a:endParaRPr lang="en-US" sz="2400" dirty="0"/>
                    </a:p>
                  </a:txBody>
                  <a:tcPr marL="91439" marR="91439" marT="45722" marB="45722" anchor="ctr"/>
                </a:tc>
                <a:tc>
                  <a:txBody>
                    <a:bodyPr/>
                    <a:lstStyle/>
                    <a:p>
                      <a:endParaRPr lang="en-US" sz="1800"/>
                    </a:p>
                  </a:txBody>
                  <a:tcPr marL="91439" marR="91439" marT="45722" marB="45722" anchor="ctr"/>
                </a:tc>
              </a:tr>
              <a:tr h="557435">
                <a:tc>
                  <a:txBody>
                    <a:bodyPr/>
                    <a:lstStyle/>
                    <a:p>
                      <a:r>
                        <a:rPr lang="en-GB" sz="2400" dirty="0" smtClean="0"/>
                        <a:t>5.  La </a:t>
                      </a:r>
                      <a:r>
                        <a:rPr lang="en-GB" sz="2400" dirty="0" err="1" smtClean="0"/>
                        <a:t>gente</a:t>
                      </a:r>
                      <a:r>
                        <a:rPr lang="en-GB" sz="2400" dirty="0" smtClean="0"/>
                        <a:t> </a:t>
                      </a:r>
                      <a:r>
                        <a:rPr lang="en-GB" sz="2400" dirty="0" err="1" smtClean="0"/>
                        <a:t>usa</a:t>
                      </a:r>
                      <a:r>
                        <a:rPr lang="en-GB" sz="2400" dirty="0" smtClean="0"/>
                        <a:t> </a:t>
                      </a:r>
                      <a:r>
                        <a:rPr lang="en-GB" sz="2400" dirty="0" err="1" smtClean="0"/>
                        <a:t>agua</a:t>
                      </a:r>
                      <a:r>
                        <a:rPr lang="en-GB" sz="2400" dirty="0" smtClean="0"/>
                        <a:t> </a:t>
                      </a:r>
                      <a:r>
                        <a:rPr lang="en-GB" sz="2400" dirty="0" err="1" smtClean="0"/>
                        <a:t>para</a:t>
                      </a:r>
                      <a:r>
                        <a:rPr lang="en-GB" sz="2400" dirty="0" smtClean="0"/>
                        <a:t> </a:t>
                      </a:r>
                      <a:r>
                        <a:rPr lang="en-GB" sz="2400" dirty="0" err="1" smtClean="0"/>
                        <a:t>beber</a:t>
                      </a:r>
                      <a:r>
                        <a:rPr lang="en-GB" sz="2400" dirty="0" smtClean="0"/>
                        <a:t>, </a:t>
                      </a:r>
                      <a:r>
                        <a:rPr lang="en-GB" sz="2400" dirty="0" err="1" smtClean="0"/>
                        <a:t>lavarse</a:t>
                      </a:r>
                      <a:r>
                        <a:rPr lang="en-GB" sz="2400" dirty="0" smtClean="0"/>
                        <a:t> y </a:t>
                      </a:r>
                      <a:r>
                        <a:rPr lang="en-GB" sz="2400" dirty="0" err="1" smtClean="0"/>
                        <a:t>lavar</a:t>
                      </a:r>
                      <a:r>
                        <a:rPr lang="en-GB" sz="2400" dirty="0" smtClean="0"/>
                        <a:t> la </a:t>
                      </a:r>
                      <a:r>
                        <a:rPr lang="en-GB" sz="2400" dirty="0" err="1" smtClean="0"/>
                        <a:t>ropa</a:t>
                      </a:r>
                      <a:r>
                        <a:rPr lang="en-GB" sz="2400" dirty="0" smtClean="0"/>
                        <a:t>.</a:t>
                      </a:r>
                      <a:endParaRPr lang="en-US" sz="2400" dirty="0"/>
                    </a:p>
                  </a:txBody>
                  <a:tcPr marL="91439" marR="91439" marT="45722" marB="45722" anchor="ctr"/>
                </a:tc>
                <a:tc>
                  <a:txBody>
                    <a:bodyPr/>
                    <a:lstStyle/>
                    <a:p>
                      <a:endParaRPr lang="en-US" sz="1800"/>
                    </a:p>
                  </a:txBody>
                  <a:tcPr marL="91439" marR="91439" marT="45722" marB="45722" anchor="ctr"/>
                </a:tc>
              </a:tr>
              <a:tr h="557435">
                <a:tc>
                  <a:txBody>
                    <a:bodyPr/>
                    <a:lstStyle/>
                    <a:p>
                      <a:r>
                        <a:rPr lang="en-GB" sz="2400" dirty="0" smtClean="0"/>
                        <a:t>6.  La </a:t>
                      </a:r>
                      <a:r>
                        <a:rPr lang="en-GB" sz="2400" dirty="0" err="1" smtClean="0"/>
                        <a:t>gente</a:t>
                      </a:r>
                      <a:r>
                        <a:rPr lang="en-GB" sz="2400" dirty="0" smtClean="0"/>
                        <a:t> </a:t>
                      </a:r>
                      <a:r>
                        <a:rPr lang="en-GB" sz="2400" dirty="0" err="1" smtClean="0"/>
                        <a:t>tiene</a:t>
                      </a:r>
                      <a:r>
                        <a:rPr lang="en-GB" sz="2400" baseline="0" dirty="0" smtClean="0"/>
                        <a:t> </a:t>
                      </a:r>
                      <a:r>
                        <a:rPr lang="en-GB" sz="2400" baseline="0" dirty="0" err="1" smtClean="0"/>
                        <a:t>que</a:t>
                      </a:r>
                      <a:r>
                        <a:rPr lang="en-GB" sz="2400" baseline="0" dirty="0" smtClean="0"/>
                        <a:t> </a:t>
                      </a:r>
                      <a:r>
                        <a:rPr lang="en-GB" sz="2400" baseline="0" dirty="0" err="1" smtClean="0"/>
                        <a:t>conservar</a:t>
                      </a:r>
                      <a:r>
                        <a:rPr lang="en-GB" sz="2400" baseline="0" dirty="0" smtClean="0"/>
                        <a:t> </a:t>
                      </a:r>
                      <a:r>
                        <a:rPr lang="en-GB" sz="2400" baseline="0" dirty="0" err="1" smtClean="0"/>
                        <a:t>agua</a:t>
                      </a:r>
                      <a:r>
                        <a:rPr lang="en-GB" sz="2400" baseline="0" dirty="0" smtClean="0"/>
                        <a:t>.</a:t>
                      </a:r>
                      <a:endParaRPr lang="en-US" sz="2400" dirty="0"/>
                    </a:p>
                  </a:txBody>
                  <a:tcPr marL="91439" marR="91439" marT="45722" marB="45722" anchor="ctr"/>
                </a:tc>
                <a:tc>
                  <a:txBody>
                    <a:bodyPr/>
                    <a:lstStyle/>
                    <a:p>
                      <a:endParaRPr lang="en-US" sz="1800" dirty="0"/>
                    </a:p>
                  </a:txBody>
                  <a:tcPr marL="91439" marR="91439" marT="45722" marB="45722" anchor="ctr"/>
                </a:tc>
              </a:tr>
              <a:tr h="822998">
                <a:tc>
                  <a:txBody>
                    <a:bodyPr/>
                    <a:lstStyle/>
                    <a:p>
                      <a:r>
                        <a:rPr lang="en-GB" sz="2400" dirty="0" smtClean="0"/>
                        <a:t>7.  Los</a:t>
                      </a:r>
                      <a:r>
                        <a:rPr lang="en-GB" sz="2400" baseline="0" dirty="0" smtClean="0"/>
                        <a:t> </a:t>
                      </a:r>
                      <a:r>
                        <a:rPr lang="en-GB" sz="2400" baseline="0" dirty="0" err="1" smtClean="0"/>
                        <a:t>niños</a:t>
                      </a:r>
                      <a:r>
                        <a:rPr lang="en-GB" sz="2400" baseline="0" dirty="0" smtClean="0"/>
                        <a:t> </a:t>
                      </a:r>
                      <a:r>
                        <a:rPr lang="en-GB" sz="2400" baseline="0" dirty="0" err="1" smtClean="0"/>
                        <a:t>tienen</a:t>
                      </a:r>
                      <a:r>
                        <a:rPr lang="en-GB" sz="2400" baseline="0" dirty="0" smtClean="0"/>
                        <a:t> </a:t>
                      </a:r>
                      <a:r>
                        <a:rPr lang="en-GB" sz="2400" baseline="0" dirty="0" err="1" smtClean="0"/>
                        <a:t>que</a:t>
                      </a:r>
                      <a:r>
                        <a:rPr lang="en-GB" sz="2400" baseline="0" dirty="0" smtClean="0"/>
                        <a:t> </a:t>
                      </a:r>
                      <a:r>
                        <a:rPr lang="en-GB" sz="2400" baseline="0" dirty="0" err="1" smtClean="0"/>
                        <a:t>recoger</a:t>
                      </a:r>
                      <a:r>
                        <a:rPr lang="en-GB" sz="2400" baseline="0" dirty="0" smtClean="0"/>
                        <a:t> el </a:t>
                      </a:r>
                      <a:r>
                        <a:rPr lang="en-GB" sz="2400" baseline="0" dirty="0" err="1" smtClean="0"/>
                        <a:t>agua</a:t>
                      </a:r>
                      <a:r>
                        <a:rPr lang="en-GB" sz="2400" baseline="0" dirty="0" smtClean="0"/>
                        <a:t> de un </a:t>
                      </a:r>
                      <a:r>
                        <a:rPr lang="en-GB" sz="2400" baseline="0" dirty="0" err="1" smtClean="0"/>
                        <a:t>punto</a:t>
                      </a:r>
                      <a:r>
                        <a:rPr lang="en-GB" sz="2400" baseline="0" dirty="0" smtClean="0"/>
                        <a:t> central.</a:t>
                      </a:r>
                      <a:endParaRPr lang="en-US" sz="2400" dirty="0"/>
                    </a:p>
                  </a:txBody>
                  <a:tcPr marL="91439" marR="91439" marT="45722" marB="45722" anchor="ctr"/>
                </a:tc>
                <a:tc>
                  <a:txBody>
                    <a:bodyPr/>
                    <a:lstStyle/>
                    <a:p>
                      <a:endParaRPr lang="en-US" sz="1800" dirty="0"/>
                    </a:p>
                  </a:txBody>
                  <a:tcPr marL="91439" marR="91439" marT="45722" marB="45722" anchor="ctr"/>
                </a:tc>
              </a:tr>
              <a:tr h="557435">
                <a:tc>
                  <a:txBody>
                    <a:bodyPr/>
                    <a:lstStyle/>
                    <a:p>
                      <a:r>
                        <a:rPr lang="en-GB" sz="2400" dirty="0" smtClean="0"/>
                        <a:t>8.  En el </a:t>
                      </a:r>
                      <a:r>
                        <a:rPr lang="en-GB" sz="2400" dirty="0" err="1" smtClean="0"/>
                        <a:t>verano</a:t>
                      </a:r>
                      <a:r>
                        <a:rPr lang="en-GB" sz="2400" dirty="0" smtClean="0"/>
                        <a:t> la </a:t>
                      </a:r>
                      <a:r>
                        <a:rPr lang="en-GB" sz="2400" dirty="0" err="1" smtClean="0"/>
                        <a:t>gente</a:t>
                      </a:r>
                      <a:r>
                        <a:rPr lang="en-GB" sz="2400" baseline="0" dirty="0" smtClean="0"/>
                        <a:t> </a:t>
                      </a:r>
                      <a:r>
                        <a:rPr lang="en-GB" sz="2400" baseline="0" dirty="0" err="1" smtClean="0"/>
                        <a:t>suele</a:t>
                      </a:r>
                      <a:r>
                        <a:rPr lang="en-GB" sz="2400" baseline="0" dirty="0" smtClean="0"/>
                        <a:t> </a:t>
                      </a:r>
                      <a:r>
                        <a:rPr lang="en-GB" sz="2400" baseline="0" dirty="0" err="1" smtClean="0"/>
                        <a:t>vivir</a:t>
                      </a:r>
                      <a:r>
                        <a:rPr lang="en-GB" sz="2400" baseline="0" dirty="0" smtClean="0"/>
                        <a:t> en </a:t>
                      </a:r>
                      <a:r>
                        <a:rPr lang="en-GB" sz="2400" baseline="0" dirty="0" err="1" smtClean="0"/>
                        <a:t>casas</a:t>
                      </a:r>
                      <a:r>
                        <a:rPr lang="en-GB" sz="2400" baseline="0" dirty="0" smtClean="0"/>
                        <a:t>.</a:t>
                      </a:r>
                      <a:endParaRPr lang="en-US" sz="2400" dirty="0"/>
                    </a:p>
                  </a:txBody>
                  <a:tcPr marL="91439" marR="91439" marT="45722" marB="45722" anchor="ctr"/>
                </a:tc>
                <a:tc>
                  <a:txBody>
                    <a:bodyPr/>
                    <a:lstStyle/>
                    <a:p>
                      <a:endParaRPr lang="en-US" sz="1800" dirty="0"/>
                    </a:p>
                  </a:txBody>
                  <a:tcPr marL="91439" marR="91439" marT="45722" marB="45722" anchor="ctr"/>
                </a:tc>
              </a:tr>
              <a:tr h="799460">
                <a:tc>
                  <a:txBody>
                    <a:bodyPr/>
                    <a:lstStyle/>
                    <a:p>
                      <a:r>
                        <a:rPr lang="en-GB" sz="2400" dirty="0" smtClean="0"/>
                        <a:t>9.  Las personas </a:t>
                      </a:r>
                      <a:r>
                        <a:rPr lang="en-GB" sz="2400" dirty="0" err="1" smtClean="0"/>
                        <a:t>suelen</a:t>
                      </a:r>
                      <a:r>
                        <a:rPr lang="en-GB" sz="2400" dirty="0" smtClean="0"/>
                        <a:t> </a:t>
                      </a:r>
                      <a:r>
                        <a:rPr lang="en-GB" sz="2400" dirty="0" err="1" smtClean="0"/>
                        <a:t>ofrecer</a:t>
                      </a:r>
                      <a:r>
                        <a:rPr lang="en-GB" sz="2400" dirty="0" smtClean="0"/>
                        <a:t> </a:t>
                      </a:r>
                      <a:r>
                        <a:rPr lang="en-GB" sz="2400" dirty="0" err="1" smtClean="0"/>
                        <a:t>té</a:t>
                      </a:r>
                      <a:r>
                        <a:rPr lang="en-GB" sz="2400" dirty="0" smtClean="0"/>
                        <a:t> a los </a:t>
                      </a:r>
                      <a:r>
                        <a:rPr lang="en-GB" sz="2400" dirty="0" err="1" smtClean="0"/>
                        <a:t>visitantes</a:t>
                      </a:r>
                      <a:r>
                        <a:rPr lang="en-GB" sz="2400" dirty="0" smtClean="0"/>
                        <a:t> </a:t>
                      </a:r>
                      <a:r>
                        <a:rPr lang="en-GB" sz="2400" smtClean="0"/>
                        <a:t>en casa.</a:t>
                      </a:r>
                      <a:endParaRPr lang="en-US" sz="2400" dirty="0"/>
                    </a:p>
                  </a:txBody>
                  <a:tcPr marL="91439" marR="91439" marT="45722" marB="45722" anchor="ctr"/>
                </a:tc>
                <a:tc>
                  <a:txBody>
                    <a:bodyPr/>
                    <a:lstStyle/>
                    <a:p>
                      <a:endParaRPr lang="en-US" sz="1800" dirty="0"/>
                    </a:p>
                  </a:txBody>
                  <a:tcPr marL="91439" marR="91439" marT="45722" marB="45722" anchor="ct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625" y="285750"/>
            <a:ext cx="8429625" cy="584200"/>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US" sz="3200" dirty="0" err="1" smtClean="0"/>
              <a:t>Vamos</a:t>
            </a:r>
            <a:r>
              <a:rPr lang="en-US" sz="3200" dirty="0" smtClean="0"/>
              <a:t> a </a:t>
            </a:r>
            <a:r>
              <a:rPr lang="en-US" sz="3200" dirty="0" err="1" smtClean="0"/>
              <a:t>comparar</a:t>
            </a:r>
            <a:r>
              <a:rPr lang="en-US" sz="3200" dirty="0" smtClean="0"/>
              <a:t> </a:t>
            </a:r>
            <a:r>
              <a:rPr lang="en-US" sz="3200" dirty="0" err="1" smtClean="0"/>
              <a:t>Inglaterra</a:t>
            </a:r>
            <a:r>
              <a:rPr lang="en-US" sz="3200" dirty="0" smtClean="0"/>
              <a:t> y </a:t>
            </a:r>
            <a:r>
              <a:rPr lang="en-US" sz="3200" dirty="0"/>
              <a:t>la </a:t>
            </a:r>
            <a:r>
              <a:rPr lang="en-US" sz="3200" dirty="0" err="1" smtClean="0"/>
              <a:t>RASD</a:t>
            </a:r>
            <a:endParaRPr lang="en-US" sz="3200" dirty="0"/>
          </a:p>
        </p:txBody>
      </p:sp>
      <p:graphicFrame>
        <p:nvGraphicFramePr>
          <p:cNvPr id="3" name="Table 2"/>
          <p:cNvGraphicFramePr>
            <a:graphicFrameLocks noGrp="1"/>
          </p:cNvGraphicFramePr>
          <p:nvPr>
            <p:extLst>
              <p:ext uri="{D42A27DB-BD31-4B8C-83A1-F6EECF244321}">
                <p14:modId xmlns:p14="http://schemas.microsoft.com/office/powerpoint/2010/main" val="1143116443"/>
              </p:ext>
            </p:extLst>
          </p:nvPr>
        </p:nvGraphicFramePr>
        <p:xfrm>
          <a:off x="446272" y="1412776"/>
          <a:ext cx="8411978" cy="3168351"/>
        </p:xfrm>
        <a:graphic>
          <a:graphicData uri="http://schemas.openxmlformats.org/drawingml/2006/table">
            <a:tbl>
              <a:tblPr firstRow="1" bandRow="1">
                <a:tableStyleId>{5940675A-B579-460E-94D1-54222C63F5DA}</a:tableStyleId>
              </a:tblPr>
              <a:tblGrid>
                <a:gridCol w="728210"/>
                <a:gridCol w="7683768"/>
              </a:tblGrid>
              <a:tr h="1056117">
                <a:tc>
                  <a:txBody>
                    <a:bodyPr/>
                    <a:lstStyle/>
                    <a:p>
                      <a:pPr algn="ctr"/>
                      <a:r>
                        <a:rPr lang="en-GB" sz="4400" b="1" dirty="0" smtClean="0"/>
                        <a:t>1</a:t>
                      </a:r>
                      <a:endParaRPr lang="en-GB" sz="4400" b="1" dirty="0"/>
                    </a:p>
                  </a:txBody>
                  <a:tcPr anchor="ctr"/>
                </a:tc>
                <a:tc>
                  <a:txBody>
                    <a:bodyPr/>
                    <a:lstStyle/>
                    <a:p>
                      <a:endParaRPr lang="en-GB"/>
                    </a:p>
                  </a:txBody>
                  <a:tcPr/>
                </a:tc>
              </a:tr>
              <a:tr h="1056117">
                <a:tc>
                  <a:txBody>
                    <a:bodyPr/>
                    <a:lstStyle/>
                    <a:p>
                      <a:pPr algn="ctr"/>
                      <a:r>
                        <a:rPr lang="en-GB" sz="4400" b="1" dirty="0" smtClean="0"/>
                        <a:t>2</a:t>
                      </a:r>
                      <a:endParaRPr lang="en-GB" sz="4400" b="1" dirty="0"/>
                    </a:p>
                  </a:txBody>
                  <a:tcPr anchor="ctr"/>
                </a:tc>
                <a:tc>
                  <a:txBody>
                    <a:bodyPr/>
                    <a:lstStyle/>
                    <a:p>
                      <a:endParaRPr lang="en-GB"/>
                    </a:p>
                  </a:txBody>
                  <a:tcPr/>
                </a:tc>
              </a:tr>
              <a:tr h="1056117">
                <a:tc>
                  <a:txBody>
                    <a:bodyPr/>
                    <a:lstStyle/>
                    <a:p>
                      <a:pPr algn="ctr"/>
                      <a:r>
                        <a:rPr lang="en-GB" sz="4400" b="1" dirty="0" smtClean="0"/>
                        <a:t>3</a:t>
                      </a:r>
                      <a:endParaRPr lang="en-GB" sz="4400" b="1" dirty="0"/>
                    </a:p>
                  </a:txBody>
                  <a:tcPr anchor="ctr"/>
                </a:tc>
                <a:tc>
                  <a:txBody>
                    <a:bodyPr/>
                    <a:lstStyle/>
                    <a:p>
                      <a:endParaRPr lang="en-GB" dirty="0"/>
                    </a:p>
                  </a:txBody>
                  <a:tcPr/>
                </a:tc>
              </a:tr>
            </a:tbl>
          </a:graphicData>
        </a:graphic>
      </p:graphicFrame>
    </p:spTree>
    <p:extLst>
      <p:ext uri="{BB962C8B-B14F-4D97-AF65-F5344CB8AC3E}">
        <p14:creationId xmlns:p14="http://schemas.microsoft.com/office/powerpoint/2010/main" val="1252360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214313" y="214313"/>
            <a:ext cx="8715375"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s-ES_tradnl" b="1" i="1" dirty="0">
                <a:latin typeface="Calibri" pitchFamily="34" charset="0"/>
              </a:rPr>
              <a:t>¿Qué es el agua?</a:t>
            </a:r>
          </a:p>
          <a:p>
            <a:pPr eaLnBrk="1" hangingPunct="1"/>
            <a:r>
              <a:rPr lang="en-GB" dirty="0">
                <a:latin typeface="Calibri" pitchFamily="34" charset="0"/>
              </a:rPr>
              <a:t>El </a:t>
            </a:r>
            <a:r>
              <a:rPr lang="en-GB" dirty="0" err="1">
                <a:latin typeface="Calibri" pitchFamily="34" charset="0"/>
              </a:rPr>
              <a:t>agua</a:t>
            </a:r>
            <a:r>
              <a:rPr lang="en-GB" dirty="0">
                <a:latin typeface="Calibri" pitchFamily="34" charset="0"/>
              </a:rPr>
              <a:t> </a:t>
            </a:r>
            <a:r>
              <a:rPr lang="en-GB" dirty="0" err="1">
                <a:latin typeface="Calibri" pitchFamily="34" charset="0"/>
              </a:rPr>
              <a:t>consiste</a:t>
            </a:r>
            <a:r>
              <a:rPr lang="en-GB" dirty="0">
                <a:latin typeface="Calibri" pitchFamily="34" charset="0"/>
              </a:rPr>
              <a:t> en___________________________________________________</a:t>
            </a:r>
            <a:br>
              <a:rPr lang="en-GB" dirty="0">
                <a:latin typeface="Calibri" pitchFamily="34" charset="0"/>
              </a:rPr>
            </a:br>
            <a:r>
              <a:rPr lang="en-GB" dirty="0">
                <a:latin typeface="Calibri" pitchFamily="34" charset="0"/>
              </a:rPr>
              <a:t/>
            </a:r>
            <a:br>
              <a:rPr lang="en-GB" dirty="0">
                <a:latin typeface="Calibri" pitchFamily="34" charset="0"/>
              </a:rPr>
            </a:br>
            <a:r>
              <a:rPr lang="es-ES_tradnl" b="1" i="1" dirty="0">
                <a:latin typeface="Calibri" pitchFamily="34" charset="0"/>
              </a:rPr>
              <a:t>¿Cómo es el agua?</a:t>
            </a:r>
            <a:br>
              <a:rPr lang="es-ES_tradnl" b="1" i="1" dirty="0">
                <a:latin typeface="Calibri" pitchFamily="34" charset="0"/>
              </a:rPr>
            </a:br>
            <a:r>
              <a:rPr lang="es-ES_tradnl" dirty="0">
                <a:latin typeface="Calibri" pitchFamily="34" charset="0"/>
              </a:rPr>
              <a:t>El agua es ___________________, ____________________ y ________________.</a:t>
            </a:r>
            <a:br>
              <a:rPr lang="es-ES_tradnl" dirty="0">
                <a:latin typeface="Calibri" pitchFamily="34" charset="0"/>
              </a:rPr>
            </a:br>
            <a:r>
              <a:rPr lang="es-ES_tradnl" dirty="0">
                <a:latin typeface="Calibri" pitchFamily="34" charset="0"/>
              </a:rPr>
              <a:t>El agua se presenta en tres estados: __________________, que se llama _________; __________________, que se llama _______________ y _______________, que se llama </a:t>
            </a:r>
            <a:r>
              <a:rPr lang="es-ES_tradnl" dirty="0" smtClean="0">
                <a:latin typeface="Calibri" pitchFamily="34" charset="0"/>
              </a:rPr>
              <a:t>__________________.</a:t>
            </a:r>
            <a:r>
              <a:rPr lang="es-ES_tradnl" dirty="0">
                <a:latin typeface="Calibri" pitchFamily="34" charset="0"/>
              </a:rPr>
              <a:t/>
            </a:r>
            <a:br>
              <a:rPr lang="es-ES_tradnl" dirty="0">
                <a:latin typeface="Calibri" pitchFamily="34" charset="0"/>
              </a:rPr>
            </a:br>
            <a:r>
              <a:rPr lang="en-GB" dirty="0">
                <a:latin typeface="Calibri" pitchFamily="34" charset="0"/>
              </a:rPr>
              <a:t/>
            </a:r>
            <a:br>
              <a:rPr lang="en-GB" dirty="0">
                <a:latin typeface="Calibri" pitchFamily="34" charset="0"/>
              </a:rPr>
            </a:br>
            <a:r>
              <a:rPr lang="es-ES_tradnl" b="1" i="1" dirty="0">
                <a:latin typeface="Calibri" pitchFamily="34" charset="0"/>
              </a:rPr>
              <a:t>¿En qué formas encontramos el agua en el mundo?</a:t>
            </a:r>
            <a:br>
              <a:rPr lang="es-ES_tradnl" b="1" i="1" dirty="0">
                <a:latin typeface="Calibri" pitchFamily="34" charset="0"/>
              </a:rPr>
            </a:br>
            <a:r>
              <a:rPr lang="es-ES_tradnl" dirty="0">
                <a:latin typeface="Calibri" pitchFamily="34" charset="0"/>
              </a:rPr>
              <a:t>En su estado sólido, la vemos en _____________ y _______________.</a:t>
            </a:r>
            <a:br>
              <a:rPr lang="es-ES_tradnl" dirty="0">
                <a:latin typeface="Calibri" pitchFamily="34" charset="0"/>
              </a:rPr>
            </a:br>
            <a:r>
              <a:rPr lang="es-ES_tradnl" dirty="0">
                <a:latin typeface="Calibri" pitchFamily="34" charset="0"/>
              </a:rPr>
              <a:t>En su estado líquido, hay agua en __________, _______________ y ____________.</a:t>
            </a:r>
            <a:br>
              <a:rPr lang="es-ES_tradnl" dirty="0">
                <a:latin typeface="Calibri" pitchFamily="34" charset="0"/>
              </a:rPr>
            </a:br>
            <a:r>
              <a:rPr lang="es-ES_tradnl" dirty="0">
                <a:latin typeface="Calibri" pitchFamily="34" charset="0"/>
              </a:rPr>
              <a:t>En su forma gaseosa, la vemos en __________________.</a:t>
            </a:r>
            <a:br>
              <a:rPr lang="es-ES_tradnl" dirty="0">
                <a:latin typeface="Calibri" pitchFamily="34" charset="0"/>
              </a:rPr>
            </a:br>
            <a:r>
              <a:rPr lang="es-ES_tradnl" dirty="0">
                <a:latin typeface="Calibri" pitchFamily="34" charset="0"/>
              </a:rPr>
              <a:t/>
            </a:r>
            <a:br>
              <a:rPr lang="es-ES_tradnl" dirty="0">
                <a:latin typeface="Calibri" pitchFamily="34" charset="0"/>
              </a:rPr>
            </a:br>
            <a:r>
              <a:rPr lang="es-ES_tradnl" b="1" i="1" dirty="0">
                <a:latin typeface="Calibri" pitchFamily="34" charset="0"/>
              </a:rPr>
              <a:t> ¿Dónde está el agua? </a:t>
            </a:r>
            <a:br>
              <a:rPr lang="es-ES_tradnl" b="1" i="1" dirty="0">
                <a:latin typeface="Calibri" pitchFamily="34" charset="0"/>
              </a:rPr>
            </a:br>
            <a:r>
              <a:rPr lang="es-ES_tradnl" dirty="0" smtClean="0">
                <a:latin typeface="Calibri" pitchFamily="34" charset="0"/>
              </a:rPr>
              <a:t>El 70</a:t>
            </a:r>
            <a:r>
              <a:rPr lang="es-ES_tradnl" dirty="0">
                <a:latin typeface="Calibri" pitchFamily="34" charset="0"/>
              </a:rPr>
              <a:t>% de la tierra </a:t>
            </a:r>
            <a:r>
              <a:rPr lang="es-ES_tradnl" dirty="0" smtClean="0">
                <a:latin typeface="Calibri" pitchFamily="34" charset="0"/>
              </a:rPr>
              <a:t>está ___________ por agua.  </a:t>
            </a:r>
            <a:r>
              <a:rPr lang="es-ES_tradnl" dirty="0" smtClean="0">
                <a:latin typeface="Calibri" pitchFamily="34" charset="0"/>
              </a:rPr>
              <a:t>El 97</a:t>
            </a:r>
            <a:r>
              <a:rPr lang="es-ES_tradnl" dirty="0">
                <a:latin typeface="Calibri" pitchFamily="34" charset="0"/>
              </a:rPr>
              <a:t>% </a:t>
            </a:r>
            <a:r>
              <a:rPr lang="es-ES_tradnl" dirty="0" smtClean="0">
                <a:latin typeface="Calibri" pitchFamily="34" charset="0"/>
              </a:rPr>
              <a:t> es agua ______________ </a:t>
            </a:r>
            <a:r>
              <a:rPr lang="es-ES_tradnl" dirty="0">
                <a:latin typeface="Calibri" pitchFamily="34" charset="0"/>
              </a:rPr>
              <a:t>y </a:t>
            </a:r>
            <a:r>
              <a:rPr lang="es-ES_tradnl" dirty="0" smtClean="0">
                <a:latin typeface="Calibri" pitchFamily="34" charset="0"/>
              </a:rPr>
              <a:t>el 3</a:t>
            </a:r>
            <a:r>
              <a:rPr lang="es-ES_tradnl" dirty="0">
                <a:latin typeface="Calibri" pitchFamily="34" charset="0"/>
              </a:rPr>
              <a:t>% </a:t>
            </a:r>
            <a:r>
              <a:rPr lang="es-ES_tradnl" dirty="0" smtClean="0">
                <a:latin typeface="Calibri" pitchFamily="34" charset="0"/>
              </a:rPr>
              <a:t>es agua _________________. </a:t>
            </a:r>
            <a:r>
              <a:rPr lang="es-ES_tradnl" dirty="0">
                <a:latin typeface="Calibri" pitchFamily="34" charset="0"/>
              </a:rPr>
              <a:t/>
            </a:r>
            <a:br>
              <a:rPr lang="es-ES_tradnl" dirty="0">
                <a:latin typeface="Calibri" pitchFamily="34" charset="0"/>
              </a:rPr>
            </a:br>
            <a:r>
              <a:rPr lang="es-ES_tradnl" dirty="0">
                <a:latin typeface="Calibri" pitchFamily="34" charset="0"/>
              </a:rPr>
              <a:t>El agua está presente también en ___________________, _________________ y </a:t>
            </a:r>
            <a:r>
              <a:rPr lang="es-ES_tradnl" dirty="0" smtClean="0">
                <a:latin typeface="Calibri" pitchFamily="34" charset="0"/>
              </a:rPr>
              <a:t>bajo la ________.</a:t>
            </a:r>
            <a:endParaRPr lang="en-US" dirty="0">
              <a:latin typeface="Calibri" pitchFamily="34" charset="0"/>
            </a:endParaRPr>
          </a:p>
        </p:txBody>
      </p:sp>
      <p:sp>
        <p:nvSpPr>
          <p:cNvPr id="3" name="TextBox 2"/>
          <p:cNvSpPr txBox="1"/>
          <p:nvPr/>
        </p:nvSpPr>
        <p:spPr>
          <a:xfrm>
            <a:off x="2051720" y="467380"/>
            <a:ext cx="6408712" cy="369332"/>
          </a:xfrm>
          <a:prstGeom prst="rect">
            <a:avLst/>
          </a:prstGeom>
          <a:noFill/>
        </p:spPr>
        <p:txBody>
          <a:bodyPr wrap="square" rtlCol="0">
            <a:spAutoFit/>
          </a:bodyPr>
          <a:lstStyle/>
          <a:p>
            <a:r>
              <a:rPr lang="en-GB" b="1" i="1" dirty="0" smtClean="0"/>
              <a:t>dos </a:t>
            </a:r>
            <a:r>
              <a:rPr lang="en-GB" b="1" i="1" dirty="0" err="1" smtClean="0"/>
              <a:t>átomos</a:t>
            </a:r>
            <a:r>
              <a:rPr lang="en-GB" b="1" i="1" dirty="0" smtClean="0"/>
              <a:t> de </a:t>
            </a:r>
            <a:r>
              <a:rPr lang="en-GB" b="1" i="1" dirty="0" err="1" smtClean="0"/>
              <a:t>hidrógeno</a:t>
            </a:r>
            <a:r>
              <a:rPr lang="en-GB" b="1" i="1" dirty="0" smtClean="0"/>
              <a:t> y </a:t>
            </a:r>
            <a:r>
              <a:rPr lang="en-GB" b="1" i="1" dirty="0" err="1" smtClean="0"/>
              <a:t>uno</a:t>
            </a:r>
            <a:r>
              <a:rPr lang="en-GB" b="1" i="1" dirty="0" smtClean="0"/>
              <a:t> de </a:t>
            </a:r>
            <a:r>
              <a:rPr lang="en-GB" b="1" i="1" dirty="0" err="1" smtClean="0"/>
              <a:t>oxígeno</a:t>
            </a:r>
            <a:r>
              <a:rPr lang="en-GB" b="1" i="1" dirty="0" smtClean="0"/>
              <a:t>. </a:t>
            </a:r>
            <a:endParaRPr lang="en-GB" b="1" i="1" dirty="0"/>
          </a:p>
        </p:txBody>
      </p:sp>
      <p:graphicFrame>
        <p:nvGraphicFramePr>
          <p:cNvPr id="2" name="Table 1"/>
          <p:cNvGraphicFramePr>
            <a:graphicFrameLocks noGrp="1"/>
          </p:cNvGraphicFramePr>
          <p:nvPr>
            <p:extLst>
              <p:ext uri="{D42A27DB-BD31-4B8C-83A1-F6EECF244321}">
                <p14:modId xmlns:p14="http://schemas.microsoft.com/office/powerpoint/2010/main" val="3825092754"/>
              </p:ext>
            </p:extLst>
          </p:nvPr>
        </p:nvGraphicFramePr>
        <p:xfrm>
          <a:off x="248938" y="5569625"/>
          <a:ext cx="8680749" cy="1112520"/>
        </p:xfrm>
        <a:graphic>
          <a:graphicData uri="http://schemas.openxmlformats.org/drawingml/2006/table">
            <a:tbl>
              <a:tblPr firstRow="1" bandRow="1">
                <a:tableStyleId>{5940675A-B579-460E-94D1-54222C63F5DA}</a:tableStyleId>
              </a:tblPr>
              <a:tblGrid>
                <a:gridCol w="1240107"/>
                <a:gridCol w="1240107"/>
                <a:gridCol w="978752"/>
                <a:gridCol w="1224136"/>
                <a:gridCol w="1224136"/>
                <a:gridCol w="1296144"/>
                <a:gridCol w="1477367"/>
              </a:tblGrid>
              <a:tr h="370840">
                <a:tc>
                  <a:txBody>
                    <a:bodyPr/>
                    <a:lstStyle/>
                    <a:p>
                      <a:pPr algn="ctr"/>
                      <a:r>
                        <a:rPr lang="en-GB" dirty="0" err="1" smtClean="0"/>
                        <a:t>sólido</a:t>
                      </a:r>
                      <a:endParaRPr lang="en-GB" dirty="0"/>
                    </a:p>
                  </a:txBody>
                  <a:tcPr anchor="ctr"/>
                </a:tc>
                <a:tc>
                  <a:txBody>
                    <a:bodyPr/>
                    <a:lstStyle/>
                    <a:p>
                      <a:pPr algn="ctr"/>
                      <a:r>
                        <a:rPr lang="en-GB" dirty="0" err="1" smtClean="0"/>
                        <a:t>nubes</a:t>
                      </a:r>
                      <a:endParaRPr lang="en-GB" dirty="0"/>
                    </a:p>
                  </a:txBody>
                  <a:tcPr anchor="ctr"/>
                </a:tc>
                <a:tc>
                  <a:txBody>
                    <a:bodyPr/>
                    <a:lstStyle/>
                    <a:p>
                      <a:pPr algn="ctr"/>
                      <a:r>
                        <a:rPr lang="en-GB" dirty="0" err="1" smtClean="0"/>
                        <a:t>agua</a:t>
                      </a:r>
                      <a:endParaRPr lang="en-GB" dirty="0"/>
                    </a:p>
                  </a:txBody>
                  <a:tcPr anchor="ctr"/>
                </a:tc>
                <a:tc>
                  <a:txBody>
                    <a:bodyPr/>
                    <a:lstStyle/>
                    <a:p>
                      <a:pPr algn="ctr"/>
                      <a:r>
                        <a:rPr lang="en-GB" dirty="0" err="1" smtClean="0"/>
                        <a:t>tierra</a:t>
                      </a:r>
                      <a:endParaRPr lang="en-GB" dirty="0"/>
                    </a:p>
                  </a:txBody>
                  <a:tcPr anchor="ctr"/>
                </a:tc>
                <a:tc>
                  <a:txBody>
                    <a:bodyPr/>
                    <a:lstStyle/>
                    <a:p>
                      <a:pPr algn="ctr"/>
                      <a:r>
                        <a:rPr lang="en-GB" dirty="0" err="1" smtClean="0"/>
                        <a:t>insípida</a:t>
                      </a:r>
                      <a:endParaRPr lang="en-GB" dirty="0"/>
                    </a:p>
                  </a:txBody>
                  <a:tcPr anchor="ctr"/>
                </a:tc>
                <a:tc>
                  <a:txBody>
                    <a:bodyPr/>
                    <a:lstStyle/>
                    <a:p>
                      <a:pPr algn="ctr"/>
                      <a:r>
                        <a:rPr lang="en-GB" dirty="0" err="1" smtClean="0"/>
                        <a:t>vapor</a:t>
                      </a:r>
                      <a:endParaRPr lang="en-GB" dirty="0"/>
                    </a:p>
                  </a:txBody>
                  <a:tcPr anchor="ctr"/>
                </a:tc>
                <a:tc>
                  <a:txBody>
                    <a:bodyPr/>
                    <a:lstStyle/>
                    <a:p>
                      <a:pPr algn="ctr"/>
                      <a:r>
                        <a:rPr lang="en-GB" dirty="0" err="1" smtClean="0"/>
                        <a:t>salada</a:t>
                      </a:r>
                      <a:endParaRPr lang="en-GB" dirty="0"/>
                    </a:p>
                  </a:txBody>
                  <a:tcPr anchor="ctr"/>
                </a:tc>
              </a:tr>
              <a:tr h="370840">
                <a:tc>
                  <a:txBody>
                    <a:bodyPr/>
                    <a:lstStyle/>
                    <a:p>
                      <a:pPr algn="ctr"/>
                      <a:r>
                        <a:rPr lang="en-GB" dirty="0" err="1" smtClean="0"/>
                        <a:t>ríos</a:t>
                      </a:r>
                      <a:endParaRPr lang="en-GB" dirty="0"/>
                    </a:p>
                  </a:txBody>
                  <a:tcPr anchor="ctr"/>
                </a:tc>
                <a:tc>
                  <a:txBody>
                    <a:bodyPr/>
                    <a:lstStyle/>
                    <a:p>
                      <a:pPr algn="ctr"/>
                      <a:r>
                        <a:rPr lang="en-GB" dirty="0" err="1" smtClean="0"/>
                        <a:t>inodora</a:t>
                      </a:r>
                      <a:endParaRPr lang="en-GB" dirty="0"/>
                    </a:p>
                  </a:txBody>
                  <a:tcPr anchor="ctr"/>
                </a:tc>
                <a:tc>
                  <a:txBody>
                    <a:bodyPr/>
                    <a:lstStyle/>
                    <a:p>
                      <a:pPr algn="ctr"/>
                      <a:r>
                        <a:rPr lang="en-GB" dirty="0" err="1" smtClean="0"/>
                        <a:t>hielo</a:t>
                      </a:r>
                      <a:endParaRPr lang="en-GB" dirty="0"/>
                    </a:p>
                  </a:txBody>
                  <a:tcPr anchor="ctr"/>
                </a:tc>
                <a:tc>
                  <a:txBody>
                    <a:bodyPr/>
                    <a:lstStyle/>
                    <a:p>
                      <a:pPr algn="ctr"/>
                      <a:r>
                        <a:rPr lang="en-GB" dirty="0" err="1" smtClean="0"/>
                        <a:t>líquido</a:t>
                      </a:r>
                      <a:endParaRPr lang="en-GB" dirty="0"/>
                    </a:p>
                  </a:txBody>
                  <a:tcPr anchor="ctr"/>
                </a:tc>
                <a:tc>
                  <a:txBody>
                    <a:bodyPr/>
                    <a:lstStyle/>
                    <a:p>
                      <a:pPr algn="ctr"/>
                      <a:r>
                        <a:rPr lang="en-GB" dirty="0" err="1" smtClean="0"/>
                        <a:t>glaciares</a:t>
                      </a:r>
                      <a:endParaRPr lang="en-GB" dirty="0"/>
                    </a:p>
                  </a:txBody>
                  <a:tcPr anchor="ctr"/>
                </a:tc>
                <a:tc>
                  <a:txBody>
                    <a:bodyPr/>
                    <a:lstStyle/>
                    <a:p>
                      <a:pPr algn="ctr"/>
                      <a:r>
                        <a:rPr lang="en-GB" dirty="0" smtClean="0"/>
                        <a:t>el </a:t>
                      </a:r>
                      <a:r>
                        <a:rPr lang="en-GB" dirty="0" err="1" smtClean="0"/>
                        <a:t>cuerpo</a:t>
                      </a:r>
                      <a:endParaRPr lang="en-GB" dirty="0"/>
                    </a:p>
                  </a:txBody>
                  <a:tcPr anchor="ctr"/>
                </a:tc>
                <a:tc>
                  <a:txBody>
                    <a:bodyPr/>
                    <a:lstStyle/>
                    <a:p>
                      <a:pPr algn="ctr"/>
                      <a:r>
                        <a:rPr lang="en-GB" dirty="0" err="1" smtClean="0"/>
                        <a:t>dulce</a:t>
                      </a:r>
                      <a:endParaRPr lang="en-GB" dirty="0"/>
                    </a:p>
                  </a:txBody>
                  <a:tcPr anchor="ctr"/>
                </a:tc>
              </a:tr>
              <a:tr h="370840">
                <a:tc>
                  <a:txBody>
                    <a:bodyPr/>
                    <a:lstStyle/>
                    <a:p>
                      <a:pPr algn="ctr"/>
                      <a:r>
                        <a:rPr lang="en-GB" dirty="0" err="1" smtClean="0"/>
                        <a:t>incolora</a:t>
                      </a:r>
                      <a:endParaRPr lang="en-GB" dirty="0"/>
                    </a:p>
                  </a:txBody>
                  <a:tcPr anchor="ctr"/>
                </a:tc>
                <a:tc>
                  <a:txBody>
                    <a:bodyPr/>
                    <a:lstStyle/>
                    <a:p>
                      <a:pPr algn="ctr"/>
                      <a:r>
                        <a:rPr lang="en-GB" dirty="0" err="1" smtClean="0"/>
                        <a:t>lagos</a:t>
                      </a:r>
                      <a:endParaRPr lang="en-GB" dirty="0"/>
                    </a:p>
                  </a:txBody>
                  <a:tcPr anchor="ctr"/>
                </a:tc>
                <a:tc>
                  <a:txBody>
                    <a:bodyPr/>
                    <a:lstStyle/>
                    <a:p>
                      <a:pPr algn="ctr"/>
                      <a:r>
                        <a:rPr lang="en-GB" dirty="0" err="1" smtClean="0"/>
                        <a:t>nieve</a:t>
                      </a:r>
                      <a:endParaRPr lang="en-GB" dirty="0"/>
                    </a:p>
                  </a:txBody>
                  <a:tcPr anchor="ctr"/>
                </a:tc>
                <a:tc>
                  <a:txBody>
                    <a:bodyPr/>
                    <a:lstStyle/>
                    <a:p>
                      <a:pPr algn="ctr"/>
                      <a:r>
                        <a:rPr lang="en-GB" dirty="0" smtClean="0"/>
                        <a:t>mares</a:t>
                      </a:r>
                      <a:endParaRPr lang="en-GB" dirty="0"/>
                    </a:p>
                  </a:txBody>
                  <a:tcPr anchor="ctr"/>
                </a:tc>
                <a:tc>
                  <a:txBody>
                    <a:bodyPr/>
                    <a:lstStyle/>
                    <a:p>
                      <a:pPr algn="ctr"/>
                      <a:r>
                        <a:rPr lang="en-GB" dirty="0" err="1" smtClean="0"/>
                        <a:t>cubierta</a:t>
                      </a:r>
                      <a:endParaRPr lang="en-GB" dirty="0"/>
                    </a:p>
                  </a:txBody>
                  <a:tcPr anchor="ctr"/>
                </a:tc>
                <a:tc>
                  <a:txBody>
                    <a:bodyPr/>
                    <a:lstStyle/>
                    <a:p>
                      <a:pPr algn="ctr"/>
                      <a:r>
                        <a:rPr lang="en-GB" dirty="0" err="1" smtClean="0"/>
                        <a:t>gaseosa</a:t>
                      </a:r>
                      <a:endParaRPr lang="en-GB" dirty="0"/>
                    </a:p>
                  </a:txBody>
                  <a:tcPr anchor="ctr"/>
                </a:tc>
                <a:tc>
                  <a:txBody>
                    <a:bodyPr/>
                    <a:lstStyle/>
                    <a:p>
                      <a:pPr algn="ctr"/>
                      <a:r>
                        <a:rPr lang="en-GB" dirty="0" smtClean="0"/>
                        <a:t>los </a:t>
                      </a:r>
                      <a:r>
                        <a:rPr lang="en-GB" dirty="0" err="1" smtClean="0"/>
                        <a:t>alimentos</a:t>
                      </a:r>
                      <a:endParaRPr lang="en-GB" dirty="0"/>
                    </a:p>
                  </a:txBody>
                  <a:tcPr anchor="ctr"/>
                </a:tc>
              </a:tr>
            </a:tbl>
          </a:graphicData>
        </a:graphic>
      </p:graphicFrame>
    </p:spTree>
    <p:extLst>
      <p:ext uri="{BB962C8B-B14F-4D97-AF65-F5344CB8AC3E}">
        <p14:creationId xmlns:p14="http://schemas.microsoft.com/office/powerpoint/2010/main" val="674996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descr="gotic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86188" y="2286000"/>
            <a:ext cx="1282700"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429000" y="4071938"/>
            <a:ext cx="1928813" cy="1077912"/>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GB" sz="3200" b="1" dirty="0" err="1">
                <a:latin typeface="Antigoni" pitchFamily="34" charset="0"/>
              </a:rPr>
              <a:t>agua</a:t>
            </a:r>
            <a:r>
              <a:rPr lang="en-GB" sz="3200" b="1" dirty="0">
                <a:latin typeface="Antigoni" pitchFamily="34" charset="0"/>
              </a:rPr>
              <a:t/>
            </a:r>
            <a:br>
              <a:rPr lang="en-GB" sz="3200" b="1" dirty="0">
                <a:latin typeface="Antigoni" pitchFamily="34" charset="0"/>
              </a:rPr>
            </a:br>
            <a:r>
              <a:rPr lang="en-GB" sz="3200" b="1" dirty="0">
                <a:latin typeface="Antigoni" pitchFamily="34" charset="0"/>
              </a:rPr>
              <a:t>los </a:t>
            </a:r>
            <a:r>
              <a:rPr lang="en-GB" sz="3200" b="1" dirty="0" err="1">
                <a:latin typeface="Antigoni" pitchFamily="34" charset="0"/>
              </a:rPr>
              <a:t>usos</a:t>
            </a:r>
            <a:endParaRPr lang="en-US" sz="3200" b="1" dirty="0">
              <a:latin typeface="Antigoni" pitchFamily="34" charset="0"/>
            </a:endParaRPr>
          </a:p>
        </p:txBody>
      </p:sp>
      <p:sp>
        <p:nvSpPr>
          <p:cNvPr id="5" name="Down Arrow 4"/>
          <p:cNvSpPr/>
          <p:nvPr/>
        </p:nvSpPr>
        <p:spPr>
          <a:xfrm rot="13707707">
            <a:off x="5146675" y="1096963"/>
            <a:ext cx="714375" cy="1857375"/>
          </a:xfrm>
          <a:prstGeom prst="down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en-US"/>
          </a:p>
        </p:txBody>
      </p:sp>
      <p:sp>
        <p:nvSpPr>
          <p:cNvPr id="6" name="Down Arrow 5"/>
          <p:cNvSpPr/>
          <p:nvPr/>
        </p:nvSpPr>
        <p:spPr>
          <a:xfrm rot="16200000">
            <a:off x="5506244" y="2637631"/>
            <a:ext cx="714375" cy="1154113"/>
          </a:xfrm>
          <a:prstGeom prst="down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en-US"/>
          </a:p>
        </p:txBody>
      </p:sp>
      <p:sp>
        <p:nvSpPr>
          <p:cNvPr id="7" name="Down Arrow 6"/>
          <p:cNvSpPr/>
          <p:nvPr/>
        </p:nvSpPr>
        <p:spPr>
          <a:xfrm rot="17981172">
            <a:off x="5767387" y="3867151"/>
            <a:ext cx="714375" cy="1193800"/>
          </a:xfrm>
          <a:prstGeom prst="down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en-US"/>
          </a:p>
        </p:txBody>
      </p:sp>
      <p:sp>
        <p:nvSpPr>
          <p:cNvPr id="8" name="Down Arrow 7"/>
          <p:cNvSpPr/>
          <p:nvPr/>
        </p:nvSpPr>
        <p:spPr>
          <a:xfrm rot="3396949">
            <a:off x="2266950" y="3959226"/>
            <a:ext cx="714375" cy="1193800"/>
          </a:xfrm>
          <a:prstGeom prst="down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en-US"/>
          </a:p>
        </p:txBody>
      </p:sp>
      <p:sp>
        <p:nvSpPr>
          <p:cNvPr id="9" name="Down Arrow 8"/>
          <p:cNvSpPr/>
          <p:nvPr/>
        </p:nvSpPr>
        <p:spPr>
          <a:xfrm rot="5400000">
            <a:off x="2863056" y="2637632"/>
            <a:ext cx="714375" cy="1154112"/>
          </a:xfrm>
          <a:prstGeom prst="down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en-US"/>
          </a:p>
        </p:txBody>
      </p:sp>
      <p:sp>
        <p:nvSpPr>
          <p:cNvPr id="10" name="Down Arrow 9"/>
          <p:cNvSpPr/>
          <p:nvPr/>
        </p:nvSpPr>
        <p:spPr>
          <a:xfrm rot="7713186">
            <a:off x="3021013" y="1144588"/>
            <a:ext cx="714375" cy="1857375"/>
          </a:xfrm>
          <a:prstGeom prst="downArrow">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en-US"/>
          </a:p>
        </p:txBody>
      </p:sp>
      <p:sp>
        <p:nvSpPr>
          <p:cNvPr id="11" name="TextBox 10"/>
          <p:cNvSpPr txBox="1"/>
          <p:nvPr/>
        </p:nvSpPr>
        <p:spPr>
          <a:xfrm>
            <a:off x="785813" y="357188"/>
            <a:ext cx="7643812" cy="708025"/>
          </a:xfrm>
          <a:prstGeom prst="rect">
            <a:avLst/>
          </a:prstGeom>
        </p:spPr>
        <p:style>
          <a:lnRef idx="1">
            <a:schemeClr val="accent5"/>
          </a:lnRef>
          <a:fillRef idx="2">
            <a:schemeClr val="accent5"/>
          </a:fillRef>
          <a:effectRef idx="1">
            <a:schemeClr val="accent5"/>
          </a:effectRef>
          <a:fontRef idx="minor">
            <a:schemeClr val="dk1"/>
          </a:fontRef>
        </p:style>
        <p:txBody>
          <a:bodyPr anchor="ctr">
            <a:spAutoFit/>
          </a:bodyPr>
          <a:lstStyle/>
          <a:p>
            <a:pPr algn="ctr" fontAlgn="auto">
              <a:spcBef>
                <a:spcPts val="0"/>
              </a:spcBef>
              <a:spcAft>
                <a:spcPts val="0"/>
              </a:spcAft>
              <a:defRPr/>
            </a:pPr>
            <a:r>
              <a:rPr lang="en-GB" sz="4000" b="1" dirty="0"/>
              <a:t>¿Para </a:t>
            </a:r>
            <a:r>
              <a:rPr lang="en-GB" sz="4000" b="1" dirty="0" err="1"/>
              <a:t>qué</a:t>
            </a:r>
            <a:r>
              <a:rPr lang="en-GB" sz="4000" b="1" dirty="0"/>
              <a:t> </a:t>
            </a:r>
            <a:r>
              <a:rPr lang="en-GB" sz="4000" b="1" dirty="0" err="1"/>
              <a:t>sirve</a:t>
            </a:r>
            <a:r>
              <a:rPr lang="en-GB" sz="4000" b="1" dirty="0"/>
              <a:t> el </a:t>
            </a:r>
            <a:r>
              <a:rPr lang="en-GB" sz="4000" b="1" dirty="0" err="1"/>
              <a:t>agua</a:t>
            </a:r>
            <a:r>
              <a:rPr lang="en-GB" sz="4000" b="1" dirty="0"/>
              <a:t>?</a:t>
            </a:r>
            <a:endParaRPr lang="en-US" sz="4000" b="1"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Campamentos_de_Sahara_Agua.wmv">
            <a:hlinkClick r:id="" action="ppaction://media"/>
          </p:cNvPr>
          <p:cNvPicPr>
            <a:picLocks noRot="1" noChangeAspect="1" noChangeArrowheads="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1476375" y="1106488"/>
            <a:ext cx="6191250" cy="4645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100"/>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4100"/>
                                        </p:tgtEl>
                                      </p:cBhvr>
                                    </p:cmd>
                                  </p:childTnLst>
                                </p:cTn>
                              </p:par>
                            </p:childTnLst>
                          </p:cTn>
                        </p:par>
                      </p:childTnLst>
                    </p:cTn>
                  </p:par>
                </p:childTnLst>
              </p:cTn>
              <p:nextCondLst>
                <p:cond evt="onClick" delay="0">
                  <p:tgtEl>
                    <p:spTgt spid="4100"/>
                  </p:tgtEl>
                </p:cond>
              </p:nextCondLst>
            </p:seq>
            <p:video>
              <p:cMediaNode>
                <p:cTn id="7" fill="hold" display="0">
                  <p:stCondLst>
                    <p:cond delay="indefinite"/>
                  </p:stCondLst>
                  <p:endCondLst>
                    <p:cond evt="onNext" delay="0">
                      <p:tgtEl>
                        <p:sldTgt/>
                      </p:tgtEl>
                    </p:cond>
                    <p:cond evt="onPrev" delay="0">
                      <p:tgtEl>
                        <p:sldTgt/>
                      </p:tgtEl>
                    </p:cond>
                  </p:endCondLst>
                </p:cTn>
                <p:tgtEl>
                  <p:spTgt spid="4100"/>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625" y="1071563"/>
          <a:ext cx="8286750" cy="5429248"/>
        </p:xfrm>
        <a:graphic>
          <a:graphicData uri="http://schemas.openxmlformats.org/drawingml/2006/table">
            <a:tbl>
              <a:tblPr firstRow="1" bandRow="1">
                <a:tableStyleId>{5940675A-B579-460E-94D1-54222C63F5DA}</a:tableStyleId>
              </a:tblPr>
              <a:tblGrid>
                <a:gridCol w="7546861"/>
                <a:gridCol w="739889"/>
              </a:tblGrid>
              <a:tr h="678656">
                <a:tc>
                  <a:txBody>
                    <a:bodyPr/>
                    <a:lstStyle/>
                    <a:p>
                      <a:r>
                        <a:rPr lang="en-GB" sz="2400" dirty="0" smtClean="0"/>
                        <a:t>El </a:t>
                      </a:r>
                      <a:r>
                        <a:rPr lang="en-GB" sz="2400" dirty="0" err="1" smtClean="0"/>
                        <a:t>agua</a:t>
                      </a:r>
                      <a:r>
                        <a:rPr lang="en-GB" sz="2400" dirty="0" smtClean="0"/>
                        <a:t> </a:t>
                      </a:r>
                      <a:r>
                        <a:rPr lang="en-GB" sz="2400" dirty="0" err="1" smtClean="0"/>
                        <a:t>es</a:t>
                      </a:r>
                      <a:r>
                        <a:rPr lang="en-GB" sz="2400" dirty="0" smtClean="0"/>
                        <a:t> </a:t>
                      </a:r>
                      <a:r>
                        <a:rPr lang="en-GB" sz="2400" dirty="0" err="1" smtClean="0"/>
                        <a:t>muy</a:t>
                      </a:r>
                      <a:r>
                        <a:rPr lang="en-GB" sz="2400" dirty="0" smtClean="0"/>
                        <a:t> </a:t>
                      </a:r>
                      <a:r>
                        <a:rPr lang="en-GB" sz="2400" dirty="0" err="1" smtClean="0"/>
                        <a:t>importante</a:t>
                      </a:r>
                      <a:r>
                        <a:rPr lang="en-GB" sz="2400" dirty="0" smtClean="0"/>
                        <a:t> en el </a:t>
                      </a:r>
                      <a:r>
                        <a:rPr lang="en-GB" sz="2400" dirty="0" err="1" smtClean="0"/>
                        <a:t>desierto</a:t>
                      </a:r>
                      <a:r>
                        <a:rPr lang="en-GB" sz="2400" dirty="0" smtClean="0"/>
                        <a:t>.</a:t>
                      </a:r>
                      <a:endParaRPr lang="en-US" sz="2400" dirty="0"/>
                    </a:p>
                  </a:txBody>
                  <a:tcPr marL="91439" marR="91439" anchor="ctr"/>
                </a:tc>
                <a:tc>
                  <a:txBody>
                    <a:bodyPr/>
                    <a:lstStyle/>
                    <a:p>
                      <a:endParaRPr lang="en-US" sz="1800" dirty="0"/>
                    </a:p>
                  </a:txBody>
                  <a:tcPr marL="91439" marR="91439" anchor="ctr"/>
                </a:tc>
              </a:tr>
              <a:tr h="678656">
                <a:tc>
                  <a:txBody>
                    <a:bodyPr/>
                    <a:lstStyle/>
                    <a:p>
                      <a:r>
                        <a:rPr lang="en-GB" sz="2400" dirty="0" err="1" smtClean="0"/>
                        <a:t>Usamos</a:t>
                      </a:r>
                      <a:r>
                        <a:rPr lang="en-GB" sz="2400" dirty="0" smtClean="0"/>
                        <a:t> el </a:t>
                      </a:r>
                      <a:r>
                        <a:rPr lang="en-GB" sz="2400" dirty="0" err="1" smtClean="0"/>
                        <a:t>agua</a:t>
                      </a:r>
                      <a:r>
                        <a:rPr lang="en-GB" sz="2400" dirty="0" smtClean="0"/>
                        <a:t> </a:t>
                      </a:r>
                      <a:r>
                        <a:rPr lang="en-GB" sz="2400" dirty="0" err="1" smtClean="0"/>
                        <a:t>para</a:t>
                      </a:r>
                      <a:r>
                        <a:rPr lang="en-GB" sz="2400" dirty="0" smtClean="0"/>
                        <a:t> </a:t>
                      </a:r>
                      <a:r>
                        <a:rPr lang="en-GB" sz="2400" dirty="0" err="1" smtClean="0"/>
                        <a:t>beber</a:t>
                      </a:r>
                      <a:r>
                        <a:rPr lang="en-GB" sz="2400" dirty="0" smtClean="0"/>
                        <a:t>.</a:t>
                      </a:r>
                      <a:endParaRPr lang="en-US" sz="2400" dirty="0"/>
                    </a:p>
                  </a:txBody>
                  <a:tcPr marL="91439" marR="91439" anchor="ctr"/>
                </a:tc>
                <a:tc>
                  <a:txBody>
                    <a:bodyPr/>
                    <a:lstStyle/>
                    <a:p>
                      <a:endParaRPr lang="en-US" sz="1800"/>
                    </a:p>
                  </a:txBody>
                  <a:tcPr marL="91439" marR="91439" anchor="ctr"/>
                </a:tc>
              </a:tr>
              <a:tr h="678656">
                <a:tc>
                  <a:txBody>
                    <a:bodyPr/>
                    <a:lstStyle/>
                    <a:p>
                      <a:r>
                        <a:rPr lang="en-GB" sz="2400" dirty="0" err="1" smtClean="0"/>
                        <a:t>Usamos</a:t>
                      </a:r>
                      <a:r>
                        <a:rPr lang="en-GB" sz="2400" dirty="0" smtClean="0"/>
                        <a:t> el </a:t>
                      </a:r>
                      <a:r>
                        <a:rPr lang="en-GB" sz="2400" dirty="0" err="1" smtClean="0"/>
                        <a:t>agua</a:t>
                      </a:r>
                      <a:r>
                        <a:rPr lang="en-GB" sz="2400" dirty="0" smtClean="0"/>
                        <a:t> </a:t>
                      </a:r>
                      <a:r>
                        <a:rPr lang="en-GB" sz="2400" dirty="0" err="1" smtClean="0"/>
                        <a:t>para</a:t>
                      </a:r>
                      <a:r>
                        <a:rPr lang="en-GB" sz="2400" dirty="0" smtClean="0"/>
                        <a:t> </a:t>
                      </a:r>
                      <a:r>
                        <a:rPr lang="en-GB" sz="2400" dirty="0" err="1" smtClean="0"/>
                        <a:t>cocinar</a:t>
                      </a:r>
                      <a:r>
                        <a:rPr lang="en-GB" sz="2400" dirty="0" smtClean="0"/>
                        <a:t>.</a:t>
                      </a:r>
                      <a:endParaRPr lang="en-US" sz="2400" dirty="0"/>
                    </a:p>
                  </a:txBody>
                  <a:tcPr marL="91439" marR="91439" anchor="ctr"/>
                </a:tc>
                <a:tc>
                  <a:txBody>
                    <a:bodyPr/>
                    <a:lstStyle/>
                    <a:p>
                      <a:endParaRPr lang="en-US" sz="1800"/>
                    </a:p>
                  </a:txBody>
                  <a:tcPr marL="91439" marR="91439" anchor="ctr"/>
                </a:tc>
              </a:tr>
              <a:tr h="678656">
                <a:tc>
                  <a:txBody>
                    <a:bodyPr/>
                    <a:lstStyle/>
                    <a:p>
                      <a:r>
                        <a:rPr lang="en-GB" sz="2400" dirty="0" err="1" smtClean="0"/>
                        <a:t>Usamos</a:t>
                      </a:r>
                      <a:r>
                        <a:rPr lang="en-GB" sz="2400" baseline="0" dirty="0" smtClean="0"/>
                        <a:t> </a:t>
                      </a:r>
                      <a:r>
                        <a:rPr lang="en-GB" sz="2400" dirty="0" smtClean="0"/>
                        <a:t>el </a:t>
                      </a:r>
                      <a:r>
                        <a:rPr lang="en-GB" sz="2400" dirty="0" err="1" smtClean="0"/>
                        <a:t>agua</a:t>
                      </a:r>
                      <a:r>
                        <a:rPr lang="en-GB" sz="2400" dirty="0" smtClean="0"/>
                        <a:t> </a:t>
                      </a:r>
                      <a:r>
                        <a:rPr lang="en-GB" sz="2400" dirty="0" err="1" smtClean="0"/>
                        <a:t>para</a:t>
                      </a:r>
                      <a:r>
                        <a:rPr lang="en-GB" sz="2400" dirty="0" smtClean="0"/>
                        <a:t> </a:t>
                      </a:r>
                      <a:r>
                        <a:rPr lang="en-GB" sz="2400" dirty="0" err="1" smtClean="0"/>
                        <a:t>lavar</a:t>
                      </a:r>
                      <a:r>
                        <a:rPr lang="en-GB" sz="2400" dirty="0" smtClean="0"/>
                        <a:t>.</a:t>
                      </a:r>
                      <a:endParaRPr lang="en-US" sz="2400" dirty="0"/>
                    </a:p>
                  </a:txBody>
                  <a:tcPr marL="91439" marR="91439" anchor="ctr"/>
                </a:tc>
                <a:tc>
                  <a:txBody>
                    <a:bodyPr/>
                    <a:lstStyle/>
                    <a:p>
                      <a:endParaRPr lang="en-US" sz="1800"/>
                    </a:p>
                  </a:txBody>
                  <a:tcPr marL="91439" marR="91439" anchor="ctr"/>
                </a:tc>
              </a:tr>
              <a:tr h="678656">
                <a:tc>
                  <a:txBody>
                    <a:bodyPr/>
                    <a:lstStyle/>
                    <a:p>
                      <a:r>
                        <a:rPr lang="en-GB" sz="2400" dirty="0" err="1" smtClean="0"/>
                        <a:t>Usamos</a:t>
                      </a:r>
                      <a:r>
                        <a:rPr lang="en-GB" sz="2400" dirty="0" smtClean="0"/>
                        <a:t> el </a:t>
                      </a:r>
                      <a:r>
                        <a:rPr lang="en-GB" sz="2400" dirty="0" err="1" smtClean="0"/>
                        <a:t>agua</a:t>
                      </a:r>
                      <a:r>
                        <a:rPr lang="en-GB" sz="2400" dirty="0" smtClean="0"/>
                        <a:t> </a:t>
                      </a:r>
                      <a:r>
                        <a:rPr lang="en-GB" sz="2400" dirty="0" err="1" smtClean="0"/>
                        <a:t>para</a:t>
                      </a:r>
                      <a:r>
                        <a:rPr lang="en-GB" sz="2400" dirty="0" smtClean="0"/>
                        <a:t> </a:t>
                      </a:r>
                      <a:r>
                        <a:rPr lang="en-GB" sz="2400" dirty="0" err="1" smtClean="0"/>
                        <a:t>regar</a:t>
                      </a:r>
                      <a:r>
                        <a:rPr lang="en-GB" sz="2400" dirty="0" smtClean="0"/>
                        <a:t> </a:t>
                      </a:r>
                      <a:r>
                        <a:rPr lang="en-GB" sz="2400" dirty="0" err="1" smtClean="0"/>
                        <a:t>las</a:t>
                      </a:r>
                      <a:r>
                        <a:rPr lang="en-GB" sz="2400" dirty="0" smtClean="0"/>
                        <a:t> </a:t>
                      </a:r>
                      <a:r>
                        <a:rPr lang="en-GB" sz="2400" dirty="0" err="1" smtClean="0"/>
                        <a:t>plantas</a:t>
                      </a:r>
                      <a:r>
                        <a:rPr lang="en-GB" sz="2400" dirty="0" smtClean="0"/>
                        <a:t>.</a:t>
                      </a:r>
                      <a:endParaRPr lang="en-US" sz="2400" dirty="0"/>
                    </a:p>
                  </a:txBody>
                  <a:tcPr marL="91439" marR="91439" anchor="ctr"/>
                </a:tc>
                <a:tc>
                  <a:txBody>
                    <a:bodyPr/>
                    <a:lstStyle/>
                    <a:p>
                      <a:endParaRPr lang="en-US" sz="1800"/>
                    </a:p>
                  </a:txBody>
                  <a:tcPr marL="91439" marR="91439" anchor="ctr"/>
                </a:tc>
              </a:tr>
              <a:tr h="678656">
                <a:tc>
                  <a:txBody>
                    <a:bodyPr/>
                    <a:lstStyle/>
                    <a:p>
                      <a:r>
                        <a:rPr lang="en-GB" sz="2400" dirty="0" err="1" smtClean="0"/>
                        <a:t>Usamos</a:t>
                      </a:r>
                      <a:r>
                        <a:rPr lang="en-GB" sz="2400" dirty="0" smtClean="0"/>
                        <a:t> el </a:t>
                      </a:r>
                      <a:r>
                        <a:rPr lang="en-GB" sz="2400" dirty="0" err="1" smtClean="0"/>
                        <a:t>agua</a:t>
                      </a:r>
                      <a:r>
                        <a:rPr lang="en-GB" sz="2400" dirty="0" smtClean="0"/>
                        <a:t> </a:t>
                      </a:r>
                      <a:r>
                        <a:rPr lang="en-GB" sz="2400" dirty="0" err="1" smtClean="0"/>
                        <a:t>para</a:t>
                      </a:r>
                      <a:r>
                        <a:rPr lang="en-GB" sz="2400" dirty="0" smtClean="0"/>
                        <a:t> los</a:t>
                      </a:r>
                      <a:r>
                        <a:rPr lang="en-GB" sz="2400" baseline="0" dirty="0" smtClean="0"/>
                        <a:t> </a:t>
                      </a:r>
                      <a:r>
                        <a:rPr lang="en-GB" sz="2400" baseline="0" dirty="0" err="1" smtClean="0"/>
                        <a:t>servicios</a:t>
                      </a:r>
                      <a:r>
                        <a:rPr lang="en-GB" sz="2400" baseline="0" dirty="0" smtClean="0"/>
                        <a:t>.</a:t>
                      </a:r>
                      <a:endParaRPr lang="en-US" sz="2400" dirty="0"/>
                    </a:p>
                  </a:txBody>
                  <a:tcPr marL="91439" marR="91439" anchor="ctr"/>
                </a:tc>
                <a:tc>
                  <a:txBody>
                    <a:bodyPr/>
                    <a:lstStyle/>
                    <a:p>
                      <a:endParaRPr lang="en-US" sz="1800" dirty="0"/>
                    </a:p>
                  </a:txBody>
                  <a:tcPr marL="91439" marR="91439" anchor="ctr"/>
                </a:tc>
              </a:tr>
              <a:tr h="678656">
                <a:tc>
                  <a:txBody>
                    <a:bodyPr/>
                    <a:lstStyle/>
                    <a:p>
                      <a:r>
                        <a:rPr lang="en-GB" sz="2400" dirty="0" err="1" smtClean="0"/>
                        <a:t>Usamos</a:t>
                      </a:r>
                      <a:r>
                        <a:rPr lang="en-GB" sz="2400" dirty="0" smtClean="0"/>
                        <a:t> el </a:t>
                      </a:r>
                      <a:r>
                        <a:rPr lang="en-GB" sz="2400" dirty="0" err="1" smtClean="0"/>
                        <a:t>agua</a:t>
                      </a:r>
                      <a:r>
                        <a:rPr lang="en-GB" sz="2400" dirty="0" smtClean="0"/>
                        <a:t> </a:t>
                      </a:r>
                      <a:r>
                        <a:rPr lang="en-GB" sz="2400" dirty="0" err="1" smtClean="0"/>
                        <a:t>para</a:t>
                      </a:r>
                      <a:r>
                        <a:rPr lang="en-GB" sz="2400" dirty="0" smtClean="0"/>
                        <a:t> </a:t>
                      </a:r>
                      <a:r>
                        <a:rPr lang="en-GB" sz="2400" dirty="0" err="1" smtClean="0"/>
                        <a:t>lavar</a:t>
                      </a:r>
                      <a:r>
                        <a:rPr lang="en-GB" sz="2400" dirty="0" smtClean="0"/>
                        <a:t> la </a:t>
                      </a:r>
                      <a:r>
                        <a:rPr lang="en-GB" sz="2400" dirty="0" err="1" smtClean="0"/>
                        <a:t>ropa</a:t>
                      </a:r>
                      <a:r>
                        <a:rPr lang="en-GB" sz="2400" dirty="0" smtClean="0"/>
                        <a:t>.</a:t>
                      </a:r>
                      <a:endParaRPr lang="en-US" sz="2400" dirty="0"/>
                    </a:p>
                  </a:txBody>
                  <a:tcPr marL="91439" marR="91439" anchor="ctr"/>
                </a:tc>
                <a:tc>
                  <a:txBody>
                    <a:bodyPr/>
                    <a:lstStyle/>
                    <a:p>
                      <a:endParaRPr lang="en-US" sz="1800" dirty="0"/>
                    </a:p>
                  </a:txBody>
                  <a:tcPr marL="91439" marR="91439" anchor="ctr"/>
                </a:tc>
              </a:tr>
              <a:tr h="678656">
                <a:tc>
                  <a:txBody>
                    <a:bodyPr/>
                    <a:lstStyle/>
                    <a:p>
                      <a:r>
                        <a:rPr lang="en-GB" sz="2400" dirty="0" err="1" smtClean="0"/>
                        <a:t>Usamos</a:t>
                      </a:r>
                      <a:r>
                        <a:rPr lang="en-GB" sz="2400" dirty="0" smtClean="0"/>
                        <a:t> el </a:t>
                      </a:r>
                      <a:r>
                        <a:rPr lang="en-GB" sz="2400" dirty="0" err="1" smtClean="0"/>
                        <a:t>agua</a:t>
                      </a:r>
                      <a:r>
                        <a:rPr lang="en-GB" sz="2400" dirty="0" smtClean="0"/>
                        <a:t> </a:t>
                      </a:r>
                      <a:r>
                        <a:rPr lang="en-GB" sz="2400" dirty="0" err="1" smtClean="0"/>
                        <a:t>para</a:t>
                      </a:r>
                      <a:r>
                        <a:rPr lang="en-GB" sz="2400" dirty="0" smtClean="0"/>
                        <a:t> </a:t>
                      </a:r>
                      <a:r>
                        <a:rPr lang="en-GB" sz="2400" dirty="0" err="1" smtClean="0"/>
                        <a:t>llenar</a:t>
                      </a:r>
                      <a:r>
                        <a:rPr lang="en-GB" sz="2400" dirty="0" smtClean="0"/>
                        <a:t> la </a:t>
                      </a:r>
                      <a:r>
                        <a:rPr lang="en-GB" sz="2400" dirty="0" err="1" smtClean="0"/>
                        <a:t>piscina</a:t>
                      </a:r>
                      <a:r>
                        <a:rPr lang="en-GB" sz="2400" dirty="0" smtClean="0"/>
                        <a:t>.</a:t>
                      </a:r>
                      <a:endParaRPr lang="en-US" sz="2400" dirty="0"/>
                    </a:p>
                  </a:txBody>
                  <a:tcPr marL="91439" marR="91439" anchor="ctr"/>
                </a:tc>
                <a:tc>
                  <a:txBody>
                    <a:bodyPr/>
                    <a:lstStyle/>
                    <a:p>
                      <a:endParaRPr lang="en-US" sz="1800" dirty="0"/>
                    </a:p>
                  </a:txBody>
                  <a:tcPr marL="91439" marR="91439" anchor="ctr"/>
                </a:tc>
              </a:tr>
            </a:tbl>
          </a:graphicData>
        </a:graphic>
      </p:graphicFrame>
      <p:sp>
        <p:nvSpPr>
          <p:cNvPr id="3" name="TextBox 2"/>
          <p:cNvSpPr txBox="1"/>
          <p:nvPr/>
        </p:nvSpPr>
        <p:spPr>
          <a:xfrm>
            <a:off x="428625" y="285750"/>
            <a:ext cx="8429625" cy="584200"/>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US" sz="3200" dirty="0"/>
              <a:t>¿</a:t>
            </a:r>
            <a:r>
              <a:rPr lang="en-US" sz="3200" dirty="0" err="1"/>
              <a:t>Dicen</a:t>
            </a:r>
            <a:r>
              <a:rPr lang="en-US" sz="3200" dirty="0"/>
              <a:t> </a:t>
            </a:r>
            <a:r>
              <a:rPr lang="en-US" sz="3200" dirty="0" err="1"/>
              <a:t>esto</a:t>
            </a:r>
            <a:r>
              <a:rPr lang="en-US" sz="3200" dirty="0"/>
              <a:t>? ¿</a:t>
            </a:r>
            <a:r>
              <a:rPr lang="en-US" sz="3200" dirty="0" err="1"/>
              <a:t>Sí</a:t>
            </a:r>
            <a:r>
              <a:rPr lang="en-US" sz="3200" dirty="0"/>
              <a:t> o no?  </a:t>
            </a:r>
          </a:p>
        </p:txBody>
      </p:sp>
      <p:sp>
        <p:nvSpPr>
          <p:cNvPr id="4" name="TextBox 3"/>
          <p:cNvSpPr txBox="1">
            <a:spLocks noChangeArrowheads="1"/>
          </p:cNvSpPr>
          <p:nvPr/>
        </p:nvSpPr>
        <p:spPr bwMode="auto">
          <a:xfrm>
            <a:off x="7929563" y="928688"/>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latin typeface="Bookshelf Symbol 7" pitchFamily="2" charset="2"/>
              </a:rPr>
              <a:t>p</a:t>
            </a:r>
            <a:endParaRPr lang="en-US" sz="4800" b="1">
              <a:latin typeface="Bookshelf Symbol 7" pitchFamily="2" charset="2"/>
            </a:endParaRPr>
          </a:p>
        </p:txBody>
      </p:sp>
      <p:sp>
        <p:nvSpPr>
          <p:cNvPr id="5" name="TextBox 4"/>
          <p:cNvSpPr txBox="1">
            <a:spLocks noChangeArrowheads="1"/>
          </p:cNvSpPr>
          <p:nvPr/>
        </p:nvSpPr>
        <p:spPr bwMode="auto">
          <a:xfrm>
            <a:off x="7929563" y="159861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latin typeface="Bookshelf Symbol 7" pitchFamily="2" charset="2"/>
              </a:rPr>
              <a:t>p</a:t>
            </a:r>
            <a:endParaRPr lang="en-US" sz="4800" b="1">
              <a:latin typeface="Bookshelf Symbol 7" pitchFamily="2" charset="2"/>
            </a:endParaRPr>
          </a:p>
        </p:txBody>
      </p:sp>
      <p:sp>
        <p:nvSpPr>
          <p:cNvPr id="6" name="TextBox 5"/>
          <p:cNvSpPr txBox="1">
            <a:spLocks noChangeArrowheads="1"/>
          </p:cNvSpPr>
          <p:nvPr/>
        </p:nvSpPr>
        <p:spPr bwMode="auto">
          <a:xfrm>
            <a:off x="8001000" y="302736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latin typeface="Bookshelf Symbol 7" pitchFamily="2" charset="2"/>
              </a:rPr>
              <a:t>p</a:t>
            </a:r>
            <a:endParaRPr lang="en-US" sz="4800" b="1">
              <a:latin typeface="Bookshelf Symbol 7" pitchFamily="2" charset="2"/>
            </a:endParaRPr>
          </a:p>
        </p:txBody>
      </p:sp>
      <p:sp>
        <p:nvSpPr>
          <p:cNvPr id="7" name="TextBox 6"/>
          <p:cNvSpPr txBox="1">
            <a:spLocks noChangeArrowheads="1"/>
          </p:cNvSpPr>
          <p:nvPr/>
        </p:nvSpPr>
        <p:spPr bwMode="auto">
          <a:xfrm>
            <a:off x="7929563" y="4313238"/>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latin typeface="Bookshelf Symbol 7" pitchFamily="2" charset="2"/>
              </a:rPr>
              <a:t>p</a:t>
            </a:r>
            <a:endParaRPr lang="en-US" sz="4800" b="1">
              <a:latin typeface="Bookshelf Symbol 7" pitchFamily="2" charset="2"/>
            </a:endParaRPr>
          </a:p>
        </p:txBody>
      </p:sp>
      <p:sp>
        <p:nvSpPr>
          <p:cNvPr id="8" name="TextBox 7"/>
          <p:cNvSpPr txBox="1">
            <a:spLocks noChangeArrowheads="1"/>
          </p:cNvSpPr>
          <p:nvPr/>
        </p:nvSpPr>
        <p:spPr bwMode="auto">
          <a:xfrm>
            <a:off x="7929563" y="507206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latin typeface="Bookshelf Symbol 7" pitchFamily="2" charset="2"/>
              </a:rPr>
              <a:t>p</a:t>
            </a:r>
            <a:endParaRPr lang="en-US" sz="4800" b="1">
              <a:latin typeface="Bookshelf Symbol 7" pitchFamily="2" charset="2"/>
            </a:endParaRPr>
          </a:p>
        </p:txBody>
      </p:sp>
      <p:sp>
        <p:nvSpPr>
          <p:cNvPr id="9" name="TextBox 8"/>
          <p:cNvSpPr txBox="1">
            <a:spLocks noChangeArrowheads="1"/>
          </p:cNvSpPr>
          <p:nvPr/>
        </p:nvSpPr>
        <p:spPr bwMode="auto">
          <a:xfrm>
            <a:off x="8001000" y="2286000"/>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latin typeface="Antigoni" pitchFamily="34" charset="0"/>
              </a:rPr>
              <a:t>x</a:t>
            </a:r>
            <a:endParaRPr lang="en-US" sz="4800" b="1">
              <a:latin typeface="Antigoni" pitchFamily="34" charset="0"/>
            </a:endParaRPr>
          </a:p>
        </p:txBody>
      </p:sp>
      <p:sp>
        <p:nvSpPr>
          <p:cNvPr id="10" name="TextBox 9"/>
          <p:cNvSpPr txBox="1">
            <a:spLocks noChangeArrowheads="1"/>
          </p:cNvSpPr>
          <p:nvPr/>
        </p:nvSpPr>
        <p:spPr bwMode="auto">
          <a:xfrm>
            <a:off x="8001000" y="364331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latin typeface="Antigoni" pitchFamily="34" charset="0"/>
              </a:rPr>
              <a:t>x</a:t>
            </a:r>
            <a:endParaRPr lang="en-US" sz="4800" b="1">
              <a:latin typeface="Antigoni" pitchFamily="34" charset="0"/>
            </a:endParaRPr>
          </a:p>
        </p:txBody>
      </p:sp>
      <p:sp>
        <p:nvSpPr>
          <p:cNvPr id="11" name="TextBox 10"/>
          <p:cNvSpPr txBox="1">
            <a:spLocks noChangeArrowheads="1"/>
          </p:cNvSpPr>
          <p:nvPr/>
        </p:nvSpPr>
        <p:spPr bwMode="auto">
          <a:xfrm>
            <a:off x="8001000" y="5715000"/>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latin typeface="Antigoni" pitchFamily="34" charset="0"/>
              </a:rPr>
              <a:t>x</a:t>
            </a:r>
            <a:endParaRPr lang="en-US" sz="4800" b="1">
              <a:latin typeface="Antigon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strVal val="#ppt_w+.3"/>
                                          </p:val>
                                        </p:tav>
                                        <p:tav tm="100000">
                                          <p:val>
                                            <p:strVal val="#ppt_w"/>
                                          </p:val>
                                        </p:tav>
                                      </p:tavLst>
                                    </p:anim>
                                    <p:anim calcmode="lin" valueType="num">
                                      <p:cBhvr>
                                        <p:cTn id="15" dur="1000" fill="hold"/>
                                        <p:tgtEl>
                                          <p:spTgt spid="5"/>
                                        </p:tgtEl>
                                        <p:attrNameLst>
                                          <p:attrName>ppt_h</p:attrName>
                                        </p:attrNameLst>
                                      </p:cBhvr>
                                      <p:tavLst>
                                        <p:tav tm="0">
                                          <p:val>
                                            <p:strVal val="#ppt_h"/>
                                          </p:val>
                                        </p:tav>
                                        <p:tav tm="100000">
                                          <p:val>
                                            <p:strVal val="#ppt_h"/>
                                          </p:val>
                                        </p:tav>
                                      </p:tavLst>
                                    </p:anim>
                                    <p:animEffect transition="in" filter="fade">
                                      <p:cBhvr>
                                        <p:cTn id="16" dur="1000"/>
                                        <p:tgtEl>
                                          <p:spTgt spid="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1000" fill="hold"/>
                                        <p:tgtEl>
                                          <p:spTgt spid="9"/>
                                        </p:tgtEl>
                                        <p:attrNameLst>
                                          <p:attrName>ppt_w</p:attrName>
                                        </p:attrNameLst>
                                      </p:cBhvr>
                                      <p:tavLst>
                                        <p:tav tm="0">
                                          <p:val>
                                            <p:strVal val="#ppt_w+.3"/>
                                          </p:val>
                                        </p:tav>
                                        <p:tav tm="100000">
                                          <p:val>
                                            <p:strVal val="#ppt_w"/>
                                          </p:val>
                                        </p:tav>
                                      </p:tavLst>
                                    </p:anim>
                                    <p:anim calcmode="lin" valueType="num">
                                      <p:cBhvr>
                                        <p:cTn id="22" dur="1000" fill="hold"/>
                                        <p:tgtEl>
                                          <p:spTgt spid="9"/>
                                        </p:tgtEl>
                                        <p:attrNameLst>
                                          <p:attrName>ppt_h</p:attrName>
                                        </p:attrNameLst>
                                      </p:cBhvr>
                                      <p:tavLst>
                                        <p:tav tm="0">
                                          <p:val>
                                            <p:strVal val="#ppt_h"/>
                                          </p:val>
                                        </p:tav>
                                        <p:tav tm="100000">
                                          <p:val>
                                            <p:strVal val="#ppt_h"/>
                                          </p:val>
                                        </p:tav>
                                      </p:tavLst>
                                    </p:anim>
                                    <p:animEffect transition="in" filter="fade">
                                      <p:cBhvr>
                                        <p:cTn id="23" dur="1000"/>
                                        <p:tgtEl>
                                          <p:spTgt spid="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1000" fill="hold"/>
                                        <p:tgtEl>
                                          <p:spTgt spid="6"/>
                                        </p:tgtEl>
                                        <p:attrNameLst>
                                          <p:attrName>ppt_w</p:attrName>
                                        </p:attrNameLst>
                                      </p:cBhvr>
                                      <p:tavLst>
                                        <p:tav tm="0">
                                          <p:val>
                                            <p:strVal val="#ppt_w+.3"/>
                                          </p:val>
                                        </p:tav>
                                        <p:tav tm="100000">
                                          <p:val>
                                            <p:strVal val="#ppt_w"/>
                                          </p:val>
                                        </p:tav>
                                      </p:tavLst>
                                    </p:anim>
                                    <p:anim calcmode="lin" valueType="num">
                                      <p:cBhvr>
                                        <p:cTn id="29" dur="1000" fill="hold"/>
                                        <p:tgtEl>
                                          <p:spTgt spid="6"/>
                                        </p:tgtEl>
                                        <p:attrNameLst>
                                          <p:attrName>ppt_h</p:attrName>
                                        </p:attrNameLst>
                                      </p:cBhvr>
                                      <p:tavLst>
                                        <p:tav tm="0">
                                          <p:val>
                                            <p:strVal val="#ppt_h"/>
                                          </p:val>
                                        </p:tav>
                                        <p:tav tm="100000">
                                          <p:val>
                                            <p:strVal val="#ppt_h"/>
                                          </p:val>
                                        </p:tav>
                                      </p:tavLst>
                                    </p:anim>
                                    <p:animEffect transition="in" filter="fade">
                                      <p:cBhvr>
                                        <p:cTn id="30" dur="1000"/>
                                        <p:tgtEl>
                                          <p:spTgt spid="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1000" fill="hold"/>
                                        <p:tgtEl>
                                          <p:spTgt spid="10"/>
                                        </p:tgtEl>
                                        <p:attrNameLst>
                                          <p:attrName>ppt_w</p:attrName>
                                        </p:attrNameLst>
                                      </p:cBhvr>
                                      <p:tavLst>
                                        <p:tav tm="0">
                                          <p:val>
                                            <p:strVal val="#ppt_w+.3"/>
                                          </p:val>
                                        </p:tav>
                                        <p:tav tm="100000">
                                          <p:val>
                                            <p:strVal val="#ppt_w"/>
                                          </p:val>
                                        </p:tav>
                                      </p:tavLst>
                                    </p:anim>
                                    <p:anim calcmode="lin" valueType="num">
                                      <p:cBhvr>
                                        <p:cTn id="36" dur="1000" fill="hold"/>
                                        <p:tgtEl>
                                          <p:spTgt spid="10"/>
                                        </p:tgtEl>
                                        <p:attrNameLst>
                                          <p:attrName>ppt_h</p:attrName>
                                        </p:attrNameLst>
                                      </p:cBhvr>
                                      <p:tavLst>
                                        <p:tav tm="0">
                                          <p:val>
                                            <p:strVal val="#ppt_h"/>
                                          </p:val>
                                        </p:tav>
                                        <p:tav tm="100000">
                                          <p:val>
                                            <p:strVal val="#ppt_h"/>
                                          </p:val>
                                        </p:tav>
                                      </p:tavLst>
                                    </p:anim>
                                    <p:animEffect transition="in" filter="fade">
                                      <p:cBhvr>
                                        <p:cTn id="37" dur="1000"/>
                                        <p:tgtEl>
                                          <p:spTgt spid="1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1000" fill="hold"/>
                                        <p:tgtEl>
                                          <p:spTgt spid="7"/>
                                        </p:tgtEl>
                                        <p:attrNameLst>
                                          <p:attrName>ppt_w</p:attrName>
                                        </p:attrNameLst>
                                      </p:cBhvr>
                                      <p:tavLst>
                                        <p:tav tm="0">
                                          <p:val>
                                            <p:strVal val="#ppt_w+.3"/>
                                          </p:val>
                                        </p:tav>
                                        <p:tav tm="100000">
                                          <p:val>
                                            <p:strVal val="#ppt_w"/>
                                          </p:val>
                                        </p:tav>
                                      </p:tavLst>
                                    </p:anim>
                                    <p:anim calcmode="lin" valueType="num">
                                      <p:cBhvr>
                                        <p:cTn id="43" dur="1000" fill="hold"/>
                                        <p:tgtEl>
                                          <p:spTgt spid="7"/>
                                        </p:tgtEl>
                                        <p:attrNameLst>
                                          <p:attrName>ppt_h</p:attrName>
                                        </p:attrNameLst>
                                      </p:cBhvr>
                                      <p:tavLst>
                                        <p:tav tm="0">
                                          <p:val>
                                            <p:strVal val="#ppt_h"/>
                                          </p:val>
                                        </p:tav>
                                        <p:tav tm="100000">
                                          <p:val>
                                            <p:strVal val="#ppt_h"/>
                                          </p:val>
                                        </p:tav>
                                      </p:tavLst>
                                    </p:anim>
                                    <p:animEffect transition="in" filter="fade">
                                      <p:cBhvr>
                                        <p:cTn id="44" dur="1000"/>
                                        <p:tgtEl>
                                          <p:spTgt spid="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p:cTn id="49" dur="1000" fill="hold"/>
                                        <p:tgtEl>
                                          <p:spTgt spid="8"/>
                                        </p:tgtEl>
                                        <p:attrNameLst>
                                          <p:attrName>ppt_w</p:attrName>
                                        </p:attrNameLst>
                                      </p:cBhvr>
                                      <p:tavLst>
                                        <p:tav tm="0">
                                          <p:val>
                                            <p:strVal val="#ppt_w+.3"/>
                                          </p:val>
                                        </p:tav>
                                        <p:tav tm="100000">
                                          <p:val>
                                            <p:strVal val="#ppt_w"/>
                                          </p:val>
                                        </p:tav>
                                      </p:tavLst>
                                    </p:anim>
                                    <p:anim calcmode="lin" valueType="num">
                                      <p:cBhvr>
                                        <p:cTn id="50" dur="1000" fill="hold"/>
                                        <p:tgtEl>
                                          <p:spTgt spid="8"/>
                                        </p:tgtEl>
                                        <p:attrNameLst>
                                          <p:attrName>ppt_h</p:attrName>
                                        </p:attrNameLst>
                                      </p:cBhvr>
                                      <p:tavLst>
                                        <p:tav tm="0">
                                          <p:val>
                                            <p:strVal val="#ppt_h"/>
                                          </p:val>
                                        </p:tav>
                                        <p:tav tm="100000">
                                          <p:val>
                                            <p:strVal val="#ppt_h"/>
                                          </p:val>
                                        </p:tav>
                                      </p:tavLst>
                                    </p:anim>
                                    <p:animEffect transition="in" filter="fade">
                                      <p:cBhvr>
                                        <p:cTn id="51" dur="1000"/>
                                        <p:tgtEl>
                                          <p:spTgt spid="8"/>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0" presetClass="entr" presetSubtype="0" decel="100000"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p:cTn id="56" dur="1000" fill="hold"/>
                                        <p:tgtEl>
                                          <p:spTgt spid="11"/>
                                        </p:tgtEl>
                                        <p:attrNameLst>
                                          <p:attrName>ppt_w</p:attrName>
                                        </p:attrNameLst>
                                      </p:cBhvr>
                                      <p:tavLst>
                                        <p:tav tm="0">
                                          <p:val>
                                            <p:strVal val="#ppt_w+.3"/>
                                          </p:val>
                                        </p:tav>
                                        <p:tav tm="100000">
                                          <p:val>
                                            <p:strVal val="#ppt_w"/>
                                          </p:val>
                                        </p:tav>
                                      </p:tavLst>
                                    </p:anim>
                                    <p:anim calcmode="lin" valueType="num">
                                      <p:cBhvr>
                                        <p:cTn id="57" dur="1000" fill="hold"/>
                                        <p:tgtEl>
                                          <p:spTgt spid="11"/>
                                        </p:tgtEl>
                                        <p:attrNameLst>
                                          <p:attrName>ppt_h</p:attrName>
                                        </p:attrNameLst>
                                      </p:cBhvr>
                                      <p:tavLst>
                                        <p:tav tm="0">
                                          <p:val>
                                            <p:strVal val="#ppt_h"/>
                                          </p:val>
                                        </p:tav>
                                        <p:tav tm="100000">
                                          <p:val>
                                            <p:strVal val="#ppt_h"/>
                                          </p:val>
                                        </p:tav>
                                      </p:tavLst>
                                    </p:anim>
                                    <p:animEffect transition="in" filter="fade">
                                      <p:cBhvr>
                                        <p:cTn id="5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625" y="285750"/>
            <a:ext cx="8429625" cy="584200"/>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US" sz="3200" dirty="0"/>
              <a:t>¿</a:t>
            </a:r>
            <a:r>
              <a:rPr lang="en-US" sz="3200" dirty="0" err="1"/>
              <a:t>Qué</a:t>
            </a:r>
            <a:r>
              <a:rPr lang="en-US" sz="3200" dirty="0"/>
              <a:t> </a:t>
            </a:r>
            <a:r>
              <a:rPr lang="en-US" sz="3200" dirty="0" err="1"/>
              <a:t>dicen</a:t>
            </a:r>
            <a:r>
              <a:rPr lang="en-US" sz="3200" dirty="0"/>
              <a:t>?  </a:t>
            </a:r>
            <a:r>
              <a:rPr lang="en-US" sz="3200" dirty="0" err="1"/>
              <a:t>Rellena</a:t>
            </a:r>
            <a:r>
              <a:rPr lang="en-US" sz="3200" dirty="0"/>
              <a:t> los </a:t>
            </a:r>
            <a:r>
              <a:rPr lang="en-US" sz="3200" dirty="0" err="1"/>
              <a:t>huecos</a:t>
            </a:r>
            <a:r>
              <a:rPr lang="en-US" sz="3200" dirty="0"/>
              <a:t>.</a:t>
            </a:r>
          </a:p>
        </p:txBody>
      </p:sp>
      <p:pic>
        <p:nvPicPr>
          <p:cNvPr id="6147" name="Picture 2" descr="Campamentos_de_Sahara_Agua 001_000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8625" y="1285875"/>
            <a:ext cx="2714625" cy="203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ed Rectangular Callout 3"/>
          <p:cNvSpPr/>
          <p:nvPr/>
        </p:nvSpPr>
        <p:spPr>
          <a:xfrm>
            <a:off x="3000375" y="2357438"/>
            <a:ext cx="5429250" cy="3429000"/>
          </a:xfrm>
          <a:prstGeom prst="wedgeRoundRectCallout">
            <a:avLst>
              <a:gd name="adj1" fmla="val -69955"/>
              <a:gd name="adj2" fmla="val -34833"/>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6000" dirty="0"/>
              <a:t>No </a:t>
            </a:r>
            <a:r>
              <a:rPr lang="en-GB" sz="6000" dirty="0" err="1"/>
              <a:t>nos</a:t>
            </a:r>
            <a:r>
              <a:rPr lang="en-GB" sz="6000" dirty="0"/>
              <a:t> __________  _______ </a:t>
            </a:r>
            <a:r>
              <a:rPr lang="en-GB" sz="6000" dirty="0" err="1"/>
              <a:t>todos</a:t>
            </a:r>
            <a:r>
              <a:rPr lang="en-GB" sz="6000" dirty="0"/>
              <a:t> los </a:t>
            </a:r>
            <a:r>
              <a:rPr lang="en-GB" sz="6000" dirty="0" err="1"/>
              <a:t>días</a:t>
            </a:r>
            <a:r>
              <a:rPr lang="en-GB" sz="6000" dirty="0"/>
              <a:t>.</a:t>
            </a:r>
            <a:endParaRPr lang="en-US" sz="6000" dirty="0"/>
          </a:p>
        </p:txBody>
      </p:sp>
      <p:sp>
        <p:nvSpPr>
          <p:cNvPr id="5" name="Rounded Rectangular Callout 4"/>
          <p:cNvSpPr/>
          <p:nvPr/>
        </p:nvSpPr>
        <p:spPr>
          <a:xfrm>
            <a:off x="3000375" y="2357438"/>
            <a:ext cx="5429250" cy="3429000"/>
          </a:xfrm>
          <a:prstGeom prst="wedgeRoundRectCallout">
            <a:avLst>
              <a:gd name="adj1" fmla="val -69955"/>
              <a:gd name="adj2" fmla="val -34833"/>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6000" dirty="0"/>
              <a:t>No </a:t>
            </a:r>
            <a:r>
              <a:rPr lang="en-GB" sz="6000" dirty="0" err="1"/>
              <a:t>nos</a:t>
            </a:r>
            <a:r>
              <a:rPr lang="en-GB" sz="6000" dirty="0"/>
              <a:t> </a:t>
            </a:r>
            <a:r>
              <a:rPr lang="en-GB" sz="6000" dirty="0" err="1"/>
              <a:t>podemos</a:t>
            </a:r>
            <a:r>
              <a:rPr lang="en-GB" sz="6000" dirty="0"/>
              <a:t> </a:t>
            </a:r>
            <a:r>
              <a:rPr lang="en-GB" sz="6000" dirty="0" err="1"/>
              <a:t>bañar</a:t>
            </a:r>
            <a:r>
              <a:rPr lang="en-GB" sz="6000" dirty="0"/>
              <a:t> </a:t>
            </a:r>
            <a:r>
              <a:rPr lang="en-GB" sz="6000" dirty="0" err="1"/>
              <a:t>todos</a:t>
            </a:r>
            <a:r>
              <a:rPr lang="en-GB" sz="6000" dirty="0"/>
              <a:t> los </a:t>
            </a:r>
            <a:r>
              <a:rPr lang="en-GB" sz="6000" dirty="0" err="1"/>
              <a:t>días</a:t>
            </a:r>
            <a:r>
              <a:rPr lang="en-GB" sz="6000" dirty="0"/>
              <a:t>.</a:t>
            </a:r>
            <a:endParaRPr lang="en-US" sz="6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by="(-#ppt_w*2)" calcmode="lin" valueType="num">
                                      <p:cBhvr rctx="PPT">
                                        <p:cTn id="7" dur="500" autoRev="1" fill="hold">
                                          <p:stCondLst>
                                            <p:cond delay="0"/>
                                          </p:stCondLst>
                                        </p:cTn>
                                        <p:tgtEl>
                                          <p:spTgt spid="5"/>
                                        </p:tgtEl>
                                        <p:attrNameLst>
                                          <p:attrName>ppt_w</p:attrName>
                                        </p:attrNameLst>
                                      </p:cBhvr>
                                    </p:anim>
                                    <p:anim by="(#ppt_w*0.50)" calcmode="lin" valueType="num">
                                      <p:cBhvr>
                                        <p:cTn id="8" dur="500" decel="50000" autoRev="1" fill="hold">
                                          <p:stCondLst>
                                            <p:cond delay="0"/>
                                          </p:stCondLst>
                                        </p:cTn>
                                        <p:tgtEl>
                                          <p:spTgt spid="5"/>
                                        </p:tgtEl>
                                        <p:attrNameLst>
                                          <p:attrName>ppt_x</p:attrName>
                                        </p:attrNameLst>
                                      </p:cBhvr>
                                    </p:anim>
                                    <p:anim from="(-#ppt_h/2)" to="(#ppt_y)" calcmode="lin" valueType="num">
                                      <p:cBhvr>
                                        <p:cTn id="9" dur="1000" fill="hold">
                                          <p:stCondLst>
                                            <p:cond delay="0"/>
                                          </p:stCondLst>
                                        </p:cTn>
                                        <p:tgtEl>
                                          <p:spTgt spid="5"/>
                                        </p:tgtEl>
                                        <p:attrNameLst>
                                          <p:attrName>ppt_y</p:attrName>
                                        </p:attrNameLst>
                                      </p:cBhvr>
                                    </p:anim>
                                    <p:animRot by="21600000">
                                      <p:cBhvr>
                                        <p:cTn id="10" dur="1000"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625" y="285750"/>
            <a:ext cx="8429625" cy="584200"/>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US" sz="3200" dirty="0"/>
              <a:t>¿</a:t>
            </a:r>
            <a:r>
              <a:rPr lang="en-US" sz="3200" dirty="0" err="1"/>
              <a:t>Qué</a:t>
            </a:r>
            <a:r>
              <a:rPr lang="en-US" sz="3200" dirty="0"/>
              <a:t> </a:t>
            </a:r>
            <a:r>
              <a:rPr lang="en-US" sz="3200" dirty="0" err="1"/>
              <a:t>dicen</a:t>
            </a:r>
            <a:r>
              <a:rPr lang="en-US" sz="3200" dirty="0"/>
              <a:t>?  </a:t>
            </a:r>
            <a:r>
              <a:rPr lang="en-US" sz="3200" dirty="0" err="1"/>
              <a:t>Rellena</a:t>
            </a:r>
            <a:r>
              <a:rPr lang="en-US" sz="3200" dirty="0"/>
              <a:t> los </a:t>
            </a:r>
            <a:r>
              <a:rPr lang="en-US" sz="3200" dirty="0" err="1"/>
              <a:t>huecos</a:t>
            </a:r>
            <a:r>
              <a:rPr lang="en-US" sz="3200" dirty="0"/>
              <a:t>.</a:t>
            </a:r>
          </a:p>
        </p:txBody>
      </p:sp>
      <p:pic>
        <p:nvPicPr>
          <p:cNvPr id="7171" name="Picture 2" descr="Campamentos_de_Sahara_Agua 002_000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188" y="1143000"/>
            <a:ext cx="3043237"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ed Rectangular Callout 3"/>
          <p:cNvSpPr/>
          <p:nvPr/>
        </p:nvSpPr>
        <p:spPr>
          <a:xfrm>
            <a:off x="3000375" y="2357438"/>
            <a:ext cx="5429250" cy="3429000"/>
          </a:xfrm>
          <a:prstGeom prst="wedgeRoundRectCallout">
            <a:avLst>
              <a:gd name="adj1" fmla="val -69955"/>
              <a:gd name="adj2" fmla="val -34833"/>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6000" dirty="0"/>
              <a:t>El _____</a:t>
            </a:r>
            <a:r>
              <a:rPr lang="en-GB" sz="6000" dirty="0" err="1"/>
              <a:t>es</a:t>
            </a:r>
            <a:r>
              <a:rPr lang="en-GB" sz="6000" dirty="0"/>
              <a:t> </a:t>
            </a:r>
            <a:r>
              <a:rPr lang="en-GB" sz="6000" dirty="0" err="1"/>
              <a:t>muy</a:t>
            </a:r>
            <a:r>
              <a:rPr lang="en-GB" sz="6000" dirty="0"/>
              <a:t> ________ en el ________.</a:t>
            </a:r>
            <a:endParaRPr lang="en-US" sz="6000" dirty="0"/>
          </a:p>
        </p:txBody>
      </p:sp>
      <p:sp>
        <p:nvSpPr>
          <p:cNvPr id="5" name="Rounded Rectangular Callout 4"/>
          <p:cNvSpPr/>
          <p:nvPr/>
        </p:nvSpPr>
        <p:spPr>
          <a:xfrm>
            <a:off x="3000375" y="2357438"/>
            <a:ext cx="5429250" cy="3429000"/>
          </a:xfrm>
          <a:prstGeom prst="wedgeRoundRectCallout">
            <a:avLst>
              <a:gd name="adj1" fmla="val -69955"/>
              <a:gd name="adj2" fmla="val -34833"/>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6000" dirty="0"/>
              <a:t>El </a:t>
            </a:r>
            <a:r>
              <a:rPr lang="en-GB" sz="6000" dirty="0" err="1"/>
              <a:t>agua</a:t>
            </a:r>
            <a:r>
              <a:rPr lang="en-GB" sz="6000" dirty="0"/>
              <a:t> </a:t>
            </a:r>
            <a:r>
              <a:rPr lang="en-GB" sz="6000" dirty="0" err="1"/>
              <a:t>es</a:t>
            </a:r>
            <a:r>
              <a:rPr lang="en-GB" sz="6000" dirty="0"/>
              <a:t> </a:t>
            </a:r>
            <a:r>
              <a:rPr lang="en-GB" sz="6000" dirty="0" err="1"/>
              <a:t>muy</a:t>
            </a:r>
            <a:r>
              <a:rPr lang="en-GB" sz="6000" dirty="0"/>
              <a:t> </a:t>
            </a:r>
            <a:r>
              <a:rPr lang="en-GB" sz="6000" dirty="0" err="1"/>
              <a:t>importante</a:t>
            </a:r>
            <a:r>
              <a:rPr lang="en-GB" sz="6000" dirty="0"/>
              <a:t> en el </a:t>
            </a:r>
            <a:r>
              <a:rPr lang="en-GB" sz="6000" dirty="0" err="1"/>
              <a:t>desierto</a:t>
            </a:r>
            <a:r>
              <a:rPr lang="en-GB" sz="6000" dirty="0"/>
              <a:t>.</a:t>
            </a:r>
            <a:endParaRPr lang="en-US" sz="6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by="(-#ppt_w*2)" calcmode="lin" valueType="num">
                                      <p:cBhvr rctx="PPT">
                                        <p:cTn id="7" dur="500" autoRev="1" fill="hold">
                                          <p:stCondLst>
                                            <p:cond delay="0"/>
                                          </p:stCondLst>
                                        </p:cTn>
                                        <p:tgtEl>
                                          <p:spTgt spid="5"/>
                                        </p:tgtEl>
                                        <p:attrNameLst>
                                          <p:attrName>ppt_w</p:attrName>
                                        </p:attrNameLst>
                                      </p:cBhvr>
                                    </p:anim>
                                    <p:anim by="(#ppt_w*0.50)" calcmode="lin" valueType="num">
                                      <p:cBhvr>
                                        <p:cTn id="8" dur="500" decel="50000" autoRev="1" fill="hold">
                                          <p:stCondLst>
                                            <p:cond delay="0"/>
                                          </p:stCondLst>
                                        </p:cTn>
                                        <p:tgtEl>
                                          <p:spTgt spid="5"/>
                                        </p:tgtEl>
                                        <p:attrNameLst>
                                          <p:attrName>ppt_x</p:attrName>
                                        </p:attrNameLst>
                                      </p:cBhvr>
                                    </p:anim>
                                    <p:anim from="(-#ppt_h/2)" to="(#ppt_y)" calcmode="lin" valueType="num">
                                      <p:cBhvr>
                                        <p:cTn id="9" dur="1000" fill="hold">
                                          <p:stCondLst>
                                            <p:cond delay="0"/>
                                          </p:stCondLst>
                                        </p:cTn>
                                        <p:tgtEl>
                                          <p:spTgt spid="5"/>
                                        </p:tgtEl>
                                        <p:attrNameLst>
                                          <p:attrName>ppt_y</p:attrName>
                                        </p:attrNameLst>
                                      </p:cBhvr>
                                    </p:anim>
                                    <p:animRot by="21600000">
                                      <p:cBhvr>
                                        <p:cTn id="10" dur="1000"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 descr="Campamentos_de_Sahara_Agua 003_000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750" y="285750"/>
            <a:ext cx="3657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2" descr="Campamentos_de_Sahara_Agua 012_000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14938" y="3857625"/>
            <a:ext cx="3657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ed Rectangular Callout 3"/>
          <p:cNvSpPr/>
          <p:nvPr/>
        </p:nvSpPr>
        <p:spPr>
          <a:xfrm>
            <a:off x="3786188" y="571500"/>
            <a:ext cx="4857750" cy="2928938"/>
          </a:xfrm>
          <a:prstGeom prst="wedgeRoundRectCallout">
            <a:avLst>
              <a:gd name="adj1" fmla="val -67579"/>
              <a:gd name="adj2" fmla="val -25572"/>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err="1"/>
              <a:t>Una</a:t>
            </a:r>
            <a:r>
              <a:rPr lang="en-GB" sz="3600" dirty="0"/>
              <a:t> </a:t>
            </a:r>
            <a:r>
              <a:rPr lang="en-GB" sz="3600" dirty="0" err="1"/>
              <a:t>familia</a:t>
            </a:r>
            <a:r>
              <a:rPr lang="en-GB" sz="3600" dirty="0"/>
              <a:t> ______________ </a:t>
            </a:r>
            <a:r>
              <a:rPr lang="en-GB" sz="3600" dirty="0" err="1"/>
              <a:t>mucha</a:t>
            </a:r>
            <a:r>
              <a:rPr lang="en-GB" sz="3600" dirty="0"/>
              <a:t> ____________ </a:t>
            </a:r>
            <a:r>
              <a:rPr lang="en-GB" sz="3600" dirty="0" err="1"/>
              <a:t>todos</a:t>
            </a:r>
            <a:r>
              <a:rPr lang="en-GB" sz="3600" dirty="0"/>
              <a:t> los ____________.</a:t>
            </a:r>
            <a:endParaRPr lang="en-US" sz="3600" dirty="0"/>
          </a:p>
        </p:txBody>
      </p:sp>
      <p:sp>
        <p:nvSpPr>
          <p:cNvPr id="5" name="Rounded Rectangular Callout 4"/>
          <p:cNvSpPr/>
          <p:nvPr/>
        </p:nvSpPr>
        <p:spPr>
          <a:xfrm>
            <a:off x="571500" y="3571875"/>
            <a:ext cx="4857750" cy="2928938"/>
          </a:xfrm>
          <a:prstGeom prst="wedgeRoundRectCallout">
            <a:avLst>
              <a:gd name="adj1" fmla="val 63872"/>
              <a:gd name="adj2" fmla="val -20889"/>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200" dirty="0"/>
              <a:t>No __________________ en ______________ </a:t>
            </a:r>
            <a:r>
              <a:rPr lang="en-GB" sz="3200" dirty="0" err="1"/>
              <a:t>vivimos</a:t>
            </a:r>
            <a:r>
              <a:rPr lang="en-GB" sz="3200" dirty="0"/>
              <a:t> en ____________ </a:t>
            </a:r>
            <a:r>
              <a:rPr lang="en-GB" sz="3200" dirty="0" err="1"/>
              <a:t>que</a:t>
            </a:r>
            <a:r>
              <a:rPr lang="en-GB" sz="3200" dirty="0"/>
              <a:t> se </a:t>
            </a:r>
            <a:r>
              <a:rPr lang="en-GB" sz="3200" dirty="0" err="1"/>
              <a:t>llaman</a:t>
            </a:r>
            <a:r>
              <a:rPr lang="en-GB" sz="3200" dirty="0"/>
              <a:t> ‘</a:t>
            </a:r>
            <a:r>
              <a:rPr lang="en-GB" sz="3200" dirty="0" err="1"/>
              <a:t>jaimas</a:t>
            </a:r>
            <a:r>
              <a:rPr lang="en-GB" sz="3200" dirty="0"/>
              <a:t>’.</a:t>
            </a:r>
            <a:endParaRPr lang="en-US" sz="3200" dirty="0"/>
          </a:p>
        </p:txBody>
      </p:sp>
      <p:sp>
        <p:nvSpPr>
          <p:cNvPr id="6" name="Rounded Rectangular Callout 5"/>
          <p:cNvSpPr/>
          <p:nvPr/>
        </p:nvSpPr>
        <p:spPr>
          <a:xfrm>
            <a:off x="3786188" y="571500"/>
            <a:ext cx="4857750" cy="2928938"/>
          </a:xfrm>
          <a:prstGeom prst="wedgeRoundRectCallout">
            <a:avLst>
              <a:gd name="adj1" fmla="val -67579"/>
              <a:gd name="adj2" fmla="val -25572"/>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err="1"/>
              <a:t>Una</a:t>
            </a:r>
            <a:r>
              <a:rPr lang="en-GB" sz="3600" dirty="0"/>
              <a:t> </a:t>
            </a:r>
            <a:r>
              <a:rPr lang="en-GB" sz="3600" dirty="0" err="1"/>
              <a:t>familia</a:t>
            </a:r>
            <a:r>
              <a:rPr lang="en-GB" sz="3600" dirty="0"/>
              <a:t> </a:t>
            </a:r>
            <a:r>
              <a:rPr lang="en-GB" sz="3600" dirty="0" err="1"/>
              <a:t>necesita</a:t>
            </a:r>
            <a:r>
              <a:rPr lang="en-GB" sz="3600" dirty="0"/>
              <a:t> </a:t>
            </a:r>
            <a:r>
              <a:rPr lang="en-GB" sz="3600" dirty="0" err="1"/>
              <a:t>mucha</a:t>
            </a:r>
            <a:r>
              <a:rPr lang="en-GB" sz="3600" dirty="0"/>
              <a:t> </a:t>
            </a:r>
            <a:r>
              <a:rPr lang="en-GB" sz="3600" dirty="0" err="1"/>
              <a:t>agua</a:t>
            </a:r>
            <a:r>
              <a:rPr lang="en-GB" sz="3600" dirty="0"/>
              <a:t> </a:t>
            </a:r>
            <a:r>
              <a:rPr lang="en-GB" sz="3600" dirty="0" err="1"/>
              <a:t>todos</a:t>
            </a:r>
            <a:r>
              <a:rPr lang="en-GB" sz="3600" dirty="0"/>
              <a:t> los </a:t>
            </a:r>
            <a:r>
              <a:rPr lang="en-GB" sz="3600" dirty="0" err="1"/>
              <a:t>días</a:t>
            </a:r>
            <a:r>
              <a:rPr lang="en-GB" sz="3600" dirty="0"/>
              <a:t>.</a:t>
            </a:r>
            <a:endParaRPr lang="en-US" sz="3600" dirty="0"/>
          </a:p>
        </p:txBody>
      </p:sp>
      <p:sp>
        <p:nvSpPr>
          <p:cNvPr id="7" name="Rounded Rectangular Callout 6"/>
          <p:cNvSpPr/>
          <p:nvPr/>
        </p:nvSpPr>
        <p:spPr>
          <a:xfrm>
            <a:off x="571500" y="3571875"/>
            <a:ext cx="4857750" cy="2928938"/>
          </a:xfrm>
          <a:prstGeom prst="wedgeRoundRectCallout">
            <a:avLst>
              <a:gd name="adj1" fmla="val 63872"/>
              <a:gd name="adj2" fmla="val -20889"/>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4000" dirty="0"/>
              <a:t>No </a:t>
            </a:r>
            <a:r>
              <a:rPr lang="en-GB" sz="4000" dirty="0" err="1"/>
              <a:t>vivimos</a:t>
            </a:r>
            <a:r>
              <a:rPr lang="en-GB" sz="4000" dirty="0"/>
              <a:t> en </a:t>
            </a:r>
            <a:r>
              <a:rPr lang="en-GB" sz="4000" dirty="0" err="1"/>
              <a:t>casas</a:t>
            </a:r>
            <a:r>
              <a:rPr lang="en-GB" sz="4000" dirty="0"/>
              <a:t> </a:t>
            </a:r>
            <a:r>
              <a:rPr lang="en-GB" sz="4000" dirty="0" err="1"/>
              <a:t>vivimos</a:t>
            </a:r>
            <a:r>
              <a:rPr lang="en-GB" sz="4000" dirty="0"/>
              <a:t> en </a:t>
            </a:r>
            <a:r>
              <a:rPr lang="en-GB" sz="4000" dirty="0" err="1"/>
              <a:t>tiendas</a:t>
            </a:r>
            <a:r>
              <a:rPr lang="en-GB" sz="4000" dirty="0"/>
              <a:t> </a:t>
            </a:r>
            <a:br>
              <a:rPr lang="en-GB" sz="4000" dirty="0"/>
            </a:br>
            <a:r>
              <a:rPr lang="en-GB" sz="4000" dirty="0" err="1"/>
              <a:t>que</a:t>
            </a:r>
            <a:r>
              <a:rPr lang="en-GB" sz="4000" dirty="0"/>
              <a:t> se </a:t>
            </a:r>
            <a:r>
              <a:rPr lang="en-GB" sz="4000" dirty="0" err="1"/>
              <a:t>llaman</a:t>
            </a:r>
            <a:r>
              <a:rPr lang="en-GB" sz="4000" dirty="0"/>
              <a:t> ‘</a:t>
            </a:r>
            <a:r>
              <a:rPr lang="en-GB" sz="4000" dirty="0" err="1"/>
              <a:t>jaimas</a:t>
            </a:r>
            <a:r>
              <a:rPr lang="en-GB" sz="4000" dirty="0"/>
              <a:t>’.</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by="(-#ppt_w*2)" calcmode="lin" valueType="num">
                                      <p:cBhvr rctx="PPT">
                                        <p:cTn id="7" dur="500" autoRev="1" fill="hold">
                                          <p:stCondLst>
                                            <p:cond delay="0"/>
                                          </p:stCondLst>
                                        </p:cTn>
                                        <p:tgtEl>
                                          <p:spTgt spid="6"/>
                                        </p:tgtEl>
                                        <p:attrNameLst>
                                          <p:attrName>ppt_w</p:attrName>
                                        </p:attrNameLst>
                                      </p:cBhvr>
                                    </p:anim>
                                    <p:anim by="(#ppt_w*0.50)" calcmode="lin" valueType="num">
                                      <p:cBhvr>
                                        <p:cTn id="8" dur="500" decel="50000" autoRev="1" fill="hold">
                                          <p:stCondLst>
                                            <p:cond delay="0"/>
                                          </p:stCondLst>
                                        </p:cTn>
                                        <p:tgtEl>
                                          <p:spTgt spid="6"/>
                                        </p:tgtEl>
                                        <p:attrNameLst>
                                          <p:attrName>ppt_x</p:attrName>
                                        </p:attrNameLst>
                                      </p:cBhvr>
                                    </p:anim>
                                    <p:anim from="(-#ppt_h/2)" to="(#ppt_y)" calcmode="lin" valueType="num">
                                      <p:cBhvr>
                                        <p:cTn id="9" dur="1000" fill="hold">
                                          <p:stCondLst>
                                            <p:cond delay="0"/>
                                          </p:stCondLst>
                                        </p:cTn>
                                        <p:tgtEl>
                                          <p:spTgt spid="6"/>
                                        </p:tgtEl>
                                        <p:attrNameLst>
                                          <p:attrName>ppt_y</p:attrName>
                                        </p:attrNameLst>
                                      </p:cBhvr>
                                    </p:anim>
                                    <p:animRot by="21600000">
                                      <p:cBhvr>
                                        <p:cTn id="10" dur="1000" fill="hold">
                                          <p:stCondLst>
                                            <p:cond delay="0"/>
                                          </p:stCondLst>
                                        </p:cTn>
                                        <p:tgtEl>
                                          <p:spTgt spid="6"/>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7"/>
                                        </p:tgtEl>
                                        <p:attrNameLst>
                                          <p:attrName>style.visibility</p:attrName>
                                        </p:attrNameLst>
                                      </p:cBhvr>
                                      <p:to>
                                        <p:strVal val="visible"/>
                                      </p:to>
                                    </p:set>
                                    <p:anim by="(-#ppt_w*2)" calcmode="lin" valueType="num">
                                      <p:cBhvr rctx="PPT">
                                        <p:cTn id="15" dur="500" autoRev="1" fill="hold">
                                          <p:stCondLst>
                                            <p:cond delay="0"/>
                                          </p:stCondLst>
                                        </p:cTn>
                                        <p:tgtEl>
                                          <p:spTgt spid="7"/>
                                        </p:tgtEl>
                                        <p:attrNameLst>
                                          <p:attrName>ppt_w</p:attrName>
                                        </p:attrNameLst>
                                      </p:cBhvr>
                                    </p:anim>
                                    <p:anim by="(#ppt_w*0.50)" calcmode="lin" valueType="num">
                                      <p:cBhvr>
                                        <p:cTn id="16" dur="500" decel="50000" autoRev="1" fill="hold">
                                          <p:stCondLst>
                                            <p:cond delay="0"/>
                                          </p:stCondLst>
                                        </p:cTn>
                                        <p:tgtEl>
                                          <p:spTgt spid="7"/>
                                        </p:tgtEl>
                                        <p:attrNameLst>
                                          <p:attrName>ppt_x</p:attrName>
                                        </p:attrNameLst>
                                      </p:cBhvr>
                                    </p:anim>
                                    <p:anim from="(-#ppt_h/2)" to="(#ppt_y)" calcmode="lin" valueType="num">
                                      <p:cBhvr>
                                        <p:cTn id="17" dur="1000" fill="hold">
                                          <p:stCondLst>
                                            <p:cond delay="0"/>
                                          </p:stCondLst>
                                        </p:cTn>
                                        <p:tgtEl>
                                          <p:spTgt spid="7"/>
                                        </p:tgtEl>
                                        <p:attrNameLst>
                                          <p:attrName>ppt_y</p:attrName>
                                        </p:attrNameLst>
                                      </p:cBhvr>
                                    </p:anim>
                                    <p:animRot by="21600000">
                                      <p:cBhvr>
                                        <p:cTn id="18" dur="1000" fill="hold">
                                          <p:stCondLst>
                                            <p:cond delay="0"/>
                                          </p:stCondLst>
                                        </p:cTn>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Campamentos_de_Sahara_Agua 013_000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188" y="214313"/>
            <a:ext cx="3657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2" descr="Campamentos_de_Sahara_Agua 015_000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14938" y="3786188"/>
            <a:ext cx="3657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ed Rectangular Callout 3"/>
          <p:cNvSpPr/>
          <p:nvPr/>
        </p:nvSpPr>
        <p:spPr>
          <a:xfrm>
            <a:off x="3786188" y="571500"/>
            <a:ext cx="4857750" cy="2928938"/>
          </a:xfrm>
          <a:prstGeom prst="wedgeRoundRectCallout">
            <a:avLst>
              <a:gd name="adj1" fmla="val -67579"/>
              <a:gd name="adj2" fmla="val -25572"/>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err="1"/>
              <a:t>Solemos</a:t>
            </a:r>
            <a:r>
              <a:rPr lang="en-GB" sz="3600" dirty="0"/>
              <a:t> __________</a:t>
            </a:r>
            <a:br>
              <a:rPr lang="en-GB" sz="3600" dirty="0"/>
            </a:br>
            <a:r>
              <a:rPr lang="en-GB" sz="3600" dirty="0"/>
              <a:t>y __________ </a:t>
            </a:r>
            <a:r>
              <a:rPr lang="en-GB" sz="3600" dirty="0" err="1"/>
              <a:t>aquí</a:t>
            </a:r>
            <a:r>
              <a:rPr lang="en-GB" sz="3600" dirty="0"/>
              <a:t> </a:t>
            </a:r>
            <a:r>
              <a:rPr lang="en-GB" sz="3600" dirty="0" err="1"/>
              <a:t>durante</a:t>
            </a:r>
            <a:r>
              <a:rPr lang="en-GB" sz="3600" dirty="0"/>
              <a:t> el ___________</a:t>
            </a:r>
            <a:endParaRPr lang="en-US" sz="3600" dirty="0"/>
          </a:p>
        </p:txBody>
      </p:sp>
      <p:sp>
        <p:nvSpPr>
          <p:cNvPr id="5" name="Rounded Rectangular Callout 4"/>
          <p:cNvSpPr/>
          <p:nvPr/>
        </p:nvSpPr>
        <p:spPr>
          <a:xfrm>
            <a:off x="3786188" y="571500"/>
            <a:ext cx="4857750" cy="2928938"/>
          </a:xfrm>
          <a:prstGeom prst="wedgeRoundRectCallout">
            <a:avLst>
              <a:gd name="adj1" fmla="val -67579"/>
              <a:gd name="adj2" fmla="val -25572"/>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err="1"/>
              <a:t>Solemos</a:t>
            </a:r>
            <a:r>
              <a:rPr lang="en-GB" sz="3600" dirty="0"/>
              <a:t> </a:t>
            </a:r>
            <a:r>
              <a:rPr lang="en-GB" sz="3600" dirty="0" err="1"/>
              <a:t>dormir</a:t>
            </a:r>
            <a:r>
              <a:rPr lang="en-GB" sz="3600" dirty="0"/>
              <a:t> y </a:t>
            </a:r>
            <a:r>
              <a:rPr lang="en-GB" sz="3600" dirty="0" err="1"/>
              <a:t>vivir</a:t>
            </a:r>
            <a:r>
              <a:rPr lang="en-GB" sz="3600" dirty="0"/>
              <a:t> </a:t>
            </a:r>
            <a:r>
              <a:rPr lang="en-GB" sz="3600" dirty="0" err="1"/>
              <a:t>aquí</a:t>
            </a:r>
            <a:r>
              <a:rPr lang="en-GB" sz="3600" dirty="0"/>
              <a:t> </a:t>
            </a:r>
            <a:r>
              <a:rPr lang="en-GB" sz="3600" dirty="0" err="1"/>
              <a:t>durante</a:t>
            </a:r>
            <a:r>
              <a:rPr lang="en-GB" sz="3600" dirty="0"/>
              <a:t> el </a:t>
            </a:r>
            <a:r>
              <a:rPr lang="en-GB" sz="3600" dirty="0" err="1"/>
              <a:t>invierno</a:t>
            </a:r>
            <a:r>
              <a:rPr lang="en-GB" sz="3600" dirty="0"/>
              <a:t>.</a:t>
            </a:r>
            <a:endParaRPr lang="en-US" sz="3600" dirty="0"/>
          </a:p>
        </p:txBody>
      </p:sp>
      <p:sp>
        <p:nvSpPr>
          <p:cNvPr id="6" name="Rounded Rectangular Callout 5"/>
          <p:cNvSpPr/>
          <p:nvPr/>
        </p:nvSpPr>
        <p:spPr>
          <a:xfrm>
            <a:off x="285750" y="3643313"/>
            <a:ext cx="4857750" cy="2928937"/>
          </a:xfrm>
          <a:prstGeom prst="wedgeRoundRectCallout">
            <a:avLst>
              <a:gd name="adj1" fmla="val 72656"/>
              <a:gd name="adj2" fmla="val -21409"/>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a:t>En el </a:t>
            </a:r>
            <a:r>
              <a:rPr lang="en-GB" sz="3600" dirty="0" err="1"/>
              <a:t>verano</a:t>
            </a:r>
            <a:r>
              <a:rPr lang="en-GB" sz="3600" dirty="0"/>
              <a:t>, </a:t>
            </a:r>
            <a:r>
              <a:rPr lang="en-GB" sz="3600" dirty="0" err="1"/>
              <a:t>las</a:t>
            </a:r>
            <a:r>
              <a:rPr lang="en-GB" sz="3600" dirty="0"/>
              <a:t> </a:t>
            </a:r>
            <a:r>
              <a:rPr lang="en-GB" sz="3600" dirty="0" err="1"/>
              <a:t>temperaturas</a:t>
            </a:r>
            <a:r>
              <a:rPr lang="en-GB" sz="3600" dirty="0"/>
              <a:t> ___________ </a:t>
            </a:r>
            <a:r>
              <a:rPr lang="en-GB" sz="3600" dirty="0" err="1"/>
              <a:t>llegar</a:t>
            </a:r>
            <a:r>
              <a:rPr lang="en-GB" sz="3600" dirty="0"/>
              <a:t> </a:t>
            </a:r>
            <a:r>
              <a:rPr lang="en-GB" sz="3600" dirty="0" err="1"/>
              <a:t>hasta</a:t>
            </a:r>
            <a:r>
              <a:rPr lang="en-GB" sz="3600" dirty="0"/>
              <a:t> los _____ </a:t>
            </a:r>
            <a:r>
              <a:rPr lang="en-GB" sz="3600" dirty="0" err="1"/>
              <a:t>grados</a:t>
            </a:r>
            <a:r>
              <a:rPr lang="en-GB" sz="3600" dirty="0"/>
              <a:t>.</a:t>
            </a:r>
            <a:endParaRPr lang="en-US" sz="3600" dirty="0"/>
          </a:p>
        </p:txBody>
      </p:sp>
      <p:sp>
        <p:nvSpPr>
          <p:cNvPr id="8" name="Rounded Rectangular Callout 7"/>
          <p:cNvSpPr/>
          <p:nvPr/>
        </p:nvSpPr>
        <p:spPr>
          <a:xfrm>
            <a:off x="285750" y="3643313"/>
            <a:ext cx="4857750" cy="2928937"/>
          </a:xfrm>
          <a:prstGeom prst="wedgeRoundRectCallout">
            <a:avLst>
              <a:gd name="adj1" fmla="val 73597"/>
              <a:gd name="adj2" fmla="val -20889"/>
              <a:gd name="adj3" fmla="val 16667"/>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GB" sz="3600" dirty="0"/>
              <a:t>En el </a:t>
            </a:r>
            <a:r>
              <a:rPr lang="en-GB" sz="3600" dirty="0" err="1"/>
              <a:t>verano</a:t>
            </a:r>
            <a:r>
              <a:rPr lang="en-GB" sz="3600" dirty="0"/>
              <a:t> </a:t>
            </a:r>
            <a:r>
              <a:rPr lang="en-GB" sz="3600" dirty="0" err="1"/>
              <a:t>las</a:t>
            </a:r>
            <a:r>
              <a:rPr lang="en-GB" sz="3600" dirty="0"/>
              <a:t> </a:t>
            </a:r>
            <a:r>
              <a:rPr lang="en-GB" sz="3600" dirty="0" err="1"/>
              <a:t>temperaturas</a:t>
            </a:r>
            <a:r>
              <a:rPr lang="en-GB" sz="3600" dirty="0"/>
              <a:t> </a:t>
            </a:r>
            <a:r>
              <a:rPr lang="en-GB" sz="3600" dirty="0" err="1"/>
              <a:t>suelen</a:t>
            </a:r>
            <a:r>
              <a:rPr lang="en-GB" sz="3600" dirty="0"/>
              <a:t> </a:t>
            </a:r>
            <a:r>
              <a:rPr lang="en-GB" sz="3600" dirty="0" err="1"/>
              <a:t>llegar</a:t>
            </a:r>
            <a:r>
              <a:rPr lang="en-GB" sz="3600" dirty="0"/>
              <a:t> </a:t>
            </a:r>
            <a:r>
              <a:rPr lang="en-GB" sz="3600" dirty="0" err="1"/>
              <a:t>hasta</a:t>
            </a:r>
            <a:r>
              <a:rPr lang="en-GB" sz="3600" dirty="0"/>
              <a:t> los 40 </a:t>
            </a:r>
            <a:r>
              <a:rPr lang="en-GB" sz="3600" dirty="0" err="1"/>
              <a:t>grados</a:t>
            </a:r>
            <a:r>
              <a:rPr lang="en-GB" sz="3600" dirty="0"/>
              <a:t>.</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by="(-#ppt_w*2)" calcmode="lin" valueType="num">
                                      <p:cBhvr rctx="PPT">
                                        <p:cTn id="7" dur="500" autoRev="1" fill="hold">
                                          <p:stCondLst>
                                            <p:cond delay="0"/>
                                          </p:stCondLst>
                                        </p:cTn>
                                        <p:tgtEl>
                                          <p:spTgt spid="5"/>
                                        </p:tgtEl>
                                        <p:attrNameLst>
                                          <p:attrName>ppt_w</p:attrName>
                                        </p:attrNameLst>
                                      </p:cBhvr>
                                    </p:anim>
                                    <p:anim by="(#ppt_w*0.50)" calcmode="lin" valueType="num">
                                      <p:cBhvr>
                                        <p:cTn id="8" dur="500" decel="50000" autoRev="1" fill="hold">
                                          <p:stCondLst>
                                            <p:cond delay="0"/>
                                          </p:stCondLst>
                                        </p:cTn>
                                        <p:tgtEl>
                                          <p:spTgt spid="5"/>
                                        </p:tgtEl>
                                        <p:attrNameLst>
                                          <p:attrName>ppt_x</p:attrName>
                                        </p:attrNameLst>
                                      </p:cBhvr>
                                    </p:anim>
                                    <p:anim from="(-#ppt_h/2)" to="(#ppt_y)" calcmode="lin" valueType="num">
                                      <p:cBhvr>
                                        <p:cTn id="9" dur="1000" fill="hold">
                                          <p:stCondLst>
                                            <p:cond delay="0"/>
                                          </p:stCondLst>
                                        </p:cTn>
                                        <p:tgtEl>
                                          <p:spTgt spid="5"/>
                                        </p:tgtEl>
                                        <p:attrNameLst>
                                          <p:attrName>ppt_y</p:attrName>
                                        </p:attrNameLst>
                                      </p:cBhvr>
                                    </p:anim>
                                    <p:animRot by="21600000">
                                      <p:cBhvr>
                                        <p:cTn id="10" dur="1000" fill="hold">
                                          <p:stCondLst>
                                            <p:cond delay="0"/>
                                          </p:stCondLst>
                                        </p:cTn>
                                        <p:tgtEl>
                                          <p:spTgt spid="5"/>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8"/>
                                        </p:tgtEl>
                                        <p:attrNameLst>
                                          <p:attrName>style.visibility</p:attrName>
                                        </p:attrNameLst>
                                      </p:cBhvr>
                                      <p:to>
                                        <p:strVal val="visible"/>
                                      </p:to>
                                    </p:set>
                                    <p:anim by="(-#ppt_w*2)" calcmode="lin" valueType="num">
                                      <p:cBhvr rctx="PPT">
                                        <p:cTn id="15" dur="500" autoRev="1" fill="hold">
                                          <p:stCondLst>
                                            <p:cond delay="0"/>
                                          </p:stCondLst>
                                        </p:cTn>
                                        <p:tgtEl>
                                          <p:spTgt spid="8"/>
                                        </p:tgtEl>
                                        <p:attrNameLst>
                                          <p:attrName>ppt_w</p:attrName>
                                        </p:attrNameLst>
                                      </p:cBhvr>
                                    </p:anim>
                                    <p:anim by="(#ppt_w*0.50)" calcmode="lin" valueType="num">
                                      <p:cBhvr>
                                        <p:cTn id="16" dur="500" decel="50000" autoRev="1" fill="hold">
                                          <p:stCondLst>
                                            <p:cond delay="0"/>
                                          </p:stCondLst>
                                        </p:cTn>
                                        <p:tgtEl>
                                          <p:spTgt spid="8"/>
                                        </p:tgtEl>
                                        <p:attrNameLst>
                                          <p:attrName>ppt_x</p:attrName>
                                        </p:attrNameLst>
                                      </p:cBhvr>
                                    </p:anim>
                                    <p:anim from="(-#ppt_h/2)" to="(#ppt_y)" calcmode="lin" valueType="num">
                                      <p:cBhvr>
                                        <p:cTn id="17" dur="1000" fill="hold">
                                          <p:stCondLst>
                                            <p:cond delay="0"/>
                                          </p:stCondLst>
                                        </p:cTn>
                                        <p:tgtEl>
                                          <p:spTgt spid="8"/>
                                        </p:tgtEl>
                                        <p:attrNameLst>
                                          <p:attrName>ppt_y</p:attrName>
                                        </p:attrNameLst>
                                      </p:cBhvr>
                                    </p:anim>
                                    <p:animRot by="21600000">
                                      <p:cBhvr>
                                        <p:cTn id="18" dur="1000" fill="hold">
                                          <p:stCondLst>
                                            <p:cond delay="0"/>
                                          </p:stCondLst>
                                        </p:cTn>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758</Words>
  <Application>Microsoft Office PowerPoint</Application>
  <PresentationFormat>On-screen Show (4:3)</PresentationFormat>
  <Paragraphs>96</Paragraphs>
  <Slides>13</Slides>
  <Notes>7</Notes>
  <HiddenSlides>0</HiddenSlides>
  <MMClips>1</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35</cp:revision>
  <dcterms:created xsi:type="dcterms:W3CDTF">2011-02-22T19:24:29Z</dcterms:created>
  <dcterms:modified xsi:type="dcterms:W3CDTF">2011-09-02T18:47:13Z</dcterms:modified>
</cp:coreProperties>
</file>