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6951A8-2D7F-4F7B-B4EA-5EC56ED3C28C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CD39C0-55D9-41E6-8801-8CA86E4125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0404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dirty="0" smtClean="0"/>
              <a:t>Written summary of the past 2 lessons work to revise and consolidate what has been learnt.  This is homework.  This is a version of the </a:t>
            </a:r>
            <a:r>
              <a:rPr lang="en-GB" dirty="0" err="1" smtClean="0"/>
              <a:t>hw</a:t>
            </a:r>
            <a:r>
              <a:rPr lang="en-GB" baseline="0" dirty="0" smtClean="0"/>
              <a:t> sheet that has a table of words at the bottom.  Remember that they do have these words in their booklets too.  However, I still think this is quite a challenge as they have covered all of this in </a:t>
            </a:r>
            <a:r>
              <a:rPr lang="en-GB" baseline="0" smtClean="0"/>
              <a:t>one lesson.  </a:t>
            </a:r>
            <a:endParaRPr 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3F7D29-E722-462D-B787-EFFD93E39A4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5B79-5660-4E4D-B87F-1B303E18352B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F544-FC6F-47F1-A20E-CDEAD9CB94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156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5B79-5660-4E4D-B87F-1B303E18352B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F544-FC6F-47F1-A20E-CDEAD9CB94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452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5B79-5660-4E4D-B87F-1B303E18352B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F544-FC6F-47F1-A20E-CDEAD9CB94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172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5B79-5660-4E4D-B87F-1B303E18352B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F544-FC6F-47F1-A20E-CDEAD9CB94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596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5B79-5660-4E4D-B87F-1B303E18352B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F544-FC6F-47F1-A20E-CDEAD9CB94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616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5B79-5660-4E4D-B87F-1B303E18352B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F544-FC6F-47F1-A20E-CDEAD9CB94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018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5B79-5660-4E4D-B87F-1B303E18352B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F544-FC6F-47F1-A20E-CDEAD9CB94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412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5B79-5660-4E4D-B87F-1B303E18352B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F544-FC6F-47F1-A20E-CDEAD9CB94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15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5B79-5660-4E4D-B87F-1B303E18352B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F544-FC6F-47F1-A20E-CDEAD9CB94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375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5B79-5660-4E4D-B87F-1B303E18352B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F544-FC6F-47F1-A20E-CDEAD9CB94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547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5B79-5660-4E4D-B87F-1B303E18352B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F544-FC6F-47F1-A20E-CDEAD9CB94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624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45B79-5660-4E4D-B87F-1B303E18352B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6F544-FC6F-47F1-A20E-CDEAD9CB94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08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214313" y="214313"/>
            <a:ext cx="8715375" cy="535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_tradnl" b="1" i="1" dirty="0">
                <a:latin typeface="Calibri" pitchFamily="34" charset="0"/>
              </a:rPr>
              <a:t>¿Qué es el agua?</a:t>
            </a:r>
          </a:p>
          <a:p>
            <a:pPr eaLnBrk="1" hangingPunct="1"/>
            <a:r>
              <a:rPr lang="en-GB" dirty="0">
                <a:latin typeface="Calibri" pitchFamily="34" charset="0"/>
              </a:rPr>
              <a:t>El </a:t>
            </a:r>
            <a:r>
              <a:rPr lang="en-GB" dirty="0" err="1">
                <a:latin typeface="Calibri" pitchFamily="34" charset="0"/>
              </a:rPr>
              <a:t>agua</a:t>
            </a:r>
            <a:r>
              <a:rPr lang="en-GB" dirty="0">
                <a:latin typeface="Calibri" pitchFamily="34" charset="0"/>
              </a:rPr>
              <a:t> </a:t>
            </a:r>
            <a:r>
              <a:rPr lang="en-GB" dirty="0" err="1">
                <a:latin typeface="Calibri" pitchFamily="34" charset="0"/>
              </a:rPr>
              <a:t>consiste</a:t>
            </a:r>
            <a:r>
              <a:rPr lang="en-GB" dirty="0">
                <a:latin typeface="Calibri" pitchFamily="34" charset="0"/>
              </a:rPr>
              <a:t> en___________________________________________________</a:t>
            </a:r>
            <a:br>
              <a:rPr lang="en-GB" dirty="0">
                <a:latin typeface="Calibri" pitchFamily="34" charset="0"/>
              </a:rPr>
            </a:br>
            <a:r>
              <a:rPr lang="en-GB" dirty="0">
                <a:latin typeface="Calibri" pitchFamily="34" charset="0"/>
              </a:rPr>
              <a:t/>
            </a:r>
            <a:br>
              <a:rPr lang="en-GB" dirty="0">
                <a:latin typeface="Calibri" pitchFamily="34" charset="0"/>
              </a:rPr>
            </a:br>
            <a:r>
              <a:rPr lang="es-ES_tradnl" b="1" i="1" dirty="0">
                <a:latin typeface="Calibri" pitchFamily="34" charset="0"/>
              </a:rPr>
              <a:t>¿Cómo es el agua?</a:t>
            </a:r>
            <a:br>
              <a:rPr lang="es-ES_tradnl" b="1" i="1" dirty="0">
                <a:latin typeface="Calibri" pitchFamily="34" charset="0"/>
              </a:rPr>
            </a:br>
            <a:r>
              <a:rPr lang="es-ES_tradnl" dirty="0">
                <a:latin typeface="Calibri" pitchFamily="34" charset="0"/>
              </a:rPr>
              <a:t>El agua es ___________________, ____________________ y ________________.</a:t>
            </a:r>
            <a:br>
              <a:rPr lang="es-ES_tradnl" dirty="0">
                <a:latin typeface="Calibri" pitchFamily="34" charset="0"/>
              </a:rPr>
            </a:br>
            <a:r>
              <a:rPr lang="es-ES_tradnl" dirty="0">
                <a:latin typeface="Calibri" pitchFamily="34" charset="0"/>
              </a:rPr>
              <a:t>El agua se presenta en tres estados: __________________, que se llama _________; __________________, que se llama _______________ y _______________, que se llama </a:t>
            </a:r>
            <a:r>
              <a:rPr lang="es-ES_tradnl" dirty="0" smtClean="0">
                <a:latin typeface="Calibri" pitchFamily="34" charset="0"/>
              </a:rPr>
              <a:t>__________________.</a:t>
            </a:r>
            <a:r>
              <a:rPr lang="es-ES_tradnl" dirty="0">
                <a:latin typeface="Calibri" pitchFamily="34" charset="0"/>
              </a:rPr>
              <a:t/>
            </a:r>
            <a:br>
              <a:rPr lang="es-ES_tradnl" dirty="0">
                <a:latin typeface="Calibri" pitchFamily="34" charset="0"/>
              </a:rPr>
            </a:br>
            <a:r>
              <a:rPr lang="en-GB" dirty="0">
                <a:latin typeface="Calibri" pitchFamily="34" charset="0"/>
              </a:rPr>
              <a:t/>
            </a:r>
            <a:br>
              <a:rPr lang="en-GB" dirty="0">
                <a:latin typeface="Calibri" pitchFamily="34" charset="0"/>
              </a:rPr>
            </a:br>
            <a:r>
              <a:rPr lang="es-ES_tradnl" b="1" i="1" dirty="0">
                <a:latin typeface="Calibri" pitchFamily="34" charset="0"/>
              </a:rPr>
              <a:t>¿En qué formas encontramos el agua en el mundo?</a:t>
            </a:r>
            <a:br>
              <a:rPr lang="es-ES_tradnl" b="1" i="1" dirty="0">
                <a:latin typeface="Calibri" pitchFamily="34" charset="0"/>
              </a:rPr>
            </a:br>
            <a:r>
              <a:rPr lang="es-ES_tradnl" dirty="0">
                <a:latin typeface="Calibri" pitchFamily="34" charset="0"/>
              </a:rPr>
              <a:t>En su estado sólido, la vemos en _____________ y _______________.</a:t>
            </a:r>
            <a:br>
              <a:rPr lang="es-ES_tradnl" dirty="0">
                <a:latin typeface="Calibri" pitchFamily="34" charset="0"/>
              </a:rPr>
            </a:br>
            <a:r>
              <a:rPr lang="es-ES_tradnl" dirty="0">
                <a:latin typeface="Calibri" pitchFamily="34" charset="0"/>
              </a:rPr>
              <a:t>En su estado líquido, hay agua en __________, _______________ y ____________.</a:t>
            </a:r>
            <a:br>
              <a:rPr lang="es-ES_tradnl" dirty="0">
                <a:latin typeface="Calibri" pitchFamily="34" charset="0"/>
              </a:rPr>
            </a:br>
            <a:r>
              <a:rPr lang="es-ES_tradnl" dirty="0">
                <a:latin typeface="Calibri" pitchFamily="34" charset="0"/>
              </a:rPr>
              <a:t>En su forma gaseosa, la vemos en __________________.</a:t>
            </a:r>
            <a:br>
              <a:rPr lang="es-ES_tradnl" dirty="0">
                <a:latin typeface="Calibri" pitchFamily="34" charset="0"/>
              </a:rPr>
            </a:br>
            <a:r>
              <a:rPr lang="es-ES_tradnl" dirty="0">
                <a:latin typeface="Calibri" pitchFamily="34" charset="0"/>
              </a:rPr>
              <a:t/>
            </a:r>
            <a:br>
              <a:rPr lang="es-ES_tradnl" dirty="0">
                <a:latin typeface="Calibri" pitchFamily="34" charset="0"/>
              </a:rPr>
            </a:br>
            <a:r>
              <a:rPr lang="es-ES_tradnl" b="1" i="1" dirty="0">
                <a:latin typeface="Calibri" pitchFamily="34" charset="0"/>
              </a:rPr>
              <a:t> ¿Dónde está el agua? </a:t>
            </a:r>
            <a:br>
              <a:rPr lang="es-ES_tradnl" b="1" i="1" dirty="0">
                <a:latin typeface="Calibri" pitchFamily="34" charset="0"/>
              </a:rPr>
            </a:br>
            <a:r>
              <a:rPr lang="es-ES_tradnl" dirty="0" smtClean="0">
                <a:latin typeface="Calibri" pitchFamily="34" charset="0"/>
              </a:rPr>
              <a:t>El 70</a:t>
            </a:r>
            <a:r>
              <a:rPr lang="es-ES_tradnl" dirty="0">
                <a:latin typeface="Calibri" pitchFamily="34" charset="0"/>
              </a:rPr>
              <a:t>% de la tierra </a:t>
            </a:r>
            <a:r>
              <a:rPr lang="es-ES_tradnl" dirty="0" smtClean="0">
                <a:latin typeface="Calibri" pitchFamily="34" charset="0"/>
              </a:rPr>
              <a:t>está ___________ por agua.  </a:t>
            </a:r>
            <a:r>
              <a:rPr lang="es-ES_tradnl" smtClean="0">
                <a:latin typeface="Calibri" pitchFamily="34" charset="0"/>
              </a:rPr>
              <a:t>El 97</a:t>
            </a:r>
            <a:r>
              <a:rPr lang="es-ES_tradnl" dirty="0">
                <a:latin typeface="Calibri" pitchFamily="34" charset="0"/>
              </a:rPr>
              <a:t>% </a:t>
            </a:r>
            <a:r>
              <a:rPr lang="es-ES_tradnl" dirty="0" smtClean="0">
                <a:latin typeface="Calibri" pitchFamily="34" charset="0"/>
              </a:rPr>
              <a:t> es agua ______________ </a:t>
            </a:r>
            <a:r>
              <a:rPr lang="es-ES_tradnl">
                <a:latin typeface="Calibri" pitchFamily="34" charset="0"/>
              </a:rPr>
              <a:t>y </a:t>
            </a:r>
            <a:r>
              <a:rPr lang="es-ES_tradnl" smtClean="0">
                <a:latin typeface="Calibri" pitchFamily="34" charset="0"/>
              </a:rPr>
              <a:t>el 3</a:t>
            </a:r>
            <a:r>
              <a:rPr lang="es-ES_tradnl" dirty="0">
                <a:latin typeface="Calibri" pitchFamily="34" charset="0"/>
              </a:rPr>
              <a:t>% </a:t>
            </a:r>
            <a:r>
              <a:rPr lang="es-ES_tradnl" dirty="0" smtClean="0">
                <a:latin typeface="Calibri" pitchFamily="34" charset="0"/>
              </a:rPr>
              <a:t>es agua _________________. </a:t>
            </a:r>
            <a:r>
              <a:rPr lang="es-ES_tradnl" dirty="0">
                <a:latin typeface="Calibri" pitchFamily="34" charset="0"/>
              </a:rPr>
              <a:t/>
            </a:r>
            <a:br>
              <a:rPr lang="es-ES_tradnl" dirty="0">
                <a:latin typeface="Calibri" pitchFamily="34" charset="0"/>
              </a:rPr>
            </a:br>
            <a:r>
              <a:rPr lang="es-ES_tradnl" dirty="0">
                <a:latin typeface="Calibri" pitchFamily="34" charset="0"/>
              </a:rPr>
              <a:t>El agua está presente también en ___________________, _________________ y </a:t>
            </a:r>
            <a:r>
              <a:rPr lang="es-ES_tradnl" dirty="0" smtClean="0">
                <a:latin typeface="Calibri" pitchFamily="34" charset="0"/>
              </a:rPr>
              <a:t>bajo la ________.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51720" y="467380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 smtClean="0"/>
              <a:t>dos </a:t>
            </a:r>
            <a:r>
              <a:rPr lang="en-GB" b="1" i="1" dirty="0" err="1" smtClean="0"/>
              <a:t>átomos</a:t>
            </a:r>
            <a:r>
              <a:rPr lang="en-GB" b="1" i="1" dirty="0" smtClean="0"/>
              <a:t> de </a:t>
            </a:r>
            <a:r>
              <a:rPr lang="en-GB" b="1" i="1" dirty="0" err="1" smtClean="0"/>
              <a:t>hidrógeno</a:t>
            </a:r>
            <a:r>
              <a:rPr lang="en-GB" b="1" i="1" dirty="0" smtClean="0"/>
              <a:t> y </a:t>
            </a:r>
            <a:r>
              <a:rPr lang="en-GB" b="1" i="1" dirty="0" err="1" smtClean="0"/>
              <a:t>uno</a:t>
            </a:r>
            <a:r>
              <a:rPr lang="en-GB" b="1" i="1" dirty="0" smtClean="0"/>
              <a:t> de </a:t>
            </a:r>
            <a:r>
              <a:rPr lang="en-GB" b="1" i="1" dirty="0" err="1" smtClean="0"/>
              <a:t>oxígeno</a:t>
            </a:r>
            <a:r>
              <a:rPr lang="en-GB" b="1" i="1" dirty="0" smtClean="0"/>
              <a:t>. </a:t>
            </a:r>
            <a:endParaRPr lang="en-GB" b="1" i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724877"/>
              </p:ext>
            </p:extLst>
          </p:nvPr>
        </p:nvGraphicFramePr>
        <p:xfrm>
          <a:off x="248938" y="5569625"/>
          <a:ext cx="8680749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40107"/>
                <a:gridCol w="1240107"/>
                <a:gridCol w="978752"/>
                <a:gridCol w="1224136"/>
                <a:gridCol w="1224136"/>
                <a:gridCol w="1296144"/>
                <a:gridCol w="147736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sólido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nubes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agua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tierra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insípida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vapor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salada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ríos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inodora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hielo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líquido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glaciares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el </a:t>
                      </a:r>
                      <a:r>
                        <a:rPr lang="en-GB" dirty="0" err="1" smtClean="0"/>
                        <a:t>cuerpo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dulce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incolora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lagos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nieve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mares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cubierta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gaseosa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los </a:t>
                      </a:r>
                      <a:r>
                        <a:rPr lang="en-GB" dirty="0" err="1" smtClean="0"/>
                        <a:t>alimentos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87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Microsoft Office PowerPoint</Application>
  <PresentationFormat>On-screen Show (4:3)</PresentationFormat>
  <Paragraphs>26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2</cp:revision>
  <dcterms:created xsi:type="dcterms:W3CDTF">2011-08-22T09:55:36Z</dcterms:created>
  <dcterms:modified xsi:type="dcterms:W3CDTF">2011-09-02T18:41:18Z</dcterms:modified>
</cp:coreProperties>
</file>