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9" r:id="rId2"/>
    <p:sldId id="263" r:id="rId3"/>
    <p:sldId id="256" r:id="rId4"/>
    <p:sldId id="259" r:id="rId5"/>
    <p:sldId id="260" r:id="rId6"/>
    <p:sldId id="261" r:id="rId7"/>
    <p:sldId id="264" r:id="rId8"/>
    <p:sldId id="257" r:id="rId9"/>
    <p:sldId id="270" r:id="rId10"/>
    <p:sldId id="272" r:id="rId11"/>
    <p:sldId id="271" r:id="rId12"/>
    <p:sldId id="258" r:id="rId13"/>
    <p:sldId id="266" r:id="rId14"/>
    <p:sldId id="267" r:id="rId15"/>
    <p:sldId id="268"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8" autoAdjust="0"/>
    <p:restoredTop sz="84526" autoAdjust="0"/>
  </p:normalViewPr>
  <p:slideViewPr>
    <p:cSldViewPr>
      <p:cViewPr>
        <p:scale>
          <a:sx n="70" d="100"/>
          <a:sy n="70" d="100"/>
        </p:scale>
        <p:origin x="-420"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3D74354-C1B2-4E8F-87E4-B6AD0ED8B8A9}" type="datetimeFigureOut">
              <a:rPr lang="en-US"/>
              <a:pPr>
                <a:defRPr/>
              </a:pPr>
              <a:t>9/2/2011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D27602E-973E-414C-BFBE-5B1FD59881F4}" type="slidenum">
              <a:rPr lang="en-US"/>
              <a:pPr>
                <a:defRPr/>
              </a:pPr>
              <a:t>‹#›</a:t>
            </a:fld>
            <a:endParaRPr lang="en-US"/>
          </a:p>
        </p:txBody>
      </p:sp>
    </p:spTree>
    <p:extLst>
      <p:ext uri="{BB962C8B-B14F-4D97-AF65-F5344CB8AC3E}">
        <p14:creationId xmlns:p14="http://schemas.microsoft.com/office/powerpoint/2010/main" val="5151576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lnSpc>
                <a:spcPct val="90000"/>
              </a:lnSpc>
              <a:spcBef>
                <a:spcPct val="0"/>
              </a:spcBef>
              <a:buFontTx/>
              <a:buNone/>
            </a:pPr>
            <a:r>
              <a:rPr lang="en-US" dirty="0" smtClean="0"/>
              <a:t>This is one possible way to begin</a:t>
            </a:r>
            <a:r>
              <a:rPr lang="en-US" baseline="0" dirty="0" smtClean="0"/>
              <a:t> the lesson. </a:t>
            </a:r>
            <a:r>
              <a:rPr lang="en-US" dirty="0" smtClean="0"/>
              <a:t>Pupils need to look for these words in the dictionary  and write the meaning in English</a:t>
            </a:r>
            <a:r>
              <a:rPr lang="en-US" baseline="0" dirty="0" smtClean="0"/>
              <a:t> – you can ask them to spot the link between the words too.</a:t>
            </a:r>
            <a:endParaRPr lang="en-US" dirty="0" smtClean="0"/>
          </a:p>
          <a:p>
            <a:pPr marL="228600" indent="-228600" eaLnBrk="1" hangingPunct="1">
              <a:lnSpc>
                <a:spcPct val="90000"/>
              </a:lnSpc>
              <a:spcBef>
                <a:spcPct val="0"/>
              </a:spcBef>
              <a:buFontTx/>
              <a:buAutoNum type="arabicPeriod"/>
            </a:pPr>
            <a:endParaRPr lang="en-US" dirty="0" smtClean="0"/>
          </a:p>
          <a:p>
            <a:pPr marL="0" indent="0" eaLnBrk="1" hangingPunct="1">
              <a:lnSpc>
                <a:spcPct val="90000"/>
              </a:lnSpc>
              <a:spcBef>
                <a:spcPct val="0"/>
              </a:spcBef>
              <a:buFontTx/>
              <a:buNone/>
            </a:pPr>
            <a:r>
              <a:rPr lang="en-US" baseline="0" dirty="0" smtClean="0"/>
              <a:t>Alternatively, you could tell them the link is ‘</a:t>
            </a:r>
            <a:r>
              <a:rPr lang="en-US" baseline="0" dirty="0" err="1" smtClean="0"/>
              <a:t>agua</a:t>
            </a:r>
            <a:r>
              <a:rPr lang="en-US" baseline="0" dirty="0" smtClean="0"/>
              <a:t> = water’ and get them to guess the meanings of the words (some of which they will have seen).</a:t>
            </a:r>
            <a:br>
              <a:rPr lang="en-US" baseline="0" dirty="0" smtClean="0"/>
            </a:br>
            <a:r>
              <a:rPr lang="en-US" baseline="0" dirty="0" smtClean="0"/>
              <a:t/>
            </a:r>
            <a:br>
              <a:rPr lang="en-US" baseline="0" dirty="0" smtClean="0"/>
            </a:br>
            <a:r>
              <a:rPr lang="en-US" baseline="0" dirty="0" smtClean="0"/>
              <a:t>OR, you could start by presenting the words on slide 2 with the pictures and ask them to come up with the link.  This is up to the teacher.</a:t>
            </a:r>
            <a:endParaRPr 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484B4B-67FC-42BC-B2AC-7D7A86EE734F}" type="slidenum">
              <a:rPr lang="en-US">
                <a:latin typeface="Calibri" pitchFamily="34" charset="0"/>
              </a:rPr>
              <a:pPr eaLnBrk="1" hangingPunct="1"/>
              <a:t>1</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en-US" dirty="0" smtClean="0"/>
              <a:t>If you want to make this more of a game activity, ask students to guess %. Click on each box and the answer is revealed.</a:t>
            </a:r>
          </a:p>
          <a:p>
            <a:pPr marL="228600" indent="-228600" eaLnBrk="1" hangingPunct="1">
              <a:spcBef>
                <a:spcPct val="0"/>
              </a:spcBef>
            </a:pPr>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9FF63D1-EE2B-4BB7-85A8-E4D804C584AA}" type="slidenum">
              <a:rPr lang="en-US">
                <a:latin typeface="Calibri" pitchFamily="34" charset="0"/>
              </a:rPr>
              <a:pPr eaLnBrk="1" hangingPunct="1"/>
              <a:t>11</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Use this slide to practise the production of higher numbers – this is something we will return to next lesson and in future lessons.  </a:t>
            </a:r>
            <a:br>
              <a:rPr lang="en-GB" smtClean="0"/>
            </a:br>
            <a:r>
              <a:rPr lang="en-GB" smtClean="0"/>
              <a:t>For homework it would be good for students to do some research on the internet about the % water content in various things.  See the next slide for one structured version of this homework.  It would be good though to give learners options about how to present their findings.</a:t>
            </a:r>
            <a:endParaRPr 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0E75B76-BEBB-4984-87AF-B9F94598BF9D}" type="slidenum">
              <a:rPr lang="en-US"/>
              <a:pPr fontAlgn="base">
                <a:spcBef>
                  <a:spcPct val="0"/>
                </a:spcBef>
                <a:spcAft>
                  <a:spcPct val="0"/>
                </a:spcAft>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50000"/>
              </a:spcBef>
            </a:pPr>
            <a:r>
              <a:rPr lang="es-AR" dirty="0" smtClean="0"/>
              <a:t>Sangre                                          90 % de agua.</a:t>
            </a:r>
          </a:p>
          <a:p>
            <a:pPr>
              <a:spcBef>
                <a:spcPct val="50000"/>
              </a:spcBef>
            </a:pPr>
            <a:r>
              <a:rPr lang="es-AR" dirty="0" smtClean="0"/>
              <a:t>Riñones                                         82 % de agua.</a:t>
            </a:r>
          </a:p>
          <a:p>
            <a:pPr>
              <a:spcBef>
                <a:spcPct val="50000"/>
              </a:spcBef>
            </a:pPr>
            <a:r>
              <a:rPr lang="es-AR" dirty="0" smtClean="0"/>
              <a:t>Músculos                                       75 % de agua.</a:t>
            </a:r>
          </a:p>
          <a:p>
            <a:pPr>
              <a:spcBef>
                <a:spcPct val="50000"/>
              </a:spcBef>
            </a:pPr>
            <a:r>
              <a:rPr lang="es-AR" dirty="0" smtClean="0"/>
              <a:t>Hígado                                          79 % de agua. </a:t>
            </a:r>
          </a:p>
          <a:p>
            <a:pPr>
              <a:spcBef>
                <a:spcPct val="50000"/>
              </a:spcBef>
            </a:pPr>
            <a:r>
              <a:rPr lang="es-AR" dirty="0" smtClean="0"/>
              <a:t>Huesos                                          22 % de agua.</a:t>
            </a:r>
          </a:p>
          <a:p>
            <a:pPr>
              <a:spcBef>
                <a:spcPct val="0"/>
              </a:spcBef>
            </a:pPr>
            <a:endParaRPr 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B71EC50-7662-4473-B0DC-082B0A7025E4}" type="slidenum">
              <a:rPr lang="en-US"/>
              <a:pPr fontAlgn="base">
                <a:spcBef>
                  <a:spcPct val="0"/>
                </a:spcBef>
                <a:spcAft>
                  <a:spcPct val="0"/>
                </a:spcAft>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http://www.google.co.uk/imgres?imgurl=http://1.bp.blogspot.com/_cgxBbFhdDgw/RiQ8BRFRIlI/AAAAAAAAAA8/7HpUjSlpZHE/s320/comida.jpg&amp;imgrefurl=http://stephyrosales.blogspot.com/2007/04/food-and-friends-i-m-going-to-talk.html&amp;h=285&amp;w=303&amp;sz=126&amp;tbnid=rGZaA_6X2OPREM:&amp;tbnh=109&amp;tbnw=116&amp;prev=/images%3Fq%3Dcomida&amp;zoom=1&amp;q=comida&amp;usg=__MJ_y5Qz6THcmT-R7col4y8L4P4I=&amp;sa=X&amp;ei=i-xjTYbYH4io8AOCh93xCA&amp;ved=0CC8Q9QEwAg</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7B6D217-8D42-4E9C-ABAF-0FDC29FDAE19}" type="slidenum">
              <a:rPr lang="en-US"/>
              <a:pPr fontAlgn="base">
                <a:spcBef>
                  <a:spcPct val="0"/>
                </a:spcBef>
                <a:spcAft>
                  <a:spcPct val="0"/>
                </a:spcAft>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http://www.google.co.uk/imgres?imgurl=http://www.nancymusic.com/images/Animales.gif&amp;imgrefurl=http://www.nancymusic.com/Animalescutout1.htm&amp;usg=__kYK3ruthE7nbd5kDiBGKC9-6AuA=&amp;h=668&amp;w=600&amp;sz=31&amp;hl=en&amp;start=0&amp;zoom=1&amp;tbnid=6ozcgEZH3DWtfM:&amp;tbnh=137&amp;tbnw=123&amp;ei=vOxjTZOoHdKI4QbiqtnLCQ&amp;prev=/images%3Fq%3Danimales%26um%3D1%26hl%3Den%26client%3Dfirefox-a%26sa%3DN%26rls%3Dorg.mozilla:en-US:official%26biw%3D1024%26bih%3D578%26tbs%3Disch:1&amp;um=1&amp;itbs=1&amp;iact=hc&amp;vpx=123&amp;vpy=211&amp;dur=1176&amp;hovh=237&amp;hovw=213&amp;tx=143&amp;ty=143&amp;oei=vOxjTZOoHdKI4QbiqtnLCQ&amp;page=1&amp;ndsp=15&amp;ved=1t:429,r:5,s:0</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C4D4C13-8893-40EE-84CF-A56B7B57E5F1}" type="slidenum">
              <a:rPr lang="en-US"/>
              <a:pPr fontAlgn="base">
                <a:spcBef>
                  <a:spcPct val="0"/>
                </a:spcBef>
                <a:spcAft>
                  <a:spcPct val="0"/>
                </a:spcAft>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GB" dirty="0" smtClean="0"/>
              <a:t>Use this slide to get students to work out the theme of this module for themselves.  What do all these things have in common?  It is useful to say the words out loud as the pictures come up – 2 or 3 times as these words make a second appearance later when we look at the forms water takes in the world.</a:t>
            </a:r>
            <a:endParaRPr 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AFA12CB-3421-4E87-B25A-F05E69D9B75B}"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http://hollywoodfl.convertlanguage.com/hollywoodfl/enes/24/_hollywoodfl_org/pub-util/story_of_water/html/molecule.htm</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B472844-0EF6-400B-8B4D-D741E9D523D8}" type="slidenum">
              <a:rPr lang="en-US"/>
              <a:pPr fontAlgn="base">
                <a:spcBef>
                  <a:spcPct val="0"/>
                </a:spcBef>
                <a:spcAft>
                  <a:spcPct val="0"/>
                </a:spcAft>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http://hollywoodfl.convertlanguage.com/hollywoodfl/enes/24/_hollywoodfl_org/pub-util/story_of_water/html/3forms.htm </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9CE9262-9992-41FE-B804-764E8EC48907}" type="slidenum">
              <a:rPr lang="en-US"/>
              <a:pPr fontAlgn="base">
                <a:spcBef>
                  <a:spcPct val="0"/>
                </a:spcBef>
                <a:spcAft>
                  <a:spcPct val="0"/>
                </a:spcAft>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GB" smtClean="0"/>
              <a:t>Mar</a:t>
            </a:r>
          </a:p>
          <a:p>
            <a:pPr fontAlgn="auto">
              <a:spcBef>
                <a:spcPts val="0"/>
              </a:spcBef>
              <a:spcAft>
                <a:spcPts val="0"/>
              </a:spcAft>
              <a:defRPr/>
            </a:pPr>
            <a:r>
              <a:rPr lang="en-GB" dirty="0" smtClean="0"/>
              <a:t>http://www.google.co.uk/imgres?imgurl=http://media-cdn.tripadvisor.com/media/photo-s/01/0d/d0/e5/vina-del-mar-la-costa.jpg&amp;imgrefurl=http://www.tripadvisor.com/Tourism-g295425-Vina_del_Mar-Vacations.html&amp;usg=__pHgB-3xE56gRTofvoFrTAjFpZ0g=&amp;h=412&amp;w=550&amp;sz=32&amp;hl=en&amp;start=15&amp;zoom=1&amp;tbnid=Ab70cRzDFBr8FM:&amp;tbnh=131&amp;tbnw=176&amp;ei=bNZjTfihHIWq8APeksXxCA&amp;prev=/images%3Fq%3Dmar%26um%3D1%26hl%3Den%26client%3Dfirefox-a%26sa%3DN%26rls%3Dorg.mozilla:en-US:official%26biw%3D1024%26bih%3D578%26tbs%3Disch:10%2C312&amp;um=1&amp;itbs=1&amp;iact=hc&amp;vpx=235&amp;vpy=259&amp;dur=1478&amp;hovh=194&amp;hovw=259&amp;tx=137&amp;ty=116&amp;oei=RdZjTau1CsOi4QbnhdjfCQ&amp;page=2&amp;ndsp=15&amp;ved=1t:429,r:1,s:15&amp;biw=1024&amp;bih=578</a:t>
            </a:r>
          </a:p>
          <a:p>
            <a:pPr fontAlgn="auto">
              <a:spcBef>
                <a:spcPts val="0"/>
              </a:spcBef>
              <a:spcAft>
                <a:spcPts val="0"/>
              </a:spcAft>
              <a:defRPr/>
            </a:pPr>
            <a:r>
              <a:rPr lang="en-GB" dirty="0" err="1" smtClean="0"/>
              <a:t>Lago</a:t>
            </a:r>
            <a:r>
              <a:rPr lang="en-GB" dirty="0" smtClean="0"/>
              <a:t/>
            </a:r>
            <a:br>
              <a:rPr lang="en-GB" dirty="0" smtClean="0"/>
            </a:br>
            <a:r>
              <a:rPr lang="en-GB" dirty="0" smtClean="0"/>
              <a:t>http://www.google.co.uk/imgres?imgurl=http://farm1.static.flickr.com/146/385660713_d8149b44b8.jpg&amp;imgrefurl=http://www.flickr.com/photos/42324060%40N07/galleries/72157622273088147&amp;usg=__fjCjfG1opoQVMTx1bQKQFIdnwt0=&amp;h=333&amp;w=500&amp;sz=91&amp;hl=en&amp;start=0&amp;zoom=1&amp;tbnid=GSMo0wlb4avYAM:&amp;tbnh=129&amp;tbnw=173&amp;ei=BtZjTZOxN9GT4gaN-aDrCQ&amp;prev=/images%3Fq%3Dlago%26um%3D1%26hl%3Den%26client%3Dfirefox-a%26sa%3DN%26rls%3Dorg.mozilla:en-US:official%26biw%3D1024%26bih%3D578%26tbs%3Disch:1&amp;um=1&amp;itbs=1&amp;iact=hc&amp;vpx=708&amp;vpy=257&amp;dur=4093&amp;hovh=183&amp;hovw=275&amp;tx=140&amp;ty=63&amp;oei=BtZjTZOxN9GT4gaN-aDrCQ&amp;page=1&amp;ndsp=13&amp;ved=1t:429,r:7,s:0</a:t>
            </a:r>
          </a:p>
          <a:p>
            <a:pPr fontAlgn="auto">
              <a:spcBef>
                <a:spcPts val="0"/>
              </a:spcBef>
              <a:spcAft>
                <a:spcPts val="0"/>
              </a:spcAft>
              <a:defRPr/>
            </a:pPr>
            <a:r>
              <a:rPr lang="en-GB" dirty="0" err="1" smtClean="0"/>
              <a:t>Nieve</a:t>
            </a:r>
            <a:endParaRPr lang="en-US" dirty="0" smtClean="0"/>
          </a:p>
          <a:p>
            <a:pPr fontAlgn="auto">
              <a:spcBef>
                <a:spcPts val="0"/>
              </a:spcBef>
              <a:spcAft>
                <a:spcPts val="0"/>
              </a:spcAft>
              <a:defRPr/>
            </a:pPr>
            <a:r>
              <a:rPr lang="en-US" dirty="0" smtClean="0"/>
              <a:t>http://www.google.co.uk/imgres?imgurl=http://www.artecreativo.net/bc/imagen/phot-efecto-nieve.jpg&amp;imgrefurl=http://www.onlyphotoshop.com/blog/&amp;usg=__AAlq3VAyf5-eTgADYBXVCEc8V08=&amp;h=379&amp;w=508&amp;sz=44&amp;hl=en&amp;start=0&amp;zoom=1&amp;tbnid=UZV4fO8bVUWStM:&amp;tbnh=144&amp;tbnw=192&amp;ei=VtVjTfDeC8qh8QPfq83xCA&amp;prev=/images%3Fq%3Dnieve%26um%3D1%26hl%3Den%26client%3Dfirefox-a%26sa%3DN%26rls%3Dorg.mozilla:en-US:official%26biw%3D1024%26bih%3D578%26tbs%3Disch:1&amp;um=1&amp;itbs=1&amp;iact=hc&amp;vpx=135&amp;vpy=293&amp;dur=813&amp;hovh=194&amp;hovw=260&amp;tx=181&amp;ty=144&amp;oei=GNVjTcnFA5-c4AahxdXfCQ&amp;page=1&amp;ndsp=13&amp;ved=1t:429,r:9,s:0</a:t>
            </a:r>
          </a:p>
          <a:p>
            <a:pPr fontAlgn="auto">
              <a:spcBef>
                <a:spcPts val="0"/>
              </a:spcBef>
              <a:spcAft>
                <a:spcPts val="0"/>
              </a:spcAft>
              <a:defRPr/>
            </a:pPr>
            <a:r>
              <a:rPr lang="en-US" dirty="0" err="1" smtClean="0"/>
              <a:t>Glaciares</a:t>
            </a:r>
            <a:r>
              <a:rPr lang="en-US" dirty="0" smtClean="0"/>
              <a:t/>
            </a:r>
            <a:br>
              <a:rPr lang="en-US" dirty="0" smtClean="0"/>
            </a:br>
            <a:r>
              <a:rPr lang="en-US" dirty="0" smtClean="0"/>
              <a:t>http://www.google.co.uk/imgres?imgurl=http://www.argentour.com/images/glaciar_perito_moreno_2.jpg&amp;imgrefurl=http://www.argentour.com/es/parque_nacional/los_glaciares.php&amp;usg=__VXQ9aw7Pd7hQ5m7K1PRHmEisCR8=&amp;h=712&amp;w=950&amp;sz=157&amp;hl=en&amp;start=0&amp;zoom=1&amp;tbnid=Cyc6veqYLkn0SM:&amp;tbnh=137&amp;tbnw=219&amp;ei=ydRjTe2-HI-E5Abtq_nFCQ&amp;prev=/images%3Fq%3Dglaciares%26um%3D1%26hl%3Den%26client%3Dfirefox-a%26sa%3DN%26rls%3Dorg.mozilla:en-US:official%26biw%3D1024%26bih%3D578%26tbs%3Disch:1&amp;um=1&amp;itbs=1&amp;iact=hc&amp;vpx=548&amp;vpy=92&amp;dur=3920&amp;hovh=194&amp;hovw=259&amp;tx=207&amp;ty=111&amp;oei=ydRjTe2-HI-E5Abtq_nFCQ&amp;page=1&amp;ndsp=12&amp;ved=1t:429,r:2,s:0</a:t>
            </a:r>
          </a:p>
          <a:p>
            <a:pPr fontAlgn="auto">
              <a:spcBef>
                <a:spcPts val="0"/>
              </a:spcBef>
              <a:spcAft>
                <a:spcPts val="0"/>
              </a:spcAft>
              <a:defRPr/>
            </a:pPr>
            <a:r>
              <a:rPr lang="en-US" dirty="0" err="1" smtClean="0"/>
              <a:t>Tempanos</a:t>
            </a:r>
            <a:r>
              <a:rPr lang="en-US" dirty="0" smtClean="0"/>
              <a:t/>
            </a:r>
            <a:br>
              <a:rPr lang="en-US" dirty="0" smtClean="0"/>
            </a:br>
            <a:r>
              <a:rPr lang="en-US" dirty="0" smtClean="0"/>
              <a:t>http://www.google.co.uk/imgres?imgurl=http://indormas.bitacoras.com/imagenes/paine03-500.jpg&amp;imgrefurl=http://indormas.bitacoras.com/archivos/2006/11/04/torres-del-paine&amp;usg=__UnQLn-L5-LsqFYPwvqXvxXiD9fc=&amp;h=323&amp;w=500&amp;sz=50&amp;hl=en&amp;start=0&amp;zoom=1&amp;tbnid=cNdmSY7Mn4UG1M:&amp;tbnh=148&amp;tbnw=238&amp;ei=htRjTaKSKtG24gbKgvi7CQ&amp;prev=/images%3Fq%3Dtempanos%2Bde%2Bhielo%26um%3D1%26hl%3Den%26client%3Dfirefox-a%26sa%3DN%26rls%3Dorg.mozilla:en-US:official%26biw%3D1024%26bih%3D578%26tbs%3Disch:1&amp;um=1&amp;itbs=1&amp;iact=hc&amp;vpx=576&amp;vpy=307&amp;dur=2251&amp;hovh=180&amp;hovw=279&amp;tx=177&amp;ty=137&amp;oei=htRjTaKSKtG24gbKgvi7CQ&amp;page=1&amp;ndsp=13&amp;ved=1t:429,r:11,s:0</a:t>
            </a:r>
          </a:p>
          <a:p>
            <a:pPr fontAlgn="auto">
              <a:spcBef>
                <a:spcPts val="0"/>
              </a:spcBef>
              <a:spcAft>
                <a:spcPts val="0"/>
              </a:spcAft>
              <a:defRPr/>
            </a:pPr>
            <a:r>
              <a:rPr lang="en-US" dirty="0" err="1" smtClean="0"/>
              <a:t>Olas</a:t>
            </a:r>
            <a:r>
              <a:rPr lang="en-US" dirty="0" smtClean="0"/>
              <a:t/>
            </a:r>
            <a:br>
              <a:rPr lang="en-US" dirty="0" smtClean="0"/>
            </a:br>
            <a:r>
              <a:rPr lang="en-US" dirty="0" smtClean="0"/>
              <a:t>http://www.google.co.uk/imgres?imgurl=http://2.bp.blogspot.com/_6adrXTB_H5E/TRC66SXKNFI/AAAAAAAAAXQ/uL31i1gpn3Q/s1600/olas-1024-x-768.jpg&amp;imgrefurl=http://slavetoyourwords.blogspot.com/2010/12/cada-siete-olas.html&amp;usg=__OHNdF9GLeNYCcPtvJSq-ljaelDU=&amp;h=768&amp;w=1024&amp;sz=142&amp;hl=en&amp;start=0&amp;zoom=1&amp;tbnid=5y7cSueJlaVISM:&amp;tbnh=139&amp;tbnw=201&amp;ei=PtRjTeHDCMj44AaL0NXBCQ&amp;prev=/images%3Fq%3Dolas%26um%3D1%26hl%3Den%26client%3Dfirefox-a%26sa%3DN%26rls%3Dorg.mozilla:en-US:official%26biw%3D1024%26bih%3D578%26tbs%3Disch:1&amp;um=1&amp;itbs=1&amp;iact=hc&amp;vpx=565&amp;vpy=234&amp;dur=1979&amp;hovh=194&amp;hovw=259&amp;tx=217&amp;ty=107&amp;oei=PtRjTeHDCMj44AaL0NXBCQ&amp;page=1&amp;ndsp=13&amp;ved=1t:429,r:6,s:0</a:t>
            </a:r>
          </a:p>
          <a:p>
            <a:pPr fontAlgn="auto">
              <a:spcBef>
                <a:spcPts val="0"/>
              </a:spcBef>
              <a:spcAft>
                <a:spcPts val="0"/>
              </a:spcAft>
              <a:defRPr/>
            </a:pPr>
            <a:r>
              <a:rPr lang="en-US" dirty="0" err="1" smtClean="0"/>
              <a:t>Nube</a:t>
            </a:r>
            <a:r>
              <a:rPr lang="en-US" dirty="0" smtClean="0"/>
              <a:t/>
            </a:r>
            <a:br>
              <a:rPr lang="en-US" dirty="0" smtClean="0"/>
            </a:br>
            <a:r>
              <a:rPr lang="en-US" dirty="0" smtClean="0"/>
              <a:t>http://www.google.co.uk/imgres?imgurl=http://1.bp.blogspot.com/_UoVfYANq__c/TFm_dx2q0gI/AAAAAAAAAhk/JIHzdWLege8/s1600/nube.jpg&amp;imgrefurl=http://ateovenezolano.blogspot.com/2011/02/y-aun-veo-las-nubes.html&amp;usg=__wsMk8lKIAodL7H9G_Rko8x9mcSk=&amp;h=300&amp;w=400&amp;sz=22&amp;hl=en&amp;start=0&amp;zoom=1&amp;tbnid=sivLuOwj-rtuCM:&amp;tbnh=138&amp;tbnw=200&amp;ei=adNjTceYF8jk4gbKidjWCQ&amp;prev=/images%3Fq%3Dnubes%26um%3D1%26hl%3Den%26client%3Dfirefox-a%26sa%3DN%26rls%3Dorg.mozilla:en-US:official%26biw%3D1024%26bih%3D578%26tbs%3Disch:1&amp;um=1&amp;itbs=1&amp;iact=hc&amp;vpx=724&amp;vpy=238&amp;dur=57&amp;hovh=194&amp;hovw=259&amp;tx=234&amp;ty=142&amp;oei=adNjTceYF8jk4gbKidjWCQ&amp;page=1&amp;ndsp=12&amp;ved=1t:429,r:7,s:0</a:t>
            </a:r>
          </a:p>
          <a:p>
            <a:pPr fontAlgn="auto">
              <a:spcBef>
                <a:spcPts val="0"/>
              </a:spcBef>
              <a:spcAft>
                <a:spcPts val="0"/>
              </a:spcAft>
              <a:defRPr/>
            </a:pPr>
            <a:r>
              <a:rPr lang="en-US" dirty="0" err="1" smtClean="0"/>
              <a:t>Lluvia</a:t>
            </a:r>
            <a:r>
              <a:rPr lang="en-US" dirty="0" smtClean="0"/>
              <a:t/>
            </a:r>
            <a:br>
              <a:rPr lang="en-US" dirty="0" smtClean="0"/>
            </a:br>
            <a:r>
              <a:rPr lang="en-US" dirty="0" smtClean="0"/>
              <a:t>http://www.google.co.uk/imgres?imgurl=http://agridulce.com.mx/blog/wp-content/uploads/2010/04/lluvia.jpg&amp;imgrefurl=http://agridulce.com.mx/blog/tag/argentina/&amp;usg=__bA_4f-sreeVgkLuMmUHn7bvvjlU=&amp;h=375&amp;w=500&amp;sz=142&amp;hl=en&amp;start=12&amp;zoom=1&amp;tbnid=gdhtQQONyX4naM:&amp;tbnh=123&amp;tbnw=168&amp;ei=mNNjTeSJPIeq8APYu4XxCA&amp;prev=/images%3Fq%3Dlluvia%26um%3D1%26hl%3Den%26client%3Dfirefox-a%26sa%3DN%26rls%3Dorg.mozilla:en-US:official%26biw%3D1024%26bih%3D578%26tbs%3Disch:10%2C226&amp;um=1&amp;itbs=1&amp;iact=hc&amp;vpx=410&amp;vpy=293&amp;dur=2131&amp;hovh=194&amp;hovw=259&amp;tx=132&amp;ty=132&amp;oei=i9NjTeiWA9Ge4QaJ8qDGCQ&amp;page=2&amp;ndsp=16&amp;ved=1t:429,r:2,s:12&amp;biw=1024&amp;bih=578</a:t>
            </a:r>
            <a:endParaRPr 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A02CE06-74B2-49BB-A8E7-312079FC1821}" type="slidenum">
              <a:rPr lang="en-US"/>
              <a:pPr fontAlgn="base">
                <a:spcBef>
                  <a:spcPct val="0"/>
                </a:spcBef>
                <a:spcAft>
                  <a:spcPct val="0"/>
                </a:spcAft>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Read this through with them using the visual and bold words to stress for meaning.  Say the numbers several times.  We are going to work with these numbers in subsequent lessons.  Use the words ‘mucha agua (salada)’ and ‘poca agua (dulce)’ to make the meaning clear – i.e. there is a lot of salt water on the planet but not very much fresh water.</a:t>
            </a:r>
            <a:endParaRPr 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AEE8545-BBD7-48B5-BBA5-73124FBF403A}" type="slidenum">
              <a:rPr lang="en-US"/>
              <a:pPr fontAlgn="base">
                <a:spcBef>
                  <a:spcPct val="0"/>
                </a:spcBef>
                <a:spcAft>
                  <a:spcPct val="0"/>
                </a:spcAft>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Additional graphic to explain again quickly in TL.</a:t>
            </a:r>
            <a:endParaRPr 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40A0DBF-CFCA-4997-B6AA-5D064922D29E}" type="slidenum">
              <a:rPr lang="en-US"/>
              <a:pPr fontAlgn="base">
                <a:spcBef>
                  <a:spcPct val="0"/>
                </a:spcBef>
                <a:spcAft>
                  <a:spcPct val="0"/>
                </a:spcAft>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This is a possible slide for low ability pupils who still struggle with the numbers. Practise the pronunciation. The numbers on the right will be used in the next two slides.</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0CBBF5A-F57B-48CB-97FA-D9F38F8F823E}" type="slidenum">
              <a:rPr lang="en-US">
                <a:latin typeface="Calibri" pitchFamily="34" charset="0"/>
              </a:rPr>
              <a:pPr eaLnBrk="1" hangingPunct="1"/>
              <a:t>9</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Or this one.</a:t>
            </a:r>
            <a:endParaRPr lang="en-GB"/>
          </a:p>
        </p:txBody>
      </p:sp>
      <p:sp>
        <p:nvSpPr>
          <p:cNvPr id="4" name="Slide Number Placeholder 3"/>
          <p:cNvSpPr>
            <a:spLocks noGrp="1"/>
          </p:cNvSpPr>
          <p:nvPr>
            <p:ph type="sldNum" sz="quarter" idx="10"/>
          </p:nvPr>
        </p:nvSpPr>
        <p:spPr/>
        <p:txBody>
          <a:bodyPr/>
          <a:lstStyle/>
          <a:p>
            <a:pPr>
              <a:defRPr/>
            </a:pPr>
            <a:fld id="{4D27602E-973E-414C-BFBE-5B1FD59881F4}" type="slidenum">
              <a:rPr lang="en-US" smtClean="0"/>
              <a:pPr>
                <a:defRPr/>
              </a:pPr>
              <a:t>10</a:t>
            </a:fld>
            <a:endParaRPr lang="en-US"/>
          </a:p>
        </p:txBody>
      </p:sp>
    </p:spTree>
    <p:extLst>
      <p:ext uri="{BB962C8B-B14F-4D97-AF65-F5344CB8AC3E}">
        <p14:creationId xmlns:p14="http://schemas.microsoft.com/office/powerpoint/2010/main" val="1005467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CF171-7F8E-4035-938A-69B8F68ED413}" type="datetimeFigureOut">
              <a:rPr lang="en-US"/>
              <a:pPr>
                <a:defRPr/>
              </a:pPr>
              <a:t>9/2/2011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A687CF-FE78-4278-822E-FFA538489BE6}" type="slidenum">
              <a:rPr lang="en-US"/>
              <a:pPr>
                <a:defRPr/>
              </a:pPr>
              <a:t>‹#›</a:t>
            </a:fld>
            <a:endParaRPr lang="en-US"/>
          </a:p>
        </p:txBody>
      </p:sp>
    </p:spTree>
    <p:extLst>
      <p:ext uri="{BB962C8B-B14F-4D97-AF65-F5344CB8AC3E}">
        <p14:creationId xmlns:p14="http://schemas.microsoft.com/office/powerpoint/2010/main" val="369392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577EA4-34C3-4B83-8571-09552C30CF6F}" type="datetimeFigureOut">
              <a:rPr lang="en-US"/>
              <a:pPr>
                <a:defRPr/>
              </a:pPr>
              <a:t>9/2/2011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A0C7DD-E759-4ABC-BCFF-D9F61AB23396}" type="slidenum">
              <a:rPr lang="en-US"/>
              <a:pPr>
                <a:defRPr/>
              </a:pPr>
              <a:t>‹#›</a:t>
            </a:fld>
            <a:endParaRPr lang="en-US"/>
          </a:p>
        </p:txBody>
      </p:sp>
    </p:spTree>
    <p:extLst>
      <p:ext uri="{BB962C8B-B14F-4D97-AF65-F5344CB8AC3E}">
        <p14:creationId xmlns:p14="http://schemas.microsoft.com/office/powerpoint/2010/main" val="1340440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D2EC87-27C2-4841-939F-1FCF7EB38FB2}" type="datetimeFigureOut">
              <a:rPr lang="en-US"/>
              <a:pPr>
                <a:defRPr/>
              </a:pPr>
              <a:t>9/2/2011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00D30A-003E-4A31-8422-5BD4EDEFD2F8}" type="slidenum">
              <a:rPr lang="en-US"/>
              <a:pPr>
                <a:defRPr/>
              </a:pPr>
              <a:t>‹#›</a:t>
            </a:fld>
            <a:endParaRPr lang="en-US"/>
          </a:p>
        </p:txBody>
      </p:sp>
    </p:spTree>
    <p:extLst>
      <p:ext uri="{BB962C8B-B14F-4D97-AF65-F5344CB8AC3E}">
        <p14:creationId xmlns:p14="http://schemas.microsoft.com/office/powerpoint/2010/main" val="3676001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3D3100-BA34-463E-AF05-4FD5089A6F94}" type="datetimeFigureOut">
              <a:rPr lang="en-US"/>
              <a:pPr>
                <a:defRPr/>
              </a:pPr>
              <a:t>9/2/2011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5EE352-D970-4A00-96CB-9E84C19C5F14}" type="slidenum">
              <a:rPr lang="en-US"/>
              <a:pPr>
                <a:defRPr/>
              </a:pPr>
              <a:t>‹#›</a:t>
            </a:fld>
            <a:endParaRPr lang="en-US"/>
          </a:p>
        </p:txBody>
      </p:sp>
    </p:spTree>
    <p:extLst>
      <p:ext uri="{BB962C8B-B14F-4D97-AF65-F5344CB8AC3E}">
        <p14:creationId xmlns:p14="http://schemas.microsoft.com/office/powerpoint/2010/main" val="2591874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C00F92-FB45-4E99-824B-781794A91F3F}" type="datetimeFigureOut">
              <a:rPr lang="en-US"/>
              <a:pPr>
                <a:defRPr/>
              </a:pPr>
              <a:t>9/2/2011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92E7F3-E197-4E93-ABEA-AF572D874EA4}" type="slidenum">
              <a:rPr lang="en-US"/>
              <a:pPr>
                <a:defRPr/>
              </a:pPr>
              <a:t>‹#›</a:t>
            </a:fld>
            <a:endParaRPr lang="en-US"/>
          </a:p>
        </p:txBody>
      </p:sp>
    </p:spTree>
    <p:extLst>
      <p:ext uri="{BB962C8B-B14F-4D97-AF65-F5344CB8AC3E}">
        <p14:creationId xmlns:p14="http://schemas.microsoft.com/office/powerpoint/2010/main" val="247201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36F5CE8-3F2B-48D0-8707-CD3E4AA4B6DA}" type="datetimeFigureOut">
              <a:rPr lang="en-US"/>
              <a:pPr>
                <a:defRPr/>
              </a:pPr>
              <a:t>9/2/2011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8E03C4-F8A4-4B7D-97BC-A72D1F3AAD02}" type="slidenum">
              <a:rPr lang="en-US"/>
              <a:pPr>
                <a:defRPr/>
              </a:pPr>
              <a:t>‹#›</a:t>
            </a:fld>
            <a:endParaRPr lang="en-US"/>
          </a:p>
        </p:txBody>
      </p:sp>
    </p:spTree>
    <p:extLst>
      <p:ext uri="{BB962C8B-B14F-4D97-AF65-F5344CB8AC3E}">
        <p14:creationId xmlns:p14="http://schemas.microsoft.com/office/powerpoint/2010/main" val="118039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7888D2E-A815-4295-AC68-CB85056D3FE1}" type="datetimeFigureOut">
              <a:rPr lang="en-US"/>
              <a:pPr>
                <a:defRPr/>
              </a:pPr>
              <a:t>9/2/2011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4884C6A-C41A-47D0-AD5B-2F5D7831E72E}" type="slidenum">
              <a:rPr lang="en-US"/>
              <a:pPr>
                <a:defRPr/>
              </a:pPr>
              <a:t>‹#›</a:t>
            </a:fld>
            <a:endParaRPr lang="en-US"/>
          </a:p>
        </p:txBody>
      </p:sp>
    </p:spTree>
    <p:extLst>
      <p:ext uri="{BB962C8B-B14F-4D97-AF65-F5344CB8AC3E}">
        <p14:creationId xmlns:p14="http://schemas.microsoft.com/office/powerpoint/2010/main" val="265025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D1DD42A-656B-40F7-96A5-998728BEAFFE}" type="datetimeFigureOut">
              <a:rPr lang="en-US"/>
              <a:pPr>
                <a:defRPr/>
              </a:pPr>
              <a:t>9/2/2011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350F84B-C511-494D-91D3-D6E7C9C9A241}" type="slidenum">
              <a:rPr lang="en-US"/>
              <a:pPr>
                <a:defRPr/>
              </a:pPr>
              <a:t>‹#›</a:t>
            </a:fld>
            <a:endParaRPr lang="en-US"/>
          </a:p>
        </p:txBody>
      </p:sp>
    </p:spTree>
    <p:extLst>
      <p:ext uri="{BB962C8B-B14F-4D97-AF65-F5344CB8AC3E}">
        <p14:creationId xmlns:p14="http://schemas.microsoft.com/office/powerpoint/2010/main" val="81291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949D81-BBF7-4060-BC65-BF868B68605A}" type="datetimeFigureOut">
              <a:rPr lang="en-US"/>
              <a:pPr>
                <a:defRPr/>
              </a:pPr>
              <a:t>9/2/2011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0BE02D-653B-4A07-840A-0768B745BE66}" type="slidenum">
              <a:rPr lang="en-US"/>
              <a:pPr>
                <a:defRPr/>
              </a:pPr>
              <a:t>‹#›</a:t>
            </a:fld>
            <a:endParaRPr lang="en-US"/>
          </a:p>
        </p:txBody>
      </p:sp>
    </p:spTree>
    <p:extLst>
      <p:ext uri="{BB962C8B-B14F-4D97-AF65-F5344CB8AC3E}">
        <p14:creationId xmlns:p14="http://schemas.microsoft.com/office/powerpoint/2010/main" val="427638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2CAF8C-15EB-487E-ADFB-5F0111E4A29F}" type="datetimeFigureOut">
              <a:rPr lang="en-US"/>
              <a:pPr>
                <a:defRPr/>
              </a:pPr>
              <a:t>9/2/2011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A1CBDF-706C-4521-A481-0852549CFC6C}" type="slidenum">
              <a:rPr lang="en-US"/>
              <a:pPr>
                <a:defRPr/>
              </a:pPr>
              <a:t>‹#›</a:t>
            </a:fld>
            <a:endParaRPr lang="en-US"/>
          </a:p>
        </p:txBody>
      </p:sp>
    </p:spTree>
    <p:extLst>
      <p:ext uri="{BB962C8B-B14F-4D97-AF65-F5344CB8AC3E}">
        <p14:creationId xmlns:p14="http://schemas.microsoft.com/office/powerpoint/2010/main" val="3629033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ED8082-99C0-4124-A6E3-3F34AA3F2250}" type="datetimeFigureOut">
              <a:rPr lang="en-US"/>
              <a:pPr>
                <a:defRPr/>
              </a:pPr>
              <a:t>9/2/2011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A54B3A-4B0D-4379-ADC9-E37730A046AA}" type="slidenum">
              <a:rPr lang="en-US"/>
              <a:pPr>
                <a:defRPr/>
              </a:pPr>
              <a:t>‹#›</a:t>
            </a:fld>
            <a:endParaRPr lang="en-US"/>
          </a:p>
        </p:txBody>
      </p:sp>
    </p:spTree>
    <p:extLst>
      <p:ext uri="{BB962C8B-B14F-4D97-AF65-F5344CB8AC3E}">
        <p14:creationId xmlns:p14="http://schemas.microsoft.com/office/powerpoint/2010/main" val="202082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256B953-A462-497D-900B-0BB1B36C45A3}" type="datetimeFigureOut">
              <a:rPr lang="en-US"/>
              <a:pPr>
                <a:defRPr/>
              </a:pPr>
              <a:t>9/2/2011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89FA575-648A-4488-AA46-F87C993F82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4.jpe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13" y="5559425"/>
            <a:ext cx="8786812" cy="5842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200" b="1">
                <a:solidFill>
                  <a:srgbClr val="000000"/>
                </a:solidFill>
              </a:rPr>
              <a:t>¿Qué significan estas palabras?</a:t>
            </a:r>
            <a:endParaRPr lang="en-US" sz="3200" b="1">
              <a:solidFill>
                <a:srgbClr val="000000"/>
              </a:solidFill>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45241524"/>
              </p:ext>
            </p:extLst>
          </p:nvPr>
        </p:nvGraphicFramePr>
        <p:xfrm>
          <a:off x="611560" y="404664"/>
          <a:ext cx="7848872" cy="4993600"/>
        </p:xfrm>
        <a:graphic>
          <a:graphicData uri="http://schemas.openxmlformats.org/drawingml/2006/table">
            <a:tbl>
              <a:tblPr>
                <a:tableStyleId>{BDBED569-4797-4DF1-A0F4-6AAB3CD982D8}</a:tableStyleId>
              </a:tblPr>
              <a:tblGrid>
                <a:gridCol w="3924436"/>
                <a:gridCol w="3924436"/>
              </a:tblGrid>
              <a:tr h="624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u="none" strike="noStrike" cap="none" normalizeH="0" baseline="0" dirty="0" smtClean="0">
                          <a:ln>
                            <a:noFill/>
                          </a:ln>
                          <a:solidFill>
                            <a:schemeClr val="tx1"/>
                          </a:solidFill>
                          <a:effectLst/>
                        </a:rPr>
                        <a:t>(</a:t>
                      </a:r>
                      <a:r>
                        <a:rPr kumimoji="0" lang="en-GB" sz="2800" u="none" strike="noStrike" cap="none" normalizeH="0" baseline="0" dirty="0" err="1" smtClean="0">
                          <a:ln>
                            <a:noFill/>
                          </a:ln>
                          <a:solidFill>
                            <a:schemeClr val="tx1"/>
                          </a:solidFill>
                          <a:effectLst/>
                        </a:rPr>
                        <a:t>las</a:t>
                      </a:r>
                      <a:r>
                        <a:rPr kumimoji="0" lang="en-GB" sz="2800" u="none" strike="noStrike" cap="none" normalizeH="0" baseline="0" dirty="0" smtClean="0">
                          <a:ln>
                            <a:noFill/>
                          </a:ln>
                          <a:solidFill>
                            <a:schemeClr val="tx1"/>
                          </a:solidFill>
                          <a:effectLst/>
                        </a:rPr>
                        <a:t>) </a:t>
                      </a:r>
                      <a:r>
                        <a:rPr kumimoji="0" lang="en-GB" sz="2800" u="none" strike="noStrike" cap="none" normalizeH="0" baseline="0" dirty="0" err="1" smtClean="0">
                          <a:ln>
                            <a:noFill/>
                          </a:ln>
                          <a:solidFill>
                            <a:schemeClr val="tx1"/>
                          </a:solidFill>
                          <a:effectLst/>
                        </a:rPr>
                        <a:t>nubes</a:t>
                      </a:r>
                      <a:endParaRPr kumimoji="0" lang="en-GB" sz="2800" b="1" i="0" u="none" strike="noStrike" cap="none" normalizeH="0" baseline="0" dirty="0" smtClean="0">
                        <a:ln>
                          <a:noFill/>
                        </a:ln>
                        <a:solidFill>
                          <a:schemeClr val="tx1"/>
                        </a:solidFill>
                        <a:effectLst/>
                        <a:latin typeface="Calibri" pitchFamily="34" charset="0"/>
                      </a:endParaRPr>
                    </a:p>
                  </a:txBody>
                  <a:tcPr horzOverflow="overflow">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rgbClr val="FFFFFF"/>
                        </a:solidFill>
                        <a:effectLst/>
                        <a:latin typeface="Calibri" pitchFamily="34" charset="0"/>
                      </a:endParaRPr>
                    </a:p>
                  </a:txBody>
                  <a:tcPr horzOverflow="overflow">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tcPr>
                </a:tc>
              </a:tr>
              <a:tr h="624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u="none" strike="noStrike" cap="none" normalizeH="0" baseline="0" dirty="0" smtClean="0">
                          <a:ln>
                            <a:noFill/>
                          </a:ln>
                          <a:effectLst/>
                        </a:rPr>
                        <a:t>(</a:t>
                      </a:r>
                      <a:r>
                        <a:rPr kumimoji="0" lang="en-GB" sz="2800" u="none" strike="noStrike" cap="none" normalizeH="0" baseline="0" dirty="0" err="1" smtClean="0">
                          <a:ln>
                            <a:noFill/>
                          </a:ln>
                          <a:effectLst/>
                        </a:rPr>
                        <a:t>las</a:t>
                      </a:r>
                      <a:r>
                        <a:rPr kumimoji="0" lang="en-GB" sz="2800" u="none" strike="noStrike" cap="none" normalizeH="0" baseline="0" dirty="0" smtClean="0">
                          <a:ln>
                            <a:noFill/>
                          </a:ln>
                          <a:effectLst/>
                        </a:rPr>
                        <a:t>) </a:t>
                      </a:r>
                      <a:r>
                        <a:rPr kumimoji="0" lang="en-GB" sz="2800" u="none" strike="noStrike" cap="none" normalizeH="0" baseline="0" dirty="0" err="1" smtClean="0">
                          <a:ln>
                            <a:noFill/>
                          </a:ln>
                          <a:effectLst/>
                        </a:rPr>
                        <a:t>olas</a:t>
                      </a:r>
                      <a:endParaRPr kumimoji="0" lang="en-GB" sz="2800" b="0" i="0" u="none" strike="noStrike" cap="none" normalizeH="0" baseline="0" dirty="0" smtClean="0">
                        <a:ln>
                          <a:noFill/>
                        </a:ln>
                        <a:solidFill>
                          <a:srgbClr val="000000"/>
                        </a:solidFill>
                        <a:effectLst/>
                        <a:latin typeface="Calibri" pitchFamily="34" charset="0"/>
                      </a:endParaRPr>
                    </a:p>
                  </a:txBody>
                  <a:tcPr horzOverflow="overflow">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smtClean="0">
                        <a:ln>
                          <a:noFill/>
                        </a:ln>
                        <a:solidFill>
                          <a:srgbClr val="000000"/>
                        </a:solidFill>
                        <a:effectLst/>
                        <a:latin typeface="Calibri" pitchFamily="34" charset="0"/>
                      </a:endParaRPr>
                    </a:p>
                  </a:txBody>
                  <a:tcPr horzOverflow="overflow">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tcPr>
                </a:tc>
              </a:tr>
              <a:tr h="624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u="none" strike="noStrike" cap="none" normalizeH="0" baseline="0" smtClean="0">
                          <a:ln>
                            <a:noFill/>
                          </a:ln>
                          <a:effectLst/>
                        </a:rPr>
                        <a:t>(los) témpanos</a:t>
                      </a:r>
                      <a:endParaRPr kumimoji="0" lang="en-GB" sz="2800" b="0" i="0" u="none" strike="noStrike" cap="none" normalizeH="0" baseline="0" smtClean="0">
                        <a:ln>
                          <a:noFill/>
                        </a:ln>
                        <a:solidFill>
                          <a:srgbClr val="000000"/>
                        </a:solidFill>
                        <a:effectLst/>
                        <a:latin typeface="Calibri" pitchFamily="34" charset="0"/>
                      </a:endParaRPr>
                    </a:p>
                  </a:txBody>
                  <a:tcPr horzOverflow="overflow">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smtClean="0">
                        <a:ln>
                          <a:noFill/>
                        </a:ln>
                        <a:solidFill>
                          <a:srgbClr val="000000"/>
                        </a:solidFill>
                        <a:effectLst/>
                        <a:latin typeface="Calibri" pitchFamily="34" charset="0"/>
                      </a:endParaRPr>
                    </a:p>
                  </a:txBody>
                  <a:tcPr horzOverflow="overflow">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tcPr>
                </a:tc>
              </a:tr>
              <a:tr h="624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u="none" strike="noStrike" cap="none" normalizeH="0" baseline="0" dirty="0" smtClean="0">
                          <a:ln>
                            <a:noFill/>
                          </a:ln>
                          <a:effectLst/>
                        </a:rPr>
                        <a:t>(los) mares</a:t>
                      </a:r>
                      <a:endParaRPr kumimoji="0" lang="en-GB" sz="2800" b="0" i="0" u="none" strike="noStrike" cap="none" normalizeH="0" baseline="0" dirty="0" smtClean="0">
                        <a:ln>
                          <a:noFill/>
                        </a:ln>
                        <a:solidFill>
                          <a:srgbClr val="000000"/>
                        </a:solidFill>
                        <a:effectLst/>
                        <a:latin typeface="Calibri" pitchFamily="34" charset="0"/>
                      </a:endParaRPr>
                    </a:p>
                  </a:txBody>
                  <a:tcPr horzOverflow="overflow">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smtClean="0">
                        <a:ln>
                          <a:noFill/>
                        </a:ln>
                        <a:solidFill>
                          <a:srgbClr val="000000"/>
                        </a:solidFill>
                        <a:effectLst/>
                        <a:latin typeface="Calibri" pitchFamily="34" charset="0"/>
                      </a:endParaRPr>
                    </a:p>
                  </a:txBody>
                  <a:tcPr horzOverflow="overflow">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tcPr>
                </a:tc>
              </a:tr>
              <a:tr h="624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u="none" strike="noStrike" cap="none" normalizeH="0" baseline="0" dirty="0" smtClean="0">
                          <a:ln>
                            <a:noFill/>
                          </a:ln>
                          <a:effectLst/>
                        </a:rPr>
                        <a:t>(los) </a:t>
                      </a:r>
                      <a:r>
                        <a:rPr kumimoji="0" lang="en-GB" sz="2800" u="none" strike="noStrike" cap="none" normalizeH="0" baseline="0" dirty="0" err="1" smtClean="0">
                          <a:ln>
                            <a:noFill/>
                          </a:ln>
                          <a:effectLst/>
                        </a:rPr>
                        <a:t>glaciares</a:t>
                      </a:r>
                      <a:endParaRPr kumimoji="0" lang="en-GB" sz="2800" b="0" i="0" u="none" strike="noStrike" cap="none" normalizeH="0" baseline="0" dirty="0" smtClean="0">
                        <a:ln>
                          <a:noFill/>
                        </a:ln>
                        <a:solidFill>
                          <a:srgbClr val="000000"/>
                        </a:solidFill>
                        <a:effectLst/>
                        <a:latin typeface="Calibri" pitchFamily="34" charset="0"/>
                      </a:endParaRPr>
                    </a:p>
                  </a:txBody>
                  <a:tcPr horzOverflow="overflow">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smtClean="0">
                        <a:ln>
                          <a:noFill/>
                        </a:ln>
                        <a:solidFill>
                          <a:srgbClr val="000000"/>
                        </a:solidFill>
                        <a:effectLst/>
                        <a:latin typeface="Calibri" pitchFamily="34" charset="0"/>
                      </a:endParaRPr>
                    </a:p>
                  </a:txBody>
                  <a:tcPr horzOverflow="overflow">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tcPr>
                </a:tc>
              </a:tr>
              <a:tr h="624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u="none" strike="noStrike" cap="none" normalizeH="0" baseline="0" smtClean="0">
                          <a:ln>
                            <a:noFill/>
                          </a:ln>
                          <a:effectLst/>
                        </a:rPr>
                        <a:t>(la) nieve</a:t>
                      </a:r>
                      <a:endParaRPr kumimoji="0" lang="en-GB" sz="2800" b="0" i="0" u="none" strike="noStrike" cap="none" normalizeH="0" baseline="0" smtClean="0">
                        <a:ln>
                          <a:noFill/>
                        </a:ln>
                        <a:solidFill>
                          <a:srgbClr val="000000"/>
                        </a:solidFill>
                        <a:effectLst/>
                        <a:latin typeface="Calibri" pitchFamily="34" charset="0"/>
                      </a:endParaRPr>
                    </a:p>
                  </a:txBody>
                  <a:tcPr horzOverflow="overflow">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smtClean="0">
                        <a:ln>
                          <a:noFill/>
                        </a:ln>
                        <a:solidFill>
                          <a:srgbClr val="000000"/>
                        </a:solidFill>
                        <a:effectLst/>
                        <a:latin typeface="Calibri" pitchFamily="34" charset="0"/>
                      </a:endParaRPr>
                    </a:p>
                  </a:txBody>
                  <a:tcPr horzOverflow="overflow">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tcPr>
                </a:tc>
              </a:tr>
              <a:tr h="624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u="none" strike="noStrike" cap="none" normalizeH="0" baseline="0" smtClean="0">
                          <a:ln>
                            <a:noFill/>
                          </a:ln>
                          <a:effectLst/>
                        </a:rPr>
                        <a:t>(los) lagos</a:t>
                      </a:r>
                      <a:endParaRPr kumimoji="0" lang="en-GB" sz="2800" b="0" i="0" u="none" strike="noStrike" cap="none" normalizeH="0" baseline="0" smtClean="0">
                        <a:ln>
                          <a:noFill/>
                        </a:ln>
                        <a:solidFill>
                          <a:srgbClr val="000000"/>
                        </a:solidFill>
                        <a:effectLst/>
                        <a:latin typeface="Calibri" pitchFamily="34" charset="0"/>
                      </a:endParaRPr>
                    </a:p>
                  </a:txBody>
                  <a:tcPr horzOverflow="overflow">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smtClean="0">
                        <a:ln>
                          <a:noFill/>
                        </a:ln>
                        <a:solidFill>
                          <a:srgbClr val="000000"/>
                        </a:solidFill>
                        <a:effectLst/>
                        <a:latin typeface="Calibri" pitchFamily="34" charset="0"/>
                      </a:endParaRPr>
                    </a:p>
                  </a:txBody>
                  <a:tcPr horzOverflow="overflow">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tcPr>
                </a:tc>
              </a:tr>
              <a:tr h="624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u="none" strike="noStrike" cap="none" normalizeH="0" baseline="0" dirty="0" smtClean="0">
                          <a:ln>
                            <a:noFill/>
                          </a:ln>
                          <a:effectLst/>
                        </a:rPr>
                        <a:t>(la) </a:t>
                      </a:r>
                      <a:r>
                        <a:rPr kumimoji="0" lang="en-GB" sz="2800" u="none" strike="noStrike" cap="none" normalizeH="0" baseline="0" dirty="0" err="1" smtClean="0">
                          <a:ln>
                            <a:noFill/>
                          </a:ln>
                          <a:effectLst/>
                        </a:rPr>
                        <a:t>lluvia</a:t>
                      </a:r>
                      <a:endParaRPr kumimoji="0" lang="en-GB" sz="2800" b="0" i="0" u="none" strike="noStrike" cap="none" normalizeH="0" baseline="0" dirty="0" smtClean="0">
                        <a:ln>
                          <a:noFill/>
                        </a:ln>
                        <a:solidFill>
                          <a:srgbClr val="000000"/>
                        </a:solidFill>
                        <a:effectLst/>
                        <a:latin typeface="Calibri" pitchFamily="34" charset="0"/>
                      </a:endParaRPr>
                    </a:p>
                  </a:txBody>
                  <a:tcPr horzOverflow="overflow">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rgbClr val="000000"/>
                        </a:solidFill>
                        <a:effectLst/>
                        <a:latin typeface="Calibri" pitchFamily="34" charset="0"/>
                      </a:endParaRPr>
                    </a:p>
                  </a:txBody>
                  <a:tcPr horzOverflow="overflow">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9094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p:cNvSpPr>
          <p:nvPr>
            <p:ph type="title"/>
          </p:nvPr>
        </p:nvSpPr>
        <p:spPr>
          <a:xfrm>
            <a:off x="457200" y="188640"/>
            <a:ext cx="8229600" cy="792088"/>
          </a:xfrm>
        </p:spPr>
        <p:style>
          <a:lnRef idx="1">
            <a:schemeClr val="accent5"/>
          </a:lnRef>
          <a:fillRef idx="2">
            <a:schemeClr val="accent5"/>
          </a:fillRef>
          <a:effectRef idx="1">
            <a:schemeClr val="accent5"/>
          </a:effectRef>
          <a:fontRef idx="minor">
            <a:schemeClr val="dk1"/>
          </a:fontRef>
        </p:style>
        <p:txBody>
          <a:bodyPr/>
          <a:lstStyle/>
          <a:p>
            <a:r>
              <a:rPr lang="en-GB" sz="4800" b="1" dirty="0" smtClean="0"/>
              <a:t>% Los </a:t>
            </a:r>
            <a:r>
              <a:rPr lang="en-GB" sz="4800" b="1" dirty="0" err="1" smtClean="0"/>
              <a:t>porcentajes</a:t>
            </a:r>
            <a:r>
              <a:rPr lang="en-GB" sz="4800" b="1" dirty="0" smtClean="0"/>
              <a:t> %</a:t>
            </a:r>
          </a:p>
        </p:txBody>
      </p:sp>
      <p:sp>
        <p:nvSpPr>
          <p:cNvPr id="36869" name="Rectangle 5"/>
          <p:cNvSpPr>
            <a:spLocks noGrp="1"/>
          </p:cNvSpPr>
          <p:nvPr>
            <p:ph type="body" sz="half" idx="1"/>
          </p:nvPr>
        </p:nvSpPr>
        <p:spPr>
          <a:xfrm>
            <a:off x="1331640" y="1052736"/>
            <a:ext cx="4038600" cy="5544616"/>
          </a:xfrm>
        </p:spPr>
        <p:txBody>
          <a:bodyPr/>
          <a:lstStyle/>
          <a:p>
            <a:pPr>
              <a:lnSpc>
                <a:spcPct val="80000"/>
              </a:lnSpc>
              <a:buFont typeface="Arial" pitchFamily="34" charset="0"/>
              <a:buNone/>
            </a:pPr>
            <a:r>
              <a:rPr lang="en-GB" dirty="0" err="1" smtClean="0"/>
              <a:t>veinte</a:t>
            </a:r>
            <a:endParaRPr lang="en-GB" dirty="0" smtClean="0"/>
          </a:p>
          <a:p>
            <a:pPr>
              <a:lnSpc>
                <a:spcPct val="80000"/>
              </a:lnSpc>
              <a:buFont typeface="Arial" pitchFamily="34" charset="0"/>
              <a:buNone/>
            </a:pPr>
            <a:r>
              <a:rPr lang="en-GB" dirty="0" err="1" smtClean="0"/>
              <a:t>veint</a:t>
            </a:r>
            <a:r>
              <a:rPr lang="en-GB" b="1" dirty="0" err="1" smtClean="0"/>
              <a:t>i</a:t>
            </a:r>
            <a:r>
              <a:rPr lang="en-GB" dirty="0" err="1" smtClean="0"/>
              <a:t>uno</a:t>
            </a:r>
            <a:endParaRPr lang="en-GB" dirty="0" smtClean="0"/>
          </a:p>
          <a:p>
            <a:pPr>
              <a:lnSpc>
                <a:spcPct val="80000"/>
              </a:lnSpc>
              <a:buFont typeface="Arial" pitchFamily="34" charset="0"/>
              <a:buNone/>
            </a:pPr>
            <a:r>
              <a:rPr lang="en-GB" dirty="0" err="1" smtClean="0"/>
              <a:t>treinta</a:t>
            </a:r>
            <a:endParaRPr lang="en-GB" dirty="0" smtClean="0"/>
          </a:p>
          <a:p>
            <a:pPr>
              <a:lnSpc>
                <a:spcPct val="80000"/>
              </a:lnSpc>
              <a:buFont typeface="Arial" pitchFamily="34" charset="0"/>
              <a:buNone/>
            </a:pPr>
            <a:r>
              <a:rPr lang="en-GB" dirty="0" err="1" smtClean="0"/>
              <a:t>treinta</a:t>
            </a:r>
            <a:r>
              <a:rPr lang="en-GB" dirty="0" smtClean="0"/>
              <a:t> </a:t>
            </a:r>
            <a:r>
              <a:rPr lang="en-GB" b="1" dirty="0" smtClean="0"/>
              <a:t>y</a:t>
            </a:r>
            <a:r>
              <a:rPr lang="en-GB" dirty="0" smtClean="0"/>
              <a:t> </a:t>
            </a:r>
            <a:r>
              <a:rPr lang="en-GB" dirty="0" err="1" smtClean="0"/>
              <a:t>uno</a:t>
            </a:r>
            <a:endParaRPr lang="en-GB" dirty="0" smtClean="0"/>
          </a:p>
          <a:p>
            <a:pPr>
              <a:lnSpc>
                <a:spcPct val="80000"/>
              </a:lnSpc>
              <a:buFont typeface="Arial" pitchFamily="34" charset="0"/>
              <a:buNone/>
            </a:pPr>
            <a:r>
              <a:rPr lang="en-GB" dirty="0" err="1" smtClean="0"/>
              <a:t>cuarenta</a:t>
            </a:r>
            <a:endParaRPr lang="en-GB" dirty="0" smtClean="0"/>
          </a:p>
          <a:p>
            <a:pPr>
              <a:lnSpc>
                <a:spcPct val="80000"/>
              </a:lnSpc>
              <a:buFont typeface="Arial" pitchFamily="34" charset="0"/>
              <a:buNone/>
            </a:pPr>
            <a:r>
              <a:rPr lang="en-GB" dirty="0" err="1" smtClean="0"/>
              <a:t>cuarenta</a:t>
            </a:r>
            <a:r>
              <a:rPr lang="en-GB" dirty="0" smtClean="0"/>
              <a:t> </a:t>
            </a:r>
            <a:r>
              <a:rPr lang="en-GB" b="1" dirty="0" smtClean="0"/>
              <a:t>y</a:t>
            </a:r>
            <a:r>
              <a:rPr lang="en-GB" dirty="0" smtClean="0"/>
              <a:t> </a:t>
            </a:r>
            <a:r>
              <a:rPr lang="en-GB" dirty="0" err="1" smtClean="0"/>
              <a:t>uno</a:t>
            </a:r>
            <a:endParaRPr lang="en-GB" dirty="0" smtClean="0"/>
          </a:p>
          <a:p>
            <a:pPr>
              <a:lnSpc>
                <a:spcPct val="80000"/>
              </a:lnSpc>
              <a:buFont typeface="Arial" pitchFamily="34" charset="0"/>
              <a:buNone/>
            </a:pPr>
            <a:r>
              <a:rPr lang="en-GB" dirty="0" err="1" smtClean="0"/>
              <a:t>cincuenta</a:t>
            </a:r>
            <a:endParaRPr lang="en-GB" dirty="0" smtClean="0"/>
          </a:p>
          <a:p>
            <a:pPr>
              <a:lnSpc>
                <a:spcPct val="80000"/>
              </a:lnSpc>
              <a:buFont typeface="Arial" pitchFamily="34" charset="0"/>
              <a:buNone/>
            </a:pPr>
            <a:r>
              <a:rPr lang="en-GB" dirty="0" err="1" smtClean="0"/>
              <a:t>sesenta</a:t>
            </a:r>
            <a:endParaRPr lang="en-GB" dirty="0" smtClean="0"/>
          </a:p>
          <a:p>
            <a:pPr>
              <a:lnSpc>
                <a:spcPct val="80000"/>
              </a:lnSpc>
              <a:buFont typeface="Arial" pitchFamily="34" charset="0"/>
              <a:buNone/>
            </a:pPr>
            <a:r>
              <a:rPr lang="en-GB" dirty="0" err="1" smtClean="0"/>
              <a:t>setenta</a:t>
            </a:r>
            <a:endParaRPr lang="en-GB" dirty="0" smtClean="0"/>
          </a:p>
          <a:p>
            <a:pPr>
              <a:lnSpc>
                <a:spcPct val="80000"/>
              </a:lnSpc>
              <a:buFont typeface="Arial" pitchFamily="34" charset="0"/>
              <a:buNone/>
            </a:pPr>
            <a:r>
              <a:rPr lang="en-GB" dirty="0" err="1" smtClean="0"/>
              <a:t>ochenta</a:t>
            </a:r>
            <a:endParaRPr lang="en-GB" dirty="0" smtClean="0"/>
          </a:p>
          <a:p>
            <a:pPr>
              <a:lnSpc>
                <a:spcPct val="80000"/>
              </a:lnSpc>
              <a:buFont typeface="Arial" pitchFamily="34" charset="0"/>
              <a:buNone/>
            </a:pPr>
            <a:r>
              <a:rPr lang="en-GB" dirty="0" err="1" smtClean="0"/>
              <a:t>noventa</a:t>
            </a:r>
            <a:endParaRPr lang="en-GB" dirty="0" smtClean="0"/>
          </a:p>
          <a:p>
            <a:pPr>
              <a:lnSpc>
                <a:spcPct val="80000"/>
              </a:lnSpc>
              <a:buFont typeface="Arial" pitchFamily="34" charset="0"/>
              <a:buNone/>
            </a:pPr>
            <a:r>
              <a:rPr lang="en-GB" dirty="0" err="1" smtClean="0"/>
              <a:t>por</a:t>
            </a:r>
            <a:r>
              <a:rPr lang="en-GB" dirty="0" smtClean="0"/>
              <a:t> </a:t>
            </a:r>
            <a:r>
              <a:rPr lang="en-GB" dirty="0" err="1" smtClean="0"/>
              <a:t>ciento</a:t>
            </a:r>
            <a:endParaRPr lang="en-GB" dirty="0" smtClean="0"/>
          </a:p>
        </p:txBody>
      </p:sp>
      <p:sp>
        <p:nvSpPr>
          <p:cNvPr id="36870" name="Rectangle 6"/>
          <p:cNvSpPr>
            <a:spLocks noGrp="1"/>
          </p:cNvSpPr>
          <p:nvPr>
            <p:ph type="body" sz="half" idx="2"/>
          </p:nvPr>
        </p:nvSpPr>
        <p:spPr>
          <a:xfrm>
            <a:off x="5004048" y="1124744"/>
            <a:ext cx="4038600" cy="5184576"/>
          </a:xfrm>
        </p:spPr>
        <p:txBody>
          <a:bodyPr/>
          <a:lstStyle/>
          <a:p>
            <a:pPr>
              <a:lnSpc>
                <a:spcPct val="80000"/>
              </a:lnSpc>
              <a:buFont typeface="Arial" pitchFamily="34" charset="0"/>
              <a:buNone/>
            </a:pPr>
            <a:r>
              <a:rPr lang="en-GB" dirty="0" smtClean="0"/>
              <a:t>20</a:t>
            </a:r>
          </a:p>
          <a:p>
            <a:pPr>
              <a:lnSpc>
                <a:spcPct val="80000"/>
              </a:lnSpc>
              <a:buFont typeface="Arial" pitchFamily="34" charset="0"/>
              <a:buNone/>
            </a:pPr>
            <a:r>
              <a:rPr lang="en-GB" dirty="0" smtClean="0"/>
              <a:t>21</a:t>
            </a:r>
          </a:p>
          <a:p>
            <a:pPr>
              <a:lnSpc>
                <a:spcPct val="80000"/>
              </a:lnSpc>
              <a:buFont typeface="Arial" pitchFamily="34" charset="0"/>
              <a:buNone/>
            </a:pPr>
            <a:r>
              <a:rPr lang="en-GB" dirty="0" smtClean="0"/>
              <a:t>30</a:t>
            </a:r>
          </a:p>
          <a:p>
            <a:pPr>
              <a:lnSpc>
                <a:spcPct val="80000"/>
              </a:lnSpc>
              <a:buFont typeface="Arial" pitchFamily="34" charset="0"/>
              <a:buNone/>
            </a:pPr>
            <a:r>
              <a:rPr lang="en-GB" dirty="0" smtClean="0"/>
              <a:t>31</a:t>
            </a:r>
          </a:p>
          <a:p>
            <a:pPr>
              <a:lnSpc>
                <a:spcPct val="80000"/>
              </a:lnSpc>
              <a:buFont typeface="Arial" pitchFamily="34" charset="0"/>
              <a:buNone/>
            </a:pPr>
            <a:r>
              <a:rPr lang="en-GB" dirty="0" smtClean="0"/>
              <a:t>40</a:t>
            </a:r>
          </a:p>
          <a:p>
            <a:pPr>
              <a:lnSpc>
                <a:spcPct val="80000"/>
              </a:lnSpc>
              <a:buFont typeface="Arial" pitchFamily="34" charset="0"/>
              <a:buNone/>
            </a:pPr>
            <a:r>
              <a:rPr lang="en-GB" dirty="0" smtClean="0"/>
              <a:t>41</a:t>
            </a:r>
          </a:p>
          <a:p>
            <a:pPr>
              <a:lnSpc>
                <a:spcPct val="80000"/>
              </a:lnSpc>
              <a:buFont typeface="Arial" pitchFamily="34" charset="0"/>
              <a:buNone/>
            </a:pPr>
            <a:r>
              <a:rPr lang="en-GB" dirty="0" smtClean="0"/>
              <a:t>50</a:t>
            </a:r>
          </a:p>
          <a:p>
            <a:pPr>
              <a:lnSpc>
                <a:spcPct val="80000"/>
              </a:lnSpc>
              <a:buFont typeface="Arial" pitchFamily="34" charset="0"/>
              <a:buNone/>
            </a:pPr>
            <a:r>
              <a:rPr lang="en-GB" dirty="0" smtClean="0"/>
              <a:t>60</a:t>
            </a:r>
          </a:p>
          <a:p>
            <a:pPr>
              <a:lnSpc>
                <a:spcPct val="80000"/>
              </a:lnSpc>
              <a:buFont typeface="Arial" pitchFamily="34" charset="0"/>
              <a:buNone/>
            </a:pPr>
            <a:r>
              <a:rPr lang="en-GB" dirty="0" smtClean="0"/>
              <a:t>70</a:t>
            </a:r>
          </a:p>
          <a:p>
            <a:pPr>
              <a:lnSpc>
                <a:spcPct val="80000"/>
              </a:lnSpc>
              <a:buFont typeface="Arial" pitchFamily="34" charset="0"/>
              <a:buNone/>
            </a:pPr>
            <a:r>
              <a:rPr lang="en-GB" dirty="0" smtClean="0"/>
              <a:t>80</a:t>
            </a:r>
          </a:p>
          <a:p>
            <a:pPr>
              <a:lnSpc>
                <a:spcPct val="80000"/>
              </a:lnSpc>
              <a:buFont typeface="Arial" pitchFamily="34" charset="0"/>
              <a:buNone/>
            </a:pPr>
            <a:r>
              <a:rPr lang="en-GB" dirty="0" smtClean="0"/>
              <a:t>90</a:t>
            </a:r>
          </a:p>
          <a:p>
            <a:pPr>
              <a:lnSpc>
                <a:spcPct val="80000"/>
              </a:lnSpc>
              <a:buFont typeface="Arial" pitchFamily="34" charset="0"/>
              <a:buNone/>
            </a:pPr>
            <a:r>
              <a:rPr lang="en-GB" dirty="0" smtClean="0"/>
              <a:t>%</a:t>
            </a:r>
          </a:p>
        </p:txBody>
      </p:sp>
    </p:spTree>
    <p:extLst>
      <p:ext uri="{BB962C8B-B14F-4D97-AF65-F5344CB8AC3E}">
        <p14:creationId xmlns:p14="http://schemas.microsoft.com/office/powerpoint/2010/main" val="4033507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75" y="285750"/>
            <a:ext cx="7858125" cy="7080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b="1">
                <a:solidFill>
                  <a:srgbClr val="000000"/>
                </a:solidFill>
                <a:latin typeface="Calibri" pitchFamily="34" charset="0"/>
              </a:rPr>
              <a:t>¿Dónde está el agua?</a:t>
            </a:r>
            <a:endParaRPr lang="en-US" sz="4000" b="1">
              <a:solidFill>
                <a:srgbClr val="000000"/>
              </a:solidFill>
              <a:latin typeface="Calibri" pitchFamily="34" charset="0"/>
            </a:endParaRPr>
          </a:p>
        </p:txBody>
      </p:sp>
      <p:sp>
        <p:nvSpPr>
          <p:cNvPr id="11267" name="TextBox 3"/>
          <p:cNvSpPr txBox="1">
            <a:spLocks noChangeArrowheads="1"/>
          </p:cNvSpPr>
          <p:nvPr/>
        </p:nvSpPr>
        <p:spPr bwMode="auto">
          <a:xfrm>
            <a:off x="642938" y="5500688"/>
            <a:ext cx="81438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200" dirty="0">
                <a:latin typeface="Calibri" pitchFamily="34" charset="0"/>
              </a:rPr>
              <a:t>El </a:t>
            </a:r>
            <a:r>
              <a:rPr lang="en-US" sz="2200" dirty="0" err="1">
                <a:latin typeface="Calibri" pitchFamily="34" charset="0"/>
              </a:rPr>
              <a:t>agua</a:t>
            </a:r>
            <a:r>
              <a:rPr lang="en-US" sz="2200" dirty="0">
                <a:latin typeface="Calibri" pitchFamily="34" charset="0"/>
              </a:rPr>
              <a:t> </a:t>
            </a:r>
            <a:r>
              <a:rPr lang="en-US" sz="2200" dirty="0" err="1">
                <a:latin typeface="Calibri" pitchFamily="34" charset="0"/>
              </a:rPr>
              <a:t>está</a:t>
            </a:r>
            <a:r>
              <a:rPr lang="en-US" sz="2200" dirty="0">
                <a:latin typeface="Calibri" pitchFamily="34" charset="0"/>
              </a:rPr>
              <a:t> en </a:t>
            </a:r>
            <a:r>
              <a:rPr lang="en-US" sz="2200" dirty="0" err="1">
                <a:latin typeface="Calibri" pitchFamily="34" charset="0"/>
              </a:rPr>
              <a:t>muchos</a:t>
            </a:r>
            <a:r>
              <a:rPr lang="en-US" sz="2200" dirty="0">
                <a:latin typeface="Calibri" pitchFamily="34" charset="0"/>
              </a:rPr>
              <a:t> </a:t>
            </a:r>
            <a:r>
              <a:rPr lang="en-US" sz="2200" dirty="0" err="1">
                <a:latin typeface="Calibri" pitchFamily="34" charset="0"/>
              </a:rPr>
              <a:t>lugares</a:t>
            </a:r>
            <a:r>
              <a:rPr lang="en-US" sz="2200" dirty="0">
                <a:latin typeface="Calibri" pitchFamily="34" charset="0"/>
              </a:rPr>
              <a:t>: En </a:t>
            </a:r>
            <a:r>
              <a:rPr lang="en-US" sz="2200" b="1" dirty="0" err="1">
                <a:latin typeface="Calibri" pitchFamily="34" charset="0"/>
              </a:rPr>
              <a:t>las</a:t>
            </a:r>
            <a:r>
              <a:rPr lang="en-US" sz="2200" b="1" dirty="0">
                <a:latin typeface="Calibri" pitchFamily="34" charset="0"/>
              </a:rPr>
              <a:t> </a:t>
            </a:r>
            <a:r>
              <a:rPr lang="en-US" sz="2200" b="1" dirty="0" err="1" smtClean="0">
                <a:latin typeface="Calibri" pitchFamily="34" charset="0"/>
              </a:rPr>
              <a:t>nubes</a:t>
            </a:r>
            <a:r>
              <a:rPr lang="en-US" sz="2200" dirty="0" smtClean="0">
                <a:solidFill>
                  <a:srgbClr val="FF0000"/>
                </a:solidFill>
                <a:latin typeface="Calibri" pitchFamily="34" charset="0"/>
              </a:rPr>
              <a:t>,</a:t>
            </a:r>
            <a:r>
              <a:rPr lang="en-US" sz="2200" dirty="0" smtClean="0">
                <a:latin typeface="Calibri" pitchFamily="34" charset="0"/>
              </a:rPr>
              <a:t> </a:t>
            </a:r>
            <a:r>
              <a:rPr lang="en-US" sz="2200" dirty="0">
                <a:latin typeface="Calibri" pitchFamily="34" charset="0"/>
              </a:rPr>
              <a:t>en </a:t>
            </a:r>
            <a:r>
              <a:rPr lang="en-US" sz="2200" b="1" dirty="0">
                <a:latin typeface="Calibri" pitchFamily="34" charset="0"/>
              </a:rPr>
              <a:t>los </a:t>
            </a:r>
            <a:r>
              <a:rPr lang="en-US" sz="2200" b="1" dirty="0" err="1">
                <a:latin typeface="Calibri" pitchFamily="34" charset="0"/>
              </a:rPr>
              <a:t>ríos</a:t>
            </a:r>
            <a:r>
              <a:rPr lang="en-US" sz="2200" dirty="0">
                <a:latin typeface="Calibri" pitchFamily="34" charset="0"/>
              </a:rPr>
              <a:t>, en </a:t>
            </a:r>
            <a:r>
              <a:rPr lang="en-US" sz="2200" b="1" dirty="0">
                <a:latin typeface="Calibri" pitchFamily="34" charset="0"/>
              </a:rPr>
              <a:t>la </a:t>
            </a:r>
            <a:r>
              <a:rPr lang="en-US" sz="2200" b="1" dirty="0" err="1">
                <a:latin typeface="Calibri" pitchFamily="34" charset="0"/>
              </a:rPr>
              <a:t>nieve</a:t>
            </a:r>
            <a:r>
              <a:rPr lang="en-US" sz="2200" b="1" dirty="0">
                <a:latin typeface="Calibri" pitchFamily="34" charset="0"/>
              </a:rPr>
              <a:t> </a:t>
            </a:r>
            <a:r>
              <a:rPr lang="en-US" sz="2200" dirty="0">
                <a:latin typeface="Calibri" pitchFamily="34" charset="0"/>
              </a:rPr>
              <a:t>y en </a:t>
            </a:r>
            <a:r>
              <a:rPr lang="en-US" sz="2200" b="1" dirty="0">
                <a:latin typeface="Calibri" pitchFamily="34" charset="0"/>
              </a:rPr>
              <a:t>el mar</a:t>
            </a:r>
            <a:r>
              <a:rPr lang="en-US" sz="2200" dirty="0">
                <a:latin typeface="Calibri" pitchFamily="34" charset="0"/>
              </a:rPr>
              <a:t>. </a:t>
            </a:r>
            <a:r>
              <a:rPr lang="en-US" sz="2200" dirty="0" err="1">
                <a:latin typeface="Calibri" pitchFamily="34" charset="0"/>
              </a:rPr>
              <a:t>También</a:t>
            </a:r>
            <a:r>
              <a:rPr lang="en-US" sz="2200" dirty="0">
                <a:latin typeface="Calibri" pitchFamily="34" charset="0"/>
              </a:rPr>
              <a:t> </a:t>
            </a:r>
            <a:r>
              <a:rPr lang="en-US" sz="2200" dirty="0" err="1">
                <a:latin typeface="Calibri" pitchFamily="34" charset="0"/>
              </a:rPr>
              <a:t>está</a:t>
            </a:r>
            <a:r>
              <a:rPr lang="en-US" sz="2200" dirty="0">
                <a:latin typeface="Calibri" pitchFamily="34" charset="0"/>
              </a:rPr>
              <a:t> </a:t>
            </a:r>
            <a:r>
              <a:rPr lang="en-US" sz="2200" dirty="0" err="1">
                <a:latin typeface="Calibri" pitchFamily="34" charset="0"/>
              </a:rPr>
              <a:t>donde</a:t>
            </a:r>
            <a:r>
              <a:rPr lang="en-US" sz="2200" dirty="0">
                <a:latin typeface="Calibri" pitchFamily="34" charset="0"/>
              </a:rPr>
              <a:t> no la </a:t>
            </a:r>
            <a:r>
              <a:rPr lang="en-US" sz="2200" dirty="0" err="1">
                <a:latin typeface="Calibri" pitchFamily="34" charset="0"/>
              </a:rPr>
              <a:t>podemos</a:t>
            </a:r>
            <a:r>
              <a:rPr lang="en-US" sz="2200" dirty="0">
                <a:latin typeface="Calibri" pitchFamily="34" charset="0"/>
              </a:rPr>
              <a:t> </a:t>
            </a:r>
            <a:r>
              <a:rPr lang="en-US" sz="2200" dirty="0" err="1">
                <a:latin typeface="Calibri" pitchFamily="34" charset="0"/>
              </a:rPr>
              <a:t>ver</a:t>
            </a:r>
            <a:r>
              <a:rPr lang="en-US" sz="2200" dirty="0">
                <a:latin typeface="Calibri" pitchFamily="34" charset="0"/>
              </a:rPr>
              <a:t>, </a:t>
            </a:r>
            <a:r>
              <a:rPr lang="en-US" sz="2200" dirty="0" err="1">
                <a:latin typeface="Calibri" pitchFamily="34" charset="0"/>
              </a:rPr>
              <a:t>como</a:t>
            </a:r>
            <a:r>
              <a:rPr lang="en-US" sz="2200" dirty="0">
                <a:latin typeface="Calibri" pitchFamily="34" charset="0"/>
              </a:rPr>
              <a:t> en </a:t>
            </a:r>
            <a:r>
              <a:rPr lang="en-US" sz="2200" b="1" dirty="0">
                <a:latin typeface="Calibri" pitchFamily="34" charset="0"/>
              </a:rPr>
              <a:t>el </a:t>
            </a:r>
            <a:r>
              <a:rPr lang="en-US" sz="2200" b="1" dirty="0" err="1">
                <a:latin typeface="Calibri" pitchFamily="34" charset="0"/>
              </a:rPr>
              <a:t>aire</a:t>
            </a:r>
            <a:r>
              <a:rPr lang="en-US" sz="2200" b="1" dirty="0">
                <a:latin typeface="Calibri" pitchFamily="34" charset="0"/>
              </a:rPr>
              <a:t> </a:t>
            </a:r>
            <a:r>
              <a:rPr lang="en-US" sz="2200" dirty="0" err="1">
                <a:latin typeface="Calibri" pitchFamily="34" charset="0"/>
              </a:rPr>
              <a:t>mismo</a:t>
            </a:r>
            <a:r>
              <a:rPr lang="en-US" sz="2200" dirty="0">
                <a:latin typeface="Calibri" pitchFamily="34" charset="0"/>
              </a:rPr>
              <a:t>, en </a:t>
            </a:r>
            <a:r>
              <a:rPr lang="en-US" sz="2200" dirty="0" err="1">
                <a:latin typeface="Calibri" pitchFamily="34" charset="0"/>
              </a:rPr>
              <a:t>nuestro</a:t>
            </a:r>
            <a:r>
              <a:rPr lang="en-US" sz="2200" dirty="0">
                <a:latin typeface="Calibri" pitchFamily="34" charset="0"/>
              </a:rPr>
              <a:t> </a:t>
            </a:r>
            <a:r>
              <a:rPr lang="en-US" sz="2200" b="1" dirty="0" err="1">
                <a:latin typeface="Calibri" pitchFamily="34" charset="0"/>
              </a:rPr>
              <a:t>cuerpo</a:t>
            </a:r>
            <a:r>
              <a:rPr lang="en-US" sz="2200" dirty="0">
                <a:latin typeface="Calibri" pitchFamily="34" charset="0"/>
              </a:rPr>
              <a:t>, en </a:t>
            </a:r>
            <a:r>
              <a:rPr lang="en-US" sz="2200" b="1" dirty="0">
                <a:latin typeface="Calibri" pitchFamily="34" charset="0"/>
              </a:rPr>
              <a:t>los </a:t>
            </a:r>
            <a:r>
              <a:rPr lang="en-US" sz="2200" b="1" dirty="0" err="1">
                <a:latin typeface="Calibri" pitchFamily="34" charset="0"/>
              </a:rPr>
              <a:t>alimentos</a:t>
            </a:r>
            <a:r>
              <a:rPr lang="en-US" sz="2200" b="1" dirty="0">
                <a:latin typeface="Calibri" pitchFamily="34" charset="0"/>
              </a:rPr>
              <a:t> </a:t>
            </a:r>
            <a:r>
              <a:rPr lang="en-US" sz="2200" dirty="0">
                <a:latin typeface="Calibri" pitchFamily="34" charset="0"/>
              </a:rPr>
              <a:t>y </a:t>
            </a:r>
            <a:r>
              <a:rPr lang="en-US" sz="2200" dirty="0" err="1">
                <a:latin typeface="Calibri" pitchFamily="34" charset="0"/>
              </a:rPr>
              <a:t>bajo</a:t>
            </a:r>
            <a:r>
              <a:rPr lang="en-US" sz="2200" dirty="0">
                <a:latin typeface="Calibri" pitchFamily="34" charset="0"/>
              </a:rPr>
              <a:t> </a:t>
            </a:r>
            <a:r>
              <a:rPr lang="en-US" sz="2200" b="1" dirty="0">
                <a:latin typeface="Calibri" pitchFamily="34" charset="0"/>
              </a:rPr>
              <a:t>la </a:t>
            </a:r>
            <a:r>
              <a:rPr lang="en-US" sz="2200" b="1" dirty="0" err="1">
                <a:latin typeface="Calibri" pitchFamily="34" charset="0"/>
              </a:rPr>
              <a:t>tierra</a:t>
            </a:r>
            <a:r>
              <a:rPr lang="en-US" sz="2200" dirty="0">
                <a:latin typeface="Calibri" pitchFamily="34" charset="0"/>
              </a:rPr>
              <a:t>.</a:t>
            </a:r>
          </a:p>
        </p:txBody>
      </p:sp>
      <p:pic>
        <p:nvPicPr>
          <p:cNvPr id="11268" name="Picture 4" descr="img_porcentajecuer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214438"/>
            <a:ext cx="7650163"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sandi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813" y="4000500"/>
            <a:ext cx="157162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6"/>
          <p:cNvSpPr txBox="1">
            <a:spLocks noChangeArrowheads="1"/>
          </p:cNvSpPr>
          <p:nvPr/>
        </p:nvSpPr>
        <p:spPr bwMode="auto">
          <a:xfrm>
            <a:off x="1116013" y="3609975"/>
            <a:ext cx="881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b="1">
                <a:latin typeface="Calibri" pitchFamily="34" charset="0"/>
              </a:rPr>
              <a:t>95%</a:t>
            </a:r>
            <a:endParaRPr lang="en-US" sz="2400" b="1">
              <a:latin typeface="Calibri" pitchFamily="34" charset="0"/>
            </a:endParaRPr>
          </a:p>
        </p:txBody>
      </p:sp>
      <p:pic>
        <p:nvPicPr>
          <p:cNvPr id="11271" name="Picture 7" descr="manzan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71938" y="3929063"/>
            <a:ext cx="1462087"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Box 8"/>
          <p:cNvSpPr txBox="1">
            <a:spLocks noChangeArrowheads="1"/>
          </p:cNvSpPr>
          <p:nvPr/>
        </p:nvSpPr>
        <p:spPr bwMode="auto">
          <a:xfrm>
            <a:off x="4143375" y="3714750"/>
            <a:ext cx="1357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b="1">
                <a:latin typeface="Calibri" pitchFamily="34" charset="0"/>
              </a:rPr>
              <a:t>84%</a:t>
            </a:r>
            <a:endParaRPr lang="en-US" sz="2400" b="1">
              <a:latin typeface="Calibri" pitchFamily="34" charset="0"/>
            </a:endParaRPr>
          </a:p>
        </p:txBody>
      </p:sp>
      <p:pic>
        <p:nvPicPr>
          <p:cNvPr id="11273" name="Picture 9" descr="Tomate4.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4625" y="4214813"/>
            <a:ext cx="11430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Box 10"/>
          <p:cNvSpPr txBox="1">
            <a:spLocks noChangeArrowheads="1"/>
          </p:cNvSpPr>
          <p:nvPr/>
        </p:nvSpPr>
        <p:spPr bwMode="auto">
          <a:xfrm>
            <a:off x="2714625" y="3857625"/>
            <a:ext cx="777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b="1">
                <a:latin typeface="Calibri" pitchFamily="34" charset="0"/>
              </a:rPr>
              <a:t>94%</a:t>
            </a:r>
            <a:endParaRPr lang="en-US" sz="2400" b="1">
              <a:latin typeface="Calibri" pitchFamily="34" charset="0"/>
            </a:endParaRPr>
          </a:p>
        </p:txBody>
      </p:sp>
      <p:pic>
        <p:nvPicPr>
          <p:cNvPr id="11275" name="Picture 11" descr="bacalao_lom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57875" y="4357688"/>
            <a:ext cx="1357313"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Box 12"/>
          <p:cNvSpPr txBox="1">
            <a:spLocks noChangeArrowheads="1"/>
          </p:cNvSpPr>
          <p:nvPr/>
        </p:nvSpPr>
        <p:spPr bwMode="auto">
          <a:xfrm>
            <a:off x="5857875" y="3857625"/>
            <a:ext cx="1357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b="1">
                <a:latin typeface="Calibri" pitchFamily="34" charset="0"/>
              </a:rPr>
              <a:t>75%</a:t>
            </a:r>
            <a:endParaRPr lang="en-US" sz="2400" b="1">
              <a:latin typeface="Calibri" pitchFamily="34" charset="0"/>
            </a:endParaRPr>
          </a:p>
        </p:txBody>
      </p:sp>
      <p:pic>
        <p:nvPicPr>
          <p:cNvPr id="11277" name="Picture 13" descr="tree-clipart-4.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00938" y="4214813"/>
            <a:ext cx="1357312"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Box 14"/>
          <p:cNvSpPr txBox="1">
            <a:spLocks noChangeArrowheads="1"/>
          </p:cNvSpPr>
          <p:nvPr/>
        </p:nvSpPr>
        <p:spPr bwMode="auto">
          <a:xfrm>
            <a:off x="7500938" y="3786188"/>
            <a:ext cx="1357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b="1">
                <a:latin typeface="Calibri" pitchFamily="34" charset="0"/>
              </a:rPr>
              <a:t>70 - 80%</a:t>
            </a:r>
            <a:endParaRPr lang="en-US" sz="2400" b="1">
              <a:latin typeface="Calibri" pitchFamily="34" charset="0"/>
            </a:endParaRPr>
          </a:p>
        </p:txBody>
      </p:sp>
      <p:sp>
        <p:nvSpPr>
          <p:cNvPr id="2" name="Rectangle 1"/>
          <p:cNvSpPr/>
          <p:nvPr/>
        </p:nvSpPr>
        <p:spPr>
          <a:xfrm>
            <a:off x="1638268" y="2868613"/>
            <a:ext cx="681038" cy="403225"/>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endParaRPr lang="en-GB">
              <a:solidFill>
                <a:srgbClr val="FFFFFF"/>
              </a:solidFill>
            </a:endParaRPr>
          </a:p>
        </p:txBody>
      </p:sp>
      <p:sp>
        <p:nvSpPr>
          <p:cNvPr id="23" name="Rectangle 22"/>
          <p:cNvSpPr/>
          <p:nvPr/>
        </p:nvSpPr>
        <p:spPr>
          <a:xfrm>
            <a:off x="4251002" y="2852936"/>
            <a:ext cx="681038" cy="403225"/>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endParaRPr lang="en-GB">
              <a:solidFill>
                <a:srgbClr val="FFFFFF"/>
              </a:solidFill>
            </a:endParaRPr>
          </a:p>
        </p:txBody>
      </p:sp>
      <p:sp>
        <p:nvSpPr>
          <p:cNvPr id="24" name="Rectangle 23"/>
          <p:cNvSpPr/>
          <p:nvPr/>
        </p:nvSpPr>
        <p:spPr>
          <a:xfrm>
            <a:off x="7020272" y="2852936"/>
            <a:ext cx="681038" cy="403225"/>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endParaRPr lang="en-GB">
              <a:solidFill>
                <a:srgbClr val="FFFFFF"/>
              </a:solidFill>
            </a:endParaRPr>
          </a:p>
        </p:txBody>
      </p:sp>
      <p:sp>
        <p:nvSpPr>
          <p:cNvPr id="25" name="Rectangle 24"/>
          <p:cNvSpPr/>
          <p:nvPr/>
        </p:nvSpPr>
        <p:spPr>
          <a:xfrm>
            <a:off x="1216025" y="3542506"/>
            <a:ext cx="681038" cy="403225"/>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endParaRPr lang="en-GB">
              <a:solidFill>
                <a:srgbClr val="FFFFFF"/>
              </a:solidFill>
            </a:endParaRPr>
          </a:p>
        </p:txBody>
      </p:sp>
      <p:sp>
        <p:nvSpPr>
          <p:cNvPr id="26" name="Rectangle 25"/>
          <p:cNvSpPr/>
          <p:nvPr/>
        </p:nvSpPr>
        <p:spPr>
          <a:xfrm>
            <a:off x="2714625" y="3818590"/>
            <a:ext cx="681038" cy="403225"/>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endParaRPr lang="en-GB">
              <a:solidFill>
                <a:srgbClr val="FFFFFF"/>
              </a:solidFill>
            </a:endParaRPr>
          </a:p>
        </p:txBody>
      </p:sp>
      <p:sp>
        <p:nvSpPr>
          <p:cNvPr id="27" name="Rectangle 26"/>
          <p:cNvSpPr/>
          <p:nvPr/>
        </p:nvSpPr>
        <p:spPr>
          <a:xfrm>
            <a:off x="4462462" y="3695136"/>
            <a:ext cx="681038" cy="403225"/>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endParaRPr lang="en-GB">
              <a:solidFill>
                <a:srgbClr val="FFFFFF"/>
              </a:solidFill>
            </a:endParaRPr>
          </a:p>
        </p:txBody>
      </p:sp>
      <p:sp>
        <p:nvSpPr>
          <p:cNvPr id="28" name="Rectangle 27"/>
          <p:cNvSpPr/>
          <p:nvPr/>
        </p:nvSpPr>
        <p:spPr>
          <a:xfrm>
            <a:off x="6196012" y="3840956"/>
            <a:ext cx="681038" cy="403225"/>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endParaRPr lang="en-GB">
              <a:solidFill>
                <a:srgbClr val="FFFFFF"/>
              </a:solidFill>
            </a:endParaRPr>
          </a:p>
        </p:txBody>
      </p:sp>
      <p:sp>
        <p:nvSpPr>
          <p:cNvPr id="29" name="Rectangle 28"/>
          <p:cNvSpPr/>
          <p:nvPr/>
        </p:nvSpPr>
        <p:spPr>
          <a:xfrm>
            <a:off x="7498555" y="3745353"/>
            <a:ext cx="1288257" cy="403225"/>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endParaRPr lang="en-GB">
              <a:solidFill>
                <a:srgbClr val="FFFFFF"/>
              </a:solidFill>
            </a:endParaRPr>
          </a:p>
        </p:txBody>
      </p:sp>
    </p:spTree>
    <p:extLst>
      <p:ext uri="{BB962C8B-B14F-4D97-AF65-F5344CB8AC3E}">
        <p14:creationId xmlns:p14="http://schemas.microsoft.com/office/powerpoint/2010/main" val="2136024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2000"/>
                                        <p:tgtEl>
                                          <p:spTgt spid="23"/>
                                        </p:tgtEl>
                                      </p:cBhvr>
                                    </p:animEffect>
                                    <p:set>
                                      <p:cBhvr>
                                        <p:cTn id="13" dur="1" fill="hold">
                                          <p:stCondLst>
                                            <p:cond delay="1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2000"/>
                                        <p:tgtEl>
                                          <p:spTgt spid="24"/>
                                        </p:tgtEl>
                                      </p:cBhvr>
                                    </p:animEffect>
                                    <p:set>
                                      <p:cBhvr>
                                        <p:cTn id="19" dur="1" fill="hold">
                                          <p:stCondLst>
                                            <p:cond delay="1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6" presetClass="exit" presetSubtype="32" fill="hold" grpId="0" nodeType="clickEffect">
                                  <p:stCondLst>
                                    <p:cond delay="0"/>
                                  </p:stCondLst>
                                  <p:childTnLst>
                                    <p:animEffect transition="out" filter="circle(out)">
                                      <p:cBhvr>
                                        <p:cTn id="24" dur="2000"/>
                                        <p:tgtEl>
                                          <p:spTgt spid="25"/>
                                        </p:tgtEl>
                                      </p:cBhvr>
                                    </p:animEffect>
                                    <p:set>
                                      <p:cBhvr>
                                        <p:cTn id="25" dur="1" fill="hold">
                                          <p:stCondLst>
                                            <p:cond delay="1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6" presetClass="exit" presetSubtype="32" fill="hold" grpId="0" nodeType="clickEffect">
                                  <p:stCondLst>
                                    <p:cond delay="0"/>
                                  </p:stCondLst>
                                  <p:childTnLst>
                                    <p:animEffect transition="out" filter="circle(out)">
                                      <p:cBhvr>
                                        <p:cTn id="30" dur="2000"/>
                                        <p:tgtEl>
                                          <p:spTgt spid="26"/>
                                        </p:tgtEl>
                                      </p:cBhvr>
                                    </p:animEffect>
                                    <p:set>
                                      <p:cBhvr>
                                        <p:cTn id="31"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6" presetClass="exit" presetSubtype="32" fill="hold" grpId="0" nodeType="clickEffect">
                                  <p:stCondLst>
                                    <p:cond delay="0"/>
                                  </p:stCondLst>
                                  <p:childTnLst>
                                    <p:animEffect transition="out" filter="circle(out)">
                                      <p:cBhvr>
                                        <p:cTn id="36" dur="2000"/>
                                        <p:tgtEl>
                                          <p:spTgt spid="27"/>
                                        </p:tgtEl>
                                      </p:cBhvr>
                                    </p:animEffect>
                                    <p:set>
                                      <p:cBhvr>
                                        <p:cTn id="37"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8" restart="whenNotActive" fill="hold" evtFilter="cancelBubble" nodeType="interactiveSeq">
                <p:stCondLst>
                  <p:cond evt="onClick" delay="0">
                    <p:tgtEl>
                      <p:spTgt spid="28"/>
                    </p:tgtEl>
                  </p:cond>
                </p:stCondLst>
                <p:endSync evt="end" delay="0">
                  <p:rtn val="all"/>
                </p:endSync>
                <p:childTnLst>
                  <p:par>
                    <p:cTn id="39" fill="hold">
                      <p:stCondLst>
                        <p:cond delay="0"/>
                      </p:stCondLst>
                      <p:childTnLst>
                        <p:par>
                          <p:cTn id="40" fill="hold">
                            <p:stCondLst>
                              <p:cond delay="0"/>
                            </p:stCondLst>
                            <p:childTnLst>
                              <p:par>
                                <p:cTn id="41" presetID="6" presetClass="exit" presetSubtype="32" fill="hold" grpId="0" nodeType="clickEffect">
                                  <p:stCondLst>
                                    <p:cond delay="0"/>
                                  </p:stCondLst>
                                  <p:childTnLst>
                                    <p:animEffect transition="out" filter="circle(out)">
                                      <p:cBhvr>
                                        <p:cTn id="42" dur="2000"/>
                                        <p:tgtEl>
                                          <p:spTgt spid="28"/>
                                        </p:tgtEl>
                                      </p:cBhvr>
                                    </p:animEffect>
                                    <p:set>
                                      <p:cBhvr>
                                        <p:cTn id="43" dur="1" fill="hold">
                                          <p:stCondLst>
                                            <p:cond delay="1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6" presetClass="exit" presetSubtype="32" fill="hold" grpId="0" nodeType="clickEffect">
                                  <p:stCondLst>
                                    <p:cond delay="0"/>
                                  </p:stCondLst>
                                  <p:childTnLst>
                                    <p:animEffect transition="out" filter="circle(out)">
                                      <p:cBhvr>
                                        <p:cTn id="48" dur="2000"/>
                                        <p:tgtEl>
                                          <p:spTgt spid="29"/>
                                        </p:tgtEl>
                                      </p:cBhvr>
                                    </p:animEffect>
                                    <p:set>
                                      <p:cBhvr>
                                        <p:cTn id="49" dur="1" fill="hold">
                                          <p:stCondLst>
                                            <p:cond delay="1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 grpId="0" animBg="1"/>
      <p:bldP spid="23" grpId="0" animBg="1"/>
      <p:bldP spid="24" grpId="0" animBg="1"/>
      <p:bldP spid="25" grpId="0" animBg="1"/>
      <p:bldP spid="26"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75" y="285750"/>
            <a:ext cx="7858125" cy="7080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GB" sz="4000" b="1" dirty="0"/>
              <a:t>¿</a:t>
            </a:r>
            <a:r>
              <a:rPr lang="en-GB" sz="4000" b="1" dirty="0" err="1"/>
              <a:t>Dónde</a:t>
            </a:r>
            <a:r>
              <a:rPr lang="en-GB" sz="4000" b="1" dirty="0"/>
              <a:t> </a:t>
            </a:r>
            <a:r>
              <a:rPr lang="en-GB" sz="4000" b="1" dirty="0" err="1"/>
              <a:t>está</a:t>
            </a:r>
            <a:r>
              <a:rPr lang="en-GB" sz="4000" b="1" dirty="0"/>
              <a:t> el </a:t>
            </a:r>
            <a:r>
              <a:rPr lang="en-GB" sz="4000" b="1" dirty="0" err="1"/>
              <a:t>agua</a:t>
            </a:r>
            <a:r>
              <a:rPr lang="en-GB" sz="4000" b="1" dirty="0"/>
              <a:t>?</a:t>
            </a:r>
            <a:endParaRPr lang="en-US" sz="4000" b="1" dirty="0"/>
          </a:p>
        </p:txBody>
      </p:sp>
      <p:sp>
        <p:nvSpPr>
          <p:cNvPr id="9219" name="TextBox 3"/>
          <p:cNvSpPr txBox="1">
            <a:spLocks noChangeArrowheads="1"/>
          </p:cNvSpPr>
          <p:nvPr/>
        </p:nvSpPr>
        <p:spPr bwMode="auto">
          <a:xfrm>
            <a:off x="642938" y="5500688"/>
            <a:ext cx="81438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200"/>
              <a:t>El agua está en muchos lugares: En </a:t>
            </a:r>
            <a:r>
              <a:rPr lang="en-US" sz="2200" b="1"/>
              <a:t>las nubes</a:t>
            </a:r>
            <a:r>
              <a:rPr lang="en-US" sz="2200"/>
              <a:t>; en </a:t>
            </a:r>
            <a:r>
              <a:rPr lang="en-US" sz="2200" b="1"/>
              <a:t>los ríos</a:t>
            </a:r>
            <a:r>
              <a:rPr lang="en-US" sz="2200"/>
              <a:t>, en </a:t>
            </a:r>
            <a:r>
              <a:rPr lang="en-US" sz="2200" b="1"/>
              <a:t>la nieve </a:t>
            </a:r>
            <a:r>
              <a:rPr lang="en-US" sz="2200"/>
              <a:t>y en </a:t>
            </a:r>
            <a:r>
              <a:rPr lang="en-US" sz="2200" b="1"/>
              <a:t>el mar</a:t>
            </a:r>
            <a:r>
              <a:rPr lang="en-US" sz="2200"/>
              <a:t>. También está donde no la podemos ver, como en </a:t>
            </a:r>
            <a:r>
              <a:rPr lang="en-US" sz="2200" b="1"/>
              <a:t>el aire </a:t>
            </a:r>
            <a:r>
              <a:rPr lang="en-US" sz="2200"/>
              <a:t>mismo, en nuestro </a:t>
            </a:r>
            <a:r>
              <a:rPr lang="en-US" sz="2200" b="1"/>
              <a:t>cuerpo</a:t>
            </a:r>
            <a:r>
              <a:rPr lang="en-US" sz="2200"/>
              <a:t>, en </a:t>
            </a:r>
            <a:r>
              <a:rPr lang="en-US" sz="2200" b="1"/>
              <a:t>los alimentos </a:t>
            </a:r>
            <a:r>
              <a:rPr lang="en-US" sz="2200"/>
              <a:t>y bajo </a:t>
            </a:r>
            <a:r>
              <a:rPr lang="en-US" sz="2200" b="1"/>
              <a:t>la tierra</a:t>
            </a:r>
            <a:r>
              <a:rPr lang="en-US" sz="2200"/>
              <a:t>.</a:t>
            </a:r>
          </a:p>
        </p:txBody>
      </p:sp>
      <p:pic>
        <p:nvPicPr>
          <p:cNvPr id="9220" name="Picture 4" descr="img_porcentajecuer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214438"/>
            <a:ext cx="7650163"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sandi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813" y="4000500"/>
            <a:ext cx="157162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6"/>
          <p:cNvSpPr txBox="1">
            <a:spLocks noChangeArrowheads="1"/>
          </p:cNvSpPr>
          <p:nvPr/>
        </p:nvSpPr>
        <p:spPr bwMode="auto">
          <a:xfrm>
            <a:off x="928688" y="3609975"/>
            <a:ext cx="1357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t>95%</a:t>
            </a:r>
            <a:endParaRPr lang="en-US" sz="2400" b="1"/>
          </a:p>
        </p:txBody>
      </p:sp>
      <p:pic>
        <p:nvPicPr>
          <p:cNvPr id="9223" name="Picture 7" descr="manzan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71938" y="3929063"/>
            <a:ext cx="1462087"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Box 8"/>
          <p:cNvSpPr txBox="1">
            <a:spLocks noChangeArrowheads="1"/>
          </p:cNvSpPr>
          <p:nvPr/>
        </p:nvSpPr>
        <p:spPr bwMode="auto">
          <a:xfrm>
            <a:off x="4143375" y="3714750"/>
            <a:ext cx="1357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t>84%</a:t>
            </a:r>
            <a:endParaRPr lang="en-US" sz="2400" b="1"/>
          </a:p>
        </p:txBody>
      </p:sp>
      <p:pic>
        <p:nvPicPr>
          <p:cNvPr id="9225" name="Picture 9" descr="Tomate4.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4625" y="4214813"/>
            <a:ext cx="11430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Box 10"/>
          <p:cNvSpPr txBox="1">
            <a:spLocks noChangeArrowheads="1"/>
          </p:cNvSpPr>
          <p:nvPr/>
        </p:nvSpPr>
        <p:spPr bwMode="auto">
          <a:xfrm>
            <a:off x="2571750" y="3857625"/>
            <a:ext cx="1357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t>94%</a:t>
            </a:r>
            <a:endParaRPr lang="en-US" sz="2400" b="1"/>
          </a:p>
        </p:txBody>
      </p:sp>
      <p:pic>
        <p:nvPicPr>
          <p:cNvPr id="9227" name="Picture 11" descr="bacalao_lom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57875" y="4357688"/>
            <a:ext cx="1357313"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Box 12"/>
          <p:cNvSpPr txBox="1">
            <a:spLocks noChangeArrowheads="1"/>
          </p:cNvSpPr>
          <p:nvPr/>
        </p:nvSpPr>
        <p:spPr bwMode="auto">
          <a:xfrm>
            <a:off x="5857875" y="3857625"/>
            <a:ext cx="1357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t>75%</a:t>
            </a:r>
            <a:endParaRPr lang="en-US" sz="2400" b="1"/>
          </a:p>
        </p:txBody>
      </p:sp>
      <p:pic>
        <p:nvPicPr>
          <p:cNvPr id="9229" name="Picture 13" descr="tree-clipart-4.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00938" y="4214813"/>
            <a:ext cx="1357312"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TextBox 14"/>
          <p:cNvSpPr txBox="1">
            <a:spLocks noChangeArrowheads="1"/>
          </p:cNvSpPr>
          <p:nvPr/>
        </p:nvSpPr>
        <p:spPr bwMode="auto">
          <a:xfrm>
            <a:off x="7500938" y="3786188"/>
            <a:ext cx="1357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t>70 - 80%</a:t>
            </a:r>
            <a:endParaRPr lang="en-US" sz="2400" b="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57188" y="578004"/>
            <a:ext cx="85344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s-AR" dirty="0"/>
              <a:t>¿En qué proporción está presente el agua en nuestro cuerpo</a:t>
            </a:r>
            <a:r>
              <a:rPr lang="es-AR" dirty="0" smtClean="0"/>
              <a:t>?</a:t>
            </a:r>
            <a:br>
              <a:rPr lang="es-AR" dirty="0" smtClean="0"/>
            </a:br>
            <a:r>
              <a:rPr lang="es-AR" dirty="0" err="1"/>
              <a:t>Research</a:t>
            </a:r>
            <a:r>
              <a:rPr lang="es-AR" dirty="0"/>
              <a:t> </a:t>
            </a:r>
            <a:r>
              <a:rPr lang="es-AR" dirty="0" err="1"/>
              <a:t>what</a:t>
            </a:r>
            <a:r>
              <a:rPr lang="es-AR" dirty="0"/>
              <a:t> </a:t>
            </a:r>
            <a:r>
              <a:rPr lang="es-AR" dirty="0" err="1"/>
              <a:t>percentage</a:t>
            </a:r>
            <a:r>
              <a:rPr lang="es-AR" dirty="0"/>
              <a:t> </a:t>
            </a:r>
            <a:r>
              <a:rPr lang="es-AR" dirty="0" err="1"/>
              <a:t>water</a:t>
            </a:r>
            <a:r>
              <a:rPr lang="es-AR" dirty="0"/>
              <a:t> </a:t>
            </a:r>
            <a:r>
              <a:rPr lang="es-AR" dirty="0" err="1"/>
              <a:t>for</a:t>
            </a:r>
            <a:r>
              <a:rPr lang="es-AR" dirty="0"/>
              <a:t> </a:t>
            </a:r>
            <a:r>
              <a:rPr lang="es-AR" dirty="0" err="1"/>
              <a:t>each</a:t>
            </a:r>
            <a:r>
              <a:rPr lang="es-AR" dirty="0"/>
              <a:t> of </a:t>
            </a:r>
            <a:r>
              <a:rPr lang="es-AR" dirty="0" err="1"/>
              <a:t>the</a:t>
            </a:r>
            <a:r>
              <a:rPr lang="es-AR" dirty="0"/>
              <a:t> </a:t>
            </a:r>
            <a:r>
              <a:rPr lang="es-AR" dirty="0" err="1"/>
              <a:t>body</a:t>
            </a:r>
            <a:r>
              <a:rPr lang="es-AR" dirty="0"/>
              <a:t> </a:t>
            </a:r>
            <a:r>
              <a:rPr lang="es-AR" dirty="0" err="1"/>
              <a:t>parts</a:t>
            </a:r>
            <a:r>
              <a:rPr lang="es-AR" dirty="0"/>
              <a:t> in </a:t>
            </a:r>
            <a:r>
              <a:rPr lang="es-AR" dirty="0" err="1"/>
              <a:t>the</a:t>
            </a:r>
            <a:r>
              <a:rPr lang="es-AR" dirty="0"/>
              <a:t> </a:t>
            </a:r>
            <a:r>
              <a:rPr lang="es-AR" dirty="0" err="1"/>
              <a:t>table</a:t>
            </a:r>
            <a:r>
              <a:rPr lang="es-AR" dirty="0"/>
              <a:t> and </a:t>
            </a:r>
            <a:r>
              <a:rPr lang="es-AR" dirty="0" err="1"/>
              <a:t>fill</a:t>
            </a:r>
            <a:r>
              <a:rPr lang="es-AR" dirty="0"/>
              <a:t> in </a:t>
            </a:r>
            <a:r>
              <a:rPr lang="es-AR" dirty="0" err="1"/>
              <a:t>the</a:t>
            </a:r>
            <a:r>
              <a:rPr lang="es-AR" dirty="0"/>
              <a:t> </a:t>
            </a:r>
            <a:r>
              <a:rPr lang="es-AR" dirty="0" err="1"/>
              <a:t>table</a:t>
            </a:r>
            <a:r>
              <a:rPr lang="es-AR" dirty="0"/>
              <a:t>. </a:t>
            </a:r>
            <a:r>
              <a:rPr lang="es-AR" dirty="0" err="1"/>
              <a:t>Then</a:t>
            </a:r>
            <a:r>
              <a:rPr lang="es-AR" dirty="0"/>
              <a:t> </a:t>
            </a:r>
            <a:r>
              <a:rPr lang="es-AR" dirty="0" err="1"/>
              <a:t>write</a:t>
            </a:r>
            <a:r>
              <a:rPr lang="es-AR" dirty="0"/>
              <a:t> a </a:t>
            </a:r>
            <a:r>
              <a:rPr lang="es-AR" dirty="0" err="1"/>
              <a:t>sentence</a:t>
            </a:r>
            <a:r>
              <a:rPr lang="es-AR" dirty="0"/>
              <a:t> </a:t>
            </a:r>
            <a:r>
              <a:rPr lang="es-AR" dirty="0" err="1"/>
              <a:t>for</a:t>
            </a:r>
            <a:r>
              <a:rPr lang="es-AR" dirty="0"/>
              <a:t> </a:t>
            </a:r>
            <a:r>
              <a:rPr lang="es-AR" dirty="0" err="1"/>
              <a:t>each</a:t>
            </a:r>
            <a:r>
              <a:rPr lang="es-AR" dirty="0"/>
              <a:t> </a:t>
            </a:r>
            <a:r>
              <a:rPr lang="es-AR" dirty="0" err="1"/>
              <a:t>one</a:t>
            </a:r>
            <a:r>
              <a:rPr lang="es-AR" dirty="0"/>
              <a:t> in </a:t>
            </a:r>
            <a:r>
              <a:rPr lang="es-AR" dirty="0" err="1"/>
              <a:t>your</a:t>
            </a:r>
            <a:r>
              <a:rPr lang="es-AR" dirty="0"/>
              <a:t> </a:t>
            </a:r>
            <a:r>
              <a:rPr lang="es-AR" dirty="0" err="1"/>
              <a:t>book</a:t>
            </a:r>
            <a:r>
              <a:rPr lang="es-AR" dirty="0"/>
              <a:t>.</a:t>
            </a:r>
          </a:p>
          <a:p>
            <a:pPr algn="ctr">
              <a:spcBef>
                <a:spcPct val="50000"/>
              </a:spcBef>
            </a:pPr>
            <a:endParaRPr lang="es-AR" dirty="0"/>
          </a:p>
        </p:txBody>
      </p:sp>
      <p:sp>
        <p:nvSpPr>
          <p:cNvPr id="10244" name="Text Box 10"/>
          <p:cNvSpPr txBox="1">
            <a:spLocks noChangeArrowheads="1"/>
          </p:cNvSpPr>
          <p:nvPr/>
        </p:nvSpPr>
        <p:spPr bwMode="auto">
          <a:xfrm>
            <a:off x="381000" y="57912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endParaRPr lang="es-AR"/>
          </a:p>
        </p:txBody>
      </p:sp>
      <p:sp>
        <p:nvSpPr>
          <p:cNvPr id="10245" name="TextBox 10"/>
          <p:cNvSpPr txBox="1">
            <a:spLocks noChangeArrowheads="1"/>
          </p:cNvSpPr>
          <p:nvPr/>
        </p:nvSpPr>
        <p:spPr bwMode="auto">
          <a:xfrm>
            <a:off x="500063" y="1785938"/>
            <a:ext cx="278606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AR" sz="4000"/>
              <a:t>Sangre</a:t>
            </a:r>
          </a:p>
          <a:p>
            <a:pPr>
              <a:spcBef>
                <a:spcPct val="50000"/>
              </a:spcBef>
            </a:pPr>
            <a:r>
              <a:rPr lang="es-AR" sz="4000"/>
              <a:t>Riñones</a:t>
            </a:r>
          </a:p>
          <a:p>
            <a:pPr>
              <a:spcBef>
                <a:spcPct val="50000"/>
              </a:spcBef>
            </a:pPr>
            <a:r>
              <a:rPr lang="es-AR" sz="4000"/>
              <a:t>Músculos</a:t>
            </a:r>
          </a:p>
          <a:p>
            <a:pPr>
              <a:spcBef>
                <a:spcPct val="50000"/>
              </a:spcBef>
            </a:pPr>
            <a:r>
              <a:rPr lang="es-AR" sz="4000"/>
              <a:t>Hígado</a:t>
            </a:r>
          </a:p>
          <a:p>
            <a:pPr>
              <a:spcBef>
                <a:spcPct val="50000"/>
              </a:spcBef>
            </a:pPr>
            <a:r>
              <a:rPr lang="es-AR" sz="4000"/>
              <a:t>Huesos</a:t>
            </a:r>
            <a:endParaRPr lang="en-US" sz="4000"/>
          </a:p>
        </p:txBody>
      </p:sp>
      <p:pic>
        <p:nvPicPr>
          <p:cNvPr id="10246" name="Picture 11" descr="cuerpo human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1500188"/>
            <a:ext cx="385762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le 12"/>
          <p:cNvGraphicFramePr>
            <a:graphicFrameLocks noGrp="1"/>
          </p:cNvGraphicFramePr>
          <p:nvPr/>
        </p:nvGraphicFramePr>
        <p:xfrm>
          <a:off x="2786063" y="1785938"/>
          <a:ext cx="1547812" cy="4429125"/>
        </p:xfrm>
        <a:graphic>
          <a:graphicData uri="http://schemas.openxmlformats.org/drawingml/2006/table">
            <a:tbl>
              <a:tblPr firstRow="1" bandRow="1">
                <a:tableStyleId>{5940675A-B579-460E-94D1-54222C63F5DA}</a:tableStyleId>
              </a:tblPr>
              <a:tblGrid>
                <a:gridCol w="1547812"/>
              </a:tblGrid>
              <a:tr h="885825">
                <a:tc>
                  <a:txBody>
                    <a:bodyPr/>
                    <a:lstStyle/>
                    <a:p>
                      <a:pPr algn="ctr"/>
                      <a:endParaRPr lang="en-US" sz="1800" dirty="0"/>
                    </a:p>
                  </a:txBody>
                  <a:tcPr marL="91441" marR="91441"/>
                </a:tc>
              </a:tr>
              <a:tr h="885825">
                <a:tc>
                  <a:txBody>
                    <a:bodyPr/>
                    <a:lstStyle/>
                    <a:p>
                      <a:pPr algn="ctr"/>
                      <a:endParaRPr lang="en-US" sz="1800" dirty="0"/>
                    </a:p>
                  </a:txBody>
                  <a:tcPr marL="91441" marR="91441"/>
                </a:tc>
              </a:tr>
              <a:tr h="885825">
                <a:tc>
                  <a:txBody>
                    <a:bodyPr/>
                    <a:lstStyle/>
                    <a:p>
                      <a:pPr algn="ctr"/>
                      <a:endParaRPr lang="en-US" sz="1800" dirty="0"/>
                    </a:p>
                  </a:txBody>
                  <a:tcPr marL="91441" marR="91441"/>
                </a:tc>
              </a:tr>
              <a:tr h="885825">
                <a:tc>
                  <a:txBody>
                    <a:bodyPr/>
                    <a:lstStyle/>
                    <a:p>
                      <a:pPr algn="ctr"/>
                      <a:endParaRPr lang="en-US" sz="1800" dirty="0"/>
                    </a:p>
                  </a:txBody>
                  <a:tcPr marL="91441" marR="91441"/>
                </a:tc>
              </a:tr>
              <a:tr h="885825">
                <a:tc>
                  <a:txBody>
                    <a:bodyPr/>
                    <a:lstStyle/>
                    <a:p>
                      <a:pPr algn="ctr"/>
                      <a:endParaRPr lang="en-US" sz="1800" dirty="0"/>
                    </a:p>
                  </a:txBody>
                  <a:tcPr marL="91441" marR="91441"/>
                </a:tc>
              </a:tr>
            </a:tbl>
          </a:graphicData>
        </a:graphic>
      </p:graphicFrame>
      <p:sp>
        <p:nvSpPr>
          <p:cNvPr id="2" name="TextBox 1"/>
          <p:cNvSpPr txBox="1"/>
          <p:nvPr/>
        </p:nvSpPr>
        <p:spPr>
          <a:xfrm>
            <a:off x="381000" y="0"/>
            <a:ext cx="8510588" cy="707886"/>
          </a:xfrm>
          <a:prstGeom prst="rect">
            <a:avLst/>
          </a:prstGeom>
          <a:noFill/>
        </p:spPr>
        <p:txBody>
          <a:bodyPr wrap="square" rtlCol="0">
            <a:spAutoFit/>
          </a:bodyPr>
          <a:lstStyle/>
          <a:p>
            <a:pPr algn="ctr"/>
            <a:r>
              <a:rPr lang="en-GB" sz="4000" b="1" dirty="0" smtClean="0">
                <a:latin typeface="AntigoniBd" pitchFamily="34" charset="0"/>
              </a:rPr>
              <a:t>El </a:t>
            </a:r>
            <a:r>
              <a:rPr lang="en-GB" sz="4000" b="1" dirty="0" err="1" smtClean="0">
                <a:latin typeface="AntigoniBd" pitchFamily="34" charset="0"/>
              </a:rPr>
              <a:t>agua</a:t>
            </a:r>
            <a:r>
              <a:rPr lang="en-GB" sz="4000" b="1" dirty="0" smtClean="0">
                <a:latin typeface="AntigoniBd" pitchFamily="34" charset="0"/>
              </a:rPr>
              <a:t> en </a:t>
            </a:r>
            <a:r>
              <a:rPr lang="en-GB" sz="4000" b="1" dirty="0" err="1" smtClean="0">
                <a:latin typeface="AntigoniBd" pitchFamily="34" charset="0"/>
              </a:rPr>
              <a:t>nuestro</a:t>
            </a:r>
            <a:r>
              <a:rPr lang="en-GB" sz="4000" b="1" dirty="0" smtClean="0">
                <a:latin typeface="AntigoniBd" pitchFamily="34" charset="0"/>
              </a:rPr>
              <a:t> </a:t>
            </a:r>
            <a:r>
              <a:rPr lang="en-GB" sz="4000" b="1" dirty="0" err="1" smtClean="0">
                <a:latin typeface="AntigoniBd" pitchFamily="34" charset="0"/>
              </a:rPr>
              <a:t>cuerpo</a:t>
            </a:r>
            <a:endParaRPr lang="en-GB" sz="4000" b="1" dirty="0">
              <a:latin typeface="AntigoniBd" pitchFamily="34" charset="0"/>
            </a:endParaRPr>
          </a:p>
        </p:txBody>
      </p:sp>
      <p:sp>
        <p:nvSpPr>
          <p:cNvPr id="9" name="Text Box 3"/>
          <p:cNvSpPr txBox="1">
            <a:spLocks noChangeArrowheads="1"/>
          </p:cNvSpPr>
          <p:nvPr/>
        </p:nvSpPr>
        <p:spPr bwMode="auto">
          <a:xfrm>
            <a:off x="357188" y="6341258"/>
            <a:ext cx="853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s-AR" sz="2000" b="1" u="sng" dirty="0" err="1">
                <a:latin typeface="Calibri" pitchFamily="34" charset="0"/>
              </a:rPr>
              <a:t>Example</a:t>
            </a:r>
            <a:r>
              <a:rPr lang="es-AR" sz="2000" dirty="0">
                <a:latin typeface="Calibri" pitchFamily="34" charset="0"/>
              </a:rPr>
              <a:t>: </a:t>
            </a:r>
            <a:r>
              <a:rPr lang="es-AR" sz="2000" b="1" i="1" dirty="0" smtClean="0">
                <a:latin typeface="Calibri" pitchFamily="34" charset="0"/>
              </a:rPr>
              <a:t>La </a:t>
            </a:r>
            <a:r>
              <a:rPr lang="es-AR" sz="2000" b="1" i="1" dirty="0" smtClean="0">
                <a:latin typeface="Calibri" pitchFamily="34" charset="0"/>
              </a:rPr>
              <a:t>sangre es agua en un noventa por ciento.</a:t>
            </a:r>
            <a:endParaRPr lang="es-AR" sz="2000" b="1" i="1"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357188" y="1000125"/>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s-AR" sz="2400"/>
              <a:t>¿En qué proporción está presente el agua en nuestra comida?</a:t>
            </a:r>
          </a:p>
        </p:txBody>
      </p:sp>
      <p:sp>
        <p:nvSpPr>
          <p:cNvPr id="11268" name="Text Box 10"/>
          <p:cNvSpPr txBox="1">
            <a:spLocks noChangeArrowheads="1"/>
          </p:cNvSpPr>
          <p:nvPr/>
        </p:nvSpPr>
        <p:spPr bwMode="auto">
          <a:xfrm>
            <a:off x="381000" y="57912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endParaRPr lang="es-AR"/>
          </a:p>
        </p:txBody>
      </p:sp>
      <p:sp>
        <p:nvSpPr>
          <p:cNvPr id="11269" name="TextBox 10"/>
          <p:cNvSpPr txBox="1">
            <a:spLocks noChangeArrowheads="1"/>
          </p:cNvSpPr>
          <p:nvPr/>
        </p:nvSpPr>
        <p:spPr bwMode="auto">
          <a:xfrm>
            <a:off x="428625" y="1857375"/>
            <a:ext cx="278606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AR" sz="4000"/>
              <a:t>……………</a:t>
            </a:r>
          </a:p>
          <a:p>
            <a:pPr>
              <a:spcBef>
                <a:spcPct val="50000"/>
              </a:spcBef>
            </a:pPr>
            <a:r>
              <a:rPr lang="es-AR" sz="4000"/>
              <a:t>……………</a:t>
            </a:r>
          </a:p>
          <a:p>
            <a:pPr>
              <a:spcBef>
                <a:spcPct val="50000"/>
              </a:spcBef>
            </a:pPr>
            <a:r>
              <a:rPr lang="es-AR" sz="4000"/>
              <a:t>……………</a:t>
            </a:r>
          </a:p>
          <a:p>
            <a:pPr>
              <a:spcBef>
                <a:spcPct val="50000"/>
              </a:spcBef>
            </a:pPr>
            <a:r>
              <a:rPr lang="es-AR" sz="4000"/>
              <a:t>……………</a:t>
            </a:r>
          </a:p>
          <a:p>
            <a:pPr>
              <a:spcBef>
                <a:spcPct val="50000"/>
              </a:spcBef>
            </a:pPr>
            <a:r>
              <a:rPr lang="es-AR" sz="4000"/>
              <a:t>……………</a:t>
            </a:r>
            <a:endParaRPr lang="en-US" sz="4000"/>
          </a:p>
        </p:txBody>
      </p:sp>
      <p:graphicFrame>
        <p:nvGraphicFramePr>
          <p:cNvPr id="13" name="Table 12"/>
          <p:cNvGraphicFramePr>
            <a:graphicFrameLocks noGrp="1"/>
          </p:cNvGraphicFramePr>
          <p:nvPr/>
        </p:nvGraphicFramePr>
        <p:xfrm>
          <a:off x="2786063" y="1785938"/>
          <a:ext cx="1547812" cy="4429125"/>
        </p:xfrm>
        <a:graphic>
          <a:graphicData uri="http://schemas.openxmlformats.org/drawingml/2006/table">
            <a:tbl>
              <a:tblPr firstRow="1" bandRow="1">
                <a:tableStyleId>{5940675A-B579-460E-94D1-54222C63F5DA}</a:tableStyleId>
              </a:tblPr>
              <a:tblGrid>
                <a:gridCol w="1547812"/>
              </a:tblGrid>
              <a:tr h="885825">
                <a:tc>
                  <a:txBody>
                    <a:bodyPr/>
                    <a:lstStyle/>
                    <a:p>
                      <a:pPr algn="ctr"/>
                      <a:endParaRPr lang="en-US" sz="1800" dirty="0"/>
                    </a:p>
                  </a:txBody>
                  <a:tcPr marL="91441" marR="91441"/>
                </a:tc>
              </a:tr>
              <a:tr h="885825">
                <a:tc>
                  <a:txBody>
                    <a:bodyPr/>
                    <a:lstStyle/>
                    <a:p>
                      <a:pPr algn="ctr"/>
                      <a:endParaRPr lang="en-US" sz="1800" dirty="0"/>
                    </a:p>
                  </a:txBody>
                  <a:tcPr marL="91441" marR="91441"/>
                </a:tc>
              </a:tr>
              <a:tr h="885825">
                <a:tc>
                  <a:txBody>
                    <a:bodyPr/>
                    <a:lstStyle/>
                    <a:p>
                      <a:pPr algn="ctr"/>
                      <a:endParaRPr lang="en-US" sz="1800" dirty="0"/>
                    </a:p>
                  </a:txBody>
                  <a:tcPr marL="91441" marR="91441"/>
                </a:tc>
              </a:tr>
              <a:tr h="885825">
                <a:tc>
                  <a:txBody>
                    <a:bodyPr/>
                    <a:lstStyle/>
                    <a:p>
                      <a:pPr algn="ctr"/>
                      <a:endParaRPr lang="en-US" sz="1800" dirty="0"/>
                    </a:p>
                  </a:txBody>
                  <a:tcPr marL="91441" marR="91441"/>
                </a:tc>
              </a:tr>
              <a:tr h="885825">
                <a:tc>
                  <a:txBody>
                    <a:bodyPr/>
                    <a:lstStyle/>
                    <a:p>
                      <a:pPr algn="ctr"/>
                      <a:endParaRPr lang="en-US" sz="1800" dirty="0"/>
                    </a:p>
                  </a:txBody>
                  <a:tcPr marL="91441" marR="91441"/>
                </a:tc>
              </a:tr>
            </a:tbl>
          </a:graphicData>
        </a:graphic>
      </p:graphicFrame>
      <p:pic>
        <p:nvPicPr>
          <p:cNvPr id="11284" name="Picture 7" descr="comid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00250"/>
            <a:ext cx="4071938"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81000" y="0"/>
            <a:ext cx="8510588" cy="830997"/>
          </a:xfrm>
          <a:prstGeom prst="rect">
            <a:avLst/>
          </a:prstGeom>
          <a:noFill/>
        </p:spPr>
        <p:txBody>
          <a:bodyPr wrap="square" rtlCol="0">
            <a:spAutoFit/>
          </a:bodyPr>
          <a:lstStyle/>
          <a:p>
            <a:pPr algn="ctr"/>
            <a:r>
              <a:rPr lang="en-GB" sz="4800" b="1" dirty="0" smtClean="0">
                <a:latin typeface="AntigoniBd" pitchFamily="34" charset="0"/>
              </a:rPr>
              <a:t>El </a:t>
            </a:r>
            <a:r>
              <a:rPr lang="en-GB" sz="4800" b="1" dirty="0" err="1" smtClean="0">
                <a:latin typeface="AntigoniBd" pitchFamily="34" charset="0"/>
              </a:rPr>
              <a:t>agua</a:t>
            </a:r>
            <a:r>
              <a:rPr lang="en-GB" sz="4800" b="1" dirty="0" smtClean="0">
                <a:latin typeface="AntigoniBd" pitchFamily="34" charset="0"/>
              </a:rPr>
              <a:t> en </a:t>
            </a:r>
            <a:r>
              <a:rPr lang="en-GB" sz="4800" b="1" dirty="0" err="1" smtClean="0">
                <a:latin typeface="AntigoniBd" pitchFamily="34" charset="0"/>
              </a:rPr>
              <a:t>nuestra</a:t>
            </a:r>
            <a:r>
              <a:rPr lang="en-GB" sz="4800" b="1" dirty="0" smtClean="0">
                <a:latin typeface="AntigoniBd" pitchFamily="34" charset="0"/>
              </a:rPr>
              <a:t> comida</a:t>
            </a:r>
            <a:endParaRPr lang="en-GB" sz="4800" b="1" dirty="0">
              <a:latin typeface="AntigoniBd"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357188" y="1000125"/>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s-AR" sz="2400"/>
              <a:t>¿En qué proporción está presente el agua en nuestros animales?</a:t>
            </a:r>
          </a:p>
        </p:txBody>
      </p:sp>
      <p:sp>
        <p:nvSpPr>
          <p:cNvPr id="12292" name="Text Box 10"/>
          <p:cNvSpPr txBox="1">
            <a:spLocks noChangeArrowheads="1"/>
          </p:cNvSpPr>
          <p:nvPr/>
        </p:nvSpPr>
        <p:spPr bwMode="auto">
          <a:xfrm>
            <a:off x="381000" y="57912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endParaRPr lang="es-AR"/>
          </a:p>
        </p:txBody>
      </p:sp>
      <p:sp>
        <p:nvSpPr>
          <p:cNvPr id="12293" name="TextBox 10"/>
          <p:cNvSpPr txBox="1">
            <a:spLocks noChangeArrowheads="1"/>
          </p:cNvSpPr>
          <p:nvPr/>
        </p:nvSpPr>
        <p:spPr bwMode="auto">
          <a:xfrm>
            <a:off x="428625" y="1857375"/>
            <a:ext cx="278606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AR" sz="4000"/>
              <a:t>……………</a:t>
            </a:r>
          </a:p>
          <a:p>
            <a:pPr>
              <a:spcBef>
                <a:spcPct val="50000"/>
              </a:spcBef>
            </a:pPr>
            <a:r>
              <a:rPr lang="es-AR" sz="4000"/>
              <a:t>……………</a:t>
            </a:r>
          </a:p>
          <a:p>
            <a:pPr>
              <a:spcBef>
                <a:spcPct val="50000"/>
              </a:spcBef>
            </a:pPr>
            <a:r>
              <a:rPr lang="es-AR" sz="4000"/>
              <a:t>……………</a:t>
            </a:r>
          </a:p>
          <a:p>
            <a:pPr>
              <a:spcBef>
                <a:spcPct val="50000"/>
              </a:spcBef>
            </a:pPr>
            <a:r>
              <a:rPr lang="es-AR" sz="4000"/>
              <a:t>……………</a:t>
            </a:r>
          </a:p>
          <a:p>
            <a:pPr>
              <a:spcBef>
                <a:spcPct val="50000"/>
              </a:spcBef>
            </a:pPr>
            <a:r>
              <a:rPr lang="es-AR" sz="4000"/>
              <a:t>……………</a:t>
            </a:r>
            <a:endParaRPr lang="en-US" sz="4000"/>
          </a:p>
        </p:txBody>
      </p:sp>
      <p:graphicFrame>
        <p:nvGraphicFramePr>
          <p:cNvPr id="13" name="Table 12"/>
          <p:cNvGraphicFramePr>
            <a:graphicFrameLocks noGrp="1"/>
          </p:cNvGraphicFramePr>
          <p:nvPr/>
        </p:nvGraphicFramePr>
        <p:xfrm>
          <a:off x="2786063" y="1785938"/>
          <a:ext cx="1547812" cy="4429125"/>
        </p:xfrm>
        <a:graphic>
          <a:graphicData uri="http://schemas.openxmlformats.org/drawingml/2006/table">
            <a:tbl>
              <a:tblPr firstRow="1" bandRow="1">
                <a:tableStyleId>{5940675A-B579-460E-94D1-54222C63F5DA}</a:tableStyleId>
              </a:tblPr>
              <a:tblGrid>
                <a:gridCol w="1547812"/>
              </a:tblGrid>
              <a:tr h="885825">
                <a:tc>
                  <a:txBody>
                    <a:bodyPr/>
                    <a:lstStyle/>
                    <a:p>
                      <a:pPr algn="ctr"/>
                      <a:endParaRPr lang="en-US" sz="1800" dirty="0"/>
                    </a:p>
                  </a:txBody>
                  <a:tcPr marL="91441" marR="91441"/>
                </a:tc>
              </a:tr>
              <a:tr h="885825">
                <a:tc>
                  <a:txBody>
                    <a:bodyPr/>
                    <a:lstStyle/>
                    <a:p>
                      <a:pPr algn="ctr"/>
                      <a:endParaRPr lang="en-US" sz="1800" dirty="0"/>
                    </a:p>
                  </a:txBody>
                  <a:tcPr marL="91441" marR="91441"/>
                </a:tc>
              </a:tr>
              <a:tr h="885825">
                <a:tc>
                  <a:txBody>
                    <a:bodyPr/>
                    <a:lstStyle/>
                    <a:p>
                      <a:pPr algn="ctr"/>
                      <a:endParaRPr lang="en-US" sz="1800" dirty="0"/>
                    </a:p>
                  </a:txBody>
                  <a:tcPr marL="91441" marR="91441"/>
                </a:tc>
              </a:tr>
              <a:tr h="885825">
                <a:tc>
                  <a:txBody>
                    <a:bodyPr/>
                    <a:lstStyle/>
                    <a:p>
                      <a:pPr algn="ctr"/>
                      <a:endParaRPr lang="en-US" sz="1800" dirty="0"/>
                    </a:p>
                  </a:txBody>
                  <a:tcPr marL="91441" marR="91441"/>
                </a:tc>
              </a:tr>
              <a:tr h="885825">
                <a:tc>
                  <a:txBody>
                    <a:bodyPr/>
                    <a:lstStyle/>
                    <a:p>
                      <a:pPr algn="ctr"/>
                      <a:endParaRPr lang="en-US" sz="1800" dirty="0"/>
                    </a:p>
                  </a:txBody>
                  <a:tcPr marL="91441" marR="91441"/>
                </a:tc>
              </a:tr>
            </a:tbl>
          </a:graphicData>
        </a:graphic>
      </p:graphicFrame>
      <p:pic>
        <p:nvPicPr>
          <p:cNvPr id="12308" name="Picture 6" descr="Animale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43063"/>
            <a:ext cx="423545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81000" y="0"/>
            <a:ext cx="8510588" cy="830997"/>
          </a:xfrm>
          <a:prstGeom prst="rect">
            <a:avLst/>
          </a:prstGeom>
          <a:noFill/>
        </p:spPr>
        <p:txBody>
          <a:bodyPr wrap="square" rtlCol="0">
            <a:spAutoFit/>
          </a:bodyPr>
          <a:lstStyle/>
          <a:p>
            <a:pPr algn="ctr"/>
            <a:r>
              <a:rPr lang="en-GB" sz="4800" b="1" dirty="0" smtClean="0">
                <a:latin typeface="AntigoniBd" pitchFamily="34" charset="0"/>
              </a:rPr>
              <a:t>El </a:t>
            </a:r>
            <a:r>
              <a:rPr lang="en-GB" sz="4800" b="1" dirty="0" err="1" smtClean="0">
                <a:latin typeface="AntigoniBd" pitchFamily="34" charset="0"/>
              </a:rPr>
              <a:t>agua</a:t>
            </a:r>
            <a:r>
              <a:rPr lang="en-GB" sz="4800" b="1" dirty="0" smtClean="0">
                <a:latin typeface="AntigoniBd" pitchFamily="34" charset="0"/>
              </a:rPr>
              <a:t> en los </a:t>
            </a:r>
            <a:r>
              <a:rPr lang="en-GB" sz="4800" b="1" dirty="0" err="1" smtClean="0">
                <a:latin typeface="AntigoniBd" pitchFamily="34" charset="0"/>
              </a:rPr>
              <a:t>animales</a:t>
            </a:r>
            <a:endParaRPr lang="en-GB" sz="4800" b="1" dirty="0">
              <a:latin typeface="AntigoniBd"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13" y="5559425"/>
            <a:ext cx="8786812" cy="5842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3200" b="1" dirty="0">
                <a:latin typeface="Arial" pitchFamily="34" charset="0"/>
              </a:rPr>
              <a:t>¿</a:t>
            </a:r>
            <a:r>
              <a:rPr lang="en-US" sz="3200" b="1" dirty="0" err="1">
                <a:latin typeface="Arial" pitchFamily="34" charset="0"/>
              </a:rPr>
              <a:t>Qué</a:t>
            </a:r>
            <a:r>
              <a:rPr lang="en-US" sz="3200" b="1" dirty="0">
                <a:latin typeface="Arial" pitchFamily="34" charset="0"/>
              </a:rPr>
              <a:t> </a:t>
            </a:r>
            <a:r>
              <a:rPr lang="en-US" sz="3200" b="1" dirty="0" err="1">
                <a:latin typeface="Arial" pitchFamily="34" charset="0"/>
              </a:rPr>
              <a:t>tienen</a:t>
            </a:r>
            <a:r>
              <a:rPr lang="en-US" sz="3200" b="1" dirty="0">
                <a:latin typeface="Arial" pitchFamily="34" charset="0"/>
              </a:rPr>
              <a:t> en </a:t>
            </a:r>
            <a:r>
              <a:rPr lang="en-US" sz="3200" b="1" dirty="0" err="1">
                <a:latin typeface="Arial" pitchFamily="34" charset="0"/>
              </a:rPr>
              <a:t>común</a:t>
            </a:r>
            <a:r>
              <a:rPr lang="en-US" sz="3200" b="1" dirty="0">
                <a:latin typeface="Arial" pitchFamily="34" charset="0"/>
              </a:rPr>
              <a:t> </a:t>
            </a:r>
            <a:r>
              <a:rPr lang="en-US" sz="3200" b="1" dirty="0" err="1">
                <a:latin typeface="Arial" pitchFamily="34" charset="0"/>
              </a:rPr>
              <a:t>todas</a:t>
            </a:r>
            <a:r>
              <a:rPr lang="en-US" sz="3200" b="1" dirty="0">
                <a:latin typeface="Arial" pitchFamily="34" charset="0"/>
              </a:rPr>
              <a:t> </a:t>
            </a:r>
            <a:r>
              <a:rPr lang="en-US" sz="3200" b="1" dirty="0" err="1">
                <a:latin typeface="Arial" pitchFamily="34" charset="0"/>
              </a:rPr>
              <a:t>estas</a:t>
            </a:r>
            <a:r>
              <a:rPr lang="en-US" sz="3200" b="1" dirty="0">
                <a:latin typeface="Arial" pitchFamily="34" charset="0"/>
              </a:rPr>
              <a:t> </a:t>
            </a:r>
            <a:r>
              <a:rPr lang="en-US" sz="3200" b="1" dirty="0" err="1">
                <a:latin typeface="Arial" pitchFamily="34" charset="0"/>
              </a:rPr>
              <a:t>cosas</a:t>
            </a:r>
            <a:r>
              <a:rPr lang="en-US" sz="3200" b="1" dirty="0">
                <a:latin typeface="Arial" pitchFamily="34" charset="0"/>
              </a:rPr>
              <a:t>?</a:t>
            </a:r>
            <a:endParaRPr lang="en-US" sz="3200" b="1" dirty="0"/>
          </a:p>
        </p:txBody>
      </p:sp>
      <p:pic>
        <p:nvPicPr>
          <p:cNvPr id="3" name="Picture 2" descr="vina-del-mar-la-cost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9438" y="768350"/>
            <a:ext cx="2143125"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glaciar_perito_moreno_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3268663"/>
            <a:ext cx="2119313"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ago.jpg"/>
          <p:cNvPicPr>
            <a:picLocks noChangeAspect="1"/>
          </p:cNvPicPr>
          <p:nvPr/>
        </p:nvPicPr>
        <p:blipFill>
          <a:blip r:embed="rId5">
            <a:extLst>
              <a:ext uri="{28A0092B-C50C-407E-A947-70E740481C1C}">
                <a14:useLocalDpi xmlns:a14="http://schemas.microsoft.com/office/drawing/2010/main" val="0"/>
              </a:ext>
            </a:extLst>
          </a:blip>
          <a:srcRect l="6055"/>
          <a:stretch>
            <a:fillRect/>
          </a:stretch>
        </p:blipFill>
        <p:spPr bwMode="auto">
          <a:xfrm>
            <a:off x="4643438" y="3268663"/>
            <a:ext cx="22161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luvi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29438" y="3268663"/>
            <a:ext cx="2095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ub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9063" y="76835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olas-1024-x-768.jpg"/>
          <p:cNvPicPr>
            <a:picLocks noChangeAspect="1"/>
          </p:cNvPicPr>
          <p:nvPr/>
        </p:nvPicPr>
        <p:blipFill>
          <a:blip r:embed="rId8">
            <a:extLst>
              <a:ext uri="{28A0092B-C50C-407E-A947-70E740481C1C}">
                <a14:useLocalDpi xmlns:a14="http://schemas.microsoft.com/office/drawing/2010/main" val="0"/>
              </a:ext>
            </a:extLst>
          </a:blip>
          <a:srcRect b="6882"/>
          <a:stretch>
            <a:fillRect/>
          </a:stretch>
        </p:blipFill>
        <p:spPr bwMode="auto">
          <a:xfrm>
            <a:off x="2333625" y="768350"/>
            <a:ext cx="224948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hot-efecto-nieve.jpg"/>
          <p:cNvPicPr>
            <a:picLocks noChangeAspect="1"/>
          </p:cNvPicPr>
          <p:nvPr/>
        </p:nvPicPr>
        <p:blipFill>
          <a:blip r:embed="rId9">
            <a:extLst>
              <a:ext uri="{28A0092B-C50C-407E-A947-70E740481C1C}">
                <a14:useLocalDpi xmlns:a14="http://schemas.microsoft.com/office/drawing/2010/main" val="0"/>
              </a:ext>
            </a:extLst>
          </a:blip>
          <a:srcRect t="4288"/>
          <a:stretch>
            <a:fillRect/>
          </a:stretch>
        </p:blipFill>
        <p:spPr bwMode="auto">
          <a:xfrm>
            <a:off x="2357438" y="3244850"/>
            <a:ext cx="2233612"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empanos.jpg"/>
          <p:cNvPicPr>
            <a:picLocks noChangeAspect="1"/>
          </p:cNvPicPr>
          <p:nvPr/>
        </p:nvPicPr>
        <p:blipFill>
          <a:blip r:embed="rId10">
            <a:extLst>
              <a:ext uri="{28A0092B-C50C-407E-A947-70E740481C1C}">
                <a14:useLocalDpi xmlns:a14="http://schemas.microsoft.com/office/drawing/2010/main" val="0"/>
              </a:ext>
            </a:extLst>
          </a:blip>
          <a:srcRect r="18517" b="7059"/>
          <a:stretch>
            <a:fillRect/>
          </a:stretch>
        </p:blipFill>
        <p:spPr bwMode="auto">
          <a:xfrm>
            <a:off x="4691063" y="768350"/>
            <a:ext cx="2163762"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285750" y="285750"/>
            <a:ext cx="178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t>(las) nubes</a:t>
            </a:r>
            <a:endParaRPr lang="en-US" sz="2400" b="1"/>
          </a:p>
        </p:txBody>
      </p:sp>
      <p:sp>
        <p:nvSpPr>
          <p:cNvPr id="12" name="TextBox 11"/>
          <p:cNvSpPr txBox="1">
            <a:spLocks noChangeArrowheads="1"/>
          </p:cNvSpPr>
          <p:nvPr/>
        </p:nvSpPr>
        <p:spPr bwMode="auto">
          <a:xfrm>
            <a:off x="2571750" y="285750"/>
            <a:ext cx="178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t>(las) olas</a:t>
            </a:r>
            <a:endParaRPr lang="en-US" sz="2400" b="1"/>
          </a:p>
        </p:txBody>
      </p:sp>
      <p:sp>
        <p:nvSpPr>
          <p:cNvPr id="13" name="TextBox 12"/>
          <p:cNvSpPr txBox="1">
            <a:spLocks noChangeArrowheads="1"/>
          </p:cNvSpPr>
          <p:nvPr/>
        </p:nvSpPr>
        <p:spPr bwMode="auto">
          <a:xfrm>
            <a:off x="4714875" y="285750"/>
            <a:ext cx="2143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t>(los) témpanos</a:t>
            </a:r>
            <a:endParaRPr lang="en-US" sz="2400" b="1"/>
          </a:p>
        </p:txBody>
      </p:sp>
      <p:sp>
        <p:nvSpPr>
          <p:cNvPr id="14" name="TextBox 13"/>
          <p:cNvSpPr txBox="1">
            <a:spLocks noChangeArrowheads="1"/>
          </p:cNvSpPr>
          <p:nvPr/>
        </p:nvSpPr>
        <p:spPr bwMode="auto">
          <a:xfrm>
            <a:off x="7143750" y="285750"/>
            <a:ext cx="178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t>(los) mares</a:t>
            </a:r>
            <a:endParaRPr lang="en-US" sz="2400" b="1"/>
          </a:p>
        </p:txBody>
      </p:sp>
      <p:sp>
        <p:nvSpPr>
          <p:cNvPr id="15" name="TextBox 14"/>
          <p:cNvSpPr txBox="1">
            <a:spLocks noChangeArrowheads="1"/>
          </p:cNvSpPr>
          <p:nvPr/>
        </p:nvSpPr>
        <p:spPr bwMode="auto">
          <a:xfrm>
            <a:off x="142875" y="2786063"/>
            <a:ext cx="1928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t>(los) glaciares</a:t>
            </a:r>
            <a:endParaRPr lang="en-US" sz="2400" b="1"/>
          </a:p>
        </p:txBody>
      </p:sp>
      <p:sp>
        <p:nvSpPr>
          <p:cNvPr id="16" name="TextBox 15"/>
          <p:cNvSpPr txBox="1">
            <a:spLocks noChangeArrowheads="1"/>
          </p:cNvSpPr>
          <p:nvPr/>
        </p:nvSpPr>
        <p:spPr bwMode="auto">
          <a:xfrm>
            <a:off x="2571750" y="2786063"/>
            <a:ext cx="1785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t>(la) nieve</a:t>
            </a:r>
            <a:endParaRPr lang="en-US" sz="2400" b="1"/>
          </a:p>
        </p:txBody>
      </p:sp>
      <p:sp>
        <p:nvSpPr>
          <p:cNvPr id="17" name="TextBox 16"/>
          <p:cNvSpPr txBox="1">
            <a:spLocks noChangeArrowheads="1"/>
          </p:cNvSpPr>
          <p:nvPr/>
        </p:nvSpPr>
        <p:spPr bwMode="auto">
          <a:xfrm>
            <a:off x="4857750" y="2786063"/>
            <a:ext cx="1785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t>(los) lagos</a:t>
            </a:r>
            <a:endParaRPr lang="en-US" sz="2400" b="1"/>
          </a:p>
        </p:txBody>
      </p:sp>
      <p:sp>
        <p:nvSpPr>
          <p:cNvPr id="18" name="TextBox 17"/>
          <p:cNvSpPr txBox="1">
            <a:spLocks noChangeArrowheads="1"/>
          </p:cNvSpPr>
          <p:nvPr/>
        </p:nvSpPr>
        <p:spPr bwMode="auto">
          <a:xfrm>
            <a:off x="7072313" y="2786063"/>
            <a:ext cx="1785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t>(la) lluvia</a:t>
            </a:r>
            <a:endParaRPr 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3"/>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3"/>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strVal val="#ppt_w+.3"/>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Effect transition="in" filter="fade">
                                      <p:cBhvr>
                                        <p:cTn id="33" dur="1000"/>
                                        <p:tgtEl>
                                          <p:spTgt spid="10"/>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strVal val="#ppt_w+.3"/>
                                          </p:val>
                                        </p:tav>
                                        <p:tav tm="100000">
                                          <p:val>
                                            <p:strVal val="#ppt_w"/>
                                          </p:val>
                                        </p:tav>
                                      </p:tavLst>
                                    </p:anim>
                                    <p:anim calcmode="lin" valueType="num">
                                      <p:cBhvr>
                                        <p:cTn id="37" dur="1000" fill="hold"/>
                                        <p:tgtEl>
                                          <p:spTgt spid="13"/>
                                        </p:tgtEl>
                                        <p:attrNameLst>
                                          <p:attrName>ppt_h</p:attrName>
                                        </p:attrNameLst>
                                      </p:cBhvr>
                                      <p:tavLst>
                                        <p:tav tm="0">
                                          <p:val>
                                            <p:strVal val="#ppt_h"/>
                                          </p:val>
                                        </p:tav>
                                        <p:tav tm="100000">
                                          <p:val>
                                            <p:strVal val="#ppt_h"/>
                                          </p:val>
                                        </p:tav>
                                      </p:tavLst>
                                    </p:anim>
                                    <p:animEffect transition="in" filter="fade">
                                      <p:cBhvr>
                                        <p:cTn id="38" dur="1000"/>
                                        <p:tgtEl>
                                          <p:spTgt spid="1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1000" fill="hold"/>
                                        <p:tgtEl>
                                          <p:spTgt spid="3"/>
                                        </p:tgtEl>
                                        <p:attrNameLst>
                                          <p:attrName>ppt_w</p:attrName>
                                        </p:attrNameLst>
                                      </p:cBhvr>
                                      <p:tavLst>
                                        <p:tav tm="0">
                                          <p:val>
                                            <p:strVal val="#ppt_w+.3"/>
                                          </p:val>
                                        </p:tav>
                                        <p:tav tm="100000">
                                          <p:val>
                                            <p:strVal val="#ppt_w"/>
                                          </p:val>
                                        </p:tav>
                                      </p:tavLst>
                                    </p:anim>
                                    <p:anim calcmode="lin" valueType="num">
                                      <p:cBhvr>
                                        <p:cTn id="44" dur="1000" fill="hold"/>
                                        <p:tgtEl>
                                          <p:spTgt spid="3"/>
                                        </p:tgtEl>
                                        <p:attrNameLst>
                                          <p:attrName>ppt_h</p:attrName>
                                        </p:attrNameLst>
                                      </p:cBhvr>
                                      <p:tavLst>
                                        <p:tav tm="0">
                                          <p:val>
                                            <p:strVal val="#ppt_h"/>
                                          </p:val>
                                        </p:tav>
                                        <p:tav tm="100000">
                                          <p:val>
                                            <p:strVal val="#ppt_h"/>
                                          </p:val>
                                        </p:tav>
                                      </p:tavLst>
                                    </p:anim>
                                    <p:animEffect transition="in" filter="fade">
                                      <p:cBhvr>
                                        <p:cTn id="45" dur="1000"/>
                                        <p:tgtEl>
                                          <p:spTgt spid="3"/>
                                        </p:tgtEl>
                                      </p:cBhvr>
                                    </p:animEffect>
                                  </p:childTnLst>
                                </p:cTn>
                              </p:par>
                              <p:par>
                                <p:cTn id="46" presetID="50" presetClass="entr" presetSubtype="0" decel="10000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strVal val="#ppt_w+.3"/>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Effect transition="in" filter="fade">
                                      <p:cBhvr>
                                        <p:cTn id="50" dur="1000"/>
                                        <p:tgtEl>
                                          <p:spTgt spid="1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0" presetClass="entr" presetSubtype="0" decel="10000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1000" fill="hold"/>
                                        <p:tgtEl>
                                          <p:spTgt spid="4"/>
                                        </p:tgtEl>
                                        <p:attrNameLst>
                                          <p:attrName>ppt_w</p:attrName>
                                        </p:attrNameLst>
                                      </p:cBhvr>
                                      <p:tavLst>
                                        <p:tav tm="0">
                                          <p:val>
                                            <p:strVal val="#ppt_w+.3"/>
                                          </p:val>
                                        </p:tav>
                                        <p:tav tm="100000">
                                          <p:val>
                                            <p:strVal val="#ppt_w"/>
                                          </p:val>
                                        </p:tav>
                                      </p:tavLst>
                                    </p:anim>
                                    <p:anim calcmode="lin" valueType="num">
                                      <p:cBhvr>
                                        <p:cTn id="56" dur="1000" fill="hold"/>
                                        <p:tgtEl>
                                          <p:spTgt spid="4"/>
                                        </p:tgtEl>
                                        <p:attrNameLst>
                                          <p:attrName>ppt_h</p:attrName>
                                        </p:attrNameLst>
                                      </p:cBhvr>
                                      <p:tavLst>
                                        <p:tav tm="0">
                                          <p:val>
                                            <p:strVal val="#ppt_h"/>
                                          </p:val>
                                        </p:tav>
                                        <p:tav tm="100000">
                                          <p:val>
                                            <p:strVal val="#ppt_h"/>
                                          </p:val>
                                        </p:tav>
                                      </p:tavLst>
                                    </p:anim>
                                    <p:animEffect transition="in" filter="fade">
                                      <p:cBhvr>
                                        <p:cTn id="57" dur="1000"/>
                                        <p:tgtEl>
                                          <p:spTgt spid="4"/>
                                        </p:tgtEl>
                                      </p:cBhvr>
                                    </p:animEffect>
                                  </p:childTnLst>
                                </p:cTn>
                              </p:par>
                              <p:par>
                                <p:cTn id="58" presetID="50" presetClass="entr" presetSubtype="0" decel="10000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strVal val="#ppt_w+.3"/>
                                          </p:val>
                                        </p:tav>
                                        <p:tav tm="100000">
                                          <p:val>
                                            <p:strVal val="#ppt_w"/>
                                          </p:val>
                                        </p:tav>
                                      </p:tavLst>
                                    </p:anim>
                                    <p:anim calcmode="lin" valueType="num">
                                      <p:cBhvr>
                                        <p:cTn id="61" dur="1000" fill="hold"/>
                                        <p:tgtEl>
                                          <p:spTgt spid="15"/>
                                        </p:tgtEl>
                                        <p:attrNameLst>
                                          <p:attrName>ppt_h</p:attrName>
                                        </p:attrNameLst>
                                      </p:cBhvr>
                                      <p:tavLst>
                                        <p:tav tm="0">
                                          <p:val>
                                            <p:strVal val="#ppt_h"/>
                                          </p:val>
                                        </p:tav>
                                        <p:tav tm="100000">
                                          <p:val>
                                            <p:strVal val="#ppt_h"/>
                                          </p:val>
                                        </p:tav>
                                      </p:tavLst>
                                    </p:anim>
                                    <p:animEffect transition="in" filter="fade">
                                      <p:cBhvr>
                                        <p:cTn id="62" dur="1000"/>
                                        <p:tgtEl>
                                          <p:spTgt spid="1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0" presetClass="entr" presetSubtype="0" decel="10000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strVal val="#ppt_w+.3"/>
                                          </p:val>
                                        </p:tav>
                                        <p:tav tm="100000">
                                          <p:val>
                                            <p:strVal val="#ppt_w"/>
                                          </p:val>
                                        </p:tav>
                                      </p:tavLst>
                                    </p:anim>
                                    <p:anim calcmode="lin" valueType="num">
                                      <p:cBhvr>
                                        <p:cTn id="68" dur="1000" fill="hold"/>
                                        <p:tgtEl>
                                          <p:spTgt spid="16"/>
                                        </p:tgtEl>
                                        <p:attrNameLst>
                                          <p:attrName>ppt_h</p:attrName>
                                        </p:attrNameLst>
                                      </p:cBhvr>
                                      <p:tavLst>
                                        <p:tav tm="0">
                                          <p:val>
                                            <p:strVal val="#ppt_h"/>
                                          </p:val>
                                        </p:tav>
                                        <p:tav tm="100000">
                                          <p:val>
                                            <p:strVal val="#ppt_h"/>
                                          </p:val>
                                        </p:tav>
                                      </p:tavLst>
                                    </p:anim>
                                    <p:animEffect transition="in" filter="fade">
                                      <p:cBhvr>
                                        <p:cTn id="69" dur="1000"/>
                                        <p:tgtEl>
                                          <p:spTgt spid="16"/>
                                        </p:tgtEl>
                                      </p:cBhvr>
                                    </p:animEffect>
                                  </p:childTnLst>
                                </p:cTn>
                              </p:par>
                              <p:par>
                                <p:cTn id="70" presetID="50" presetClass="entr" presetSubtype="0" decel="100000" fill="hold"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1000" fill="hold"/>
                                        <p:tgtEl>
                                          <p:spTgt spid="9"/>
                                        </p:tgtEl>
                                        <p:attrNameLst>
                                          <p:attrName>ppt_w</p:attrName>
                                        </p:attrNameLst>
                                      </p:cBhvr>
                                      <p:tavLst>
                                        <p:tav tm="0">
                                          <p:val>
                                            <p:strVal val="#ppt_w+.3"/>
                                          </p:val>
                                        </p:tav>
                                        <p:tav tm="100000">
                                          <p:val>
                                            <p:strVal val="#ppt_w"/>
                                          </p:val>
                                        </p:tav>
                                      </p:tavLst>
                                    </p:anim>
                                    <p:anim calcmode="lin" valueType="num">
                                      <p:cBhvr>
                                        <p:cTn id="73" dur="1000" fill="hold"/>
                                        <p:tgtEl>
                                          <p:spTgt spid="9"/>
                                        </p:tgtEl>
                                        <p:attrNameLst>
                                          <p:attrName>ppt_h</p:attrName>
                                        </p:attrNameLst>
                                      </p:cBhvr>
                                      <p:tavLst>
                                        <p:tav tm="0">
                                          <p:val>
                                            <p:strVal val="#ppt_h"/>
                                          </p:val>
                                        </p:tav>
                                        <p:tav tm="100000">
                                          <p:val>
                                            <p:strVal val="#ppt_h"/>
                                          </p:val>
                                        </p:tav>
                                      </p:tavLst>
                                    </p:anim>
                                    <p:animEffect transition="in" filter="fade">
                                      <p:cBhvr>
                                        <p:cTn id="74" dur="1000"/>
                                        <p:tgtEl>
                                          <p:spTgt spid="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0" presetClass="entr" presetSubtype="0" decel="100000"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p:cTn id="79" dur="1000" fill="hold"/>
                                        <p:tgtEl>
                                          <p:spTgt spid="5"/>
                                        </p:tgtEl>
                                        <p:attrNameLst>
                                          <p:attrName>ppt_w</p:attrName>
                                        </p:attrNameLst>
                                      </p:cBhvr>
                                      <p:tavLst>
                                        <p:tav tm="0">
                                          <p:val>
                                            <p:strVal val="#ppt_w+.3"/>
                                          </p:val>
                                        </p:tav>
                                        <p:tav tm="100000">
                                          <p:val>
                                            <p:strVal val="#ppt_w"/>
                                          </p:val>
                                        </p:tav>
                                      </p:tavLst>
                                    </p:anim>
                                    <p:anim calcmode="lin" valueType="num">
                                      <p:cBhvr>
                                        <p:cTn id="80" dur="1000" fill="hold"/>
                                        <p:tgtEl>
                                          <p:spTgt spid="5"/>
                                        </p:tgtEl>
                                        <p:attrNameLst>
                                          <p:attrName>ppt_h</p:attrName>
                                        </p:attrNameLst>
                                      </p:cBhvr>
                                      <p:tavLst>
                                        <p:tav tm="0">
                                          <p:val>
                                            <p:strVal val="#ppt_h"/>
                                          </p:val>
                                        </p:tav>
                                        <p:tav tm="100000">
                                          <p:val>
                                            <p:strVal val="#ppt_h"/>
                                          </p:val>
                                        </p:tav>
                                      </p:tavLst>
                                    </p:anim>
                                    <p:animEffect transition="in" filter="fade">
                                      <p:cBhvr>
                                        <p:cTn id="81" dur="1000"/>
                                        <p:tgtEl>
                                          <p:spTgt spid="5"/>
                                        </p:tgtEl>
                                      </p:cBhvr>
                                    </p:animEffect>
                                  </p:childTnLst>
                                </p:cTn>
                              </p:par>
                              <p:par>
                                <p:cTn id="82" presetID="50" presetClass="entr" presetSubtype="0" decel="100000"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1000" fill="hold"/>
                                        <p:tgtEl>
                                          <p:spTgt spid="17"/>
                                        </p:tgtEl>
                                        <p:attrNameLst>
                                          <p:attrName>ppt_w</p:attrName>
                                        </p:attrNameLst>
                                      </p:cBhvr>
                                      <p:tavLst>
                                        <p:tav tm="0">
                                          <p:val>
                                            <p:strVal val="#ppt_w+.3"/>
                                          </p:val>
                                        </p:tav>
                                        <p:tav tm="100000">
                                          <p:val>
                                            <p:strVal val="#ppt_w"/>
                                          </p:val>
                                        </p:tav>
                                      </p:tavLst>
                                    </p:anim>
                                    <p:anim calcmode="lin" valueType="num">
                                      <p:cBhvr>
                                        <p:cTn id="85" dur="1000" fill="hold"/>
                                        <p:tgtEl>
                                          <p:spTgt spid="17"/>
                                        </p:tgtEl>
                                        <p:attrNameLst>
                                          <p:attrName>ppt_h</p:attrName>
                                        </p:attrNameLst>
                                      </p:cBhvr>
                                      <p:tavLst>
                                        <p:tav tm="0">
                                          <p:val>
                                            <p:strVal val="#ppt_h"/>
                                          </p:val>
                                        </p:tav>
                                        <p:tav tm="100000">
                                          <p:val>
                                            <p:strVal val="#ppt_h"/>
                                          </p:val>
                                        </p:tav>
                                      </p:tavLst>
                                    </p:anim>
                                    <p:animEffect transition="in" filter="fade">
                                      <p:cBhvr>
                                        <p:cTn id="86" dur="1000"/>
                                        <p:tgtEl>
                                          <p:spTgt spid="17"/>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0" presetClass="entr" presetSubtype="0" decel="100000" fill="hold"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p:cTn id="91" dur="1000" fill="hold"/>
                                        <p:tgtEl>
                                          <p:spTgt spid="6"/>
                                        </p:tgtEl>
                                        <p:attrNameLst>
                                          <p:attrName>ppt_w</p:attrName>
                                        </p:attrNameLst>
                                      </p:cBhvr>
                                      <p:tavLst>
                                        <p:tav tm="0">
                                          <p:val>
                                            <p:strVal val="#ppt_w+.3"/>
                                          </p:val>
                                        </p:tav>
                                        <p:tav tm="100000">
                                          <p:val>
                                            <p:strVal val="#ppt_w"/>
                                          </p:val>
                                        </p:tav>
                                      </p:tavLst>
                                    </p:anim>
                                    <p:anim calcmode="lin" valueType="num">
                                      <p:cBhvr>
                                        <p:cTn id="92" dur="1000" fill="hold"/>
                                        <p:tgtEl>
                                          <p:spTgt spid="6"/>
                                        </p:tgtEl>
                                        <p:attrNameLst>
                                          <p:attrName>ppt_h</p:attrName>
                                        </p:attrNameLst>
                                      </p:cBhvr>
                                      <p:tavLst>
                                        <p:tav tm="0">
                                          <p:val>
                                            <p:strVal val="#ppt_h"/>
                                          </p:val>
                                        </p:tav>
                                        <p:tav tm="100000">
                                          <p:val>
                                            <p:strVal val="#ppt_h"/>
                                          </p:val>
                                        </p:tav>
                                      </p:tavLst>
                                    </p:anim>
                                    <p:animEffect transition="in" filter="fade">
                                      <p:cBhvr>
                                        <p:cTn id="93" dur="1000"/>
                                        <p:tgtEl>
                                          <p:spTgt spid="6"/>
                                        </p:tgtEl>
                                      </p:cBhvr>
                                    </p:animEffect>
                                  </p:childTnLst>
                                </p:cTn>
                              </p:par>
                              <p:par>
                                <p:cTn id="94" presetID="50" presetClass="entr" presetSubtype="0" decel="100000"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1000" fill="hold"/>
                                        <p:tgtEl>
                                          <p:spTgt spid="18"/>
                                        </p:tgtEl>
                                        <p:attrNameLst>
                                          <p:attrName>ppt_w</p:attrName>
                                        </p:attrNameLst>
                                      </p:cBhvr>
                                      <p:tavLst>
                                        <p:tav tm="0">
                                          <p:val>
                                            <p:strVal val="#ppt_w+.3"/>
                                          </p:val>
                                        </p:tav>
                                        <p:tav tm="100000">
                                          <p:val>
                                            <p:strVal val="#ppt_w"/>
                                          </p:val>
                                        </p:tav>
                                      </p:tavLst>
                                    </p:anim>
                                    <p:anim calcmode="lin" valueType="num">
                                      <p:cBhvr>
                                        <p:cTn id="97" dur="1000" fill="hold"/>
                                        <p:tgtEl>
                                          <p:spTgt spid="18"/>
                                        </p:tgtEl>
                                        <p:attrNameLst>
                                          <p:attrName>ppt_h</p:attrName>
                                        </p:attrNameLst>
                                      </p:cBhvr>
                                      <p:tavLst>
                                        <p:tav tm="0">
                                          <p:val>
                                            <p:strVal val="#ppt_h"/>
                                          </p:val>
                                        </p:tav>
                                        <p:tav tm="100000">
                                          <p:val>
                                            <p:strVal val="#ppt_h"/>
                                          </p:val>
                                        </p:tav>
                                      </p:tavLst>
                                    </p:anim>
                                    <p:animEffect transition="in" filter="fade">
                                      <p:cBhvr>
                                        <p:cTn id="9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071563"/>
            <a:ext cx="4214813"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428875" y="4572000"/>
            <a:ext cx="4214813" cy="10160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6000" b="1" dirty="0">
                <a:latin typeface="Arial" pitchFamily="34" charset="0"/>
              </a:rPr>
              <a:t>el </a:t>
            </a:r>
            <a:r>
              <a:rPr lang="en-US" sz="6000" b="1" dirty="0" err="1">
                <a:latin typeface="Arial" pitchFamily="34" charset="0"/>
              </a:rPr>
              <a:t>agua</a:t>
            </a:r>
            <a:endParaRPr lang="en-US" sz="6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63" y="285750"/>
            <a:ext cx="8286750" cy="7080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4000" b="1" dirty="0"/>
              <a:t>¿</a:t>
            </a:r>
            <a:r>
              <a:rPr lang="en-US" sz="4000" b="1" dirty="0" err="1"/>
              <a:t>Qué</a:t>
            </a:r>
            <a:r>
              <a:rPr lang="en-US" sz="4000" b="1" dirty="0"/>
              <a:t> </a:t>
            </a:r>
            <a:r>
              <a:rPr lang="en-US" sz="4000" b="1" dirty="0" err="1"/>
              <a:t>es</a:t>
            </a:r>
            <a:r>
              <a:rPr lang="en-US" sz="4000" b="1" dirty="0"/>
              <a:t> el </a:t>
            </a:r>
            <a:r>
              <a:rPr lang="en-US" sz="4000" b="1" dirty="0" err="1"/>
              <a:t>agua</a:t>
            </a:r>
            <a:r>
              <a:rPr lang="en-US" sz="4000" b="1" dirty="0"/>
              <a:t>?</a:t>
            </a:r>
          </a:p>
        </p:txBody>
      </p:sp>
      <p:sp>
        <p:nvSpPr>
          <p:cNvPr id="4099" name="TextBox 3"/>
          <p:cNvSpPr txBox="1">
            <a:spLocks noChangeArrowheads="1"/>
          </p:cNvSpPr>
          <p:nvPr/>
        </p:nvSpPr>
        <p:spPr bwMode="auto">
          <a:xfrm>
            <a:off x="785813" y="5000625"/>
            <a:ext cx="77866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400">
                <a:latin typeface="Arial" pitchFamily="34" charset="0"/>
              </a:rPr>
              <a:t>El </a:t>
            </a:r>
            <a:r>
              <a:rPr lang="en-US" sz="2400" b="1">
                <a:latin typeface="Arial" pitchFamily="34" charset="0"/>
              </a:rPr>
              <a:t>agua</a:t>
            </a:r>
            <a:r>
              <a:rPr lang="en-US" sz="2400">
                <a:latin typeface="Arial" pitchFamily="34" charset="0"/>
              </a:rPr>
              <a:t> es el compuesto formado por dos átomos de hidrógeno y uno de oxígeno (H</a:t>
            </a:r>
            <a:r>
              <a:rPr lang="en-US" sz="1400">
                <a:latin typeface="Arial" pitchFamily="34" charset="0"/>
              </a:rPr>
              <a:t>2</a:t>
            </a:r>
            <a:r>
              <a:rPr lang="en-US" sz="2400">
                <a:latin typeface="Arial" pitchFamily="34" charset="0"/>
              </a:rPr>
              <a:t>O).</a:t>
            </a:r>
            <a:endParaRPr lang="en-US" sz="2400"/>
          </a:p>
        </p:txBody>
      </p:sp>
      <p:pic>
        <p:nvPicPr>
          <p:cNvPr id="4100" name="Picture 4" descr="h2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8963" y="1643063"/>
            <a:ext cx="5381625"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500063" y="5072063"/>
            <a:ext cx="8286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2400"/>
              <a:t>El agua pura es insípida, inodora e incolora (o sea, no tiene sabor, ni olor, ni color). El agua se puede presentar en tres estados: </a:t>
            </a:r>
            <a:r>
              <a:rPr lang="es-ES_tradnl" sz="2400" b="1"/>
              <a:t>sólido</a:t>
            </a:r>
            <a:r>
              <a:rPr lang="es-ES_tradnl" sz="2400"/>
              <a:t> (hielo), </a:t>
            </a:r>
            <a:r>
              <a:rPr lang="es-ES_tradnl" sz="2400" b="1"/>
              <a:t>líquido </a:t>
            </a:r>
            <a:r>
              <a:rPr lang="es-ES_tradnl" sz="2400"/>
              <a:t>(agua), o </a:t>
            </a:r>
            <a:r>
              <a:rPr lang="es-ES_tradnl" sz="2400" b="1"/>
              <a:t>gaseoso</a:t>
            </a:r>
            <a:r>
              <a:rPr lang="es-ES_tradnl" sz="2400"/>
              <a:t> (vapor).</a:t>
            </a:r>
            <a:endParaRPr lang="en-US" sz="2400"/>
          </a:p>
        </p:txBody>
      </p:sp>
      <p:pic>
        <p:nvPicPr>
          <p:cNvPr id="5123" name="Picture 5" descr="Hiel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643063"/>
            <a:ext cx="6945313"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14375" y="428625"/>
            <a:ext cx="7858125" cy="7080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GB" sz="4000" b="1" dirty="0"/>
              <a:t>¿</a:t>
            </a:r>
            <a:r>
              <a:rPr lang="en-GB" sz="4000" b="1" dirty="0" err="1"/>
              <a:t>Cómo</a:t>
            </a:r>
            <a:r>
              <a:rPr lang="en-GB" sz="4000" b="1" dirty="0"/>
              <a:t> </a:t>
            </a:r>
            <a:r>
              <a:rPr lang="en-GB" sz="4000" b="1" dirty="0" err="1"/>
              <a:t>es</a:t>
            </a:r>
            <a:r>
              <a:rPr lang="en-GB" sz="4000" b="1" dirty="0"/>
              <a:t> el </a:t>
            </a:r>
            <a:r>
              <a:rPr lang="en-GB" sz="4000" b="1" dirty="0" err="1"/>
              <a:t>agua</a:t>
            </a:r>
            <a:r>
              <a:rPr lang="en-GB" sz="4000" b="1" dirty="0"/>
              <a:t>?</a:t>
            </a:r>
            <a:endParaRPr lang="en-US" sz="4000" b="1" dirty="0"/>
          </a:p>
        </p:txBody>
      </p:sp>
      <p:sp>
        <p:nvSpPr>
          <p:cNvPr id="8" name="TextBox 7"/>
          <p:cNvSpPr txBox="1">
            <a:spLocks noChangeArrowheads="1"/>
          </p:cNvSpPr>
          <p:nvPr/>
        </p:nvSpPr>
        <p:spPr bwMode="auto">
          <a:xfrm>
            <a:off x="1500188" y="1500188"/>
            <a:ext cx="1714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3600" b="1"/>
              <a:t>el hielo</a:t>
            </a:r>
            <a:endParaRPr lang="en-US" sz="3600" b="1"/>
          </a:p>
        </p:txBody>
      </p:sp>
      <p:sp>
        <p:nvSpPr>
          <p:cNvPr id="9" name="TextBox 8"/>
          <p:cNvSpPr txBox="1">
            <a:spLocks noChangeArrowheads="1"/>
          </p:cNvSpPr>
          <p:nvPr/>
        </p:nvSpPr>
        <p:spPr bwMode="auto">
          <a:xfrm>
            <a:off x="3643313" y="1285875"/>
            <a:ext cx="1714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3600" b="1"/>
              <a:t>el agua</a:t>
            </a:r>
            <a:endParaRPr lang="en-US" sz="3600" b="1"/>
          </a:p>
        </p:txBody>
      </p:sp>
      <p:sp>
        <p:nvSpPr>
          <p:cNvPr id="10" name="TextBox 9"/>
          <p:cNvSpPr txBox="1">
            <a:spLocks noChangeArrowheads="1"/>
          </p:cNvSpPr>
          <p:nvPr/>
        </p:nvSpPr>
        <p:spPr bwMode="auto">
          <a:xfrm>
            <a:off x="6000750" y="1285875"/>
            <a:ext cx="1928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3600" b="1"/>
              <a:t>el vapor</a:t>
            </a:r>
            <a:endParaRPr lang="en-US" sz="36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250" autoRev="1" fill="hold">
                                          <p:stCondLst>
                                            <p:cond delay="0"/>
                                          </p:stCondLst>
                                        </p:cTn>
                                        <p:tgtEl>
                                          <p:spTgt spid="8"/>
                                        </p:tgtEl>
                                        <p:attrNameLst>
                                          <p:attrName>ppt_w</p:attrName>
                                        </p:attrNameLst>
                                      </p:cBhvr>
                                    </p:anim>
                                    <p:anim by="(#ppt_w*0.50)" calcmode="lin" valueType="num">
                                      <p:cBhvr>
                                        <p:cTn id="8" dur="250" decel="50000" autoRev="1" fill="hold">
                                          <p:stCondLst>
                                            <p:cond delay="0"/>
                                          </p:stCondLst>
                                        </p:cTn>
                                        <p:tgtEl>
                                          <p:spTgt spid="8"/>
                                        </p:tgtEl>
                                        <p:attrNameLst>
                                          <p:attrName>ppt_x</p:attrName>
                                        </p:attrNameLst>
                                      </p:cBhvr>
                                    </p:anim>
                                    <p:anim from="(-#ppt_h/2)" to="(#ppt_y)" calcmode="lin" valueType="num">
                                      <p:cBhvr>
                                        <p:cTn id="9" dur="500" fill="hold">
                                          <p:stCondLst>
                                            <p:cond delay="0"/>
                                          </p:stCondLst>
                                        </p:cTn>
                                        <p:tgtEl>
                                          <p:spTgt spid="8"/>
                                        </p:tgtEl>
                                        <p:attrNameLst>
                                          <p:attrName>ppt_y</p:attrName>
                                        </p:attrNameLst>
                                      </p:cBhvr>
                                    </p:anim>
                                    <p:animRot by="21600000">
                                      <p:cBhvr>
                                        <p:cTn id="10" dur="500" fill="hold">
                                          <p:stCondLst>
                                            <p:cond delay="0"/>
                                          </p:stCondLst>
                                        </p:cTn>
                                        <p:tgtEl>
                                          <p:spTgt spid="8"/>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by="(-#ppt_w*2)" calcmode="lin" valueType="num">
                                      <p:cBhvr rctx="PPT">
                                        <p:cTn id="15" dur="250" autoRev="1" fill="hold">
                                          <p:stCondLst>
                                            <p:cond delay="0"/>
                                          </p:stCondLst>
                                        </p:cTn>
                                        <p:tgtEl>
                                          <p:spTgt spid="9"/>
                                        </p:tgtEl>
                                        <p:attrNameLst>
                                          <p:attrName>ppt_w</p:attrName>
                                        </p:attrNameLst>
                                      </p:cBhvr>
                                    </p:anim>
                                    <p:anim by="(#ppt_w*0.50)" calcmode="lin" valueType="num">
                                      <p:cBhvr>
                                        <p:cTn id="16" dur="250" decel="50000" autoRev="1" fill="hold">
                                          <p:stCondLst>
                                            <p:cond delay="0"/>
                                          </p:stCondLst>
                                        </p:cTn>
                                        <p:tgtEl>
                                          <p:spTgt spid="9"/>
                                        </p:tgtEl>
                                        <p:attrNameLst>
                                          <p:attrName>ppt_x</p:attrName>
                                        </p:attrNameLst>
                                      </p:cBhvr>
                                    </p:anim>
                                    <p:anim from="(-#ppt_h/2)" to="(#ppt_y)" calcmode="lin" valueType="num">
                                      <p:cBhvr>
                                        <p:cTn id="17" dur="500" fill="hold">
                                          <p:stCondLst>
                                            <p:cond delay="0"/>
                                          </p:stCondLst>
                                        </p:cTn>
                                        <p:tgtEl>
                                          <p:spTgt spid="9"/>
                                        </p:tgtEl>
                                        <p:attrNameLst>
                                          <p:attrName>ppt_y</p:attrName>
                                        </p:attrNameLst>
                                      </p:cBhvr>
                                    </p:anim>
                                    <p:animRot by="21600000">
                                      <p:cBhvr>
                                        <p:cTn id="18" dur="500" fill="hold">
                                          <p:stCondLst>
                                            <p:cond delay="0"/>
                                          </p:stCondLst>
                                        </p:cTn>
                                        <p:tgtEl>
                                          <p:spTgt spid="9"/>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by="(-#ppt_w*2)" calcmode="lin" valueType="num">
                                      <p:cBhvr rctx="PPT">
                                        <p:cTn id="23" dur="250" autoRev="1" fill="hold">
                                          <p:stCondLst>
                                            <p:cond delay="0"/>
                                          </p:stCondLst>
                                        </p:cTn>
                                        <p:tgtEl>
                                          <p:spTgt spid="10"/>
                                        </p:tgtEl>
                                        <p:attrNameLst>
                                          <p:attrName>ppt_w</p:attrName>
                                        </p:attrNameLst>
                                      </p:cBhvr>
                                    </p:anim>
                                    <p:anim by="(#ppt_w*0.50)" calcmode="lin" valueType="num">
                                      <p:cBhvr>
                                        <p:cTn id="24" dur="250" decel="50000" autoRev="1" fill="hold">
                                          <p:stCondLst>
                                            <p:cond delay="0"/>
                                          </p:stCondLst>
                                        </p:cTn>
                                        <p:tgtEl>
                                          <p:spTgt spid="10"/>
                                        </p:tgtEl>
                                        <p:attrNameLst>
                                          <p:attrName>ppt_x</p:attrName>
                                        </p:attrNameLst>
                                      </p:cBhvr>
                                    </p:anim>
                                    <p:anim from="(-#ppt_h/2)" to="(#ppt_y)" calcmode="lin" valueType="num">
                                      <p:cBhvr>
                                        <p:cTn id="25" dur="500" fill="hold">
                                          <p:stCondLst>
                                            <p:cond delay="0"/>
                                          </p:stCondLst>
                                        </p:cTn>
                                        <p:tgtEl>
                                          <p:spTgt spid="10"/>
                                        </p:tgtEl>
                                        <p:attrNameLst>
                                          <p:attrName>ppt_y</p:attrName>
                                        </p:attrNameLst>
                                      </p:cBhvr>
                                    </p:anim>
                                    <p:animRot by="21600000">
                                      <p:cBhvr>
                                        <p:cTn id="26" dur="5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57188" y="5143500"/>
            <a:ext cx="83581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dirty="0"/>
              <a:t>El </a:t>
            </a:r>
            <a:r>
              <a:rPr lang="en-US" sz="2400" dirty="0" err="1"/>
              <a:t>agua</a:t>
            </a:r>
            <a:r>
              <a:rPr lang="en-US" sz="2400" dirty="0"/>
              <a:t> </a:t>
            </a:r>
            <a:r>
              <a:rPr lang="en-US" sz="2400" dirty="0" err="1"/>
              <a:t>toma</a:t>
            </a:r>
            <a:r>
              <a:rPr lang="en-US" sz="2400" dirty="0"/>
              <a:t> </a:t>
            </a:r>
            <a:r>
              <a:rPr lang="en-US" sz="2400" dirty="0" err="1"/>
              <a:t>diferentes</a:t>
            </a:r>
            <a:r>
              <a:rPr lang="en-US" sz="2400" dirty="0"/>
              <a:t> </a:t>
            </a:r>
            <a:r>
              <a:rPr lang="en-US" sz="2400" dirty="0" err="1"/>
              <a:t>formas</a:t>
            </a:r>
            <a:r>
              <a:rPr lang="en-US" sz="2400" dirty="0"/>
              <a:t> en la Tierra: </a:t>
            </a:r>
            <a:r>
              <a:rPr lang="en-US" sz="2400" b="1" dirty="0"/>
              <a:t>vapor</a:t>
            </a:r>
            <a:r>
              <a:rPr lang="en-US" sz="2400" dirty="0"/>
              <a:t> y </a:t>
            </a:r>
            <a:r>
              <a:rPr lang="en-US" sz="2400" b="1" dirty="0" err="1"/>
              <a:t>nubes</a:t>
            </a:r>
            <a:r>
              <a:rPr lang="en-US" sz="2400" dirty="0"/>
              <a:t> en el </a:t>
            </a:r>
            <a:r>
              <a:rPr lang="en-US" sz="2400" dirty="0" err="1" smtClean="0"/>
              <a:t>cielo</a:t>
            </a:r>
            <a:r>
              <a:rPr lang="en-US" sz="2400" dirty="0" smtClean="0">
                <a:solidFill>
                  <a:srgbClr val="FF0000"/>
                </a:solidFill>
              </a:rPr>
              <a:t>;</a:t>
            </a:r>
            <a:r>
              <a:rPr lang="en-US" sz="2400" dirty="0" smtClean="0"/>
              <a:t> </a:t>
            </a:r>
            <a:r>
              <a:rPr lang="en-US" sz="2400" b="1" dirty="0" err="1"/>
              <a:t>olas</a:t>
            </a:r>
            <a:r>
              <a:rPr lang="en-US" sz="2400" dirty="0"/>
              <a:t> y </a:t>
            </a:r>
            <a:r>
              <a:rPr lang="en-US" sz="2400" b="1" dirty="0" err="1"/>
              <a:t>témpanos</a:t>
            </a:r>
            <a:r>
              <a:rPr lang="en-US" sz="2400" b="1" dirty="0"/>
              <a:t> de </a:t>
            </a:r>
            <a:r>
              <a:rPr lang="en-US" sz="2400" b="1" dirty="0" err="1"/>
              <a:t>hielo</a:t>
            </a:r>
            <a:r>
              <a:rPr lang="en-US" sz="2400" b="1" dirty="0"/>
              <a:t> </a:t>
            </a:r>
            <a:r>
              <a:rPr lang="en-US" sz="2400" b="1" dirty="0" err="1"/>
              <a:t>flotante</a:t>
            </a:r>
            <a:r>
              <a:rPr lang="en-US" sz="2400" b="1" dirty="0"/>
              <a:t> </a:t>
            </a:r>
            <a:r>
              <a:rPr lang="en-US" sz="2400" dirty="0"/>
              <a:t>en el </a:t>
            </a:r>
            <a:r>
              <a:rPr lang="en-US" sz="2400" b="1" dirty="0" smtClean="0"/>
              <a:t>mar</a:t>
            </a:r>
            <a:r>
              <a:rPr lang="en-US" sz="2400" dirty="0"/>
              <a:t>;</a:t>
            </a:r>
            <a:r>
              <a:rPr lang="en-US" sz="2400" dirty="0" smtClean="0"/>
              <a:t> </a:t>
            </a:r>
            <a:r>
              <a:rPr lang="en-US" sz="2400" b="1" dirty="0" err="1"/>
              <a:t>glaciares</a:t>
            </a:r>
            <a:r>
              <a:rPr lang="en-US" sz="2400" dirty="0"/>
              <a:t> y </a:t>
            </a:r>
            <a:r>
              <a:rPr lang="en-US" sz="2400" b="1" dirty="0" err="1"/>
              <a:t>nieve</a:t>
            </a:r>
            <a:r>
              <a:rPr lang="en-US" sz="2400" b="1" dirty="0"/>
              <a:t> </a:t>
            </a:r>
            <a:r>
              <a:rPr lang="en-US" sz="2400" dirty="0"/>
              <a:t>en </a:t>
            </a:r>
            <a:r>
              <a:rPr lang="en-US" sz="2400" dirty="0" err="1"/>
              <a:t>las</a:t>
            </a:r>
            <a:r>
              <a:rPr lang="en-US" sz="2400" dirty="0"/>
              <a:t> </a:t>
            </a:r>
            <a:r>
              <a:rPr lang="en-US" sz="2400" dirty="0" err="1" smtClean="0"/>
              <a:t>montañas</a:t>
            </a:r>
            <a:r>
              <a:rPr lang="en-US" sz="2400" dirty="0" smtClean="0"/>
              <a:t>; </a:t>
            </a:r>
            <a:r>
              <a:rPr lang="en-US" sz="2400" b="1" dirty="0" err="1"/>
              <a:t>lagos</a:t>
            </a:r>
            <a:r>
              <a:rPr lang="en-US" sz="2400" dirty="0"/>
              <a:t> en </a:t>
            </a:r>
            <a:r>
              <a:rPr lang="en-US" sz="2400" dirty="0" smtClean="0"/>
              <a:t>la </a:t>
            </a:r>
            <a:r>
              <a:rPr lang="en-US" sz="2400" dirty="0" err="1" smtClean="0"/>
              <a:t>superficie</a:t>
            </a:r>
            <a:r>
              <a:rPr lang="en-US" sz="2400" dirty="0" smtClean="0"/>
              <a:t>;</a:t>
            </a:r>
            <a:r>
              <a:rPr lang="en-US" sz="2400" dirty="0" smtClean="0">
                <a:solidFill>
                  <a:srgbClr val="FF0000"/>
                </a:solidFill>
              </a:rPr>
              <a:t> </a:t>
            </a:r>
            <a:r>
              <a:rPr lang="en-US" sz="2400" dirty="0" smtClean="0"/>
              <a:t>y </a:t>
            </a:r>
            <a:r>
              <a:rPr lang="en-US" sz="2400" b="1" dirty="0" err="1"/>
              <a:t>lluvia</a:t>
            </a:r>
            <a:r>
              <a:rPr lang="en-US" sz="2400" b="1" dirty="0"/>
              <a:t> </a:t>
            </a:r>
            <a:r>
              <a:rPr lang="en-US" sz="2400" dirty="0"/>
              <a:t>en el </a:t>
            </a:r>
            <a:r>
              <a:rPr lang="en-US" sz="2400" dirty="0" err="1"/>
              <a:t>aire</a:t>
            </a:r>
            <a:r>
              <a:rPr lang="en-US" sz="2400" dirty="0"/>
              <a:t>, </a:t>
            </a:r>
            <a:r>
              <a:rPr lang="en-US" sz="2400" dirty="0" err="1"/>
              <a:t>por</a:t>
            </a:r>
            <a:r>
              <a:rPr lang="en-US" sz="2400" dirty="0"/>
              <a:t> </a:t>
            </a:r>
            <a:r>
              <a:rPr lang="en-US" sz="2400" dirty="0" err="1"/>
              <a:t>nombrar</a:t>
            </a:r>
            <a:r>
              <a:rPr lang="en-US" sz="2400" dirty="0"/>
              <a:t> </a:t>
            </a:r>
            <a:r>
              <a:rPr lang="en-US" sz="2400" dirty="0" err="1"/>
              <a:t>algunos</a:t>
            </a:r>
            <a:r>
              <a:rPr lang="en-US" sz="2400" dirty="0"/>
              <a:t>.</a:t>
            </a:r>
          </a:p>
        </p:txBody>
      </p:sp>
      <p:pic>
        <p:nvPicPr>
          <p:cNvPr id="3" name="Picture 2" descr="vina-del-mar-la-cost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9438" y="768350"/>
            <a:ext cx="2143125"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glaciar_perito_moreno_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3268663"/>
            <a:ext cx="2119313"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ago.jpg"/>
          <p:cNvPicPr>
            <a:picLocks noChangeAspect="1"/>
          </p:cNvPicPr>
          <p:nvPr/>
        </p:nvPicPr>
        <p:blipFill>
          <a:blip r:embed="rId5">
            <a:extLst>
              <a:ext uri="{28A0092B-C50C-407E-A947-70E740481C1C}">
                <a14:useLocalDpi xmlns:a14="http://schemas.microsoft.com/office/drawing/2010/main" val="0"/>
              </a:ext>
            </a:extLst>
          </a:blip>
          <a:srcRect l="6055"/>
          <a:stretch>
            <a:fillRect/>
          </a:stretch>
        </p:blipFill>
        <p:spPr bwMode="auto">
          <a:xfrm>
            <a:off x="4643438" y="3268663"/>
            <a:ext cx="22161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luvi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29438" y="3268663"/>
            <a:ext cx="2095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ub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9063" y="76835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olas-1024-x-768.jpg"/>
          <p:cNvPicPr>
            <a:picLocks noChangeAspect="1"/>
          </p:cNvPicPr>
          <p:nvPr/>
        </p:nvPicPr>
        <p:blipFill>
          <a:blip r:embed="rId8">
            <a:extLst>
              <a:ext uri="{28A0092B-C50C-407E-A947-70E740481C1C}">
                <a14:useLocalDpi xmlns:a14="http://schemas.microsoft.com/office/drawing/2010/main" val="0"/>
              </a:ext>
            </a:extLst>
          </a:blip>
          <a:srcRect b="6882"/>
          <a:stretch>
            <a:fillRect/>
          </a:stretch>
        </p:blipFill>
        <p:spPr bwMode="auto">
          <a:xfrm>
            <a:off x="2333625" y="768350"/>
            <a:ext cx="224948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hot-efecto-nieve.jpg"/>
          <p:cNvPicPr>
            <a:picLocks noChangeAspect="1"/>
          </p:cNvPicPr>
          <p:nvPr/>
        </p:nvPicPr>
        <p:blipFill>
          <a:blip r:embed="rId9">
            <a:extLst>
              <a:ext uri="{28A0092B-C50C-407E-A947-70E740481C1C}">
                <a14:useLocalDpi xmlns:a14="http://schemas.microsoft.com/office/drawing/2010/main" val="0"/>
              </a:ext>
            </a:extLst>
          </a:blip>
          <a:srcRect t="4288"/>
          <a:stretch>
            <a:fillRect/>
          </a:stretch>
        </p:blipFill>
        <p:spPr bwMode="auto">
          <a:xfrm>
            <a:off x="2357438" y="3244850"/>
            <a:ext cx="2233612"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empanos.jpg"/>
          <p:cNvPicPr>
            <a:picLocks noChangeAspect="1"/>
          </p:cNvPicPr>
          <p:nvPr/>
        </p:nvPicPr>
        <p:blipFill>
          <a:blip r:embed="rId10">
            <a:extLst>
              <a:ext uri="{28A0092B-C50C-407E-A947-70E740481C1C}">
                <a14:useLocalDpi xmlns:a14="http://schemas.microsoft.com/office/drawing/2010/main" val="0"/>
              </a:ext>
            </a:extLst>
          </a:blip>
          <a:srcRect r="18517" b="7059"/>
          <a:stretch>
            <a:fillRect/>
          </a:stretch>
        </p:blipFill>
        <p:spPr bwMode="auto">
          <a:xfrm>
            <a:off x="4691063" y="768350"/>
            <a:ext cx="2163762"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285750" y="285750"/>
            <a:ext cx="178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t>(las) nubes</a:t>
            </a:r>
            <a:endParaRPr lang="en-US" sz="2400" b="1"/>
          </a:p>
        </p:txBody>
      </p:sp>
      <p:sp>
        <p:nvSpPr>
          <p:cNvPr id="12" name="TextBox 11"/>
          <p:cNvSpPr txBox="1">
            <a:spLocks noChangeArrowheads="1"/>
          </p:cNvSpPr>
          <p:nvPr/>
        </p:nvSpPr>
        <p:spPr bwMode="auto">
          <a:xfrm>
            <a:off x="2571750" y="285750"/>
            <a:ext cx="178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t>(las) olas</a:t>
            </a:r>
            <a:endParaRPr lang="en-US" sz="2400" b="1"/>
          </a:p>
        </p:txBody>
      </p:sp>
      <p:sp>
        <p:nvSpPr>
          <p:cNvPr id="13" name="TextBox 12"/>
          <p:cNvSpPr txBox="1">
            <a:spLocks noChangeArrowheads="1"/>
          </p:cNvSpPr>
          <p:nvPr/>
        </p:nvSpPr>
        <p:spPr bwMode="auto">
          <a:xfrm>
            <a:off x="4714875" y="285750"/>
            <a:ext cx="2143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t>(los) témpanos</a:t>
            </a:r>
            <a:endParaRPr lang="en-US" sz="2400" b="1"/>
          </a:p>
        </p:txBody>
      </p:sp>
      <p:sp>
        <p:nvSpPr>
          <p:cNvPr id="14" name="TextBox 13"/>
          <p:cNvSpPr txBox="1">
            <a:spLocks noChangeArrowheads="1"/>
          </p:cNvSpPr>
          <p:nvPr/>
        </p:nvSpPr>
        <p:spPr bwMode="auto">
          <a:xfrm>
            <a:off x="7143750" y="285750"/>
            <a:ext cx="178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t>(los) mares</a:t>
            </a:r>
            <a:endParaRPr lang="en-US" sz="2400" b="1"/>
          </a:p>
        </p:txBody>
      </p:sp>
      <p:sp>
        <p:nvSpPr>
          <p:cNvPr id="15" name="TextBox 14"/>
          <p:cNvSpPr txBox="1">
            <a:spLocks noChangeArrowheads="1"/>
          </p:cNvSpPr>
          <p:nvPr/>
        </p:nvSpPr>
        <p:spPr bwMode="auto">
          <a:xfrm>
            <a:off x="142875" y="2786063"/>
            <a:ext cx="1928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t>(los) glaciares</a:t>
            </a:r>
            <a:endParaRPr lang="en-US" sz="2400" b="1"/>
          </a:p>
        </p:txBody>
      </p:sp>
      <p:sp>
        <p:nvSpPr>
          <p:cNvPr id="16" name="TextBox 15"/>
          <p:cNvSpPr txBox="1">
            <a:spLocks noChangeArrowheads="1"/>
          </p:cNvSpPr>
          <p:nvPr/>
        </p:nvSpPr>
        <p:spPr bwMode="auto">
          <a:xfrm>
            <a:off x="2571750" y="2786063"/>
            <a:ext cx="1785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t>(la) nieve</a:t>
            </a:r>
            <a:endParaRPr lang="en-US" sz="2400" b="1"/>
          </a:p>
        </p:txBody>
      </p:sp>
      <p:sp>
        <p:nvSpPr>
          <p:cNvPr id="17" name="TextBox 16"/>
          <p:cNvSpPr txBox="1">
            <a:spLocks noChangeArrowheads="1"/>
          </p:cNvSpPr>
          <p:nvPr/>
        </p:nvSpPr>
        <p:spPr bwMode="auto">
          <a:xfrm>
            <a:off x="4857750" y="2786063"/>
            <a:ext cx="1785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t>(los) lagos</a:t>
            </a:r>
            <a:endParaRPr lang="en-US" sz="2400" b="1"/>
          </a:p>
        </p:txBody>
      </p:sp>
      <p:sp>
        <p:nvSpPr>
          <p:cNvPr id="18" name="TextBox 17"/>
          <p:cNvSpPr txBox="1">
            <a:spLocks noChangeArrowheads="1"/>
          </p:cNvSpPr>
          <p:nvPr/>
        </p:nvSpPr>
        <p:spPr bwMode="auto">
          <a:xfrm>
            <a:off x="7072313" y="2786063"/>
            <a:ext cx="1785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t>(la) lluvia</a:t>
            </a:r>
            <a:endParaRPr 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3"/>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3"/>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strVal val="#ppt_w+.3"/>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Effect transition="in" filter="fade">
                                      <p:cBhvr>
                                        <p:cTn id="33" dur="1000"/>
                                        <p:tgtEl>
                                          <p:spTgt spid="10"/>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strVal val="#ppt_w+.3"/>
                                          </p:val>
                                        </p:tav>
                                        <p:tav tm="100000">
                                          <p:val>
                                            <p:strVal val="#ppt_w"/>
                                          </p:val>
                                        </p:tav>
                                      </p:tavLst>
                                    </p:anim>
                                    <p:anim calcmode="lin" valueType="num">
                                      <p:cBhvr>
                                        <p:cTn id="37" dur="1000" fill="hold"/>
                                        <p:tgtEl>
                                          <p:spTgt spid="13"/>
                                        </p:tgtEl>
                                        <p:attrNameLst>
                                          <p:attrName>ppt_h</p:attrName>
                                        </p:attrNameLst>
                                      </p:cBhvr>
                                      <p:tavLst>
                                        <p:tav tm="0">
                                          <p:val>
                                            <p:strVal val="#ppt_h"/>
                                          </p:val>
                                        </p:tav>
                                        <p:tav tm="100000">
                                          <p:val>
                                            <p:strVal val="#ppt_h"/>
                                          </p:val>
                                        </p:tav>
                                      </p:tavLst>
                                    </p:anim>
                                    <p:animEffect transition="in" filter="fade">
                                      <p:cBhvr>
                                        <p:cTn id="38" dur="1000"/>
                                        <p:tgtEl>
                                          <p:spTgt spid="1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1000" fill="hold"/>
                                        <p:tgtEl>
                                          <p:spTgt spid="3"/>
                                        </p:tgtEl>
                                        <p:attrNameLst>
                                          <p:attrName>ppt_w</p:attrName>
                                        </p:attrNameLst>
                                      </p:cBhvr>
                                      <p:tavLst>
                                        <p:tav tm="0">
                                          <p:val>
                                            <p:strVal val="#ppt_w+.3"/>
                                          </p:val>
                                        </p:tav>
                                        <p:tav tm="100000">
                                          <p:val>
                                            <p:strVal val="#ppt_w"/>
                                          </p:val>
                                        </p:tav>
                                      </p:tavLst>
                                    </p:anim>
                                    <p:anim calcmode="lin" valueType="num">
                                      <p:cBhvr>
                                        <p:cTn id="44" dur="1000" fill="hold"/>
                                        <p:tgtEl>
                                          <p:spTgt spid="3"/>
                                        </p:tgtEl>
                                        <p:attrNameLst>
                                          <p:attrName>ppt_h</p:attrName>
                                        </p:attrNameLst>
                                      </p:cBhvr>
                                      <p:tavLst>
                                        <p:tav tm="0">
                                          <p:val>
                                            <p:strVal val="#ppt_h"/>
                                          </p:val>
                                        </p:tav>
                                        <p:tav tm="100000">
                                          <p:val>
                                            <p:strVal val="#ppt_h"/>
                                          </p:val>
                                        </p:tav>
                                      </p:tavLst>
                                    </p:anim>
                                    <p:animEffect transition="in" filter="fade">
                                      <p:cBhvr>
                                        <p:cTn id="45" dur="1000"/>
                                        <p:tgtEl>
                                          <p:spTgt spid="3"/>
                                        </p:tgtEl>
                                      </p:cBhvr>
                                    </p:animEffect>
                                  </p:childTnLst>
                                </p:cTn>
                              </p:par>
                              <p:par>
                                <p:cTn id="46" presetID="50" presetClass="entr" presetSubtype="0" decel="10000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strVal val="#ppt_w+.3"/>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Effect transition="in" filter="fade">
                                      <p:cBhvr>
                                        <p:cTn id="50" dur="1000"/>
                                        <p:tgtEl>
                                          <p:spTgt spid="1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0" presetClass="entr" presetSubtype="0" decel="10000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1000" fill="hold"/>
                                        <p:tgtEl>
                                          <p:spTgt spid="4"/>
                                        </p:tgtEl>
                                        <p:attrNameLst>
                                          <p:attrName>ppt_w</p:attrName>
                                        </p:attrNameLst>
                                      </p:cBhvr>
                                      <p:tavLst>
                                        <p:tav tm="0">
                                          <p:val>
                                            <p:strVal val="#ppt_w+.3"/>
                                          </p:val>
                                        </p:tav>
                                        <p:tav tm="100000">
                                          <p:val>
                                            <p:strVal val="#ppt_w"/>
                                          </p:val>
                                        </p:tav>
                                      </p:tavLst>
                                    </p:anim>
                                    <p:anim calcmode="lin" valueType="num">
                                      <p:cBhvr>
                                        <p:cTn id="56" dur="1000" fill="hold"/>
                                        <p:tgtEl>
                                          <p:spTgt spid="4"/>
                                        </p:tgtEl>
                                        <p:attrNameLst>
                                          <p:attrName>ppt_h</p:attrName>
                                        </p:attrNameLst>
                                      </p:cBhvr>
                                      <p:tavLst>
                                        <p:tav tm="0">
                                          <p:val>
                                            <p:strVal val="#ppt_h"/>
                                          </p:val>
                                        </p:tav>
                                        <p:tav tm="100000">
                                          <p:val>
                                            <p:strVal val="#ppt_h"/>
                                          </p:val>
                                        </p:tav>
                                      </p:tavLst>
                                    </p:anim>
                                    <p:animEffect transition="in" filter="fade">
                                      <p:cBhvr>
                                        <p:cTn id="57" dur="1000"/>
                                        <p:tgtEl>
                                          <p:spTgt spid="4"/>
                                        </p:tgtEl>
                                      </p:cBhvr>
                                    </p:animEffect>
                                  </p:childTnLst>
                                </p:cTn>
                              </p:par>
                              <p:par>
                                <p:cTn id="58" presetID="50" presetClass="entr" presetSubtype="0" decel="10000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strVal val="#ppt_w+.3"/>
                                          </p:val>
                                        </p:tav>
                                        <p:tav tm="100000">
                                          <p:val>
                                            <p:strVal val="#ppt_w"/>
                                          </p:val>
                                        </p:tav>
                                      </p:tavLst>
                                    </p:anim>
                                    <p:anim calcmode="lin" valueType="num">
                                      <p:cBhvr>
                                        <p:cTn id="61" dur="1000" fill="hold"/>
                                        <p:tgtEl>
                                          <p:spTgt spid="15"/>
                                        </p:tgtEl>
                                        <p:attrNameLst>
                                          <p:attrName>ppt_h</p:attrName>
                                        </p:attrNameLst>
                                      </p:cBhvr>
                                      <p:tavLst>
                                        <p:tav tm="0">
                                          <p:val>
                                            <p:strVal val="#ppt_h"/>
                                          </p:val>
                                        </p:tav>
                                        <p:tav tm="100000">
                                          <p:val>
                                            <p:strVal val="#ppt_h"/>
                                          </p:val>
                                        </p:tav>
                                      </p:tavLst>
                                    </p:anim>
                                    <p:animEffect transition="in" filter="fade">
                                      <p:cBhvr>
                                        <p:cTn id="62" dur="1000"/>
                                        <p:tgtEl>
                                          <p:spTgt spid="1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0" presetClass="entr" presetSubtype="0" decel="10000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strVal val="#ppt_w+.3"/>
                                          </p:val>
                                        </p:tav>
                                        <p:tav tm="100000">
                                          <p:val>
                                            <p:strVal val="#ppt_w"/>
                                          </p:val>
                                        </p:tav>
                                      </p:tavLst>
                                    </p:anim>
                                    <p:anim calcmode="lin" valueType="num">
                                      <p:cBhvr>
                                        <p:cTn id="68" dur="1000" fill="hold"/>
                                        <p:tgtEl>
                                          <p:spTgt spid="16"/>
                                        </p:tgtEl>
                                        <p:attrNameLst>
                                          <p:attrName>ppt_h</p:attrName>
                                        </p:attrNameLst>
                                      </p:cBhvr>
                                      <p:tavLst>
                                        <p:tav tm="0">
                                          <p:val>
                                            <p:strVal val="#ppt_h"/>
                                          </p:val>
                                        </p:tav>
                                        <p:tav tm="100000">
                                          <p:val>
                                            <p:strVal val="#ppt_h"/>
                                          </p:val>
                                        </p:tav>
                                      </p:tavLst>
                                    </p:anim>
                                    <p:animEffect transition="in" filter="fade">
                                      <p:cBhvr>
                                        <p:cTn id="69" dur="1000"/>
                                        <p:tgtEl>
                                          <p:spTgt spid="16"/>
                                        </p:tgtEl>
                                      </p:cBhvr>
                                    </p:animEffect>
                                  </p:childTnLst>
                                </p:cTn>
                              </p:par>
                              <p:par>
                                <p:cTn id="70" presetID="50" presetClass="entr" presetSubtype="0" decel="100000" fill="hold"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1000" fill="hold"/>
                                        <p:tgtEl>
                                          <p:spTgt spid="9"/>
                                        </p:tgtEl>
                                        <p:attrNameLst>
                                          <p:attrName>ppt_w</p:attrName>
                                        </p:attrNameLst>
                                      </p:cBhvr>
                                      <p:tavLst>
                                        <p:tav tm="0">
                                          <p:val>
                                            <p:strVal val="#ppt_w+.3"/>
                                          </p:val>
                                        </p:tav>
                                        <p:tav tm="100000">
                                          <p:val>
                                            <p:strVal val="#ppt_w"/>
                                          </p:val>
                                        </p:tav>
                                      </p:tavLst>
                                    </p:anim>
                                    <p:anim calcmode="lin" valueType="num">
                                      <p:cBhvr>
                                        <p:cTn id="73" dur="1000" fill="hold"/>
                                        <p:tgtEl>
                                          <p:spTgt spid="9"/>
                                        </p:tgtEl>
                                        <p:attrNameLst>
                                          <p:attrName>ppt_h</p:attrName>
                                        </p:attrNameLst>
                                      </p:cBhvr>
                                      <p:tavLst>
                                        <p:tav tm="0">
                                          <p:val>
                                            <p:strVal val="#ppt_h"/>
                                          </p:val>
                                        </p:tav>
                                        <p:tav tm="100000">
                                          <p:val>
                                            <p:strVal val="#ppt_h"/>
                                          </p:val>
                                        </p:tav>
                                      </p:tavLst>
                                    </p:anim>
                                    <p:animEffect transition="in" filter="fade">
                                      <p:cBhvr>
                                        <p:cTn id="74" dur="1000"/>
                                        <p:tgtEl>
                                          <p:spTgt spid="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0" presetClass="entr" presetSubtype="0" decel="100000"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p:cTn id="79" dur="1000" fill="hold"/>
                                        <p:tgtEl>
                                          <p:spTgt spid="5"/>
                                        </p:tgtEl>
                                        <p:attrNameLst>
                                          <p:attrName>ppt_w</p:attrName>
                                        </p:attrNameLst>
                                      </p:cBhvr>
                                      <p:tavLst>
                                        <p:tav tm="0">
                                          <p:val>
                                            <p:strVal val="#ppt_w+.3"/>
                                          </p:val>
                                        </p:tav>
                                        <p:tav tm="100000">
                                          <p:val>
                                            <p:strVal val="#ppt_w"/>
                                          </p:val>
                                        </p:tav>
                                      </p:tavLst>
                                    </p:anim>
                                    <p:anim calcmode="lin" valueType="num">
                                      <p:cBhvr>
                                        <p:cTn id="80" dur="1000" fill="hold"/>
                                        <p:tgtEl>
                                          <p:spTgt spid="5"/>
                                        </p:tgtEl>
                                        <p:attrNameLst>
                                          <p:attrName>ppt_h</p:attrName>
                                        </p:attrNameLst>
                                      </p:cBhvr>
                                      <p:tavLst>
                                        <p:tav tm="0">
                                          <p:val>
                                            <p:strVal val="#ppt_h"/>
                                          </p:val>
                                        </p:tav>
                                        <p:tav tm="100000">
                                          <p:val>
                                            <p:strVal val="#ppt_h"/>
                                          </p:val>
                                        </p:tav>
                                      </p:tavLst>
                                    </p:anim>
                                    <p:animEffect transition="in" filter="fade">
                                      <p:cBhvr>
                                        <p:cTn id="81" dur="1000"/>
                                        <p:tgtEl>
                                          <p:spTgt spid="5"/>
                                        </p:tgtEl>
                                      </p:cBhvr>
                                    </p:animEffect>
                                  </p:childTnLst>
                                </p:cTn>
                              </p:par>
                              <p:par>
                                <p:cTn id="82" presetID="50" presetClass="entr" presetSubtype="0" decel="100000"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1000" fill="hold"/>
                                        <p:tgtEl>
                                          <p:spTgt spid="17"/>
                                        </p:tgtEl>
                                        <p:attrNameLst>
                                          <p:attrName>ppt_w</p:attrName>
                                        </p:attrNameLst>
                                      </p:cBhvr>
                                      <p:tavLst>
                                        <p:tav tm="0">
                                          <p:val>
                                            <p:strVal val="#ppt_w+.3"/>
                                          </p:val>
                                        </p:tav>
                                        <p:tav tm="100000">
                                          <p:val>
                                            <p:strVal val="#ppt_w"/>
                                          </p:val>
                                        </p:tav>
                                      </p:tavLst>
                                    </p:anim>
                                    <p:anim calcmode="lin" valueType="num">
                                      <p:cBhvr>
                                        <p:cTn id="85" dur="1000" fill="hold"/>
                                        <p:tgtEl>
                                          <p:spTgt spid="17"/>
                                        </p:tgtEl>
                                        <p:attrNameLst>
                                          <p:attrName>ppt_h</p:attrName>
                                        </p:attrNameLst>
                                      </p:cBhvr>
                                      <p:tavLst>
                                        <p:tav tm="0">
                                          <p:val>
                                            <p:strVal val="#ppt_h"/>
                                          </p:val>
                                        </p:tav>
                                        <p:tav tm="100000">
                                          <p:val>
                                            <p:strVal val="#ppt_h"/>
                                          </p:val>
                                        </p:tav>
                                      </p:tavLst>
                                    </p:anim>
                                    <p:animEffect transition="in" filter="fade">
                                      <p:cBhvr>
                                        <p:cTn id="86" dur="1000"/>
                                        <p:tgtEl>
                                          <p:spTgt spid="17"/>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0" presetClass="entr" presetSubtype="0" decel="100000" fill="hold"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p:cTn id="91" dur="1000" fill="hold"/>
                                        <p:tgtEl>
                                          <p:spTgt spid="6"/>
                                        </p:tgtEl>
                                        <p:attrNameLst>
                                          <p:attrName>ppt_w</p:attrName>
                                        </p:attrNameLst>
                                      </p:cBhvr>
                                      <p:tavLst>
                                        <p:tav tm="0">
                                          <p:val>
                                            <p:strVal val="#ppt_w+.3"/>
                                          </p:val>
                                        </p:tav>
                                        <p:tav tm="100000">
                                          <p:val>
                                            <p:strVal val="#ppt_w"/>
                                          </p:val>
                                        </p:tav>
                                      </p:tavLst>
                                    </p:anim>
                                    <p:anim calcmode="lin" valueType="num">
                                      <p:cBhvr>
                                        <p:cTn id="92" dur="1000" fill="hold"/>
                                        <p:tgtEl>
                                          <p:spTgt spid="6"/>
                                        </p:tgtEl>
                                        <p:attrNameLst>
                                          <p:attrName>ppt_h</p:attrName>
                                        </p:attrNameLst>
                                      </p:cBhvr>
                                      <p:tavLst>
                                        <p:tav tm="0">
                                          <p:val>
                                            <p:strVal val="#ppt_h"/>
                                          </p:val>
                                        </p:tav>
                                        <p:tav tm="100000">
                                          <p:val>
                                            <p:strVal val="#ppt_h"/>
                                          </p:val>
                                        </p:tav>
                                      </p:tavLst>
                                    </p:anim>
                                    <p:animEffect transition="in" filter="fade">
                                      <p:cBhvr>
                                        <p:cTn id="93" dur="1000"/>
                                        <p:tgtEl>
                                          <p:spTgt spid="6"/>
                                        </p:tgtEl>
                                      </p:cBhvr>
                                    </p:animEffect>
                                  </p:childTnLst>
                                </p:cTn>
                              </p:par>
                              <p:par>
                                <p:cTn id="94" presetID="50" presetClass="entr" presetSubtype="0" decel="100000"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1000" fill="hold"/>
                                        <p:tgtEl>
                                          <p:spTgt spid="18"/>
                                        </p:tgtEl>
                                        <p:attrNameLst>
                                          <p:attrName>ppt_w</p:attrName>
                                        </p:attrNameLst>
                                      </p:cBhvr>
                                      <p:tavLst>
                                        <p:tav tm="0">
                                          <p:val>
                                            <p:strVal val="#ppt_w+.3"/>
                                          </p:val>
                                        </p:tav>
                                        <p:tav tm="100000">
                                          <p:val>
                                            <p:strVal val="#ppt_w"/>
                                          </p:val>
                                        </p:tav>
                                      </p:tavLst>
                                    </p:anim>
                                    <p:anim calcmode="lin" valueType="num">
                                      <p:cBhvr>
                                        <p:cTn id="97" dur="1000" fill="hold"/>
                                        <p:tgtEl>
                                          <p:spTgt spid="18"/>
                                        </p:tgtEl>
                                        <p:attrNameLst>
                                          <p:attrName>ppt_h</p:attrName>
                                        </p:attrNameLst>
                                      </p:cBhvr>
                                      <p:tavLst>
                                        <p:tav tm="0">
                                          <p:val>
                                            <p:strVal val="#ppt_h"/>
                                          </p:val>
                                        </p:tav>
                                        <p:tav tm="100000">
                                          <p:val>
                                            <p:strVal val="#ppt_h"/>
                                          </p:val>
                                        </p:tav>
                                      </p:tavLst>
                                    </p:anim>
                                    <p:animEffect transition="in" filter="fade">
                                      <p:cBhvr>
                                        <p:cTn id="9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flipV="1">
            <a:off x="2214563" y="3214688"/>
            <a:ext cx="642937" cy="29686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14375" y="285750"/>
            <a:ext cx="7858125" cy="7080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GB" sz="4000" b="1" dirty="0"/>
              <a:t>¿</a:t>
            </a:r>
            <a:r>
              <a:rPr lang="en-GB" sz="4000" b="1" dirty="0" err="1"/>
              <a:t>Dónde</a:t>
            </a:r>
            <a:r>
              <a:rPr lang="en-GB" sz="4000" b="1" dirty="0"/>
              <a:t> </a:t>
            </a:r>
            <a:r>
              <a:rPr lang="en-GB" sz="4000" b="1" dirty="0" err="1"/>
              <a:t>está</a:t>
            </a:r>
            <a:r>
              <a:rPr lang="en-GB" sz="4000" b="1" dirty="0"/>
              <a:t> el </a:t>
            </a:r>
            <a:r>
              <a:rPr lang="en-GB" sz="4000" b="1" dirty="0" err="1"/>
              <a:t>agua</a:t>
            </a:r>
            <a:r>
              <a:rPr lang="en-GB" sz="4000" b="1" dirty="0"/>
              <a:t>?</a:t>
            </a:r>
            <a:endParaRPr lang="en-US" sz="4000" b="1" dirty="0"/>
          </a:p>
        </p:txBody>
      </p:sp>
      <p:pic>
        <p:nvPicPr>
          <p:cNvPr id="7172" name="Picture 2" descr="ciclo_distribucion_agu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1285875"/>
            <a:ext cx="3571875"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14313" y="1357313"/>
            <a:ext cx="2428875" cy="1323975"/>
          </a:xfrm>
          <a:prstGeom prst="rect">
            <a:avLst/>
          </a:prstGeom>
        </p:spPr>
        <p:style>
          <a:lnRef idx="1">
            <a:schemeClr val="accent5"/>
          </a:lnRef>
          <a:fillRef idx="2">
            <a:schemeClr val="accent5"/>
          </a:fillRef>
          <a:effectRef idx="1">
            <a:schemeClr val="accent5"/>
          </a:effectRef>
          <a:fontRef idx="minor">
            <a:schemeClr val="dk1"/>
          </a:fontRef>
        </p:style>
        <p:txBody>
          <a:bodyPr anchor="ctr" anchorCtr="1">
            <a:spAutoFit/>
          </a:bodyPr>
          <a:lstStyle/>
          <a:p>
            <a:pPr fontAlgn="auto">
              <a:spcBef>
                <a:spcPts val="0"/>
              </a:spcBef>
              <a:spcAft>
                <a:spcPts val="0"/>
              </a:spcAft>
              <a:defRPr/>
            </a:pPr>
            <a:r>
              <a:rPr lang="es-ES_tradnl" sz="2000" dirty="0"/>
              <a:t>Alrededor del </a:t>
            </a:r>
            <a:r>
              <a:rPr lang="es-ES_tradnl" sz="2000" b="1" dirty="0"/>
              <a:t>70%</a:t>
            </a:r>
            <a:r>
              <a:rPr lang="es-ES_tradnl" sz="2000" dirty="0"/>
              <a:t> de la superficie de la tierra está cubierta por agua. </a:t>
            </a:r>
            <a:endParaRPr lang="en-US" sz="2000" dirty="0"/>
          </a:p>
        </p:txBody>
      </p:sp>
      <p:cxnSp>
        <p:nvCxnSpPr>
          <p:cNvPr id="7" name="Straight Arrow Connector 6"/>
          <p:cNvCxnSpPr>
            <a:stCxn id="5" idx="3"/>
          </p:cNvCxnSpPr>
          <p:nvPr/>
        </p:nvCxnSpPr>
        <p:spPr>
          <a:xfrm flipV="1">
            <a:off x="2643188" y="1928813"/>
            <a:ext cx="857250" cy="904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4313" y="3000375"/>
            <a:ext cx="2143125" cy="16319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es-ES_tradnl" sz="2000" dirty="0" smtClean="0">
                <a:solidFill>
                  <a:schemeClr val="tx1"/>
                </a:solidFill>
              </a:rPr>
              <a:t>El</a:t>
            </a:r>
            <a:r>
              <a:rPr lang="es-ES_tradnl" sz="2000" b="1" dirty="0" smtClean="0"/>
              <a:t> 97</a:t>
            </a:r>
            <a:r>
              <a:rPr lang="es-ES_tradnl" sz="2000" b="1" dirty="0"/>
              <a:t>% </a:t>
            </a:r>
            <a:r>
              <a:rPr lang="es-ES_tradnl" sz="2000" dirty="0"/>
              <a:t>del agua de la tierra es </a:t>
            </a:r>
            <a:r>
              <a:rPr lang="es-ES_tradnl" sz="2000" b="1" dirty="0"/>
              <a:t>agua salada</a:t>
            </a:r>
            <a:r>
              <a:rPr lang="es-ES_tradnl" sz="2000" dirty="0"/>
              <a:t>. No podemos beber este agua. </a:t>
            </a:r>
            <a:endParaRPr lang="en-US" sz="2000" dirty="0"/>
          </a:p>
        </p:txBody>
      </p:sp>
      <p:sp>
        <p:nvSpPr>
          <p:cNvPr id="11" name="TextBox 10"/>
          <p:cNvSpPr txBox="1"/>
          <p:nvPr/>
        </p:nvSpPr>
        <p:spPr>
          <a:xfrm>
            <a:off x="6215063" y="1571625"/>
            <a:ext cx="2143125" cy="10160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es-ES_tradnl" sz="2000" dirty="0"/>
              <a:t>Solo </a:t>
            </a:r>
            <a:r>
              <a:rPr lang="es-ES_tradnl" sz="2000" b="1" dirty="0"/>
              <a:t>3% </a:t>
            </a:r>
            <a:r>
              <a:rPr lang="es-ES_tradnl" sz="2000" dirty="0"/>
              <a:t>del agua de la tierra es </a:t>
            </a:r>
            <a:r>
              <a:rPr lang="es-ES_tradnl" sz="2000" b="1" dirty="0"/>
              <a:t>agua dulce</a:t>
            </a:r>
            <a:r>
              <a:rPr lang="es-ES_tradnl" sz="2000" dirty="0"/>
              <a:t>. </a:t>
            </a:r>
            <a:endParaRPr lang="en-US" sz="2000" dirty="0"/>
          </a:p>
        </p:txBody>
      </p:sp>
      <p:cxnSp>
        <p:nvCxnSpPr>
          <p:cNvPr id="12" name="Straight Arrow Connector 11"/>
          <p:cNvCxnSpPr>
            <a:stCxn id="11" idx="1"/>
          </p:cNvCxnSpPr>
          <p:nvPr/>
        </p:nvCxnSpPr>
        <p:spPr>
          <a:xfrm rot="10800000" flipV="1">
            <a:off x="4214813" y="2079625"/>
            <a:ext cx="2000250" cy="91281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29375" y="2786063"/>
            <a:ext cx="2143125" cy="132397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es-ES_tradnl" sz="2000" dirty="0"/>
              <a:t>De este 3%, </a:t>
            </a:r>
            <a:r>
              <a:rPr lang="es-ES_tradnl" sz="2000" dirty="0" smtClean="0">
                <a:solidFill>
                  <a:schemeClr val="tx1"/>
                </a:solidFill>
              </a:rPr>
              <a:t>el</a:t>
            </a:r>
            <a:r>
              <a:rPr lang="es-ES_tradnl" sz="2000" dirty="0" smtClean="0">
                <a:solidFill>
                  <a:srgbClr val="FF0000"/>
                </a:solidFill>
              </a:rPr>
              <a:t> </a:t>
            </a:r>
            <a:r>
              <a:rPr lang="es-ES_tradnl" sz="2000" b="1" dirty="0" smtClean="0"/>
              <a:t>70</a:t>
            </a:r>
            <a:r>
              <a:rPr lang="es-ES_tradnl" sz="2000" b="1" dirty="0"/>
              <a:t>% </a:t>
            </a:r>
            <a:r>
              <a:rPr lang="es-ES_tradnl" sz="2000" dirty="0"/>
              <a:t>es hielo glaciar en los Polos Norte y Sur.</a:t>
            </a:r>
            <a:endParaRPr lang="en-US" sz="2000" dirty="0"/>
          </a:p>
        </p:txBody>
      </p:sp>
      <p:cxnSp>
        <p:nvCxnSpPr>
          <p:cNvPr id="18" name="Straight Arrow Connector 17"/>
          <p:cNvCxnSpPr>
            <a:stCxn id="17" idx="1"/>
          </p:cNvCxnSpPr>
          <p:nvPr/>
        </p:nvCxnSpPr>
        <p:spPr>
          <a:xfrm rot="10800000">
            <a:off x="5357813" y="2928938"/>
            <a:ext cx="1071562" cy="51911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1" idx="0"/>
          </p:cNvCxnSpPr>
          <p:nvPr/>
        </p:nvCxnSpPr>
        <p:spPr>
          <a:xfrm rot="5400000" flipH="1" flipV="1">
            <a:off x="3321844" y="4107657"/>
            <a:ext cx="714375" cy="9286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0"/>
          </p:cNvCxnSpPr>
          <p:nvPr/>
        </p:nvCxnSpPr>
        <p:spPr>
          <a:xfrm rot="5400000" flipH="1" flipV="1">
            <a:off x="4071938" y="3500438"/>
            <a:ext cx="571500" cy="2286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43125" y="4929188"/>
            <a:ext cx="2143125" cy="16319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es-ES_tradnl" sz="2000" dirty="0"/>
              <a:t>Menos del </a:t>
            </a:r>
            <a:r>
              <a:rPr lang="es-ES_tradnl" sz="2000" b="1" dirty="0"/>
              <a:t>1%</a:t>
            </a:r>
            <a:r>
              <a:rPr lang="es-ES_tradnl" sz="2000" dirty="0"/>
              <a:t> de toda el agua de la tierra es </a:t>
            </a:r>
            <a:r>
              <a:rPr lang="es-ES_tradnl" sz="2000" b="1" dirty="0"/>
              <a:t>agua dulce</a:t>
            </a:r>
            <a:r>
              <a:rPr lang="es-ES_tradnl" sz="2000" dirty="0"/>
              <a:t> que podemos usar.</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waterdistributio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763" y="642938"/>
            <a:ext cx="8202612"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16632"/>
            <a:ext cx="8229600" cy="706090"/>
          </a:xfrm>
        </p:spPr>
        <p:style>
          <a:lnRef idx="1">
            <a:schemeClr val="accent5"/>
          </a:lnRef>
          <a:fillRef idx="2">
            <a:schemeClr val="accent5"/>
          </a:fillRef>
          <a:effectRef idx="1">
            <a:schemeClr val="accent5"/>
          </a:effectRef>
          <a:fontRef idx="minor">
            <a:schemeClr val="dk1"/>
          </a:fontRef>
        </p:style>
        <p:txBody>
          <a:bodyPr/>
          <a:lstStyle/>
          <a:p>
            <a:r>
              <a:rPr lang="en-GB" b="1" smtClean="0"/>
              <a:t>Números</a:t>
            </a:r>
          </a:p>
        </p:txBody>
      </p:sp>
      <p:sp>
        <p:nvSpPr>
          <p:cNvPr id="8195" name="Content Placeholder 2"/>
          <p:cNvSpPr>
            <a:spLocks noGrp="1"/>
          </p:cNvSpPr>
          <p:nvPr>
            <p:ph sz="half" idx="1"/>
          </p:nvPr>
        </p:nvSpPr>
        <p:spPr>
          <a:xfrm>
            <a:off x="395536" y="764704"/>
            <a:ext cx="4618856" cy="4525963"/>
          </a:xfrm>
        </p:spPr>
        <p:txBody>
          <a:bodyPr/>
          <a:lstStyle/>
          <a:p>
            <a:pPr marL="0" indent="0">
              <a:buFont typeface="Arial" pitchFamily="34" charset="0"/>
              <a:buNone/>
            </a:pPr>
            <a:r>
              <a:rPr lang="en-GB" sz="3200" dirty="0" smtClean="0">
                <a:solidFill>
                  <a:srgbClr val="000000"/>
                </a:solidFill>
              </a:rPr>
              <a:t>10 </a:t>
            </a:r>
            <a:r>
              <a:rPr lang="en-GB" sz="3200" dirty="0" err="1" smtClean="0">
                <a:solidFill>
                  <a:srgbClr val="000000"/>
                </a:solidFill>
              </a:rPr>
              <a:t>diez</a:t>
            </a:r>
            <a:endParaRPr lang="en-GB" sz="3200" dirty="0" smtClean="0">
              <a:solidFill>
                <a:srgbClr val="000000"/>
              </a:solidFill>
            </a:endParaRPr>
          </a:p>
          <a:p>
            <a:pPr marL="0" indent="0">
              <a:buFont typeface="Arial" pitchFamily="34" charset="0"/>
              <a:buNone/>
            </a:pPr>
            <a:r>
              <a:rPr lang="en-GB" sz="3200" dirty="0" smtClean="0">
                <a:solidFill>
                  <a:srgbClr val="000000"/>
                </a:solidFill>
              </a:rPr>
              <a:t>20 </a:t>
            </a:r>
            <a:r>
              <a:rPr lang="en-GB" sz="3200" dirty="0" err="1" smtClean="0">
                <a:solidFill>
                  <a:srgbClr val="000000"/>
                </a:solidFill>
              </a:rPr>
              <a:t>veinte</a:t>
            </a:r>
            <a:r>
              <a:rPr lang="en-GB" sz="3200" dirty="0" smtClean="0">
                <a:solidFill>
                  <a:srgbClr val="000000"/>
                </a:solidFill>
              </a:rPr>
              <a:t> </a:t>
            </a:r>
          </a:p>
          <a:p>
            <a:pPr marL="0" indent="0">
              <a:buFont typeface="Arial" pitchFamily="34" charset="0"/>
              <a:buNone/>
            </a:pPr>
            <a:r>
              <a:rPr lang="en-GB" sz="3200" dirty="0" smtClean="0">
                <a:solidFill>
                  <a:srgbClr val="000000"/>
                </a:solidFill>
              </a:rPr>
              <a:t>30 </a:t>
            </a:r>
            <a:r>
              <a:rPr lang="en-GB" sz="3200" dirty="0" err="1" smtClean="0">
                <a:solidFill>
                  <a:srgbClr val="000000"/>
                </a:solidFill>
              </a:rPr>
              <a:t>treinta</a:t>
            </a:r>
            <a:endParaRPr lang="en-GB" sz="3200" dirty="0" smtClean="0">
              <a:solidFill>
                <a:srgbClr val="000000"/>
              </a:solidFill>
            </a:endParaRPr>
          </a:p>
          <a:p>
            <a:pPr marL="0" indent="0">
              <a:buFont typeface="Arial" pitchFamily="34" charset="0"/>
              <a:buNone/>
            </a:pPr>
            <a:r>
              <a:rPr lang="en-GB" sz="3200" dirty="0" smtClean="0">
                <a:solidFill>
                  <a:srgbClr val="000000"/>
                </a:solidFill>
              </a:rPr>
              <a:t>40 </a:t>
            </a:r>
            <a:r>
              <a:rPr lang="en-GB" sz="3200" dirty="0" err="1" smtClean="0">
                <a:solidFill>
                  <a:srgbClr val="000000"/>
                </a:solidFill>
              </a:rPr>
              <a:t>cuarenta</a:t>
            </a:r>
            <a:endParaRPr lang="en-GB" sz="3200" dirty="0" smtClean="0">
              <a:solidFill>
                <a:srgbClr val="000000"/>
              </a:solidFill>
            </a:endParaRPr>
          </a:p>
          <a:p>
            <a:pPr marL="0" indent="0">
              <a:buFont typeface="Arial" pitchFamily="34" charset="0"/>
              <a:buNone/>
            </a:pPr>
            <a:r>
              <a:rPr lang="en-GB" sz="3200" dirty="0" smtClean="0">
                <a:solidFill>
                  <a:srgbClr val="000000"/>
                </a:solidFill>
              </a:rPr>
              <a:t>50 </a:t>
            </a:r>
            <a:r>
              <a:rPr lang="en-GB" sz="3200" dirty="0" err="1" smtClean="0">
                <a:solidFill>
                  <a:srgbClr val="000000"/>
                </a:solidFill>
              </a:rPr>
              <a:t>cincuenta</a:t>
            </a:r>
            <a:endParaRPr lang="en-GB" sz="3200" dirty="0" smtClean="0">
              <a:solidFill>
                <a:srgbClr val="000000"/>
              </a:solidFill>
            </a:endParaRPr>
          </a:p>
          <a:p>
            <a:pPr marL="0" indent="0">
              <a:buFont typeface="Arial" pitchFamily="34" charset="0"/>
              <a:buNone/>
            </a:pPr>
            <a:r>
              <a:rPr lang="en-GB" sz="3200" dirty="0" smtClean="0">
                <a:solidFill>
                  <a:srgbClr val="000000"/>
                </a:solidFill>
              </a:rPr>
              <a:t>60 </a:t>
            </a:r>
            <a:r>
              <a:rPr lang="en-GB" sz="3200" dirty="0" err="1" smtClean="0">
                <a:solidFill>
                  <a:srgbClr val="000000"/>
                </a:solidFill>
              </a:rPr>
              <a:t>sesenta</a:t>
            </a:r>
            <a:endParaRPr lang="en-GB" sz="3200" dirty="0" smtClean="0">
              <a:solidFill>
                <a:srgbClr val="000000"/>
              </a:solidFill>
            </a:endParaRPr>
          </a:p>
          <a:p>
            <a:pPr marL="0" indent="0">
              <a:buFont typeface="Arial" pitchFamily="34" charset="0"/>
              <a:buNone/>
            </a:pPr>
            <a:r>
              <a:rPr lang="en-GB" sz="3200" dirty="0" smtClean="0">
                <a:solidFill>
                  <a:srgbClr val="000000"/>
                </a:solidFill>
              </a:rPr>
              <a:t>70 </a:t>
            </a:r>
            <a:r>
              <a:rPr lang="en-GB" sz="3200" dirty="0" err="1" smtClean="0">
                <a:solidFill>
                  <a:srgbClr val="000000"/>
                </a:solidFill>
              </a:rPr>
              <a:t>setenta</a:t>
            </a:r>
            <a:endParaRPr lang="en-GB" sz="3200" dirty="0" smtClean="0">
              <a:solidFill>
                <a:srgbClr val="000000"/>
              </a:solidFill>
            </a:endParaRPr>
          </a:p>
          <a:p>
            <a:pPr marL="0" indent="0">
              <a:buFont typeface="Arial" pitchFamily="34" charset="0"/>
              <a:buNone/>
            </a:pPr>
            <a:r>
              <a:rPr lang="en-GB" sz="3200" dirty="0" smtClean="0">
                <a:solidFill>
                  <a:srgbClr val="000000"/>
                </a:solidFill>
              </a:rPr>
              <a:t>80 </a:t>
            </a:r>
            <a:r>
              <a:rPr lang="en-GB" sz="3200" dirty="0" err="1" smtClean="0">
                <a:solidFill>
                  <a:srgbClr val="000000"/>
                </a:solidFill>
              </a:rPr>
              <a:t>ochenta</a:t>
            </a:r>
            <a:endParaRPr lang="en-GB" sz="3200" dirty="0" smtClean="0">
              <a:solidFill>
                <a:srgbClr val="000000"/>
              </a:solidFill>
            </a:endParaRPr>
          </a:p>
          <a:p>
            <a:pPr marL="0" indent="0">
              <a:buFont typeface="Arial" pitchFamily="34" charset="0"/>
              <a:buNone/>
            </a:pPr>
            <a:r>
              <a:rPr lang="en-GB" sz="3200" dirty="0" smtClean="0">
                <a:solidFill>
                  <a:srgbClr val="000000"/>
                </a:solidFill>
              </a:rPr>
              <a:t>90 </a:t>
            </a:r>
            <a:r>
              <a:rPr lang="en-GB" sz="3200" dirty="0" err="1" smtClean="0">
                <a:solidFill>
                  <a:srgbClr val="000000"/>
                </a:solidFill>
              </a:rPr>
              <a:t>noventa</a:t>
            </a:r>
            <a:endParaRPr lang="en-GB" sz="3200" dirty="0" smtClean="0">
              <a:solidFill>
                <a:srgbClr val="000000"/>
              </a:solidFill>
            </a:endParaRPr>
          </a:p>
          <a:p>
            <a:pPr marL="0" indent="0">
              <a:buFont typeface="Arial" pitchFamily="34" charset="0"/>
              <a:buNone/>
            </a:pPr>
            <a:r>
              <a:rPr lang="en-GB" sz="3200" dirty="0" smtClean="0">
                <a:solidFill>
                  <a:srgbClr val="000000"/>
                </a:solidFill>
              </a:rPr>
              <a:t>100 </a:t>
            </a:r>
            <a:r>
              <a:rPr lang="en-GB" sz="3200" dirty="0" err="1" smtClean="0">
                <a:solidFill>
                  <a:srgbClr val="000000"/>
                </a:solidFill>
              </a:rPr>
              <a:t>cien</a:t>
            </a:r>
            <a:r>
              <a:rPr lang="en-GB" sz="3200" dirty="0" smtClean="0">
                <a:solidFill>
                  <a:srgbClr val="000000"/>
                </a:solidFill>
              </a:rPr>
              <a:t>/</a:t>
            </a:r>
            <a:r>
              <a:rPr lang="en-GB" sz="3200" dirty="0" err="1" smtClean="0">
                <a:solidFill>
                  <a:srgbClr val="000000"/>
                </a:solidFill>
              </a:rPr>
              <a:t>ciento</a:t>
            </a:r>
            <a:endParaRPr lang="en-GB" sz="3200" dirty="0" smtClean="0">
              <a:solidFill>
                <a:srgbClr val="000000"/>
              </a:solidFill>
            </a:endParaRPr>
          </a:p>
          <a:p>
            <a:pPr marL="0" indent="0">
              <a:buFont typeface="Arial" pitchFamily="34" charset="0"/>
              <a:buNone/>
            </a:pPr>
            <a:endParaRPr lang="en-GB" sz="3200" dirty="0" smtClean="0"/>
          </a:p>
        </p:txBody>
      </p:sp>
      <p:sp>
        <p:nvSpPr>
          <p:cNvPr id="8196" name="Content Placeholder 3"/>
          <p:cNvSpPr>
            <a:spLocks noGrp="1"/>
          </p:cNvSpPr>
          <p:nvPr>
            <p:ph sz="half" idx="2"/>
          </p:nvPr>
        </p:nvSpPr>
        <p:spPr>
          <a:xfrm>
            <a:off x="4643438" y="1557338"/>
            <a:ext cx="4038600" cy="4525962"/>
          </a:xfrm>
        </p:spPr>
        <p:txBody>
          <a:bodyPr/>
          <a:lstStyle/>
          <a:p>
            <a:pPr marL="0" indent="0">
              <a:buFont typeface="Arial" pitchFamily="34" charset="0"/>
              <a:buNone/>
            </a:pPr>
            <a:r>
              <a:rPr lang="en-GB" sz="3200" dirty="0" smtClean="0"/>
              <a:t>70- </a:t>
            </a:r>
            <a:r>
              <a:rPr lang="en-GB" sz="3200" dirty="0" err="1" smtClean="0"/>
              <a:t>setenta</a:t>
            </a:r>
            <a:r>
              <a:rPr lang="en-GB" sz="3200" dirty="0" smtClean="0"/>
              <a:t> </a:t>
            </a:r>
          </a:p>
          <a:p>
            <a:pPr marL="0" indent="0">
              <a:buFont typeface="Arial" pitchFamily="34" charset="0"/>
              <a:buNone/>
            </a:pPr>
            <a:r>
              <a:rPr lang="en-GB" sz="3200" dirty="0" smtClean="0"/>
              <a:t>97 – </a:t>
            </a:r>
            <a:r>
              <a:rPr lang="en-GB" sz="3200" dirty="0" err="1" smtClean="0"/>
              <a:t>noventa</a:t>
            </a:r>
            <a:r>
              <a:rPr lang="en-GB" sz="3200" dirty="0" smtClean="0"/>
              <a:t> y </a:t>
            </a:r>
            <a:r>
              <a:rPr lang="en-GB" sz="3200" dirty="0" err="1" smtClean="0"/>
              <a:t>siete</a:t>
            </a:r>
            <a:endParaRPr lang="en-GB" sz="3200" dirty="0" smtClean="0"/>
          </a:p>
          <a:p>
            <a:pPr marL="0" indent="0">
              <a:buFont typeface="Arial" pitchFamily="34" charset="0"/>
              <a:buNone/>
            </a:pPr>
            <a:r>
              <a:rPr lang="en-GB" sz="3200" dirty="0" smtClean="0"/>
              <a:t>1 - </a:t>
            </a:r>
            <a:r>
              <a:rPr lang="en-GB" sz="3200" dirty="0" err="1" smtClean="0"/>
              <a:t>uno</a:t>
            </a:r>
            <a:endParaRPr lang="en-GB" sz="3200" dirty="0" smtClean="0"/>
          </a:p>
          <a:p>
            <a:pPr marL="0" indent="0">
              <a:buFont typeface="Arial" pitchFamily="34" charset="0"/>
              <a:buNone/>
            </a:pPr>
            <a:r>
              <a:rPr lang="en-GB" sz="3200" dirty="0" smtClean="0"/>
              <a:t>3 - </a:t>
            </a:r>
            <a:r>
              <a:rPr lang="en-GB" sz="3200" dirty="0" err="1" smtClean="0"/>
              <a:t>tres</a:t>
            </a:r>
            <a:endParaRPr lang="en-GB" sz="3200" dirty="0" smtClean="0"/>
          </a:p>
          <a:p>
            <a:pPr marL="0" indent="0">
              <a:buFont typeface="Arial" pitchFamily="34" charset="0"/>
              <a:buNone/>
            </a:pPr>
            <a:r>
              <a:rPr lang="en-GB" sz="3200" dirty="0" smtClean="0"/>
              <a:t>22 - </a:t>
            </a:r>
            <a:r>
              <a:rPr lang="en-GB" sz="3200" dirty="0" err="1" smtClean="0"/>
              <a:t>veintidós</a:t>
            </a:r>
            <a:endParaRPr lang="en-GB" sz="3200" dirty="0" smtClean="0"/>
          </a:p>
          <a:p>
            <a:pPr marL="0" indent="0">
              <a:buFont typeface="Arial" pitchFamily="34" charset="0"/>
              <a:buNone/>
            </a:pPr>
            <a:r>
              <a:rPr lang="en-GB" sz="3200" dirty="0" smtClean="0"/>
              <a:t>77 – </a:t>
            </a:r>
            <a:r>
              <a:rPr lang="en-GB" sz="3200" dirty="0" err="1" smtClean="0"/>
              <a:t>setenta</a:t>
            </a:r>
            <a:r>
              <a:rPr lang="en-GB" sz="3200" dirty="0" smtClean="0"/>
              <a:t> y </a:t>
            </a:r>
            <a:r>
              <a:rPr lang="en-GB" sz="3200" dirty="0" err="1" smtClean="0"/>
              <a:t>siete</a:t>
            </a:r>
            <a:endParaRPr lang="en-GB" sz="3200" dirty="0" smtClean="0"/>
          </a:p>
          <a:p>
            <a:pPr marL="0" indent="0">
              <a:buFont typeface="Arial" pitchFamily="34" charset="0"/>
              <a:buNone/>
            </a:pPr>
            <a:r>
              <a:rPr lang="en-GB" sz="3200" dirty="0" smtClean="0"/>
              <a:t>61 – </a:t>
            </a:r>
            <a:r>
              <a:rPr lang="en-GB" sz="3200" dirty="0" err="1" smtClean="0"/>
              <a:t>sesenta</a:t>
            </a:r>
            <a:r>
              <a:rPr lang="en-GB" sz="3200" dirty="0" smtClean="0"/>
              <a:t> y </a:t>
            </a:r>
            <a:r>
              <a:rPr lang="en-GB" sz="3200" dirty="0" err="1" smtClean="0"/>
              <a:t>uno</a:t>
            </a:r>
            <a:endParaRPr lang="en-GB" sz="3200" dirty="0" smtClean="0"/>
          </a:p>
          <a:p>
            <a:pPr marL="0" indent="0">
              <a:buFont typeface="Arial" pitchFamily="34" charset="0"/>
              <a:buNone/>
            </a:pPr>
            <a:r>
              <a:rPr lang="en-GB" sz="3200" dirty="0" smtClean="0"/>
              <a:t>39 – </a:t>
            </a:r>
            <a:r>
              <a:rPr lang="en-GB" sz="3200" dirty="0" err="1" smtClean="0"/>
              <a:t>treinta</a:t>
            </a:r>
            <a:r>
              <a:rPr lang="en-GB" sz="3200" dirty="0" smtClean="0"/>
              <a:t> y </a:t>
            </a:r>
            <a:r>
              <a:rPr lang="en-GB" sz="3200" dirty="0" err="1" smtClean="0"/>
              <a:t>nueve</a:t>
            </a:r>
            <a:endParaRPr lang="en-GB" sz="3200" dirty="0" smtClean="0"/>
          </a:p>
          <a:p>
            <a:pPr marL="0" indent="0">
              <a:buFont typeface="Arial" pitchFamily="34" charset="0"/>
              <a:buNone/>
            </a:pPr>
            <a:endParaRPr lang="en-GB" dirty="0" smtClean="0"/>
          </a:p>
        </p:txBody>
      </p:sp>
    </p:spTree>
    <p:extLst>
      <p:ext uri="{BB962C8B-B14F-4D97-AF65-F5344CB8AC3E}">
        <p14:creationId xmlns:p14="http://schemas.microsoft.com/office/powerpoint/2010/main" val="2772361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1040</Words>
  <Application>Microsoft Office PowerPoint</Application>
  <PresentationFormat>On-screen Show (4:3)</PresentationFormat>
  <Paragraphs>164</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Números</vt:lpstr>
      <vt:lpstr>% Los porcentajes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46</cp:revision>
  <dcterms:created xsi:type="dcterms:W3CDTF">2011-02-22T14:22:25Z</dcterms:created>
  <dcterms:modified xsi:type="dcterms:W3CDTF">2011-09-02T18:35:27Z</dcterms:modified>
</cp:coreProperties>
</file>