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1" r:id="rId3"/>
    <p:sldId id="261" r:id="rId4"/>
    <p:sldId id="263" r:id="rId5"/>
    <p:sldId id="270" r:id="rId6"/>
    <p:sldId id="269" r:id="rId7"/>
    <p:sldId id="260" r:id="rId8"/>
    <p:sldId id="259" r:id="rId9"/>
    <p:sldId id="265" r:id="rId10"/>
    <p:sldId id="266" r:id="rId11"/>
    <p:sldId id="26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425" autoAdjust="0"/>
  </p:normalViewPr>
  <p:slideViewPr>
    <p:cSldViewPr>
      <p:cViewPr>
        <p:scale>
          <a:sx n="66" d="100"/>
          <a:sy n="66" d="100"/>
        </p:scale>
        <p:origin x="-63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smtClean="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786AEF0C-3427-4E1A-B3D4-B78C5CF2E3C2}" type="datetimeFigureOut">
              <a:rPr lang="en-US"/>
              <a:pPr>
                <a:defRPr/>
              </a:pPr>
              <a:t>9/3/2011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smtClean="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E891622A-D4F1-4B33-8225-864CBF88F395}" type="slidenum">
              <a:rPr lang="en-US"/>
              <a:pPr>
                <a:defRPr/>
              </a:pPr>
              <a:t>‹#›</a:t>
            </a:fld>
            <a:endParaRPr lang="en-US"/>
          </a:p>
        </p:txBody>
      </p:sp>
    </p:spTree>
    <p:extLst>
      <p:ext uri="{BB962C8B-B14F-4D97-AF65-F5344CB8AC3E}">
        <p14:creationId xmlns:p14="http://schemas.microsoft.com/office/powerpoint/2010/main" val="12411423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891622A-D4F1-4B33-8225-864CBF88F395}" type="slidenum">
              <a:rPr lang="en-US" smtClean="0"/>
              <a:pPr>
                <a:defRPr/>
              </a:pPr>
              <a:t>1</a:t>
            </a:fld>
            <a:endParaRPr lang="en-US"/>
          </a:p>
        </p:txBody>
      </p:sp>
    </p:spTree>
    <p:extLst>
      <p:ext uri="{BB962C8B-B14F-4D97-AF65-F5344CB8AC3E}">
        <p14:creationId xmlns:p14="http://schemas.microsoft.com/office/powerpoint/2010/main" val="19260501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Just a couple of interesting ‘celebrity’ favourite sandwiches.</a:t>
            </a:r>
            <a:endParaRPr lang="en-US" smtClean="0"/>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D2F9CDE-AFD7-4DB8-B768-AC06B4FFC63E}" type="slidenum">
              <a:rPr lang="en-US"/>
              <a:pPr fontAlgn="base">
                <a:spcBef>
                  <a:spcPct val="0"/>
                </a:spcBef>
                <a:spcAft>
                  <a:spcPct val="0"/>
                </a:spcAft>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Before</a:t>
            </a:r>
            <a:r>
              <a:rPr lang="en-GB" baseline="0" dirty="0" smtClean="0"/>
              <a:t> going on to slide 4, there is a class speaking activity revising questions about likes and dislikes and food vocabulary for students to do.</a:t>
            </a:r>
            <a:endParaRPr lang="en-GB" dirty="0"/>
          </a:p>
        </p:txBody>
      </p:sp>
      <p:sp>
        <p:nvSpPr>
          <p:cNvPr id="4" name="Slide Number Placeholder 3"/>
          <p:cNvSpPr>
            <a:spLocks noGrp="1"/>
          </p:cNvSpPr>
          <p:nvPr>
            <p:ph type="sldNum" sz="quarter" idx="10"/>
          </p:nvPr>
        </p:nvSpPr>
        <p:spPr/>
        <p:txBody>
          <a:bodyPr/>
          <a:lstStyle/>
          <a:p>
            <a:pPr>
              <a:defRPr/>
            </a:pPr>
            <a:fld id="{E891622A-D4F1-4B33-8225-864CBF88F395}" type="slidenum">
              <a:rPr lang="en-US" smtClean="0"/>
              <a:pPr>
                <a:defRPr/>
              </a:pPr>
              <a:t>4</a:t>
            </a:fld>
            <a:endParaRPr lang="en-US"/>
          </a:p>
        </p:txBody>
      </p:sp>
    </p:spTree>
    <p:extLst>
      <p:ext uri="{BB962C8B-B14F-4D97-AF65-F5344CB8AC3E}">
        <p14:creationId xmlns:p14="http://schemas.microsoft.com/office/powerpoint/2010/main" val="567582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a sandwich menu from Spain.</a:t>
            </a:r>
            <a:r>
              <a:rPr lang="en-GB" baseline="0" dirty="0" smtClean="0"/>
              <a:t>  Students should eliminate all the ingredients from it that British sandwiches also usually contain and see if they can identify any that are typically Spanish.  </a:t>
            </a:r>
            <a:br>
              <a:rPr lang="en-GB" baseline="0" dirty="0" smtClean="0"/>
            </a:br>
            <a:r>
              <a:rPr lang="en-GB" baseline="0" dirty="0" smtClean="0"/>
              <a:t>The most obvious one are chorizo, tortilla, </a:t>
            </a:r>
            <a:r>
              <a:rPr lang="en-GB" baseline="0" dirty="0" err="1" smtClean="0"/>
              <a:t>lomo</a:t>
            </a:r>
            <a:r>
              <a:rPr lang="en-GB" baseline="0" dirty="0" smtClean="0"/>
              <a:t>, </a:t>
            </a:r>
            <a:r>
              <a:rPr lang="en-GB" baseline="0" dirty="0" err="1" smtClean="0"/>
              <a:t>cerdo</a:t>
            </a:r>
            <a:r>
              <a:rPr lang="en-GB" baseline="0" dirty="0" smtClean="0"/>
              <a:t> </a:t>
            </a:r>
          </a:p>
          <a:p>
            <a:endParaRPr lang="en-GB" dirty="0"/>
          </a:p>
        </p:txBody>
      </p:sp>
      <p:sp>
        <p:nvSpPr>
          <p:cNvPr id="4" name="Slide Number Placeholder 3"/>
          <p:cNvSpPr>
            <a:spLocks noGrp="1"/>
          </p:cNvSpPr>
          <p:nvPr>
            <p:ph type="sldNum" sz="quarter" idx="10"/>
          </p:nvPr>
        </p:nvSpPr>
        <p:spPr/>
        <p:txBody>
          <a:bodyPr/>
          <a:lstStyle/>
          <a:p>
            <a:pPr>
              <a:defRPr/>
            </a:pPr>
            <a:fld id="{E891622A-D4F1-4B33-8225-864CBF88F395}" type="slidenum">
              <a:rPr lang="en-US" smtClean="0"/>
              <a:pPr>
                <a:defRPr/>
              </a:pPr>
              <a:t>6</a:t>
            </a:fld>
            <a:endParaRPr lang="en-US"/>
          </a:p>
        </p:txBody>
      </p:sp>
    </p:spTree>
    <p:extLst>
      <p:ext uri="{BB962C8B-B14F-4D97-AF65-F5344CB8AC3E}">
        <p14:creationId xmlns:p14="http://schemas.microsoft.com/office/powerpoint/2010/main" val="2135021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smtClean="0"/>
              <a:t>This activity would work in a variety of ways but one way would be to do it like a game of Family Fortunes where 1 representative from each half of the class would come up to the front and would have to answer a quick quiz question to get (or lose) control of the game.  Then the team in charge would choose whether to play or pass to the other team.  The team would then have to come up with the 4 answers of most popular sandwiches.  The next round of the game could then be play with the data on the following slide.</a:t>
            </a:r>
            <a:endParaRPr lang="en-US"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2662DB2-6D9E-44B0-96D8-B306DD1B7D3F}" type="slidenum">
              <a:rPr lang="en-US"/>
              <a:pPr fontAlgn="base">
                <a:spcBef>
                  <a:spcPct val="0"/>
                </a:spcBef>
                <a:spcAft>
                  <a:spcPct val="0"/>
                </a:spcAft>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smtClean="0"/>
              <a:t>Source of information:  http://www.mirror.co.uk/news/health-news/2009/05/14/lick-your-lips-at-this-lot-what-is-your-favourite-sandwich-115875-21357330/ </a:t>
            </a: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23B8510-DBC0-4A87-B966-DFC78AE175F7}" type="slidenum">
              <a:rPr lang="en-US"/>
              <a:pPr fontAlgn="base">
                <a:spcBef>
                  <a:spcPct val="0"/>
                </a:spcBef>
                <a:spcAft>
                  <a:spcPct val="0"/>
                </a:spcAft>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fontAlgn="auto">
              <a:spcBef>
                <a:spcPts val="0"/>
              </a:spcBef>
              <a:spcAft>
                <a:spcPts val="0"/>
              </a:spcAft>
              <a:defRPr/>
            </a:pPr>
            <a:r>
              <a:rPr lang="en-GB" dirty="0" smtClean="0"/>
              <a:t>This is the simplified version of the text but it is still a challenging piece.  Depending on the ability level of your students you may want to differentiate by:</a:t>
            </a:r>
          </a:p>
          <a:p>
            <a:pPr marL="228600" indent="-228600" fontAlgn="auto">
              <a:spcBef>
                <a:spcPts val="0"/>
              </a:spcBef>
              <a:spcAft>
                <a:spcPts val="0"/>
              </a:spcAft>
              <a:buFontTx/>
              <a:buAutoNum type="arabicParenR"/>
              <a:defRPr/>
            </a:pPr>
            <a:r>
              <a:rPr lang="en-GB" dirty="0" smtClean="0"/>
              <a:t>Reading it out loud slowly to the group as they follow along</a:t>
            </a:r>
            <a:br>
              <a:rPr lang="en-GB" dirty="0" smtClean="0"/>
            </a:br>
            <a:r>
              <a:rPr lang="en-GB" dirty="0" smtClean="0"/>
              <a:t>2) Do as for 1) but stress in addition key words</a:t>
            </a:r>
            <a:br>
              <a:rPr lang="en-GB" dirty="0" smtClean="0"/>
            </a:br>
            <a:r>
              <a:rPr lang="en-GB" dirty="0" smtClean="0"/>
              <a:t>3)  Bold key words in the text or highlight them as you read through.</a:t>
            </a:r>
            <a:r>
              <a:rPr lang="en-US" dirty="0" smtClean="0"/>
              <a:t/>
            </a:r>
            <a:br>
              <a:rPr lang="en-US" dirty="0" smtClean="0"/>
            </a:br>
            <a:r>
              <a:rPr lang="en-US" dirty="0" smtClean="0"/>
              <a:t>4.  Give a glossary of some important key words</a:t>
            </a:r>
            <a:br>
              <a:rPr lang="en-US" dirty="0" smtClean="0"/>
            </a:br>
            <a:r>
              <a:rPr lang="en-US" dirty="0" smtClean="0"/>
              <a:t>5.  Allow students to work in groups</a:t>
            </a:r>
            <a:br>
              <a:rPr lang="en-US" dirty="0" smtClean="0"/>
            </a:br>
            <a:r>
              <a:rPr lang="en-US" dirty="0" smtClean="0"/>
              <a:t>6.  Divide the task up and have short </a:t>
            </a:r>
            <a:r>
              <a:rPr lang="en-US" dirty="0" err="1" smtClean="0"/>
              <a:t>plenaries</a:t>
            </a:r>
            <a:r>
              <a:rPr lang="en-US" dirty="0" smtClean="0"/>
              <a:t> after each task is complete.</a:t>
            </a:r>
            <a:endParaRPr lang="en-GB" dirty="0" smtClean="0"/>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8212052E-D739-4413-8FF5-0E7BFDD71592}" type="slidenum">
              <a:rPr lang="en-US"/>
              <a:pPr fontAlgn="base">
                <a:spcBef>
                  <a:spcPct val="0"/>
                </a:spcBef>
                <a:spcAft>
                  <a:spcPct val="0"/>
                </a:spcAft>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AA642F99-438E-483C-9D86-35ED4FB4147A}" type="slidenum">
              <a:rPr lang="en-GB"/>
              <a:pPr fontAlgn="base">
                <a:spcBef>
                  <a:spcPct val="0"/>
                </a:spcBef>
                <a:spcAft>
                  <a:spcPct val="0"/>
                </a:spcAft>
              </a:pPr>
              <a:t>11</a:t>
            </a:fld>
            <a:endParaRPr lang="en-GB"/>
          </a:p>
        </p:txBody>
      </p:sp>
      <p:sp>
        <p:nvSpPr>
          <p:cNvPr id="153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fld id="{AE3C9363-BEE8-446E-BE00-BB313B7132D9}" type="slidenum">
              <a:rPr lang="en-GB" sz="1200"/>
              <a:pPr algn="r"/>
              <a:t>11</a:t>
            </a:fld>
            <a:endParaRPr lang="en-GB" sz="1200"/>
          </a:p>
        </p:txBody>
      </p:sp>
      <p:sp>
        <p:nvSpPr>
          <p:cNvPr id="1536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dirty="0" smtClean="0"/>
              <a:t>Students are used to this activity now and should not need lots of prompting.  But in case they do, examples could be:</a:t>
            </a:r>
            <a:br>
              <a:rPr lang="en-GB" dirty="0" smtClean="0"/>
            </a:br>
            <a:r>
              <a:rPr lang="en-GB" dirty="0" smtClean="0"/>
              <a:t>1.  </a:t>
            </a:r>
            <a:r>
              <a:rPr lang="en-GB" dirty="0" smtClean="0">
                <a:solidFill>
                  <a:srgbClr val="FF0000"/>
                </a:solidFill>
              </a:rPr>
              <a:t>¿</a:t>
            </a:r>
            <a:r>
              <a:rPr lang="en-GB" dirty="0" err="1" smtClean="0"/>
              <a:t>Te</a:t>
            </a:r>
            <a:r>
              <a:rPr lang="en-GB" dirty="0" smtClean="0"/>
              <a:t> </a:t>
            </a:r>
            <a:r>
              <a:rPr lang="en-GB" dirty="0" err="1" smtClean="0"/>
              <a:t>gustan</a:t>
            </a:r>
            <a:r>
              <a:rPr lang="en-GB" dirty="0" smtClean="0"/>
              <a:t> los </a:t>
            </a:r>
            <a:r>
              <a:rPr lang="en-GB" dirty="0" err="1" smtClean="0"/>
              <a:t>bocadillos</a:t>
            </a:r>
            <a:r>
              <a:rPr lang="en-GB" dirty="0" smtClean="0"/>
              <a:t> de </a:t>
            </a:r>
            <a:r>
              <a:rPr lang="en-GB" dirty="0" err="1" smtClean="0"/>
              <a:t>jamón</a:t>
            </a:r>
            <a:r>
              <a:rPr lang="en-GB" dirty="0" smtClean="0"/>
              <a:t>?</a:t>
            </a:r>
            <a:br>
              <a:rPr lang="en-GB" dirty="0" smtClean="0"/>
            </a:br>
            <a:r>
              <a:rPr lang="en-GB" dirty="0" smtClean="0"/>
              <a:t>2. </a:t>
            </a:r>
            <a:r>
              <a:rPr lang="en-GB" dirty="0" smtClean="0">
                <a:solidFill>
                  <a:srgbClr val="FF0000"/>
                </a:solidFill>
              </a:rPr>
              <a:t>¿</a:t>
            </a:r>
            <a:r>
              <a:rPr lang="en-GB" dirty="0" err="1" smtClean="0"/>
              <a:t>Te</a:t>
            </a:r>
            <a:r>
              <a:rPr lang="en-GB" dirty="0" smtClean="0"/>
              <a:t> </a:t>
            </a:r>
            <a:r>
              <a:rPr lang="en-GB" dirty="0" err="1" smtClean="0"/>
              <a:t>gustan</a:t>
            </a:r>
            <a:r>
              <a:rPr lang="en-GB" dirty="0" smtClean="0"/>
              <a:t> los </a:t>
            </a:r>
            <a:r>
              <a:rPr lang="en-GB" dirty="0" err="1" smtClean="0"/>
              <a:t>bocadillos</a:t>
            </a:r>
            <a:r>
              <a:rPr lang="en-GB" dirty="0" smtClean="0"/>
              <a:t> de tortilla?</a:t>
            </a:r>
            <a:br>
              <a:rPr lang="en-GB" dirty="0" smtClean="0"/>
            </a:br>
            <a:r>
              <a:rPr lang="en-GB" dirty="0" smtClean="0"/>
              <a:t>3. </a:t>
            </a:r>
            <a:r>
              <a:rPr lang="en-GB" dirty="0" smtClean="0">
                <a:solidFill>
                  <a:srgbClr val="FF0000"/>
                </a:solidFill>
              </a:rPr>
              <a:t>¿</a:t>
            </a:r>
            <a:r>
              <a:rPr lang="en-GB" dirty="0" err="1" smtClean="0"/>
              <a:t>Cuál</a:t>
            </a:r>
            <a:r>
              <a:rPr lang="en-GB" dirty="0" smtClean="0"/>
              <a:t> </a:t>
            </a:r>
            <a:r>
              <a:rPr lang="en-GB" dirty="0" err="1" smtClean="0"/>
              <a:t>es</a:t>
            </a:r>
            <a:r>
              <a:rPr lang="en-GB" dirty="0" smtClean="0"/>
              <a:t> </a:t>
            </a:r>
            <a:r>
              <a:rPr lang="en-GB" dirty="0" err="1" smtClean="0"/>
              <a:t>tu</a:t>
            </a:r>
            <a:r>
              <a:rPr lang="en-GB" dirty="0" smtClean="0"/>
              <a:t> </a:t>
            </a:r>
            <a:r>
              <a:rPr lang="en-GB" dirty="0" err="1" smtClean="0"/>
              <a:t>bocadillo</a:t>
            </a:r>
            <a:r>
              <a:rPr lang="en-GB" dirty="0" smtClean="0"/>
              <a:t> </a:t>
            </a:r>
            <a:r>
              <a:rPr lang="en-GB" dirty="0" err="1" smtClean="0"/>
              <a:t>favorito</a:t>
            </a:r>
            <a:r>
              <a:rPr lang="en-GB" dirty="0" smtClean="0"/>
              <a:t>?</a:t>
            </a:r>
            <a:br>
              <a:rPr lang="en-GB" dirty="0" smtClean="0"/>
            </a:br>
            <a:r>
              <a:rPr lang="en-GB" dirty="0" smtClean="0"/>
              <a:t>4. </a:t>
            </a:r>
            <a:r>
              <a:rPr lang="en-GB" dirty="0" smtClean="0">
                <a:solidFill>
                  <a:srgbClr val="FF0000"/>
                </a:solidFill>
              </a:rPr>
              <a:t>¿</a:t>
            </a:r>
            <a:r>
              <a:rPr lang="en-GB" dirty="0" err="1" smtClean="0"/>
              <a:t>Te</a:t>
            </a:r>
            <a:r>
              <a:rPr lang="en-GB" dirty="0" smtClean="0"/>
              <a:t> </a:t>
            </a:r>
            <a:r>
              <a:rPr lang="en-GB" dirty="0" err="1" smtClean="0"/>
              <a:t>gustan</a:t>
            </a:r>
            <a:r>
              <a:rPr lang="en-GB" dirty="0" smtClean="0"/>
              <a:t> los </a:t>
            </a:r>
            <a:r>
              <a:rPr lang="en-GB" dirty="0" err="1" smtClean="0"/>
              <a:t>bocadillos</a:t>
            </a:r>
            <a:r>
              <a:rPr lang="en-GB" dirty="0" smtClean="0"/>
              <a:t> de </a:t>
            </a:r>
            <a:r>
              <a:rPr lang="en-GB" dirty="0" err="1" smtClean="0"/>
              <a:t>salchicha</a:t>
            </a:r>
            <a:r>
              <a:rPr lang="en-GB" dirty="0" smtClean="0"/>
              <a:t>?</a:t>
            </a:r>
            <a:br>
              <a:rPr lang="en-GB" dirty="0" smtClean="0"/>
            </a:br>
            <a:r>
              <a:rPr lang="en-GB" dirty="0" smtClean="0"/>
              <a:t>5. </a:t>
            </a:r>
            <a:r>
              <a:rPr lang="en-GB" dirty="0" smtClean="0">
                <a:solidFill>
                  <a:srgbClr val="FF0000"/>
                </a:solidFill>
              </a:rPr>
              <a:t>¿</a:t>
            </a:r>
            <a:r>
              <a:rPr lang="en-GB" dirty="0" err="1" smtClean="0"/>
              <a:t>Que</a:t>
            </a:r>
            <a:r>
              <a:rPr lang="en-GB" dirty="0" smtClean="0"/>
              <a:t> no </a:t>
            </a:r>
            <a:r>
              <a:rPr lang="en-GB" dirty="0" err="1" smtClean="0"/>
              <a:t>te</a:t>
            </a:r>
            <a:r>
              <a:rPr lang="en-GB" dirty="0" smtClean="0"/>
              <a:t> </a:t>
            </a:r>
            <a:r>
              <a:rPr lang="en-GB" dirty="0" err="1" smtClean="0"/>
              <a:t>gusta</a:t>
            </a:r>
            <a:r>
              <a:rPr lang="en-GB" dirty="0" smtClean="0"/>
              <a:t> comer?</a:t>
            </a:r>
            <a:br>
              <a:rPr lang="en-GB" dirty="0" smtClean="0"/>
            </a:br>
            <a:r>
              <a:rPr lang="en-GB" dirty="0" smtClean="0"/>
              <a:t>6. </a:t>
            </a:r>
            <a:r>
              <a:rPr lang="en-GB" dirty="0" smtClean="0">
                <a:solidFill>
                  <a:srgbClr val="FF0000"/>
                </a:solidFill>
              </a:rPr>
              <a:t>¿</a:t>
            </a:r>
            <a:r>
              <a:rPr lang="en-GB" dirty="0" err="1" smtClean="0"/>
              <a:t>Te</a:t>
            </a:r>
            <a:r>
              <a:rPr lang="en-GB" dirty="0" smtClean="0"/>
              <a:t> </a:t>
            </a:r>
            <a:r>
              <a:rPr lang="en-GB" dirty="0" err="1" smtClean="0"/>
              <a:t>gusta</a:t>
            </a:r>
            <a:r>
              <a:rPr lang="en-GB" dirty="0" smtClean="0"/>
              <a:t> el </a:t>
            </a:r>
            <a:r>
              <a:rPr lang="en-GB" dirty="0" err="1" smtClean="0"/>
              <a:t>queso</a:t>
            </a:r>
            <a:r>
              <a:rPr lang="en-GB" dirty="0" smtClean="0"/>
              <a:t>?</a:t>
            </a:r>
            <a:br>
              <a:rPr lang="en-GB" dirty="0" smtClean="0"/>
            </a:br>
            <a:r>
              <a:rPr lang="en-GB" dirty="0" smtClean="0"/>
              <a:t>7. </a:t>
            </a:r>
            <a:r>
              <a:rPr lang="en-GB" dirty="0" smtClean="0">
                <a:solidFill>
                  <a:srgbClr val="FF0000"/>
                </a:solidFill>
              </a:rPr>
              <a:t>¿</a:t>
            </a:r>
            <a:r>
              <a:rPr lang="en-GB" dirty="0" err="1" smtClean="0"/>
              <a:t>Te</a:t>
            </a:r>
            <a:r>
              <a:rPr lang="en-GB" dirty="0" smtClean="0"/>
              <a:t> </a:t>
            </a:r>
            <a:r>
              <a:rPr lang="en-GB" dirty="0" err="1" smtClean="0"/>
              <a:t>gusta</a:t>
            </a:r>
            <a:r>
              <a:rPr lang="en-GB" dirty="0" smtClean="0"/>
              <a:t> el </a:t>
            </a:r>
            <a:r>
              <a:rPr lang="en-GB" dirty="0" err="1" smtClean="0"/>
              <a:t>tomate</a:t>
            </a:r>
            <a:r>
              <a:rPr lang="en-GB" dirty="0" smtClean="0"/>
              <a:t>?</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38CD423-FF71-4ACA-BC0E-73D639CE4229}"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3A54F67-5DD7-40E1-963F-5A9CE7F37C89}" type="slidenum">
              <a:rPr lang="en-US"/>
              <a:pPr>
                <a:defRPr/>
              </a:pPr>
              <a:t>‹#›</a:t>
            </a:fld>
            <a:endParaRPr lang="en-US"/>
          </a:p>
        </p:txBody>
      </p:sp>
    </p:spTree>
    <p:extLst>
      <p:ext uri="{BB962C8B-B14F-4D97-AF65-F5344CB8AC3E}">
        <p14:creationId xmlns:p14="http://schemas.microsoft.com/office/powerpoint/2010/main" val="2423338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954F4C6-EA12-4BB2-B13D-1C5DD452D1F5}"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8D1957-4402-47F5-A48D-6207D65F6BE1}" type="slidenum">
              <a:rPr lang="en-US"/>
              <a:pPr>
                <a:defRPr/>
              </a:pPr>
              <a:t>‹#›</a:t>
            </a:fld>
            <a:endParaRPr lang="en-US"/>
          </a:p>
        </p:txBody>
      </p:sp>
    </p:spTree>
    <p:extLst>
      <p:ext uri="{BB962C8B-B14F-4D97-AF65-F5344CB8AC3E}">
        <p14:creationId xmlns:p14="http://schemas.microsoft.com/office/powerpoint/2010/main" val="3012376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BB54DF-3F99-4A99-91F4-B6B7D95A3AE3}"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17607C-5C5D-4BD4-8F78-2B3212BA7B6E}" type="slidenum">
              <a:rPr lang="en-US"/>
              <a:pPr>
                <a:defRPr/>
              </a:pPr>
              <a:t>‹#›</a:t>
            </a:fld>
            <a:endParaRPr lang="en-US"/>
          </a:p>
        </p:txBody>
      </p:sp>
    </p:spTree>
    <p:extLst>
      <p:ext uri="{BB962C8B-B14F-4D97-AF65-F5344CB8AC3E}">
        <p14:creationId xmlns:p14="http://schemas.microsoft.com/office/powerpoint/2010/main" val="3137007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1EACF3D-9ECD-4BA3-911F-D9752252AEE1}"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D33868-CC68-46E2-80CD-7C976E28B0DD}" type="slidenum">
              <a:rPr lang="en-US"/>
              <a:pPr>
                <a:defRPr/>
              </a:pPr>
              <a:t>‹#›</a:t>
            </a:fld>
            <a:endParaRPr lang="en-US"/>
          </a:p>
        </p:txBody>
      </p:sp>
    </p:spTree>
    <p:extLst>
      <p:ext uri="{BB962C8B-B14F-4D97-AF65-F5344CB8AC3E}">
        <p14:creationId xmlns:p14="http://schemas.microsoft.com/office/powerpoint/2010/main" val="413956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8C797C-EDF3-4165-A4F4-7C0B7867D641}" type="datetimeFigureOut">
              <a:rPr lang="en-US"/>
              <a:pPr>
                <a:defRPr/>
              </a:pPr>
              <a:t>9/3/2011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6DC927B-3F15-44A2-9186-B65982E3CF4A}" type="slidenum">
              <a:rPr lang="en-US"/>
              <a:pPr>
                <a:defRPr/>
              </a:pPr>
              <a:t>‹#›</a:t>
            </a:fld>
            <a:endParaRPr lang="en-US"/>
          </a:p>
        </p:txBody>
      </p:sp>
    </p:spTree>
    <p:extLst>
      <p:ext uri="{BB962C8B-B14F-4D97-AF65-F5344CB8AC3E}">
        <p14:creationId xmlns:p14="http://schemas.microsoft.com/office/powerpoint/2010/main" val="23972585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0DC84B6A-F0B3-4627-B5EE-18E5C7A9C836}"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3BBCAB3-88D8-4146-8890-E4032486A276}" type="slidenum">
              <a:rPr lang="en-US"/>
              <a:pPr>
                <a:defRPr/>
              </a:pPr>
              <a:t>‹#›</a:t>
            </a:fld>
            <a:endParaRPr lang="en-US"/>
          </a:p>
        </p:txBody>
      </p:sp>
    </p:spTree>
    <p:extLst>
      <p:ext uri="{BB962C8B-B14F-4D97-AF65-F5344CB8AC3E}">
        <p14:creationId xmlns:p14="http://schemas.microsoft.com/office/powerpoint/2010/main" val="559877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C9206E9-06C1-45AC-B1F6-A404AE51B6AF}" type="datetimeFigureOut">
              <a:rPr lang="en-US"/>
              <a:pPr>
                <a:defRPr/>
              </a:pPr>
              <a:t>9/3/2011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CC71EE6-8252-4B2C-A947-336D89E491DD}" type="slidenum">
              <a:rPr lang="en-US"/>
              <a:pPr>
                <a:defRPr/>
              </a:pPr>
              <a:t>‹#›</a:t>
            </a:fld>
            <a:endParaRPr lang="en-US"/>
          </a:p>
        </p:txBody>
      </p:sp>
    </p:spTree>
    <p:extLst>
      <p:ext uri="{BB962C8B-B14F-4D97-AF65-F5344CB8AC3E}">
        <p14:creationId xmlns:p14="http://schemas.microsoft.com/office/powerpoint/2010/main" val="9232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E89C1AF-A720-4336-A234-34A0BA1602D9}" type="datetimeFigureOut">
              <a:rPr lang="en-US"/>
              <a:pPr>
                <a:defRPr/>
              </a:pPr>
              <a:t>9/3/2011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01C753-CFA0-4217-9B7D-C2BFA4D9177A}" type="slidenum">
              <a:rPr lang="en-US"/>
              <a:pPr>
                <a:defRPr/>
              </a:pPr>
              <a:t>‹#›</a:t>
            </a:fld>
            <a:endParaRPr lang="en-US"/>
          </a:p>
        </p:txBody>
      </p:sp>
    </p:spTree>
    <p:extLst>
      <p:ext uri="{BB962C8B-B14F-4D97-AF65-F5344CB8AC3E}">
        <p14:creationId xmlns:p14="http://schemas.microsoft.com/office/powerpoint/2010/main" val="2140936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214432E-CF33-445E-B458-AC3E4F53EA74}" type="datetimeFigureOut">
              <a:rPr lang="en-US"/>
              <a:pPr>
                <a:defRPr/>
              </a:pPr>
              <a:t>9/3/2011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E6F65C5-BBEC-4D48-A4D6-3E89CFF94372}" type="slidenum">
              <a:rPr lang="en-US"/>
              <a:pPr>
                <a:defRPr/>
              </a:pPr>
              <a:t>‹#›</a:t>
            </a:fld>
            <a:endParaRPr lang="en-US"/>
          </a:p>
        </p:txBody>
      </p:sp>
    </p:spTree>
    <p:extLst>
      <p:ext uri="{BB962C8B-B14F-4D97-AF65-F5344CB8AC3E}">
        <p14:creationId xmlns:p14="http://schemas.microsoft.com/office/powerpoint/2010/main" val="2187004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B882BFB-5F43-470D-A3E6-6170D4222BBB}"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6F11009-39BA-4733-B7A2-DD78405CA77D}" type="slidenum">
              <a:rPr lang="en-US"/>
              <a:pPr>
                <a:defRPr/>
              </a:pPr>
              <a:t>‹#›</a:t>
            </a:fld>
            <a:endParaRPr lang="en-US"/>
          </a:p>
        </p:txBody>
      </p:sp>
    </p:spTree>
    <p:extLst>
      <p:ext uri="{BB962C8B-B14F-4D97-AF65-F5344CB8AC3E}">
        <p14:creationId xmlns:p14="http://schemas.microsoft.com/office/powerpoint/2010/main" val="1903140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74A5952-791E-4BA7-9571-6D6146D54817}" type="datetimeFigureOut">
              <a:rPr lang="en-US"/>
              <a:pPr>
                <a:defRPr/>
              </a:pPr>
              <a:t>9/3/2011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3977C68-43AB-4A9E-A5D3-8F4851C82902}" type="slidenum">
              <a:rPr lang="en-US"/>
              <a:pPr>
                <a:defRPr/>
              </a:pPr>
              <a:t>‹#›</a:t>
            </a:fld>
            <a:endParaRPr lang="en-US"/>
          </a:p>
        </p:txBody>
      </p:sp>
    </p:spTree>
    <p:extLst>
      <p:ext uri="{BB962C8B-B14F-4D97-AF65-F5344CB8AC3E}">
        <p14:creationId xmlns:p14="http://schemas.microsoft.com/office/powerpoint/2010/main" val="833998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5E76427-23BC-4DB3-97E1-284E3BFB3E7C}" type="datetimeFigureOut">
              <a:rPr lang="en-US"/>
              <a:pPr>
                <a:defRPr/>
              </a:pPr>
              <a:t>9/3/2011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448C84EC-5705-48D6-9013-6AC5C58441C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2.png"/><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5.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13.png"/><Relationship Id="rId5" Type="http://schemas.openxmlformats.org/officeDocument/2006/relationships/oleObject" Target="../embeddings/oleObject2.bin"/><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3" descr="tiposdepann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357188"/>
            <a:ext cx="6989762"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928662" y="4713471"/>
            <a:ext cx="7313220" cy="2215991"/>
          </a:xfrm>
          <a:prstGeom prst="rect">
            <a:avLst/>
          </a:prstGeom>
          <a:noFill/>
        </p:spPr>
        <p:txBody>
          <a:bodyPr wrap="none">
            <a:spAutoFit/>
          </a:bodyPr>
          <a:lstStyle/>
          <a:p>
            <a:pPr algn="ctr" fontAlgn="auto">
              <a:spcBef>
                <a:spcPts val="0"/>
              </a:spcBef>
              <a:spcAft>
                <a:spcPts val="0"/>
              </a:spcAft>
              <a:defRPr/>
            </a:pPr>
            <a:r>
              <a:rPr lang="en-GB" sz="13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Bermuda Solid" pitchFamily="2" charset="0"/>
              </a:rPr>
              <a:t>el pan</a:t>
            </a:r>
            <a:endParaRPr lang="en-US" sz="13800" dirty="0">
              <a:ln w="18415" cmpd="sng">
                <a:solidFill>
                  <a:srgbClr val="FFFFFF"/>
                </a:solidFill>
                <a:prstDash val="solid"/>
              </a:ln>
              <a:solidFill>
                <a:srgbClr val="0070C0"/>
              </a:solidFill>
              <a:effectLst>
                <a:outerShdw blurRad="63500" dir="3600000" algn="tl" rotWithShape="0">
                  <a:srgbClr val="000000">
                    <a:alpha val="70000"/>
                  </a:srgbClr>
                </a:outerShdw>
              </a:effectLst>
              <a:latin typeface="Bermuda Solid" pitchFamily="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23850" y="188913"/>
            <a:ext cx="8424863"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1.  Read the text quite quickly.  Don’t stop when there are words you don’t understand.  You are just trying to pick up on the gist (main message) of the text this time around.  Now see if you can assign an appropriate heading to each paragraph.  There are more headings than you need! </a:t>
            </a:r>
            <a:r>
              <a:rPr lang="en-GB" sz="1600" b="1" i="1"/>
              <a:t>Put numbers 1,2,3,4 and 5 under the most appropriate headings</a:t>
            </a:r>
            <a:r>
              <a:rPr lang="en-GB" sz="1600"/>
              <a:t>.</a:t>
            </a:r>
          </a:p>
        </p:txBody>
      </p:sp>
      <p:graphicFrame>
        <p:nvGraphicFramePr>
          <p:cNvPr id="37891" name="Group 3"/>
          <p:cNvGraphicFramePr>
            <a:graphicFrameLocks noGrp="1"/>
          </p:cNvGraphicFramePr>
          <p:nvPr/>
        </p:nvGraphicFramePr>
        <p:xfrm>
          <a:off x="179388" y="1468438"/>
          <a:ext cx="8821737" cy="376237"/>
        </p:xfrm>
        <a:graphic>
          <a:graphicData uri="http://schemas.openxmlformats.org/drawingml/2006/table">
            <a:tbl>
              <a:tblPr/>
              <a:tblGrid>
                <a:gridCol w="1763582"/>
                <a:gridCol w="1765495"/>
                <a:gridCol w="1763582"/>
                <a:gridCol w="1763582"/>
                <a:gridCol w="1765496"/>
              </a:tblGrid>
              <a:tr h="376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Not fattening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Preferences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Places eaten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The survey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0" i="0" u="none" strike="noStrike" cap="none" normalizeH="0" baseline="0" dirty="0" smtClean="0">
                          <a:ln>
                            <a:noFill/>
                          </a:ln>
                          <a:solidFill>
                            <a:schemeClr val="tx1"/>
                          </a:solidFill>
                          <a:effectLst/>
                          <a:latin typeface="Arial" charset="0"/>
                        </a:rPr>
                        <a:t>Nutritional value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09" name="Text Box 35"/>
          <p:cNvSpPr txBox="1">
            <a:spLocks noChangeArrowheads="1"/>
          </p:cNvSpPr>
          <p:nvPr/>
        </p:nvSpPr>
        <p:spPr bwMode="auto">
          <a:xfrm>
            <a:off x="323850" y="2430463"/>
            <a:ext cx="84248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2.  Read the text again.  Highlight every sentence where you are pretty sure you can guess the overall meaning, even when you don’t know the meaning of each word.  How many sentences have you highlighted?  </a:t>
            </a:r>
            <a:r>
              <a:rPr lang="en-GB" sz="1600" b="1" i="1"/>
              <a:t>Write that number here ________</a:t>
            </a:r>
            <a:r>
              <a:rPr lang="en-GB" sz="1600"/>
              <a:t> (total number of sentences = 8)</a:t>
            </a:r>
          </a:p>
        </p:txBody>
      </p:sp>
      <p:sp>
        <p:nvSpPr>
          <p:cNvPr id="8210" name="Text Box 36"/>
          <p:cNvSpPr txBox="1">
            <a:spLocks noChangeArrowheads="1"/>
          </p:cNvSpPr>
          <p:nvPr/>
        </p:nvSpPr>
        <p:spPr bwMode="auto">
          <a:xfrm>
            <a:off x="323850" y="3500438"/>
            <a:ext cx="8424863"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3.  Read the text again.  This time, see if you can interpret the likely meanings of the following words (that you have never met before!)  They appear in order in the text to help you find them.</a:t>
            </a:r>
          </a:p>
        </p:txBody>
      </p:sp>
      <p:graphicFrame>
        <p:nvGraphicFramePr>
          <p:cNvPr id="37925" name="Group 37"/>
          <p:cNvGraphicFramePr>
            <a:graphicFrameLocks noGrp="1"/>
          </p:cNvGraphicFramePr>
          <p:nvPr/>
        </p:nvGraphicFramePr>
        <p:xfrm>
          <a:off x="250825" y="4286250"/>
          <a:ext cx="8678863" cy="1584816"/>
        </p:xfrm>
        <a:graphic>
          <a:graphicData uri="http://schemas.openxmlformats.org/drawingml/2006/table">
            <a:tbl>
              <a:tblPr/>
              <a:tblGrid>
                <a:gridCol w="2820967"/>
                <a:gridCol w="2967068"/>
                <a:gridCol w="2890828"/>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people from Madrid</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smtClean="0">
                          <a:ln>
                            <a:noFill/>
                          </a:ln>
                          <a:solidFill>
                            <a:schemeClr val="tx1"/>
                          </a:solidFill>
                          <a:effectLst/>
                          <a:latin typeface="+mn-lt"/>
                        </a:rPr>
                        <a:t>young </a:t>
                      </a:r>
                      <a:r>
                        <a:rPr kumimoji="0" lang="en-GB" sz="2000" b="0" i="0" u="none" strike="noStrike" cap="none" normalizeH="0" baseline="0" dirty="0" smtClean="0">
                          <a:ln>
                            <a:noFill/>
                          </a:ln>
                          <a:solidFill>
                            <a:schemeClr val="tx1"/>
                          </a:solidFill>
                          <a:effectLst/>
                          <a:latin typeface="+mn-lt"/>
                        </a:rPr>
                        <a:t>people</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bones and teeth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survey</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percent</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myth</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campaign</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carbohydrate</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to make (you) fat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beach</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brain</a:t>
                      </a:r>
                      <a:endParaRPr kumimoji="0" lang="en-US" sz="2000" b="0" i="0" u="none" strike="noStrike" cap="none" normalizeH="0" baseline="0" dirty="0" smtClean="0">
                        <a:ln>
                          <a:noFill/>
                        </a:ln>
                        <a:solidFill>
                          <a:schemeClr val="tx1"/>
                        </a:solidFill>
                        <a:effectLst/>
                        <a:latin typeface="+mn-lt"/>
                      </a:endParaRP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000" b="0" i="0" u="none" strike="noStrike" cap="none" normalizeH="0" baseline="0" dirty="0" smtClean="0">
                          <a:ln>
                            <a:noFill/>
                          </a:ln>
                          <a:solidFill>
                            <a:schemeClr val="tx1"/>
                          </a:solidFill>
                          <a:effectLst/>
                          <a:latin typeface="+mn-lt"/>
                        </a:rPr>
                        <a:t>normal diet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8233" name="Text Box 64"/>
          <p:cNvSpPr txBox="1">
            <a:spLocks noChangeArrowheads="1"/>
          </p:cNvSpPr>
          <p:nvPr/>
        </p:nvSpPr>
        <p:spPr bwMode="auto">
          <a:xfrm>
            <a:off x="250825" y="6092825"/>
            <a:ext cx="871378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spcBef>
                <a:spcPct val="50000"/>
              </a:spcBef>
            </a:pPr>
            <a:r>
              <a:rPr lang="en-GB" sz="1600"/>
              <a:t>4.  Circle the word that best describes your understanding of this text now:</a:t>
            </a:r>
            <a:br>
              <a:rPr lang="en-GB" sz="1600"/>
            </a:br>
            <a:r>
              <a:rPr lang="en-GB" sz="2000"/>
              <a:t>I understand </a:t>
            </a:r>
            <a:r>
              <a:rPr lang="en-GB" sz="2000" u="sng"/>
              <a:t>all / most / about half / less than half / none</a:t>
            </a:r>
            <a:r>
              <a:rPr lang="en-GB" sz="2000"/>
              <a:t> of this text.</a:t>
            </a:r>
          </a:p>
        </p:txBody>
      </p:sp>
      <p:graphicFrame>
        <p:nvGraphicFramePr>
          <p:cNvPr id="9" name="Group 3"/>
          <p:cNvGraphicFramePr>
            <a:graphicFrameLocks noGrp="1"/>
          </p:cNvGraphicFramePr>
          <p:nvPr/>
        </p:nvGraphicFramePr>
        <p:xfrm>
          <a:off x="179388" y="1909763"/>
          <a:ext cx="8821737" cy="376237"/>
        </p:xfrm>
        <a:graphic>
          <a:graphicData uri="http://schemas.openxmlformats.org/drawingml/2006/table">
            <a:tbl>
              <a:tblPr/>
              <a:tblGrid>
                <a:gridCol w="1763582"/>
                <a:gridCol w="1765495"/>
                <a:gridCol w="1763582"/>
                <a:gridCol w="1763582"/>
                <a:gridCol w="1765496"/>
              </a:tblGrid>
              <a:tr h="37623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GB" sz="16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395288" y="-171450"/>
            <a:ext cx="8229600" cy="1143000"/>
          </a:xfrm>
        </p:spPr>
        <p:txBody>
          <a:bodyPr rtlCol="0">
            <a:normAutofit/>
          </a:bodyPr>
          <a:lstStyle/>
          <a:p>
            <a:pPr fontAlgn="auto">
              <a:spcAft>
                <a:spcPts val="0"/>
              </a:spcAft>
              <a:defRPr/>
            </a:pPr>
            <a:r>
              <a:rPr lang="es-ES" b="1" dirty="0" smtClean="0">
                <a:solidFill>
                  <a:srgbClr val="C00000"/>
                </a:solidFill>
                <a:effectLst>
                  <a:outerShdw blurRad="38100" dist="38100" dir="2700000" algn="tl">
                    <a:srgbClr val="000000"/>
                  </a:outerShdw>
                </a:effectLst>
              </a:rPr>
              <a:t>¿Cuáles son las preguntas?</a:t>
            </a:r>
          </a:p>
        </p:txBody>
      </p:sp>
      <p:sp>
        <p:nvSpPr>
          <p:cNvPr id="11268" name="AutoShape 4"/>
          <p:cNvSpPr>
            <a:spLocks noChangeArrowheads="1"/>
          </p:cNvSpPr>
          <p:nvPr/>
        </p:nvSpPr>
        <p:spPr bwMode="auto">
          <a:xfrm>
            <a:off x="4140200" y="908050"/>
            <a:ext cx="3095625" cy="1163638"/>
          </a:xfrm>
          <a:prstGeom prst="wedgeRectCallout">
            <a:avLst>
              <a:gd name="adj1" fmla="val -32198"/>
              <a:gd name="adj2" fmla="val 94131"/>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1. Sí, me encantan.</a:t>
            </a:r>
          </a:p>
        </p:txBody>
      </p:sp>
      <p:sp>
        <p:nvSpPr>
          <p:cNvPr id="9220" name="AutoShape 6"/>
          <p:cNvSpPr>
            <a:spLocks noChangeArrowheads="1"/>
          </p:cNvSpPr>
          <p:nvPr/>
        </p:nvSpPr>
        <p:spPr bwMode="auto">
          <a:xfrm>
            <a:off x="6227763" y="1700213"/>
            <a:ext cx="2916237" cy="1943100"/>
          </a:xfrm>
          <a:prstGeom prst="wedgeEllipseCallout">
            <a:avLst>
              <a:gd name="adj1" fmla="val -74819"/>
              <a:gd name="adj2" fmla="val 42954"/>
            </a:avLst>
          </a:prstGeom>
          <a:solidFill>
            <a:srgbClr val="FFFF99"/>
          </a:solidFill>
          <a:ln w="9525">
            <a:solidFill>
              <a:schemeClr val="tx1"/>
            </a:solidFill>
            <a:miter lim="800000"/>
            <a:headEnd/>
            <a:tailEnd/>
          </a:ln>
        </p:spPr>
        <p:txBody>
          <a:bodyPr anchor="ctr"/>
          <a:lstStyle/>
          <a:p>
            <a:pPr algn="ctr"/>
            <a:r>
              <a:rPr lang="es-ES" sz="3200" b="1">
                <a:solidFill>
                  <a:srgbClr val="002060"/>
                </a:solidFill>
                <a:latin typeface="Calibri" pitchFamily="34" charset="0"/>
              </a:rPr>
              <a:t>2. No, no me gustan nada.</a:t>
            </a:r>
          </a:p>
        </p:txBody>
      </p:sp>
      <p:sp>
        <p:nvSpPr>
          <p:cNvPr id="11271" name="AutoShape 7"/>
          <p:cNvSpPr>
            <a:spLocks noChangeArrowheads="1"/>
          </p:cNvSpPr>
          <p:nvPr/>
        </p:nvSpPr>
        <p:spPr bwMode="auto">
          <a:xfrm>
            <a:off x="3429000" y="4929188"/>
            <a:ext cx="3929063" cy="1928812"/>
          </a:xfrm>
          <a:prstGeom prst="wedgeEllipseCallout">
            <a:avLst>
              <a:gd name="adj1" fmla="val -17898"/>
              <a:gd name="adj2" fmla="val -75009"/>
            </a:avLst>
          </a:prstGeom>
          <a:solidFill>
            <a:schemeClr val="accent6">
              <a:lumMod val="75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chemeClr val="bg1"/>
                </a:solidFill>
                <a:latin typeface="Calibri" pitchFamily="34" charset="0"/>
              </a:rPr>
              <a:t>4. No, porque soy vegetariano/a.</a:t>
            </a:r>
          </a:p>
        </p:txBody>
      </p:sp>
      <p:sp>
        <p:nvSpPr>
          <p:cNvPr id="9222" name="AutoShape 10"/>
          <p:cNvSpPr>
            <a:spLocks noChangeArrowheads="1"/>
          </p:cNvSpPr>
          <p:nvPr/>
        </p:nvSpPr>
        <p:spPr bwMode="auto">
          <a:xfrm>
            <a:off x="684213" y="714375"/>
            <a:ext cx="3168650" cy="1785938"/>
          </a:xfrm>
          <a:prstGeom prst="wedgeEllipseCallout">
            <a:avLst>
              <a:gd name="adj1" fmla="val 42792"/>
              <a:gd name="adj2" fmla="val 74514"/>
            </a:avLst>
          </a:prstGeom>
          <a:solidFill>
            <a:srgbClr val="FFFF99"/>
          </a:solidFill>
          <a:ln w="9525">
            <a:solidFill>
              <a:schemeClr val="tx1"/>
            </a:solidFill>
            <a:miter lim="800000"/>
            <a:headEnd/>
            <a:tailEnd/>
          </a:ln>
        </p:spPr>
        <p:txBody>
          <a:bodyPr anchor="ctr"/>
          <a:lstStyle/>
          <a:p>
            <a:pPr algn="ctr"/>
            <a:r>
              <a:rPr lang="es-ES" sz="3200" b="1">
                <a:solidFill>
                  <a:srgbClr val="002060"/>
                </a:solidFill>
                <a:latin typeface="Calibri" pitchFamily="34" charset="0"/>
              </a:rPr>
              <a:t>7. Sí, pero es un poco aburrido.</a:t>
            </a:r>
            <a:endParaRPr lang="es-ES" sz="2800" b="1">
              <a:solidFill>
                <a:srgbClr val="002060"/>
              </a:solidFill>
              <a:latin typeface="Calibri" pitchFamily="34" charset="0"/>
            </a:endParaRPr>
          </a:p>
        </p:txBody>
      </p:sp>
      <p:pic>
        <p:nvPicPr>
          <p:cNvPr id="9223" name="Picture 11" descr="Trent%20Site%20cartoon%20boy%20smiling"/>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2708275"/>
            <a:ext cx="1398587"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6" name="AutoShape 12"/>
          <p:cNvSpPr>
            <a:spLocks noChangeArrowheads="1"/>
          </p:cNvSpPr>
          <p:nvPr/>
        </p:nvSpPr>
        <p:spPr bwMode="auto">
          <a:xfrm>
            <a:off x="250825" y="2500313"/>
            <a:ext cx="2736850" cy="1793875"/>
          </a:xfrm>
          <a:prstGeom prst="wedgeEllipseCallout">
            <a:avLst>
              <a:gd name="adj1" fmla="val 78653"/>
              <a:gd name="adj2" fmla="val 38245"/>
            </a:avLst>
          </a:prstGeom>
          <a:solidFill>
            <a:schemeClr val="accent6">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6.  Sí, por supuesto. ¿Y tú?</a:t>
            </a:r>
          </a:p>
        </p:txBody>
      </p:sp>
      <p:sp>
        <p:nvSpPr>
          <p:cNvPr id="11277" name="AutoShape 4"/>
          <p:cNvSpPr>
            <a:spLocks noChangeArrowheads="1"/>
          </p:cNvSpPr>
          <p:nvPr/>
        </p:nvSpPr>
        <p:spPr bwMode="auto">
          <a:xfrm>
            <a:off x="5867400" y="3643313"/>
            <a:ext cx="3095625" cy="1568450"/>
          </a:xfrm>
          <a:prstGeom prst="wedgeRectCallout">
            <a:avLst>
              <a:gd name="adj1" fmla="val -70233"/>
              <a:gd name="adj2" fmla="val -31059"/>
            </a:avLst>
          </a:prstGeom>
          <a:solidFill>
            <a:schemeClr val="accent6">
              <a:lumMod val="60000"/>
              <a:lumOff val="4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3. Mi bocadillo preferido es </a:t>
            </a:r>
            <a:r>
              <a:rPr lang="es-ES" sz="3200" b="1" dirty="0" smtClean="0">
                <a:solidFill>
                  <a:srgbClr val="002060"/>
                </a:solidFill>
                <a:latin typeface="Calibri" pitchFamily="34" charset="0"/>
              </a:rPr>
              <a:t>de</a:t>
            </a:r>
            <a:r>
              <a:rPr lang="es-ES" sz="3200" b="1" dirty="0" smtClean="0">
                <a:solidFill>
                  <a:srgbClr val="FF0000"/>
                </a:solidFill>
                <a:latin typeface="Calibri" pitchFamily="34" charset="0"/>
              </a:rPr>
              <a:t> </a:t>
            </a:r>
            <a:r>
              <a:rPr lang="es-ES" sz="3200" b="1" dirty="0" smtClean="0">
                <a:solidFill>
                  <a:srgbClr val="002060"/>
                </a:solidFill>
                <a:latin typeface="Calibri" pitchFamily="34" charset="0"/>
              </a:rPr>
              <a:t>queso </a:t>
            </a:r>
            <a:r>
              <a:rPr lang="es-ES" sz="3200" b="1" dirty="0">
                <a:solidFill>
                  <a:srgbClr val="002060"/>
                </a:solidFill>
                <a:latin typeface="Calibri" pitchFamily="34" charset="0"/>
              </a:rPr>
              <a:t>y tomate.</a:t>
            </a:r>
          </a:p>
        </p:txBody>
      </p:sp>
      <p:sp>
        <p:nvSpPr>
          <p:cNvPr id="11278" name="AutoShape 7"/>
          <p:cNvSpPr>
            <a:spLocks noChangeArrowheads="1"/>
          </p:cNvSpPr>
          <p:nvPr/>
        </p:nvSpPr>
        <p:spPr bwMode="auto">
          <a:xfrm>
            <a:off x="0" y="4652963"/>
            <a:ext cx="3384550" cy="1655762"/>
          </a:xfrm>
          <a:prstGeom prst="wedgeEllipseCallout">
            <a:avLst>
              <a:gd name="adj1" fmla="val 10037"/>
              <a:gd name="adj2" fmla="val -73009"/>
            </a:avLst>
          </a:prstGeom>
          <a:solidFill>
            <a:schemeClr val="accent6">
              <a:lumMod val="40000"/>
              <a:lumOff val="60000"/>
            </a:schemeClr>
          </a:solidFill>
          <a:ln w="9525">
            <a:solidFill>
              <a:schemeClr val="tx1"/>
            </a:solidFill>
            <a:miter lim="800000"/>
            <a:headEnd/>
            <a:tailEnd/>
          </a:ln>
        </p:spPr>
        <p:txBody>
          <a:bodyPr anchor="ctr"/>
          <a:lstStyle/>
          <a:p>
            <a:pPr algn="ctr" fontAlgn="auto">
              <a:spcBef>
                <a:spcPts val="0"/>
              </a:spcBef>
              <a:spcAft>
                <a:spcPts val="0"/>
              </a:spcAft>
              <a:defRPr/>
            </a:pPr>
            <a:r>
              <a:rPr lang="es-ES" sz="3200" b="1" dirty="0">
                <a:solidFill>
                  <a:srgbClr val="002060"/>
                </a:solidFill>
                <a:latin typeface="Calibri" pitchFamily="34" charset="0"/>
              </a:rPr>
              <a:t>5.  Detesto las cebollas.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4581128"/>
            <a:ext cx="8208912" cy="1661993"/>
          </a:xfrm>
          <a:prstGeom prst="rect">
            <a:avLst/>
          </a:prstGeom>
          <a:noFill/>
        </p:spPr>
        <p:txBody>
          <a:bodyPr wrap="square" rtlCol="0">
            <a:spAutoFit/>
          </a:bodyPr>
          <a:lstStyle/>
          <a:p>
            <a:r>
              <a:rPr lang="en-GB" sz="2800" dirty="0" err="1" smtClean="0">
                <a:latin typeface="+mn-lt"/>
              </a:rPr>
              <a:t>Objetivos</a:t>
            </a:r>
            <a:r>
              <a:rPr lang="en-GB" sz="2800" dirty="0" smtClean="0">
                <a:latin typeface="+mn-lt"/>
              </a:rPr>
              <a:t>:</a:t>
            </a:r>
          </a:p>
          <a:p>
            <a:pPr marL="457200" indent="-457200">
              <a:buFont typeface="Wingdings" pitchFamily="2" charset="2"/>
              <a:buChar char="§"/>
            </a:pPr>
            <a:r>
              <a:rPr lang="en-GB" sz="2800" dirty="0" err="1" smtClean="0">
                <a:latin typeface="+mn-lt"/>
              </a:rPr>
              <a:t>Comparar</a:t>
            </a:r>
            <a:r>
              <a:rPr lang="en-GB" sz="2800" dirty="0" smtClean="0">
                <a:latin typeface="+mn-lt"/>
              </a:rPr>
              <a:t> </a:t>
            </a:r>
            <a:r>
              <a:rPr lang="en-GB" sz="2800" dirty="0" err="1" smtClean="0">
                <a:latin typeface="+mn-lt"/>
              </a:rPr>
              <a:t>las</a:t>
            </a:r>
            <a:r>
              <a:rPr lang="en-GB" sz="2800" dirty="0" smtClean="0">
                <a:latin typeface="+mn-lt"/>
              </a:rPr>
              <a:t> </a:t>
            </a:r>
            <a:r>
              <a:rPr lang="en-GB" sz="2800" dirty="0" err="1" smtClean="0">
                <a:latin typeface="+mn-lt"/>
              </a:rPr>
              <a:t>preferencias</a:t>
            </a:r>
            <a:r>
              <a:rPr lang="en-GB" sz="2800" dirty="0" smtClean="0">
                <a:latin typeface="+mn-lt"/>
              </a:rPr>
              <a:t> en </a:t>
            </a:r>
            <a:r>
              <a:rPr lang="en-GB" sz="2800" dirty="0" err="1" smtClean="0">
                <a:latin typeface="+mn-lt"/>
              </a:rPr>
              <a:t>España</a:t>
            </a:r>
            <a:r>
              <a:rPr lang="en-GB" sz="2800" dirty="0" smtClean="0">
                <a:latin typeface="+mn-lt"/>
              </a:rPr>
              <a:t> e </a:t>
            </a:r>
            <a:r>
              <a:rPr lang="en-GB" sz="2800" dirty="0" err="1" smtClean="0">
                <a:latin typeface="+mn-lt"/>
              </a:rPr>
              <a:t>Inglaterra</a:t>
            </a:r>
            <a:endParaRPr lang="en-GB" sz="2800" dirty="0" smtClean="0">
              <a:latin typeface="+mn-lt"/>
            </a:endParaRPr>
          </a:p>
          <a:p>
            <a:pPr marL="457200" indent="-457200">
              <a:buFont typeface="Wingdings" pitchFamily="2" charset="2"/>
              <a:buChar char="§"/>
            </a:pPr>
            <a:r>
              <a:rPr lang="en-GB" sz="2800" dirty="0" err="1" smtClean="0">
                <a:latin typeface="+mn-lt"/>
              </a:rPr>
              <a:t>Hacer</a:t>
            </a:r>
            <a:r>
              <a:rPr lang="en-GB" sz="2800" dirty="0" smtClean="0">
                <a:solidFill>
                  <a:srgbClr val="FF0000"/>
                </a:solidFill>
                <a:latin typeface="+mn-lt"/>
              </a:rPr>
              <a:t> </a:t>
            </a:r>
            <a:r>
              <a:rPr lang="en-GB" sz="2800" dirty="0" smtClean="0">
                <a:latin typeface="+mn-lt"/>
              </a:rPr>
              <a:t>y </a:t>
            </a:r>
            <a:r>
              <a:rPr lang="en-GB" sz="2800" dirty="0" err="1" smtClean="0">
                <a:latin typeface="+mn-lt"/>
              </a:rPr>
              <a:t>contestar</a:t>
            </a:r>
            <a:r>
              <a:rPr lang="en-GB" sz="2800" dirty="0" smtClean="0">
                <a:latin typeface="+mn-lt"/>
              </a:rPr>
              <a:t> </a:t>
            </a:r>
            <a:r>
              <a:rPr lang="en-GB" sz="2800" dirty="0" err="1" smtClean="0">
                <a:latin typeface="+mn-lt"/>
              </a:rPr>
              <a:t>preguntas</a:t>
            </a:r>
            <a:r>
              <a:rPr lang="en-GB" sz="2800" dirty="0" smtClean="0">
                <a:latin typeface="+mn-lt"/>
              </a:rPr>
              <a:t> </a:t>
            </a:r>
            <a:r>
              <a:rPr lang="en-GB" sz="2800" dirty="0" err="1" smtClean="0">
                <a:latin typeface="+mn-lt"/>
              </a:rPr>
              <a:t>sobre</a:t>
            </a:r>
            <a:r>
              <a:rPr lang="en-GB" sz="2800" dirty="0" smtClean="0">
                <a:latin typeface="+mn-lt"/>
              </a:rPr>
              <a:t> la comida</a:t>
            </a:r>
          </a:p>
          <a:p>
            <a:endParaRPr lang="en-GB" dirty="0"/>
          </a:p>
        </p:txBody>
      </p:sp>
      <p:pic>
        <p:nvPicPr>
          <p:cNvPr id="4" name="Picture 2" descr="http://www.take-away.es/carta/bocadillo_serr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139" y="476672"/>
            <a:ext cx="43561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http://upload.wikimedia.org/wikipedia/ang/f/ff/Sandwi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2348880"/>
            <a:ext cx="3743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2743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if-peanut-bu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2938" y="1062038"/>
            <a:ext cx="126365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bac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43688" y="990600"/>
            <a:ext cx="1854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banana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43250" y="1276350"/>
            <a:ext cx="24130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214546" y="1205625"/>
            <a:ext cx="918842" cy="1862048"/>
          </a:xfrm>
          <a:prstGeom prst="rect">
            <a:avLst/>
          </a:prstGeom>
          <a:noFill/>
        </p:spPr>
        <p:txBody>
          <a:bodyPr wrap="none">
            <a:spAutoFit/>
          </a:bodyPr>
          <a:lstStyle/>
          <a:p>
            <a:pPr algn="ctr" fontAlgn="auto">
              <a:spcBef>
                <a:spcPts val="0"/>
              </a:spcBef>
              <a:spcAft>
                <a:spcPts val="0"/>
              </a:spcAft>
              <a:defRPr/>
            </a:pPr>
            <a:r>
              <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t>
            </a:r>
          </a:p>
        </p:txBody>
      </p:sp>
      <p:sp>
        <p:nvSpPr>
          <p:cNvPr id="6" name="Rectangle 5"/>
          <p:cNvSpPr/>
          <p:nvPr/>
        </p:nvSpPr>
        <p:spPr>
          <a:xfrm>
            <a:off x="5572132" y="1205625"/>
            <a:ext cx="918842" cy="1862048"/>
          </a:xfrm>
          <a:prstGeom prst="rect">
            <a:avLst/>
          </a:prstGeom>
          <a:noFill/>
        </p:spPr>
        <p:txBody>
          <a:bodyPr wrap="none">
            <a:spAutoFit/>
          </a:bodyPr>
          <a:lstStyle/>
          <a:p>
            <a:pPr algn="ctr" fontAlgn="auto">
              <a:spcBef>
                <a:spcPts val="0"/>
              </a:spcBef>
              <a:spcAft>
                <a:spcPts val="0"/>
              </a:spcAft>
              <a:defRPr/>
            </a:pPr>
            <a:r>
              <a:rPr lang="en-US" sz="115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mn-lt"/>
              </a:rPr>
              <a:t>+</a:t>
            </a:r>
          </a:p>
        </p:txBody>
      </p:sp>
      <p:sp>
        <p:nvSpPr>
          <p:cNvPr id="3079" name="TextBox 6"/>
          <p:cNvSpPr txBox="1">
            <a:spLocks noChangeArrowheads="1"/>
          </p:cNvSpPr>
          <p:nvPr/>
        </p:nvSpPr>
        <p:spPr bwMode="auto">
          <a:xfrm>
            <a:off x="500063" y="285750"/>
            <a:ext cx="8358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200" b="1"/>
              <a:t>¿Es el bocadillo preferido de quién?</a:t>
            </a:r>
            <a:endParaRPr lang="en-US" sz="3200" b="1"/>
          </a:p>
        </p:txBody>
      </p:sp>
      <p:pic>
        <p:nvPicPr>
          <p:cNvPr id="8" name="Picture 7" descr="elvis_presley_concert.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00438" y="3500438"/>
            <a:ext cx="2214562" cy="303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3"/>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strVal val="#ppt_w+.3"/>
                                          </p:val>
                                        </p:tav>
                                        <p:tav tm="100000">
                                          <p:val>
                                            <p:strVal val="#ppt_w"/>
                                          </p:val>
                                        </p:tav>
                                      </p:tavLst>
                                    </p:anim>
                                    <p:anim calcmode="lin" valueType="num">
                                      <p:cBhvr>
                                        <p:cTn id="22" dur="1000" fill="hold"/>
                                        <p:tgtEl>
                                          <p:spTgt spid="4"/>
                                        </p:tgtEl>
                                        <p:attrNameLst>
                                          <p:attrName>ppt_h</p:attrName>
                                        </p:attrNameLst>
                                      </p:cBhvr>
                                      <p:tavLst>
                                        <p:tav tm="0">
                                          <p:val>
                                            <p:strVal val="#ppt_h"/>
                                          </p:val>
                                        </p:tav>
                                        <p:tav tm="100000">
                                          <p:val>
                                            <p:strVal val="#ppt_h"/>
                                          </p:val>
                                        </p:tav>
                                      </p:tavLst>
                                    </p:anim>
                                    <p:animEffect transition="in" filter="fade">
                                      <p:cBhvr>
                                        <p:cTn id="23" dur="1000"/>
                                        <p:tgtEl>
                                          <p:spTgt spid="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1000" fill="hold"/>
                                        <p:tgtEl>
                                          <p:spTgt spid="6"/>
                                        </p:tgtEl>
                                        <p:attrNameLst>
                                          <p:attrName>ppt_w</p:attrName>
                                        </p:attrNameLst>
                                      </p:cBhvr>
                                      <p:tavLst>
                                        <p:tav tm="0">
                                          <p:val>
                                            <p:strVal val="#ppt_w+.3"/>
                                          </p:val>
                                        </p:tav>
                                        <p:tav tm="100000">
                                          <p:val>
                                            <p:strVal val="#ppt_w"/>
                                          </p:val>
                                        </p:tav>
                                      </p:tavLst>
                                    </p:anim>
                                    <p:anim calcmode="lin" valueType="num">
                                      <p:cBhvr>
                                        <p:cTn id="29" dur="1000" fill="hold"/>
                                        <p:tgtEl>
                                          <p:spTgt spid="6"/>
                                        </p:tgtEl>
                                        <p:attrNameLst>
                                          <p:attrName>ppt_h</p:attrName>
                                        </p:attrNameLst>
                                      </p:cBhvr>
                                      <p:tavLst>
                                        <p:tav tm="0">
                                          <p:val>
                                            <p:strVal val="#ppt_h"/>
                                          </p:val>
                                        </p:tav>
                                        <p:tav tm="100000">
                                          <p:val>
                                            <p:strVal val="#ppt_h"/>
                                          </p:val>
                                        </p:tav>
                                      </p:tavLst>
                                    </p:anim>
                                    <p:animEffect transition="in" filter="fade">
                                      <p:cBhvr>
                                        <p:cTn id="30" dur="1000"/>
                                        <p:tgtEl>
                                          <p:spTgt spid="6"/>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0" presetClass="entr" presetSubtype="0" decel="10000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p:cTn id="35" dur="1000" fill="hold"/>
                                        <p:tgtEl>
                                          <p:spTgt spid="3"/>
                                        </p:tgtEl>
                                        <p:attrNameLst>
                                          <p:attrName>ppt_w</p:attrName>
                                        </p:attrNameLst>
                                      </p:cBhvr>
                                      <p:tavLst>
                                        <p:tav tm="0">
                                          <p:val>
                                            <p:strVal val="#ppt_w+.3"/>
                                          </p:val>
                                        </p:tav>
                                        <p:tav tm="100000">
                                          <p:val>
                                            <p:strVal val="#ppt_w"/>
                                          </p:val>
                                        </p:tav>
                                      </p:tavLst>
                                    </p:anim>
                                    <p:anim calcmode="lin" valueType="num">
                                      <p:cBhvr>
                                        <p:cTn id="36" dur="1000" fill="hold"/>
                                        <p:tgtEl>
                                          <p:spTgt spid="3"/>
                                        </p:tgtEl>
                                        <p:attrNameLst>
                                          <p:attrName>ppt_h</p:attrName>
                                        </p:attrNameLst>
                                      </p:cBhvr>
                                      <p:tavLst>
                                        <p:tav tm="0">
                                          <p:val>
                                            <p:strVal val="#ppt_h"/>
                                          </p:val>
                                        </p:tav>
                                        <p:tav tm="100000">
                                          <p:val>
                                            <p:strVal val="#ppt_h"/>
                                          </p:val>
                                        </p:tav>
                                      </p:tavLst>
                                    </p:anim>
                                    <p:animEffect transition="in" filter="fade">
                                      <p:cBhvr>
                                        <p:cTn id="37" dur="1000"/>
                                        <p:tgtEl>
                                          <p:spTgt spid="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0" presetClass="entr" presetSubtype="0" decel="10000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p:cTn id="42" dur="1000" fill="hold"/>
                                        <p:tgtEl>
                                          <p:spTgt spid="8"/>
                                        </p:tgtEl>
                                        <p:attrNameLst>
                                          <p:attrName>ppt_w</p:attrName>
                                        </p:attrNameLst>
                                      </p:cBhvr>
                                      <p:tavLst>
                                        <p:tav tm="0">
                                          <p:val>
                                            <p:strVal val="#ppt_w+.3"/>
                                          </p:val>
                                        </p:tav>
                                        <p:tav tm="100000">
                                          <p:val>
                                            <p:strVal val="#ppt_w"/>
                                          </p:val>
                                        </p:tav>
                                      </p:tavLst>
                                    </p:anim>
                                    <p:anim calcmode="lin" valueType="num">
                                      <p:cBhvr>
                                        <p:cTn id="43" dur="1000" fill="hold"/>
                                        <p:tgtEl>
                                          <p:spTgt spid="8"/>
                                        </p:tgtEl>
                                        <p:attrNameLst>
                                          <p:attrName>ppt_h</p:attrName>
                                        </p:attrNameLst>
                                      </p:cBhvr>
                                      <p:tavLst>
                                        <p:tav tm="0">
                                          <p:val>
                                            <p:strVal val="#ppt_h"/>
                                          </p:val>
                                        </p:tav>
                                        <p:tav tm="100000">
                                          <p:val>
                                            <p:strVal val="#ppt_h"/>
                                          </p:val>
                                        </p:tav>
                                      </p:tavLst>
                                    </p:anim>
                                    <p:animEffect transition="in" filter="fade">
                                      <p:cBhvr>
                                        <p:cTn id="4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1"/>
          <p:cNvSpPr txBox="1">
            <a:spLocks noChangeArrowheads="1"/>
          </p:cNvSpPr>
          <p:nvPr/>
        </p:nvSpPr>
        <p:spPr bwMode="auto">
          <a:xfrm>
            <a:off x="500063" y="285750"/>
            <a:ext cx="83581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200" b="1"/>
              <a:t>¿Es el bocadillo preferido de quién?</a:t>
            </a:r>
            <a:endParaRPr lang="en-US" sz="3200" b="1"/>
          </a:p>
        </p:txBody>
      </p:sp>
      <p:pic>
        <p:nvPicPr>
          <p:cNvPr id="3" name="Picture 2" descr="Curried Chicken Salad Sandwich with Apple Chutney 500.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7250" y="1357313"/>
            <a:ext cx="3443288" cy="22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p:nvSpPr>
        <p:spPr bwMode="auto">
          <a:xfrm>
            <a:off x="4357688" y="1571625"/>
            <a:ext cx="4071937"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800"/>
              <a:t>Un bocadillo de pollo picante con curry y ensalada.</a:t>
            </a:r>
            <a:endParaRPr lang="en-US" sz="2800"/>
          </a:p>
        </p:txBody>
      </p:sp>
      <p:pic>
        <p:nvPicPr>
          <p:cNvPr id="5" name="Picture 4" descr="Oprah.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57813" y="3571875"/>
            <a:ext cx="2214562" cy="288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3"/>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3"/>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3"/>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ChangeArrowheads="1"/>
          </p:cNvSpPr>
          <p:nvPr/>
        </p:nvSpPr>
        <p:spPr bwMode="auto">
          <a:xfrm>
            <a:off x="0" y="1268413"/>
            <a:ext cx="9144000" cy="3313112"/>
          </a:xfrm>
          <a:prstGeom prst="rect">
            <a:avLst/>
          </a:prstGeom>
          <a:solidFill>
            <a:srgbClr val="FFFFFF"/>
          </a:solidFill>
          <a:ln w="9525" algn="ctr">
            <a:solidFill>
              <a:schemeClr val="tx1"/>
            </a:solidFill>
            <a:round/>
            <a:headEnd/>
            <a:tailEnd/>
          </a:ln>
          <a:effectLst>
            <a:outerShdw blurRad="50800" dist="38100" dir="2700000" algn="tl" rotWithShape="0">
              <a:prstClr val="black">
                <a:alpha val="40000"/>
              </a:prstClr>
            </a:outerShdw>
          </a:effectLst>
        </p:spPr>
        <p:txBody>
          <a:bodyPr/>
          <a:lstStyle/>
          <a:p>
            <a:pPr algn="l" eaLnBrk="0" hangingPunct="0"/>
            <a:endParaRPr lang="en-US">
              <a:latin typeface="Arial" charset="0"/>
            </a:endParaRPr>
          </a:p>
        </p:txBody>
      </p:sp>
      <p:pic>
        <p:nvPicPr>
          <p:cNvPr id="43011" name="Picture 2" descr="http://www.take-away.es/carta/bocadillo_serran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16113"/>
            <a:ext cx="4356100"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bwMode="auto">
          <a:xfrm>
            <a:off x="250825" y="1484313"/>
            <a:ext cx="3960813" cy="576262"/>
          </a:xfrm>
          <a:prstGeom prst="rect">
            <a:avLst/>
          </a:prstGeom>
          <a:ln>
            <a:solidFill>
              <a:srgbClr val="FFFFFF"/>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eaLnBrk="0" hangingPunct="0">
              <a:defRPr/>
            </a:pPr>
            <a:r>
              <a:rPr lang="en-GB" sz="2800" b="1" dirty="0">
                <a:solidFill>
                  <a:srgbClr val="FFFFFF"/>
                </a:solidFill>
                <a:latin typeface="Calibri" pitchFamily="34" charset="0"/>
              </a:rPr>
              <a:t>un </a:t>
            </a:r>
            <a:r>
              <a:rPr lang="en-GB" sz="2800" b="1" dirty="0" err="1">
                <a:solidFill>
                  <a:srgbClr val="FFFFFF"/>
                </a:solidFill>
                <a:latin typeface="Calibri" pitchFamily="34" charset="0"/>
              </a:rPr>
              <a:t>bocadillo</a:t>
            </a:r>
            <a:r>
              <a:rPr lang="en-GB" sz="2800" b="1" dirty="0">
                <a:solidFill>
                  <a:srgbClr val="FFFFFF"/>
                </a:solidFill>
                <a:latin typeface="Calibri" pitchFamily="34" charset="0"/>
              </a:rPr>
              <a:t> en </a:t>
            </a:r>
            <a:r>
              <a:rPr lang="en-GB" sz="2800" b="1" dirty="0" err="1">
                <a:solidFill>
                  <a:srgbClr val="FFFFFF"/>
                </a:solidFill>
                <a:latin typeface="Calibri" pitchFamily="34" charset="0"/>
              </a:rPr>
              <a:t>España</a:t>
            </a:r>
            <a:endParaRPr lang="en-GB" sz="2800" b="1" dirty="0">
              <a:solidFill>
                <a:srgbClr val="FFFFFF"/>
              </a:solidFill>
              <a:latin typeface="Calibri" pitchFamily="34" charset="0"/>
            </a:endParaRPr>
          </a:p>
        </p:txBody>
      </p:sp>
      <p:pic>
        <p:nvPicPr>
          <p:cNvPr id="111620" name="Picture 4" descr="http://upload.wikimedia.org/wikipedia/ang/f/ff/Sandwich.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463" y="2060575"/>
            <a:ext cx="3743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bwMode="auto">
          <a:xfrm>
            <a:off x="4716463" y="1484313"/>
            <a:ext cx="4320033" cy="576262"/>
          </a:xfrm>
          <a:prstGeom prst="rect">
            <a:avLst/>
          </a:prstGeom>
          <a:ln>
            <a:solidFill>
              <a:srgbClr val="FFFFFF"/>
            </a:solidFill>
            <a:headEnd type="none" w="med" len="med"/>
            <a:tailEnd type="none" w="med" len="med"/>
          </a:ln>
        </p:spPr>
        <p:style>
          <a:lnRef idx="3">
            <a:schemeClr val="lt1"/>
          </a:lnRef>
          <a:fillRef idx="1">
            <a:schemeClr val="dk1"/>
          </a:fillRef>
          <a:effectRef idx="1">
            <a:schemeClr val="dk1"/>
          </a:effectRef>
          <a:fontRef idx="minor">
            <a:schemeClr val="lt1"/>
          </a:fontRef>
        </p:style>
        <p:txBody>
          <a:bodyPr/>
          <a:lstStyle/>
          <a:p>
            <a:pPr eaLnBrk="0" hangingPunct="0">
              <a:defRPr/>
            </a:pPr>
            <a:r>
              <a:rPr lang="en-GB" sz="2800" b="1" dirty="0">
                <a:solidFill>
                  <a:srgbClr val="FFFFFF"/>
                </a:solidFill>
                <a:latin typeface="Calibri" pitchFamily="34" charset="0"/>
              </a:rPr>
              <a:t>un </a:t>
            </a:r>
            <a:r>
              <a:rPr lang="en-GB" sz="2800" b="1" dirty="0" err="1">
                <a:solidFill>
                  <a:srgbClr val="FFFFFF"/>
                </a:solidFill>
                <a:latin typeface="Calibri" pitchFamily="34" charset="0"/>
              </a:rPr>
              <a:t>bocadillo</a:t>
            </a:r>
            <a:r>
              <a:rPr lang="en-GB" sz="2800" b="1" dirty="0">
                <a:solidFill>
                  <a:srgbClr val="FFFFFF"/>
                </a:solidFill>
                <a:latin typeface="Calibri" pitchFamily="34" charset="0"/>
              </a:rPr>
              <a:t> en </a:t>
            </a:r>
            <a:r>
              <a:rPr lang="en-GB" sz="2800" b="1" dirty="0" err="1">
                <a:solidFill>
                  <a:srgbClr val="FFFFFF"/>
                </a:solidFill>
                <a:latin typeface="Calibri" pitchFamily="34" charset="0"/>
              </a:rPr>
              <a:t>Inglaterra</a:t>
            </a:r>
            <a:endParaRPr lang="en-GB" sz="2800" b="1" dirty="0">
              <a:solidFill>
                <a:srgbClr val="FFFFFF"/>
              </a:solidFill>
              <a:latin typeface="Calibri" pitchFamily="34" charset="0"/>
            </a:endParaRPr>
          </a:p>
        </p:txBody>
      </p:sp>
      <p:sp>
        <p:nvSpPr>
          <p:cNvPr id="6" name="Rectangle 5"/>
          <p:cNvSpPr/>
          <p:nvPr/>
        </p:nvSpPr>
        <p:spPr bwMode="auto">
          <a:xfrm>
            <a:off x="0" y="0"/>
            <a:ext cx="9144000" cy="1052513"/>
          </a:xfrm>
          <a:prstGeom prst="rect">
            <a:avLst/>
          </a:prstGeom>
          <a:solidFill>
            <a:srgbClr val="FFFFFF"/>
          </a:solidFill>
          <a:ln>
            <a:headEnd type="none" w="med" len="med"/>
            <a:tailEnd type="none" w="med" len="med"/>
          </a:ln>
          <a:effectLst>
            <a:outerShdw blurRad="152400" dist="317500" dir="5400000" sx="90000" sy="-19000" rotWithShape="0">
              <a:prstClr val="black">
                <a:alpha val="15000"/>
              </a:prstClr>
            </a:outerShdw>
          </a:effectLst>
        </p:spPr>
        <p:style>
          <a:lnRef idx="2">
            <a:schemeClr val="dk1"/>
          </a:lnRef>
          <a:fillRef idx="1">
            <a:schemeClr val="lt1"/>
          </a:fillRef>
          <a:effectRef idx="0">
            <a:schemeClr val="dk1"/>
          </a:effectRef>
          <a:fontRef idx="minor">
            <a:schemeClr val="dk1"/>
          </a:fontRef>
        </p:style>
        <p:txBody>
          <a:bodyPr/>
          <a:lstStyle/>
          <a:p>
            <a:pPr eaLnBrk="0" hangingPunct="0">
              <a:defRPr/>
            </a:pPr>
            <a:r>
              <a:rPr lang="en-GB" sz="6000" b="1" dirty="0">
                <a:solidFill>
                  <a:schemeClr val="tx1"/>
                </a:solidFill>
                <a:latin typeface="Calibri" pitchFamily="34" charset="0"/>
              </a:rPr>
              <a:t>LOS BOCADILLOS</a:t>
            </a:r>
          </a:p>
        </p:txBody>
      </p:sp>
      <p:sp>
        <p:nvSpPr>
          <p:cNvPr id="2" name="TextBox 1"/>
          <p:cNvSpPr txBox="1"/>
          <p:nvPr/>
        </p:nvSpPr>
        <p:spPr>
          <a:xfrm>
            <a:off x="250825" y="4869160"/>
            <a:ext cx="8785671" cy="830997"/>
          </a:xfrm>
          <a:prstGeom prst="rect">
            <a:avLst/>
          </a:prstGeom>
          <a:noFill/>
        </p:spPr>
        <p:txBody>
          <a:bodyPr wrap="square" rtlCol="0">
            <a:spAutoFit/>
          </a:bodyPr>
          <a:lstStyle/>
          <a:p>
            <a:pPr algn="ctr"/>
            <a:r>
              <a:rPr lang="en-GB" sz="4800" b="1" dirty="0" smtClean="0"/>
              <a:t>¿Hay </a:t>
            </a:r>
            <a:r>
              <a:rPr lang="en-GB" sz="4800" b="1" dirty="0" err="1" smtClean="0"/>
              <a:t>mucha</a:t>
            </a:r>
            <a:r>
              <a:rPr lang="en-GB" sz="4800" b="1" dirty="0" smtClean="0"/>
              <a:t> </a:t>
            </a:r>
            <a:r>
              <a:rPr lang="en-GB" sz="4800" b="1" dirty="0" err="1" smtClean="0"/>
              <a:t>diferencia</a:t>
            </a:r>
            <a:r>
              <a:rPr lang="en-GB" sz="4800" b="1" dirty="0" smtClean="0"/>
              <a:t>?</a:t>
            </a:r>
            <a:endParaRPr lang="en-GB" sz="4800" b="1" dirty="0"/>
          </a:p>
        </p:txBody>
      </p:sp>
    </p:spTree>
    <p:extLst>
      <p:ext uri="{BB962C8B-B14F-4D97-AF65-F5344CB8AC3E}">
        <p14:creationId xmlns:p14="http://schemas.microsoft.com/office/powerpoint/2010/main" val="1837116048"/>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11620"/>
                                        </p:tgtEl>
                                        <p:attrNameLst>
                                          <p:attrName>style.visibility</p:attrName>
                                        </p:attrNameLst>
                                      </p:cBhvr>
                                      <p:to>
                                        <p:strVal val="visible"/>
                                      </p:to>
                                    </p:set>
                                    <p:animEffect transition="in" filter="fade">
                                      <p:cBhvr>
                                        <p:cTn id="10" dur="500"/>
                                        <p:tgtEl>
                                          <p:spTgt spid="1116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p:cNvPicPr>
            <a:picLocks noChangeAspect="1" noChangeArrowheads="1"/>
          </p:cNvPicPr>
          <p:nvPr/>
        </p:nvPicPr>
        <p:blipFill>
          <a:blip r:embed="rId3">
            <a:extLst>
              <a:ext uri="{28A0092B-C50C-407E-A947-70E740481C1C}">
                <a14:useLocalDpi xmlns:a14="http://schemas.microsoft.com/office/drawing/2010/main" val="0"/>
              </a:ext>
            </a:extLst>
          </a:blip>
          <a:srcRect t="81500"/>
          <a:stretch>
            <a:fillRect/>
          </a:stretch>
        </p:blipFill>
        <p:spPr bwMode="auto">
          <a:xfrm>
            <a:off x="4787900" y="0"/>
            <a:ext cx="4322763"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p:cNvPicPr>
            <a:picLocks noChangeAspect="1" noChangeArrowheads="1"/>
          </p:cNvPicPr>
          <p:nvPr/>
        </p:nvPicPr>
        <p:blipFill>
          <a:blip r:embed="rId3">
            <a:extLst>
              <a:ext uri="{28A0092B-C50C-407E-A947-70E740481C1C}">
                <a14:useLocalDpi xmlns:a14="http://schemas.microsoft.com/office/drawing/2010/main" val="0"/>
              </a:ext>
            </a:extLst>
          </a:blip>
          <a:srcRect t="57228" b="18623"/>
          <a:stretch>
            <a:fillRect/>
          </a:stretch>
        </p:blipFill>
        <p:spPr bwMode="auto">
          <a:xfrm>
            <a:off x="4787900" y="2546350"/>
            <a:ext cx="4322763" cy="289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4"/>
          <p:cNvPicPr>
            <a:picLocks noChangeAspect="1" noChangeArrowheads="1"/>
          </p:cNvPicPr>
          <p:nvPr/>
        </p:nvPicPr>
        <p:blipFill>
          <a:blip r:embed="rId3">
            <a:extLst>
              <a:ext uri="{28A0092B-C50C-407E-A947-70E740481C1C}">
                <a14:useLocalDpi xmlns:a14="http://schemas.microsoft.com/office/drawing/2010/main" val="0"/>
              </a:ext>
            </a:extLst>
          </a:blip>
          <a:srcRect b="79401"/>
          <a:stretch>
            <a:fillRect/>
          </a:stretch>
        </p:blipFill>
        <p:spPr bwMode="auto">
          <a:xfrm>
            <a:off x="0" y="0"/>
            <a:ext cx="4322763" cy="247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9"/>
          <p:cNvPicPr>
            <a:picLocks noChangeAspect="1" noChangeArrowheads="1"/>
          </p:cNvPicPr>
          <p:nvPr/>
        </p:nvPicPr>
        <p:blipFill>
          <a:blip r:embed="rId3">
            <a:extLst>
              <a:ext uri="{28A0092B-C50C-407E-A947-70E740481C1C}">
                <a14:useLocalDpi xmlns:a14="http://schemas.microsoft.com/office/drawing/2010/main" val="0"/>
              </a:ext>
            </a:extLst>
          </a:blip>
          <a:srcRect t="36105" b="42894"/>
          <a:stretch>
            <a:fillRect/>
          </a:stretch>
        </p:blipFill>
        <p:spPr bwMode="auto">
          <a:xfrm>
            <a:off x="0" y="4221163"/>
            <a:ext cx="4322763"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10"/>
          <p:cNvPicPr>
            <a:picLocks noChangeAspect="1" noChangeArrowheads="1"/>
          </p:cNvPicPr>
          <p:nvPr/>
        </p:nvPicPr>
        <p:blipFill>
          <a:blip r:embed="rId3">
            <a:extLst>
              <a:ext uri="{28A0092B-C50C-407E-A947-70E740481C1C}">
                <a14:useLocalDpi xmlns:a14="http://schemas.microsoft.com/office/drawing/2010/main" val="0"/>
              </a:ext>
            </a:extLst>
          </a:blip>
          <a:srcRect t="21001" b="64301"/>
          <a:stretch>
            <a:fillRect/>
          </a:stretch>
        </p:blipFill>
        <p:spPr bwMode="auto">
          <a:xfrm>
            <a:off x="0" y="2492375"/>
            <a:ext cx="4322763"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6" descr="http://www.heroncityvalencia.com/actualizer/ap3/fotos/PANS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5516563"/>
            <a:ext cx="174942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800212"/>
      </p:ext>
    </p:extLst>
  </p:cSld>
  <p:clrMapOvr>
    <a:masterClrMapping/>
  </p:clrMapOvr>
  <p:transition spd="slow">
    <p:spli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Chart 1"/>
          <p:cNvGraphicFramePr>
            <a:graphicFrameLocks/>
          </p:cNvGraphicFramePr>
          <p:nvPr/>
        </p:nvGraphicFramePr>
        <p:xfrm>
          <a:off x="571500" y="500063"/>
          <a:ext cx="7715250" cy="5643562"/>
        </p:xfrm>
        <a:graphic>
          <a:graphicData uri="http://schemas.openxmlformats.org/presentationml/2006/ole">
            <mc:AlternateContent xmlns:mc="http://schemas.openxmlformats.org/markup-compatibility/2006">
              <mc:Choice xmlns:v="urn:schemas-microsoft-com:vml" Requires="v">
                <p:oleObj spid="_x0000_s5140" r:id="rId4" imgW="7712108" imgH="5645385" progId="Excel.Chart.8">
                  <p:embed/>
                </p:oleObj>
              </mc:Choice>
              <mc:Fallback>
                <p:oleObj r:id="rId4" imgW="7712108" imgH="5645385" progId="Excel.Chart.8">
                  <p:embed/>
                  <p:pic>
                    <p:nvPicPr>
                      <p:cNvPr id="0" name="Chart 1"/>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500063"/>
                        <a:ext cx="7715250" cy="56435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23" name="TextBox 2"/>
          <p:cNvSpPr txBox="1">
            <a:spLocks noChangeArrowheads="1"/>
          </p:cNvSpPr>
          <p:nvPr/>
        </p:nvSpPr>
        <p:spPr bwMode="auto">
          <a:xfrm>
            <a:off x="214313" y="5715000"/>
            <a:ext cx="80724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r>
              <a:rPr lang="en-GB" sz="2200" b="1" i="1"/>
              <a:t>* Datos del estudio ‘Tu bocadillo preferido’. Pan Cada Día. 2009</a:t>
            </a:r>
            <a:r>
              <a:rPr lang="en-GB" sz="2400" b="1" i="1"/>
              <a:t> </a:t>
            </a:r>
            <a:endParaRPr lang="en-US" sz="2400" b="1" i="1"/>
          </a:p>
        </p:txBody>
      </p:sp>
      <p:sp>
        <p:nvSpPr>
          <p:cNvPr id="4" name="Rectangle 3"/>
          <p:cNvSpPr/>
          <p:nvPr/>
        </p:nvSpPr>
        <p:spPr>
          <a:xfrm>
            <a:off x="714375" y="928688"/>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714375" y="1285875"/>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714375" y="1643063"/>
            <a:ext cx="2714625" cy="28575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714375" y="2000250"/>
            <a:ext cx="2714625" cy="21431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1000"/>
                                        <p:tgtEl>
                                          <p:spTgt spid="4"/>
                                        </p:tgtEl>
                                        <p:attrNameLst>
                                          <p:attrName>ppt_w</p:attrName>
                                        </p:attrNameLst>
                                      </p:cBhvr>
                                      <p:tavLst>
                                        <p:tav tm="0">
                                          <p:val>
                                            <p:strVal val="ppt_w"/>
                                          </p:val>
                                        </p:tav>
                                        <p:tav tm="100000">
                                          <p:val>
                                            <p:strVal val="ppt_w+.3"/>
                                          </p:val>
                                        </p:tav>
                                      </p:tavLst>
                                    </p:anim>
                                    <p:anim calcmode="lin" valueType="num">
                                      <p:cBhvr>
                                        <p:cTn id="7" dur="1000"/>
                                        <p:tgtEl>
                                          <p:spTgt spid="4"/>
                                        </p:tgtEl>
                                        <p:attrNameLst>
                                          <p:attrName>ppt_h</p:attrName>
                                        </p:attrNameLst>
                                      </p:cBhvr>
                                      <p:tavLst>
                                        <p:tav tm="0">
                                          <p:val>
                                            <p:strVal val="ppt_h"/>
                                          </p:val>
                                        </p:tav>
                                        <p:tav tm="100000">
                                          <p:val>
                                            <p:strVal val="ppt_h"/>
                                          </p:val>
                                        </p:tav>
                                      </p:tavLst>
                                    </p:anim>
                                    <p:animEffect transition="out" filter="fade">
                                      <p:cBhvr>
                                        <p:cTn id="8" dur="1000"/>
                                        <p:tgtEl>
                                          <p:spTgt spid="4"/>
                                        </p:tgtEl>
                                      </p:cBhvr>
                                    </p:animEffect>
                                    <p:set>
                                      <p:cBhvr>
                                        <p:cTn id="9" dur="1" fill="hold">
                                          <p:stCondLst>
                                            <p:cond delay="999"/>
                                          </p:stCondLst>
                                        </p:cTn>
                                        <p:tgtEl>
                                          <p:spTgt spid="4"/>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xit" presetSubtype="0" accel="100000" fill="hold" grpId="0" nodeType="clickEffect">
                                  <p:stCondLst>
                                    <p:cond delay="0"/>
                                  </p:stCondLst>
                                  <p:childTnLst>
                                    <p:anim calcmode="lin" valueType="num">
                                      <p:cBhvr>
                                        <p:cTn id="13" dur="1000"/>
                                        <p:tgtEl>
                                          <p:spTgt spid="5"/>
                                        </p:tgtEl>
                                        <p:attrNameLst>
                                          <p:attrName>ppt_w</p:attrName>
                                        </p:attrNameLst>
                                      </p:cBhvr>
                                      <p:tavLst>
                                        <p:tav tm="0">
                                          <p:val>
                                            <p:strVal val="ppt_w"/>
                                          </p:val>
                                        </p:tav>
                                        <p:tav tm="100000">
                                          <p:val>
                                            <p:strVal val="ppt_w+.3"/>
                                          </p:val>
                                        </p:tav>
                                      </p:tavLst>
                                    </p:anim>
                                    <p:anim calcmode="lin" valueType="num">
                                      <p:cBhvr>
                                        <p:cTn id="14" dur="1000"/>
                                        <p:tgtEl>
                                          <p:spTgt spid="5"/>
                                        </p:tgtEl>
                                        <p:attrNameLst>
                                          <p:attrName>ppt_h</p:attrName>
                                        </p:attrNameLst>
                                      </p:cBhvr>
                                      <p:tavLst>
                                        <p:tav tm="0">
                                          <p:val>
                                            <p:strVal val="ppt_h"/>
                                          </p:val>
                                        </p:tav>
                                        <p:tav tm="100000">
                                          <p:val>
                                            <p:strVal val="ppt_h"/>
                                          </p:val>
                                        </p:tav>
                                      </p:tavLst>
                                    </p:anim>
                                    <p:animEffect transition="out" filter="fade">
                                      <p:cBhvr>
                                        <p:cTn id="15" dur="1000"/>
                                        <p:tgtEl>
                                          <p:spTgt spid="5"/>
                                        </p:tgtEl>
                                      </p:cBhvr>
                                    </p:animEffect>
                                    <p:set>
                                      <p:cBhvr>
                                        <p:cTn id="16" dur="1" fill="hold">
                                          <p:stCondLst>
                                            <p:cond delay="999"/>
                                          </p:stCondLst>
                                        </p:cTn>
                                        <p:tgtEl>
                                          <p:spTgt spid="5"/>
                                        </p:tgtEl>
                                        <p:attrNameLst>
                                          <p:attrName>style.visibility</p:attrName>
                                        </p:attrNameLst>
                                      </p:cBhvr>
                                      <p:to>
                                        <p:strVal val="hidden"/>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xit" presetSubtype="0" accel="100000" fill="hold" grpId="0" nodeType="clickEffect">
                                  <p:stCondLst>
                                    <p:cond delay="0"/>
                                  </p:stCondLst>
                                  <p:childTnLst>
                                    <p:anim calcmode="lin" valueType="num">
                                      <p:cBhvr>
                                        <p:cTn id="20" dur="1000"/>
                                        <p:tgtEl>
                                          <p:spTgt spid="6"/>
                                        </p:tgtEl>
                                        <p:attrNameLst>
                                          <p:attrName>ppt_w</p:attrName>
                                        </p:attrNameLst>
                                      </p:cBhvr>
                                      <p:tavLst>
                                        <p:tav tm="0">
                                          <p:val>
                                            <p:strVal val="ppt_w"/>
                                          </p:val>
                                        </p:tav>
                                        <p:tav tm="100000">
                                          <p:val>
                                            <p:strVal val="ppt_w+.3"/>
                                          </p:val>
                                        </p:tav>
                                      </p:tavLst>
                                    </p:anim>
                                    <p:anim calcmode="lin" valueType="num">
                                      <p:cBhvr>
                                        <p:cTn id="21" dur="1000"/>
                                        <p:tgtEl>
                                          <p:spTgt spid="6"/>
                                        </p:tgtEl>
                                        <p:attrNameLst>
                                          <p:attrName>ppt_h</p:attrName>
                                        </p:attrNameLst>
                                      </p:cBhvr>
                                      <p:tavLst>
                                        <p:tav tm="0">
                                          <p:val>
                                            <p:strVal val="ppt_h"/>
                                          </p:val>
                                        </p:tav>
                                        <p:tav tm="100000">
                                          <p:val>
                                            <p:strVal val="ppt_h"/>
                                          </p:val>
                                        </p:tav>
                                      </p:tavLst>
                                    </p:anim>
                                    <p:animEffect transition="out" filter="fade">
                                      <p:cBhvr>
                                        <p:cTn id="22" dur="1000"/>
                                        <p:tgtEl>
                                          <p:spTgt spid="6"/>
                                        </p:tgtEl>
                                      </p:cBhvr>
                                    </p:animEffect>
                                    <p:set>
                                      <p:cBhvr>
                                        <p:cTn id="23" dur="1" fill="hold">
                                          <p:stCondLst>
                                            <p:cond delay="999"/>
                                          </p:stCondLst>
                                        </p:cTn>
                                        <p:tgtEl>
                                          <p:spTgt spid="6"/>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xit" presetSubtype="0" accel="100000" fill="hold" grpId="0" nodeType="clickEffect">
                                  <p:stCondLst>
                                    <p:cond delay="0"/>
                                  </p:stCondLst>
                                  <p:childTnLst>
                                    <p:anim calcmode="lin" valueType="num">
                                      <p:cBhvr>
                                        <p:cTn id="27" dur="1000"/>
                                        <p:tgtEl>
                                          <p:spTgt spid="7"/>
                                        </p:tgtEl>
                                        <p:attrNameLst>
                                          <p:attrName>ppt_w</p:attrName>
                                        </p:attrNameLst>
                                      </p:cBhvr>
                                      <p:tavLst>
                                        <p:tav tm="0">
                                          <p:val>
                                            <p:strVal val="ppt_w"/>
                                          </p:val>
                                        </p:tav>
                                        <p:tav tm="100000">
                                          <p:val>
                                            <p:strVal val="ppt_w+.3"/>
                                          </p:val>
                                        </p:tav>
                                      </p:tavLst>
                                    </p:anim>
                                    <p:anim calcmode="lin" valueType="num">
                                      <p:cBhvr>
                                        <p:cTn id="28" dur="1000"/>
                                        <p:tgtEl>
                                          <p:spTgt spid="7"/>
                                        </p:tgtEl>
                                        <p:attrNameLst>
                                          <p:attrName>ppt_h</p:attrName>
                                        </p:attrNameLst>
                                      </p:cBhvr>
                                      <p:tavLst>
                                        <p:tav tm="0">
                                          <p:val>
                                            <p:strVal val="ppt_h"/>
                                          </p:val>
                                        </p:tav>
                                        <p:tav tm="100000">
                                          <p:val>
                                            <p:strVal val="ppt_h"/>
                                          </p:val>
                                        </p:tav>
                                      </p:tavLst>
                                    </p:anim>
                                    <p:animEffect transition="out" filter="fade">
                                      <p:cBhvr>
                                        <p:cTn id="29" dur="1000"/>
                                        <p:tgtEl>
                                          <p:spTgt spid="7"/>
                                        </p:tgtEl>
                                      </p:cBhvr>
                                    </p:animEffect>
                                    <p:set>
                                      <p:cBhvr>
                                        <p:cTn id="30"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 descr="sandwich-image-favourit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28938" y="142875"/>
            <a:ext cx="3214687"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Box 3"/>
          <p:cNvSpPr txBox="1">
            <a:spLocks noChangeArrowheads="1"/>
          </p:cNvSpPr>
          <p:nvPr/>
        </p:nvSpPr>
        <p:spPr bwMode="auto">
          <a:xfrm>
            <a:off x="285750" y="0"/>
            <a:ext cx="86439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3600" b="1"/>
              <a:t>El bocadillo preferido de los ingleses</a:t>
            </a:r>
            <a:endParaRPr lang="en-US" sz="3600" b="1"/>
          </a:p>
        </p:txBody>
      </p:sp>
      <p:graphicFrame>
        <p:nvGraphicFramePr>
          <p:cNvPr id="6148" name="Chart 5"/>
          <p:cNvGraphicFramePr>
            <a:graphicFrameLocks/>
          </p:cNvGraphicFramePr>
          <p:nvPr/>
        </p:nvGraphicFramePr>
        <p:xfrm>
          <a:off x="785813" y="1857375"/>
          <a:ext cx="7191375" cy="4064000"/>
        </p:xfrm>
        <a:graphic>
          <a:graphicData uri="http://schemas.openxmlformats.org/presentationml/2006/ole">
            <mc:AlternateContent xmlns:mc="http://schemas.openxmlformats.org/markup-compatibility/2006">
              <mc:Choice xmlns:v="urn:schemas-microsoft-com:vml" Requires="v">
                <p:oleObj spid="_x0000_s6165" r:id="rId5" imgW="7193903" imgH="4060288" progId="Excel.Chart.8">
                  <p:embed/>
                </p:oleObj>
              </mc:Choice>
              <mc:Fallback>
                <p:oleObj r:id="rId5" imgW="7193903" imgH="4060288" progId="Excel.Chart.8">
                  <p:embed/>
                  <p:pic>
                    <p:nvPicPr>
                      <p:cNvPr id="0" name="Chart 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5813" y="1857375"/>
                        <a:ext cx="7191375" cy="406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6"/>
          <p:cNvSpPr/>
          <p:nvPr/>
        </p:nvSpPr>
        <p:spPr>
          <a:xfrm>
            <a:off x="857250" y="2786063"/>
            <a:ext cx="2571750" cy="5715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57250" y="3429000"/>
            <a:ext cx="2571750" cy="5000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857250" y="4000500"/>
            <a:ext cx="2571750" cy="500063"/>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11" name="Picture 10" descr="branston-pickle.jpg"/>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2500313"/>
            <a:ext cx="969963"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0" presetClass="exit" presetSubtype="0" accel="100000" fill="hold" grpId="0" nodeType="clickEffect">
                                  <p:stCondLst>
                                    <p:cond delay="0"/>
                                  </p:stCondLst>
                                  <p:childTnLst>
                                    <p:anim calcmode="lin" valueType="num">
                                      <p:cBhvr>
                                        <p:cTn id="6" dur="1000"/>
                                        <p:tgtEl>
                                          <p:spTgt spid="7"/>
                                        </p:tgtEl>
                                        <p:attrNameLst>
                                          <p:attrName>ppt_w</p:attrName>
                                        </p:attrNameLst>
                                      </p:cBhvr>
                                      <p:tavLst>
                                        <p:tav tm="0">
                                          <p:val>
                                            <p:strVal val="ppt_w"/>
                                          </p:val>
                                        </p:tav>
                                        <p:tav tm="100000">
                                          <p:val>
                                            <p:strVal val="ppt_w+.3"/>
                                          </p:val>
                                        </p:tav>
                                      </p:tavLst>
                                    </p:anim>
                                    <p:anim calcmode="lin" valueType="num">
                                      <p:cBhvr>
                                        <p:cTn id="7" dur="1000"/>
                                        <p:tgtEl>
                                          <p:spTgt spid="7"/>
                                        </p:tgtEl>
                                        <p:attrNameLst>
                                          <p:attrName>ppt_h</p:attrName>
                                        </p:attrNameLst>
                                      </p:cBhvr>
                                      <p:tavLst>
                                        <p:tav tm="0">
                                          <p:val>
                                            <p:strVal val="ppt_h"/>
                                          </p:val>
                                        </p:tav>
                                        <p:tav tm="100000">
                                          <p:val>
                                            <p:strVal val="ppt_h"/>
                                          </p:val>
                                        </p:tav>
                                      </p:tavLst>
                                    </p:anim>
                                    <p:animEffect transition="out" filter="fade">
                                      <p:cBhvr>
                                        <p:cTn id="8" dur="1000"/>
                                        <p:tgtEl>
                                          <p:spTgt spid="7"/>
                                        </p:tgtEl>
                                      </p:cBhvr>
                                    </p:animEffect>
                                    <p:set>
                                      <p:cBhvr>
                                        <p:cTn id="9" dur="1" fill="hold">
                                          <p:stCondLst>
                                            <p:cond delay="999"/>
                                          </p:stCondLst>
                                        </p:cTn>
                                        <p:tgtEl>
                                          <p:spTgt spid="7"/>
                                        </p:tgtEl>
                                        <p:attrNameLst>
                                          <p:attrName>style.visibility</p:attrName>
                                        </p:attrNameLst>
                                      </p:cBhvr>
                                      <p:to>
                                        <p:strVal val="hidden"/>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1000" fill="hold"/>
                                        <p:tgtEl>
                                          <p:spTgt spid="11"/>
                                        </p:tgtEl>
                                        <p:attrNameLst>
                                          <p:attrName>ppt_w</p:attrName>
                                        </p:attrNameLst>
                                      </p:cBhvr>
                                      <p:tavLst>
                                        <p:tav tm="0">
                                          <p:val>
                                            <p:strVal val="#ppt_w+.3"/>
                                          </p:val>
                                        </p:tav>
                                        <p:tav tm="100000">
                                          <p:val>
                                            <p:strVal val="#ppt_w"/>
                                          </p:val>
                                        </p:tav>
                                      </p:tavLst>
                                    </p:anim>
                                    <p:anim calcmode="lin" valueType="num">
                                      <p:cBhvr>
                                        <p:cTn id="15" dur="1000" fill="hold"/>
                                        <p:tgtEl>
                                          <p:spTgt spid="11"/>
                                        </p:tgtEl>
                                        <p:attrNameLst>
                                          <p:attrName>ppt_h</p:attrName>
                                        </p:attrNameLst>
                                      </p:cBhvr>
                                      <p:tavLst>
                                        <p:tav tm="0">
                                          <p:val>
                                            <p:strVal val="#ppt_h"/>
                                          </p:val>
                                        </p:tav>
                                        <p:tav tm="100000">
                                          <p:val>
                                            <p:strVal val="#ppt_h"/>
                                          </p:val>
                                        </p:tav>
                                      </p:tavLst>
                                    </p:anim>
                                    <p:animEffect transition="in" filter="fade">
                                      <p:cBhvr>
                                        <p:cTn id="16" dur="1000"/>
                                        <p:tgtEl>
                                          <p:spTgt spid="1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xit" presetSubtype="0" accel="100000" fill="hold" grpId="0" nodeType="clickEffect">
                                  <p:stCondLst>
                                    <p:cond delay="0"/>
                                  </p:stCondLst>
                                  <p:childTnLst>
                                    <p:anim calcmode="lin" valueType="num">
                                      <p:cBhvr>
                                        <p:cTn id="20" dur="1000"/>
                                        <p:tgtEl>
                                          <p:spTgt spid="8"/>
                                        </p:tgtEl>
                                        <p:attrNameLst>
                                          <p:attrName>ppt_w</p:attrName>
                                        </p:attrNameLst>
                                      </p:cBhvr>
                                      <p:tavLst>
                                        <p:tav tm="0">
                                          <p:val>
                                            <p:strVal val="ppt_w"/>
                                          </p:val>
                                        </p:tav>
                                        <p:tav tm="100000">
                                          <p:val>
                                            <p:strVal val="ppt_w+.3"/>
                                          </p:val>
                                        </p:tav>
                                      </p:tavLst>
                                    </p:anim>
                                    <p:anim calcmode="lin" valueType="num">
                                      <p:cBhvr>
                                        <p:cTn id="21" dur="1000"/>
                                        <p:tgtEl>
                                          <p:spTgt spid="8"/>
                                        </p:tgtEl>
                                        <p:attrNameLst>
                                          <p:attrName>ppt_h</p:attrName>
                                        </p:attrNameLst>
                                      </p:cBhvr>
                                      <p:tavLst>
                                        <p:tav tm="0">
                                          <p:val>
                                            <p:strVal val="ppt_h"/>
                                          </p:val>
                                        </p:tav>
                                        <p:tav tm="100000">
                                          <p:val>
                                            <p:strVal val="ppt_h"/>
                                          </p:val>
                                        </p:tav>
                                      </p:tavLst>
                                    </p:anim>
                                    <p:animEffect transition="out" filter="fade">
                                      <p:cBhvr>
                                        <p:cTn id="22" dur="1000"/>
                                        <p:tgtEl>
                                          <p:spTgt spid="8"/>
                                        </p:tgtEl>
                                      </p:cBhvr>
                                    </p:animEffect>
                                    <p:set>
                                      <p:cBhvr>
                                        <p:cTn id="23" dur="1" fill="hold">
                                          <p:stCondLst>
                                            <p:cond delay="999"/>
                                          </p:stCondLst>
                                        </p:cTn>
                                        <p:tgtEl>
                                          <p:spTgt spid="8"/>
                                        </p:tgtEl>
                                        <p:attrNameLst>
                                          <p:attrName>style.visibility</p:attrName>
                                        </p:attrNameLst>
                                      </p:cBhvr>
                                      <p:to>
                                        <p:strVal val="hidden"/>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xit" presetSubtype="0" accel="100000" fill="hold" grpId="0" nodeType="clickEffect">
                                  <p:stCondLst>
                                    <p:cond delay="0"/>
                                  </p:stCondLst>
                                  <p:childTnLst>
                                    <p:anim calcmode="lin" valueType="num">
                                      <p:cBhvr>
                                        <p:cTn id="27" dur="1000"/>
                                        <p:tgtEl>
                                          <p:spTgt spid="9"/>
                                        </p:tgtEl>
                                        <p:attrNameLst>
                                          <p:attrName>ppt_w</p:attrName>
                                        </p:attrNameLst>
                                      </p:cBhvr>
                                      <p:tavLst>
                                        <p:tav tm="0">
                                          <p:val>
                                            <p:strVal val="ppt_w"/>
                                          </p:val>
                                        </p:tav>
                                        <p:tav tm="100000">
                                          <p:val>
                                            <p:strVal val="ppt_w+.3"/>
                                          </p:val>
                                        </p:tav>
                                      </p:tavLst>
                                    </p:anim>
                                    <p:anim calcmode="lin" valueType="num">
                                      <p:cBhvr>
                                        <p:cTn id="28" dur="1000"/>
                                        <p:tgtEl>
                                          <p:spTgt spid="9"/>
                                        </p:tgtEl>
                                        <p:attrNameLst>
                                          <p:attrName>ppt_h</p:attrName>
                                        </p:attrNameLst>
                                      </p:cBhvr>
                                      <p:tavLst>
                                        <p:tav tm="0">
                                          <p:val>
                                            <p:strVal val="ppt_h"/>
                                          </p:val>
                                        </p:tav>
                                        <p:tav tm="100000">
                                          <p:val>
                                            <p:strVal val="ppt_h"/>
                                          </p:val>
                                        </p:tav>
                                      </p:tavLst>
                                    </p:anim>
                                    <p:animEffect transition="out" filter="fade">
                                      <p:cBhvr>
                                        <p:cTn id="29" dur="1000"/>
                                        <p:tgtEl>
                                          <p:spTgt spid="9"/>
                                        </p:tgtEl>
                                      </p:cBhvr>
                                    </p:animEffect>
                                    <p:set>
                                      <p:cBhvr>
                                        <p:cTn id="30" dur="1" fill="hold">
                                          <p:stCondLst>
                                            <p:cond delay="9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Box 1"/>
          <p:cNvSpPr txBox="1">
            <a:spLocks noChangeArrowheads="1"/>
          </p:cNvSpPr>
          <p:nvPr/>
        </p:nvSpPr>
        <p:spPr bwMode="auto">
          <a:xfrm>
            <a:off x="214313" y="1214438"/>
            <a:ext cx="8643937"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sz="1500" dirty="0"/>
              <a:t/>
            </a:r>
            <a:br>
              <a:rPr lang="es-ES_tradnl" sz="1500" dirty="0"/>
            </a:br>
            <a:r>
              <a:rPr lang="es-ES_tradnl" dirty="0"/>
              <a:t>El 68 por ciento de los madrileños consume bocadillos durante sus jornadas de playa, piscina, excursiones por el campo o visitas turísticas. Los jóvenes de entre 25 y 34 años son los que más los consumen (80 por ciento). </a:t>
            </a:r>
            <a:br>
              <a:rPr lang="es-ES_tradnl" dirty="0"/>
            </a:br>
            <a:r>
              <a:rPr lang="es-ES_tradnl" dirty="0"/>
              <a:t/>
            </a:r>
            <a:br>
              <a:rPr lang="es-ES_tradnl" dirty="0"/>
            </a:br>
            <a:r>
              <a:rPr lang="es-ES_tradnl" dirty="0"/>
              <a:t>Los bocadillos favoritos son el de jamón serrano con tomate y el de tortilla de patatas, seguido del de lomo con queso (11 por ciento). Mucho menos populares son los de calamares, jamón serrano </a:t>
            </a:r>
            <a:r>
              <a:rPr lang="es-ES_tradnl" dirty="0" smtClean="0"/>
              <a:t>, atún </a:t>
            </a:r>
            <a:r>
              <a:rPr lang="es-ES_tradnl" dirty="0"/>
              <a:t>con pimientos y los de anchoas, ternera, queso, chorizo y otros.</a:t>
            </a:r>
            <a:r>
              <a:rPr lang="es-ES_tradnl" sz="1500" dirty="0"/>
              <a:t/>
            </a:r>
            <a:br>
              <a:rPr lang="es-ES_tradnl" sz="1500" dirty="0"/>
            </a:br>
            <a:r>
              <a:rPr lang="es-ES_tradnl" sz="1500" dirty="0"/>
              <a:t/>
            </a:r>
            <a:br>
              <a:rPr lang="es-ES_tradnl" sz="1500" dirty="0"/>
            </a:br>
            <a:r>
              <a:rPr lang="es-ES_tradnl" b="1" dirty="0"/>
              <a:t>Carmen Gómez Candela</a:t>
            </a:r>
            <a:r>
              <a:rPr lang="es-ES_tradnl" dirty="0"/>
              <a:t>, jefe de la Unidad de Nutrición Clínica y Dietética en Madrid, dice: "la importancia del bocadillo es no sólo por ser fuente de hidratos de carbono, </a:t>
            </a:r>
            <a:r>
              <a:rPr lang="es-ES_tradnl" dirty="0" smtClean="0"/>
              <a:t>(</a:t>
            </a:r>
            <a:r>
              <a:rPr lang="es-ES_tradnl" dirty="0"/>
              <a:t>que son importantes para el organismo, sobre todo </a:t>
            </a:r>
            <a:r>
              <a:rPr lang="es-ES_tradnl" dirty="0" smtClean="0"/>
              <a:t>para</a:t>
            </a:r>
            <a:r>
              <a:rPr lang="es-ES_tradnl" dirty="0" smtClean="0">
                <a:solidFill>
                  <a:srgbClr val="FF0000"/>
                </a:solidFill>
              </a:rPr>
              <a:t> </a:t>
            </a:r>
            <a:r>
              <a:rPr lang="es-ES_tradnl" dirty="0" smtClean="0"/>
              <a:t>el </a:t>
            </a:r>
            <a:r>
              <a:rPr lang="es-ES_tradnl" dirty="0"/>
              <a:t>cerebro</a:t>
            </a:r>
            <a:r>
              <a:rPr lang="es-ES_tradnl" dirty="0" smtClean="0"/>
              <a:t>), sino </a:t>
            </a:r>
            <a:r>
              <a:rPr lang="es-ES_tradnl" dirty="0"/>
              <a:t>por sus cantidades en fibra, vitaminas del grupo B, especialmente la B1, o minerales como el fósforo y el calcio, encargados de la formación de huesos y dientes, entre otros.”</a:t>
            </a:r>
            <a:r>
              <a:rPr lang="es-ES_tradnl" sz="1500" dirty="0"/>
              <a:t/>
            </a:r>
            <a:br>
              <a:rPr lang="es-ES_tradnl" sz="1500" dirty="0"/>
            </a:br>
            <a:r>
              <a:rPr lang="es-ES_tradnl" sz="1500" dirty="0"/>
              <a:t/>
            </a:r>
            <a:br>
              <a:rPr lang="es-ES_tradnl" sz="1500" dirty="0"/>
            </a:br>
            <a:r>
              <a:rPr lang="es-ES_tradnl" sz="1600" dirty="0"/>
              <a:t/>
            </a:r>
            <a:br>
              <a:rPr lang="es-ES_tradnl" sz="1600" dirty="0"/>
            </a:br>
            <a:r>
              <a:rPr lang="es-ES_tradnl" sz="1600" dirty="0"/>
              <a:t/>
            </a:r>
            <a:br>
              <a:rPr lang="es-ES_tradnl" sz="1600" dirty="0"/>
            </a:br>
            <a:endParaRPr lang="en-US" sz="1600" dirty="0"/>
          </a:p>
          <a:p>
            <a:r>
              <a:rPr lang="es-ES_tradnl" sz="1600" dirty="0"/>
              <a:t> </a:t>
            </a:r>
            <a:endParaRPr lang="en-US" sz="1600" dirty="0"/>
          </a:p>
          <a:p>
            <a:endParaRPr lang="en-US" sz="1600" dirty="0"/>
          </a:p>
        </p:txBody>
      </p:sp>
      <p:pic>
        <p:nvPicPr>
          <p:cNvPr id="7171" name="Picture 2" descr="bocadillos_preferidos_tortill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62813" y="214313"/>
            <a:ext cx="1666875" cy="1249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3"/>
          <p:cNvSpPr txBox="1">
            <a:spLocks noChangeArrowheads="1"/>
          </p:cNvSpPr>
          <p:nvPr/>
        </p:nvSpPr>
        <p:spPr bwMode="auto">
          <a:xfrm>
            <a:off x="214313" y="214313"/>
            <a:ext cx="7215187"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b="1"/>
              <a:t>Los bocadillos son buenos – España</a:t>
            </a:r>
            <a:endParaRPr lang="en-US"/>
          </a:p>
          <a:p>
            <a:r>
              <a:rPr lang="es-ES_tradnl"/>
              <a:t>Según la encuesta ‘Tu Bocadillo Preferido’ realizada por la campaña </a:t>
            </a:r>
            <a:r>
              <a:rPr lang="es-ES_tradnl" i="1"/>
              <a:t>Pan cada día, l</a:t>
            </a:r>
            <a:r>
              <a:rPr lang="es-ES_tradnl"/>
              <a:t>os bocadillos de jamón con tomate (29 por ciento) y de tortilla de patatas (16 por ciento) son los preferidos por los madrileños</a:t>
            </a:r>
            <a:r>
              <a:rPr lang="es-ES_tradnl" i="1"/>
              <a:t>. </a:t>
            </a:r>
            <a:endParaRPr lang="en-US"/>
          </a:p>
          <a:p>
            <a:endParaRPr lang="en-US" sz="1500"/>
          </a:p>
        </p:txBody>
      </p:sp>
      <p:pic>
        <p:nvPicPr>
          <p:cNvPr id="7173" name="Picture 4" descr="noengorda.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286625" y="5214938"/>
            <a:ext cx="16065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Box 5"/>
          <p:cNvSpPr txBox="1">
            <a:spLocks noChangeArrowheads="1"/>
          </p:cNvSpPr>
          <p:nvPr/>
        </p:nvSpPr>
        <p:spPr bwMode="auto">
          <a:xfrm>
            <a:off x="214313" y="5357813"/>
            <a:ext cx="6858000"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r>
              <a:rPr lang="es-ES_tradnl"/>
              <a:t>La campaña </a:t>
            </a:r>
            <a:r>
              <a:rPr lang="es-ES_tradnl" b="1" i="1"/>
              <a:t>Pan Cada Día </a:t>
            </a:r>
            <a:r>
              <a:rPr lang="es-ES_tradnl"/>
              <a:t>intenta combatir también el mito de que los bocadillos engordan, algo que, según ellos, "no tiene ningún fundamento científico".  Un bocadillo de jamón con tomate aporta unas 495 kilocalorías, una cuarta parte de la energía diaria de una dieta normal. </a:t>
            </a:r>
            <a:endParaRPr lang="en-US"/>
          </a:p>
        </p:txBody>
      </p:sp>
      <p:sp>
        <p:nvSpPr>
          <p:cNvPr id="7175" name="TextBox 6"/>
          <p:cNvSpPr txBox="1">
            <a:spLocks noChangeArrowheads="1"/>
          </p:cNvSpPr>
          <p:nvPr/>
        </p:nvSpPr>
        <p:spPr bwMode="auto">
          <a:xfrm>
            <a:off x="7072313" y="5143500"/>
            <a:ext cx="2071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GB" sz="2000" b="1" i="1"/>
              <a:t>¡No engordan!</a:t>
            </a:r>
            <a:endParaRPr lang="en-US" sz="2000" b="1" i="1"/>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TotalTime>
  <Words>709</Words>
  <Application>Microsoft Office PowerPoint</Application>
  <PresentationFormat>On-screen Show (4:3)</PresentationFormat>
  <Paragraphs>67</Paragraphs>
  <Slides>11</Slides>
  <Notes>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11</vt:i4>
      </vt:variant>
    </vt:vector>
  </HeadingPairs>
  <TitlesOfParts>
    <vt:vector size="13" baseType="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¿Cuáles son las preguntas?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dc:creator>
  <cp:lastModifiedBy> </cp:lastModifiedBy>
  <cp:revision>39</cp:revision>
  <dcterms:created xsi:type="dcterms:W3CDTF">2011-05-23T10:53:14Z</dcterms:created>
  <dcterms:modified xsi:type="dcterms:W3CDTF">2011-09-03T04:34:43Z</dcterms:modified>
</cp:coreProperties>
</file>