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0" r:id="rId2"/>
    <p:sldId id="274" r:id="rId3"/>
    <p:sldId id="256" r:id="rId4"/>
    <p:sldId id="257" r:id="rId5"/>
    <p:sldId id="258" r:id="rId6"/>
    <p:sldId id="259" r:id="rId7"/>
    <p:sldId id="260" r:id="rId8"/>
    <p:sldId id="261" r:id="rId9"/>
    <p:sldId id="262" r:id="rId10"/>
    <p:sldId id="263" r:id="rId11"/>
    <p:sldId id="264" r:id="rId12"/>
    <p:sldId id="265" r:id="rId13"/>
    <p:sldId id="272" r:id="rId14"/>
    <p:sldId id="267" r:id="rId15"/>
    <p:sldId id="271" r:id="rId16"/>
    <p:sldId id="273" r:id="rId17"/>
    <p:sldId id="269" r:id="rId18"/>
    <p:sldId id="275"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D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29" autoAdjust="0"/>
  </p:normalViewPr>
  <p:slideViewPr>
    <p:cSldViewPr>
      <p:cViewPr>
        <p:scale>
          <a:sx n="33" d="100"/>
          <a:sy n="33" d="100"/>
        </p:scale>
        <p:origin x="-1566" y="-4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D4FE080C-2691-4CAF-B4BB-E0850B72A641}" type="datetimeFigureOut">
              <a:rPr lang="en-US"/>
              <a:pPr/>
              <a:t>9/3/2011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2D02DED6-56F0-4122-A483-D18C6113C43A}" type="slidenum">
              <a:rPr lang="en-US"/>
              <a:pPr/>
              <a:t>‹#›</a:t>
            </a:fld>
            <a:endParaRPr lang="en-US"/>
          </a:p>
        </p:txBody>
      </p:sp>
    </p:spTree>
    <p:extLst>
      <p:ext uri="{BB962C8B-B14F-4D97-AF65-F5344CB8AC3E}">
        <p14:creationId xmlns:p14="http://schemas.microsoft.com/office/powerpoint/2010/main" val="1654209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All are words for bread in different languages.  Teacher can introduce this by using ‘bread’ and ‘</a:t>
            </a:r>
            <a:r>
              <a:rPr lang="en-GB" dirty="0" err="1" smtClean="0"/>
              <a:t>inglés</a:t>
            </a:r>
            <a:r>
              <a:rPr lang="en-GB" dirty="0" smtClean="0"/>
              <a:t>’ as an example and then eliciting the languages of the remaining words.  Depending on the group a few further comments about those that ‘se </a:t>
            </a:r>
            <a:r>
              <a:rPr lang="en-GB" dirty="0" err="1" smtClean="0"/>
              <a:t>parecen</a:t>
            </a:r>
            <a:r>
              <a:rPr lang="en-GB" dirty="0" smtClean="0"/>
              <a:t>’ and those that ‘se </a:t>
            </a:r>
            <a:r>
              <a:rPr lang="en-GB" dirty="0" err="1" smtClean="0"/>
              <a:t>diferencian</a:t>
            </a:r>
            <a:r>
              <a:rPr lang="en-GB" dirty="0" smtClean="0"/>
              <a:t>’ or ‘son </a:t>
            </a:r>
            <a:r>
              <a:rPr lang="en-GB" dirty="0" err="1" smtClean="0"/>
              <a:t>únicos</a:t>
            </a:r>
            <a:r>
              <a:rPr lang="en-GB" dirty="0" smtClean="0"/>
              <a:t>’ could extend this simple starter.</a:t>
            </a:r>
          </a:p>
          <a:p>
            <a:pPr eaLnBrk="1" hangingPunct="1">
              <a:spcBef>
                <a:spcPct val="0"/>
              </a:spcBef>
            </a:pPr>
            <a:endParaRPr lang="en-GB" dirty="0" smtClean="0"/>
          </a:p>
          <a:p>
            <a:pPr eaLnBrk="1" hangingPunct="1">
              <a:spcBef>
                <a:spcPct val="0"/>
              </a:spcBef>
            </a:pPr>
            <a:r>
              <a:rPr lang="en-GB" dirty="0" smtClean="0"/>
              <a:t>In case not known,</a:t>
            </a:r>
            <a:r>
              <a:rPr lang="en-GB" baseline="0" dirty="0" smtClean="0"/>
              <a:t> </a:t>
            </a:r>
            <a:r>
              <a:rPr lang="en-GB" baseline="0" dirty="0" err="1" smtClean="0"/>
              <a:t>mkate</a:t>
            </a:r>
            <a:r>
              <a:rPr lang="en-GB" baseline="0" dirty="0" smtClean="0"/>
              <a:t> = </a:t>
            </a:r>
            <a:r>
              <a:rPr lang="en-GB" baseline="0" dirty="0" err="1" smtClean="0"/>
              <a:t>swahili</a:t>
            </a:r>
            <a:r>
              <a:rPr lang="en-GB" baseline="0" dirty="0" smtClean="0"/>
              <a:t> and </a:t>
            </a:r>
            <a:r>
              <a:rPr lang="en-GB" baseline="0" dirty="0" err="1" smtClean="0"/>
              <a:t>t’anta</a:t>
            </a:r>
            <a:r>
              <a:rPr lang="en-GB" baseline="0" dirty="0" smtClean="0"/>
              <a:t> = </a:t>
            </a:r>
            <a:r>
              <a:rPr lang="en-GB" baseline="0" dirty="0" err="1" smtClean="0"/>
              <a:t>quechua</a:t>
            </a:r>
            <a:endParaRPr 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CAFEEE-6C6E-4A7A-ADCD-40F0E0060D13}" type="slidenum">
              <a:rPr lang="en-US">
                <a:latin typeface="Calibri" pitchFamily="34" charset="0"/>
              </a:rPr>
              <a:pPr eaLnBrk="1" hangingPunct="1"/>
              <a:t>3</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From left to right, the answers are: Chapatis – Africa/India, - Alemania, Baguete – Francia, Pan Chuta – Perú, Una barra de pan – España, Ciabatta – Italia. We are going to look at most of these in the next few slides so there is no need to correct the suggestions given at this stage.  Perhaps only the Peru example as this does not re-appear.</a:t>
            </a:r>
          </a:p>
          <a:p>
            <a:pPr eaLnBrk="1" hangingPunct="1">
              <a:spcBef>
                <a:spcPct val="0"/>
              </a:spcBef>
            </a:pPr>
            <a:endParaRPr lang="en-GB" smtClean="0"/>
          </a:p>
          <a:p>
            <a:pPr eaLnBrk="1" hangingPunct="1">
              <a:spcBef>
                <a:spcPct val="0"/>
              </a:spcBef>
            </a:pPr>
            <a:r>
              <a:rPr lang="en-US" smtClean="0"/>
              <a:t>http://images.all-free-download.com/images/graphiclarge/figure_talking_callout_clip_art_22956.jpg</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6E7FE2-20B3-4C7E-BC71-391AD6D3B883}" type="slidenum">
              <a:rPr lang="en-US">
                <a:latin typeface="Calibri" pitchFamily="34" charset="0"/>
              </a:rPr>
              <a:pPr eaLnBrk="1" hangingPunct="1"/>
              <a:t>4</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I’ve been guided in my choice of word and spelling here by the following discussion thread in wordreference.com – it’s makes phonetic sense to me to have this spelling of the word too.</a:t>
            </a:r>
          </a:p>
          <a:p>
            <a:r>
              <a:rPr lang="en-US" smtClean="0"/>
              <a:t>http://forum.wordreference.com/showthread.php?t=120762</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1ED857-D719-46DF-B2A4-31047EC533B1}" type="slidenum">
              <a:rPr lang="en-US">
                <a:latin typeface="Calibri" pitchFamily="34" charset="0"/>
              </a:rPr>
              <a:pPr eaLnBrk="1" hangingPunct="1"/>
              <a:t>11</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the </a:t>
            </a:r>
            <a:r>
              <a:rPr lang="en-GB" baseline="0" dirty="0" err="1" smtClean="0"/>
              <a:t>agua</a:t>
            </a:r>
            <a:r>
              <a:rPr lang="en-GB" baseline="0" dirty="0" smtClean="0"/>
              <a:t> modules students have done a lot with infinitive phrases.  This activity should work well orally, asking students (whilst miming the verb) ‘se </a:t>
            </a:r>
            <a:r>
              <a:rPr lang="en-GB" baseline="0" dirty="0" err="1" smtClean="0"/>
              <a:t>puede</a:t>
            </a:r>
            <a:r>
              <a:rPr lang="en-GB" baseline="0" dirty="0" smtClean="0"/>
              <a:t>………………. </a:t>
            </a:r>
            <a:r>
              <a:rPr lang="en-GB" baseline="0" dirty="0" err="1" smtClean="0"/>
              <a:t>una</a:t>
            </a:r>
            <a:r>
              <a:rPr lang="en-GB" baseline="0" dirty="0" smtClean="0"/>
              <a:t> </a:t>
            </a:r>
            <a:r>
              <a:rPr lang="en-GB" baseline="0" dirty="0" err="1" smtClean="0"/>
              <a:t>manzana</a:t>
            </a:r>
            <a:r>
              <a:rPr lang="en-GB" baseline="0" dirty="0" smtClean="0"/>
              <a:t>’?  When you change the noun it makes students consider the verb meanings to tell you whether they are still possible with the new noun.  This is just oral revision of the se </a:t>
            </a:r>
            <a:r>
              <a:rPr lang="en-GB" baseline="0" dirty="0" err="1" smtClean="0"/>
              <a:t>puede</a:t>
            </a:r>
            <a:r>
              <a:rPr lang="en-GB" baseline="0" dirty="0" smtClean="0"/>
              <a:t> construction.  Many of these verbs are known or are cognates and they will return in the following lessons.</a:t>
            </a:r>
            <a:endParaRPr lang="en-GB" dirty="0"/>
          </a:p>
        </p:txBody>
      </p:sp>
      <p:sp>
        <p:nvSpPr>
          <p:cNvPr id="4" name="Slide Number Placeholder 3"/>
          <p:cNvSpPr>
            <a:spLocks noGrp="1"/>
          </p:cNvSpPr>
          <p:nvPr>
            <p:ph type="sldNum" sz="quarter" idx="10"/>
          </p:nvPr>
        </p:nvSpPr>
        <p:spPr/>
        <p:txBody>
          <a:bodyPr/>
          <a:lstStyle/>
          <a:p>
            <a:fld id="{2D02DED6-56F0-4122-A483-D18C6113C43A}" type="slidenum">
              <a:rPr lang="en-US" smtClean="0"/>
              <a:pPr/>
              <a:t>13</a:t>
            </a:fld>
            <a:endParaRPr lang="en-US"/>
          </a:p>
        </p:txBody>
      </p:sp>
    </p:spTree>
    <p:extLst>
      <p:ext uri="{BB962C8B-B14F-4D97-AF65-F5344CB8AC3E}">
        <p14:creationId xmlns:p14="http://schemas.microsoft.com/office/powerpoint/2010/main" val="356871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CF6BB9-1F76-4A53-AFBD-3A84673E2504}" type="slidenum">
              <a:rPr lang="en-GB">
                <a:latin typeface="Calibri" pitchFamily="34" charset="0"/>
              </a:rPr>
              <a:pPr eaLnBrk="1" hangingPunct="1"/>
              <a:t>14</a:t>
            </a:fld>
            <a:endParaRPr lang="en-GB">
              <a:latin typeface="Calibri"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Most of these words appeared in Y8 when students were doing the food theme, so this is really just revision plus (duro/blando).  Give students a couple of minutes to pronounce these in pairs and then ask for volunteers.  It is good for pupils to get used to reading and pronouncing words accurately independently.  Pick up on any issues or room for improvement.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Group</a:t>
            </a:r>
            <a:r>
              <a:rPr lang="en-GB" baseline="0" dirty="0" smtClean="0"/>
              <a:t> talk activity</a:t>
            </a:r>
            <a:endParaRPr lang="en-GB" dirty="0"/>
          </a:p>
        </p:txBody>
      </p:sp>
      <p:sp>
        <p:nvSpPr>
          <p:cNvPr id="4" name="Slide Number Placeholder 3"/>
          <p:cNvSpPr>
            <a:spLocks noGrp="1"/>
          </p:cNvSpPr>
          <p:nvPr>
            <p:ph type="sldNum" sz="quarter" idx="10"/>
          </p:nvPr>
        </p:nvSpPr>
        <p:spPr/>
        <p:txBody>
          <a:bodyPr/>
          <a:lstStyle/>
          <a:p>
            <a:fld id="{2D02DED6-56F0-4122-A483-D18C6113C43A}" type="slidenum">
              <a:rPr lang="en-US" smtClean="0"/>
              <a:pPr/>
              <a:t>16</a:t>
            </a:fld>
            <a:endParaRPr lang="en-US"/>
          </a:p>
        </p:txBody>
      </p:sp>
    </p:spTree>
    <p:extLst>
      <p:ext uri="{BB962C8B-B14F-4D97-AF65-F5344CB8AC3E}">
        <p14:creationId xmlns:p14="http://schemas.microsoft.com/office/powerpoint/2010/main" val="2267644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www.wikipedia.org </a:t>
            </a:r>
            <a:br>
              <a:rPr lang="en-GB" smtClean="0"/>
            </a:br>
            <a:r>
              <a:rPr lang="en-GB" smtClean="0"/>
              <a:t>This is a text for homework, but it would not be a bad idea to read it through in class together before students take it away to work on for homework.  </a:t>
            </a:r>
            <a:endParaRPr lang="en-US" smtClean="0"/>
          </a:p>
        </p:txBody>
      </p:sp>
      <p:sp>
        <p:nvSpPr>
          <p:cNvPr id="4" name="Slide Number Placeholder 3"/>
          <p:cNvSpPr>
            <a:spLocks noGrp="1"/>
          </p:cNvSpPr>
          <p:nvPr>
            <p:ph type="sldNum" sz="quarter" idx="5"/>
          </p:nvPr>
        </p:nvSpPr>
        <p:spPr/>
        <p:txBody>
          <a:bodyPr/>
          <a:lstStyle/>
          <a:p>
            <a:pPr>
              <a:defRPr/>
            </a:pPr>
            <a:fld id="{B127AA96-0A55-482A-8935-F7F5CC93C683}" type="slidenum">
              <a:rPr lang="en-US" smtClean="0"/>
              <a:pPr>
                <a:defRPr/>
              </a:pPr>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86A811A-9A3A-4602-8A4B-3B4DC1D9D284}" type="datetimeFigureOut">
              <a:rPr lang="en-US"/>
              <a:pPr/>
              <a:t>9/3/2011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4AF376-82E2-4823-B996-DEF061090259}" type="slidenum">
              <a:rPr lang="en-US"/>
              <a:pPr/>
              <a:t>‹#›</a:t>
            </a:fld>
            <a:endParaRPr lang="en-US"/>
          </a:p>
        </p:txBody>
      </p:sp>
    </p:spTree>
    <p:extLst>
      <p:ext uri="{BB962C8B-B14F-4D97-AF65-F5344CB8AC3E}">
        <p14:creationId xmlns:p14="http://schemas.microsoft.com/office/powerpoint/2010/main" val="3531896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5F9B4DD-8DD5-44BD-B680-71033D8D9E66}" type="datetimeFigureOut">
              <a:rPr lang="en-US"/>
              <a:pPr/>
              <a:t>9/3/2011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8542C2-C30F-47C3-A251-EABD9714D1CC}" type="slidenum">
              <a:rPr lang="en-US"/>
              <a:pPr/>
              <a:t>‹#›</a:t>
            </a:fld>
            <a:endParaRPr lang="en-US"/>
          </a:p>
        </p:txBody>
      </p:sp>
    </p:spTree>
    <p:extLst>
      <p:ext uri="{BB962C8B-B14F-4D97-AF65-F5344CB8AC3E}">
        <p14:creationId xmlns:p14="http://schemas.microsoft.com/office/powerpoint/2010/main" val="4190892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F5CEF4C-9798-4121-8AE5-D1B43B96ADC0}" type="datetimeFigureOut">
              <a:rPr lang="en-US"/>
              <a:pPr/>
              <a:t>9/3/2011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E0B764-0D82-4CCD-9BFA-D95169EC742A}" type="slidenum">
              <a:rPr lang="en-US"/>
              <a:pPr/>
              <a:t>‹#›</a:t>
            </a:fld>
            <a:endParaRPr lang="en-US"/>
          </a:p>
        </p:txBody>
      </p:sp>
    </p:spTree>
    <p:extLst>
      <p:ext uri="{BB962C8B-B14F-4D97-AF65-F5344CB8AC3E}">
        <p14:creationId xmlns:p14="http://schemas.microsoft.com/office/powerpoint/2010/main" val="2357277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552DD18-22AD-44B8-9579-C1115FA41FFD}" type="datetimeFigureOut">
              <a:rPr lang="en-US"/>
              <a:pPr/>
              <a:t>9/3/2011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CA90A7-5842-4E4E-9B02-13058A72D8FC}" type="slidenum">
              <a:rPr lang="en-US"/>
              <a:pPr/>
              <a:t>‹#›</a:t>
            </a:fld>
            <a:endParaRPr lang="en-US"/>
          </a:p>
        </p:txBody>
      </p:sp>
    </p:spTree>
    <p:extLst>
      <p:ext uri="{BB962C8B-B14F-4D97-AF65-F5344CB8AC3E}">
        <p14:creationId xmlns:p14="http://schemas.microsoft.com/office/powerpoint/2010/main" val="44476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6C9ECF1-4BF7-402F-A1BC-05600256CFB4}" type="datetimeFigureOut">
              <a:rPr lang="en-US"/>
              <a:pPr/>
              <a:t>9/3/2011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29E93B-244C-48D5-BE3B-E2E4DEF4D664}" type="slidenum">
              <a:rPr lang="en-US"/>
              <a:pPr/>
              <a:t>‹#›</a:t>
            </a:fld>
            <a:endParaRPr lang="en-US"/>
          </a:p>
        </p:txBody>
      </p:sp>
    </p:spTree>
    <p:extLst>
      <p:ext uri="{BB962C8B-B14F-4D97-AF65-F5344CB8AC3E}">
        <p14:creationId xmlns:p14="http://schemas.microsoft.com/office/powerpoint/2010/main" val="200995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EC7E21D-15A0-4D94-8184-EB00833D7124}" type="datetimeFigureOut">
              <a:rPr lang="en-US"/>
              <a:pPr/>
              <a:t>9/3/2011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B9BAB42-6BCD-4D79-9832-05A0A40D04AD}" type="slidenum">
              <a:rPr lang="en-US"/>
              <a:pPr/>
              <a:t>‹#›</a:t>
            </a:fld>
            <a:endParaRPr lang="en-US"/>
          </a:p>
        </p:txBody>
      </p:sp>
    </p:spTree>
    <p:extLst>
      <p:ext uri="{BB962C8B-B14F-4D97-AF65-F5344CB8AC3E}">
        <p14:creationId xmlns:p14="http://schemas.microsoft.com/office/powerpoint/2010/main" val="370536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A1BB7C1-9B3E-47F6-BDB4-15B9165EAFA9}" type="datetimeFigureOut">
              <a:rPr lang="en-US"/>
              <a:pPr/>
              <a:t>9/3/2011</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DAE4425-95C8-43D7-BC66-5E0FD4E55277}" type="slidenum">
              <a:rPr lang="en-US"/>
              <a:pPr/>
              <a:t>‹#›</a:t>
            </a:fld>
            <a:endParaRPr lang="en-US"/>
          </a:p>
        </p:txBody>
      </p:sp>
    </p:spTree>
    <p:extLst>
      <p:ext uri="{BB962C8B-B14F-4D97-AF65-F5344CB8AC3E}">
        <p14:creationId xmlns:p14="http://schemas.microsoft.com/office/powerpoint/2010/main" val="236050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74FCBD2-A3F7-4288-89AC-D0CC934FEF41}" type="datetimeFigureOut">
              <a:rPr lang="en-US"/>
              <a:pPr/>
              <a:t>9/3/2011</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5813AB3-4BE6-41AC-9B6D-83C175EB928F}" type="slidenum">
              <a:rPr lang="en-US"/>
              <a:pPr/>
              <a:t>‹#›</a:t>
            </a:fld>
            <a:endParaRPr lang="en-US"/>
          </a:p>
        </p:txBody>
      </p:sp>
    </p:spTree>
    <p:extLst>
      <p:ext uri="{BB962C8B-B14F-4D97-AF65-F5344CB8AC3E}">
        <p14:creationId xmlns:p14="http://schemas.microsoft.com/office/powerpoint/2010/main" val="280839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5DE590E-0A16-4BF5-9B11-DBD5059FE2F9}" type="datetimeFigureOut">
              <a:rPr lang="en-US"/>
              <a:pPr/>
              <a:t>9/3/2011</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2AC94E1-2D5F-43F9-A42D-2208363F5711}" type="slidenum">
              <a:rPr lang="en-US"/>
              <a:pPr/>
              <a:t>‹#›</a:t>
            </a:fld>
            <a:endParaRPr lang="en-US"/>
          </a:p>
        </p:txBody>
      </p:sp>
    </p:spTree>
    <p:extLst>
      <p:ext uri="{BB962C8B-B14F-4D97-AF65-F5344CB8AC3E}">
        <p14:creationId xmlns:p14="http://schemas.microsoft.com/office/powerpoint/2010/main" val="411800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D40F55E-C762-4405-9904-2B1AF9B56737}" type="datetimeFigureOut">
              <a:rPr lang="en-US"/>
              <a:pPr/>
              <a:t>9/3/2011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3935FAC-99AE-49DD-80EB-27FD9F6F91AB}" type="slidenum">
              <a:rPr lang="en-US"/>
              <a:pPr/>
              <a:t>‹#›</a:t>
            </a:fld>
            <a:endParaRPr lang="en-US"/>
          </a:p>
        </p:txBody>
      </p:sp>
    </p:spTree>
    <p:extLst>
      <p:ext uri="{BB962C8B-B14F-4D97-AF65-F5344CB8AC3E}">
        <p14:creationId xmlns:p14="http://schemas.microsoft.com/office/powerpoint/2010/main" val="781363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26B801D-8686-47E9-8530-461D6219A94D}" type="datetimeFigureOut">
              <a:rPr lang="en-US"/>
              <a:pPr/>
              <a:t>9/3/2011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3FEE5A9-4CCA-498A-A0C0-C8EDE07B5BCD}" type="slidenum">
              <a:rPr lang="en-US"/>
              <a:pPr/>
              <a:t>‹#›</a:t>
            </a:fld>
            <a:endParaRPr lang="en-US"/>
          </a:p>
        </p:txBody>
      </p:sp>
    </p:spTree>
    <p:extLst>
      <p:ext uri="{BB962C8B-B14F-4D97-AF65-F5344CB8AC3E}">
        <p14:creationId xmlns:p14="http://schemas.microsoft.com/office/powerpoint/2010/main" val="2157301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9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C056270D-633D-4504-8362-D4F038F5B5B3}" type="datetimeFigureOut">
              <a:rPr lang="en-US"/>
              <a:pPr/>
              <a:t>9/3/2011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45482BBE-77F4-4D06-BB16-E332B055475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8.wmf"/><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5.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9.jpe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5.jpeg"/><Relationship Id="rId10" Type="http://schemas.openxmlformats.org/officeDocument/2006/relationships/image" Target="../media/image34.jpeg"/><Relationship Id="rId4" Type="http://schemas.openxmlformats.org/officeDocument/2006/relationships/image" Target="../media/image30.jpeg"/><Relationship Id="rId9" Type="http://schemas.openxmlformats.org/officeDocument/2006/relationships/image" Target="../media/image3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2.jpeg"/><Relationship Id="rId10" Type="http://schemas.openxmlformats.org/officeDocument/2006/relationships/image" Target="../media/image10.jpeg"/><Relationship Id="rId4" Type="http://schemas.openxmlformats.org/officeDocument/2006/relationships/image" Target="../media/image5.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tiposdepann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57188"/>
            <a:ext cx="8101012" cy="546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28662" y="4141967"/>
            <a:ext cx="7313220" cy="2215991"/>
          </a:xfrm>
          <a:prstGeom prst="rect">
            <a:avLst/>
          </a:prstGeom>
          <a:noFill/>
        </p:spPr>
        <p:txBody>
          <a:bodyPr wrap="none">
            <a:spAutoFit/>
          </a:bodyPr>
          <a:lstStyle/>
          <a:p>
            <a:pPr algn="ctr">
              <a:defRPr/>
            </a:pPr>
            <a:r>
              <a:rPr lang="en-GB" sz="13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muda Solid" pitchFamily="2" charset="0"/>
              </a:rPr>
              <a:t>el pan</a:t>
            </a:r>
            <a:endParaRPr lang="en-US" sz="13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muda Solid"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aribbeansunshinebakery.net/images/reg_bread.jpg"/>
          <p:cNvPicPr>
            <a:picLocks noChangeAspect="1" noChangeArrowheads="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142875" y="285750"/>
            <a:ext cx="5214938"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Jamaic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3962400"/>
            <a:ext cx="45434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243513" y="3976688"/>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t>Jamaica</a:t>
            </a:r>
            <a:endParaRPr lang="en-US" sz="2800" b="1"/>
          </a:p>
        </p:txBody>
      </p:sp>
      <p:sp>
        <p:nvSpPr>
          <p:cNvPr id="6" name="TextBox 5"/>
          <p:cNvSpPr txBox="1">
            <a:spLocks noChangeArrowheads="1"/>
          </p:cNvSpPr>
          <p:nvPr/>
        </p:nvSpPr>
        <p:spPr bwMode="auto">
          <a:xfrm>
            <a:off x="714375" y="5357813"/>
            <a:ext cx="3786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t>pan duro</a:t>
            </a:r>
            <a:endParaRPr lang="en-U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1"/>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aftertastebysherry.files.wordpress.com/2007/10/bagels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00063"/>
            <a:ext cx="6072188"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descr="Poloni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2050" y="4191000"/>
            <a:ext cx="41719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686425" y="4238625"/>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t>Polonia</a:t>
            </a:r>
            <a:endParaRPr lang="en-US" sz="2800" b="1"/>
          </a:p>
        </p:txBody>
      </p:sp>
      <p:sp>
        <p:nvSpPr>
          <p:cNvPr id="5" name="TextBox 4"/>
          <p:cNvSpPr txBox="1">
            <a:spLocks noChangeArrowheads="1"/>
          </p:cNvSpPr>
          <p:nvPr/>
        </p:nvSpPr>
        <p:spPr bwMode="auto">
          <a:xfrm>
            <a:off x="642938" y="5643563"/>
            <a:ext cx="37861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t>beigal</a:t>
            </a:r>
            <a:endParaRPr lang="en-U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iconocast.com/B000000000000023/B2/News5_1.jpg"/>
          <p:cNvPicPr>
            <a:picLocks noChangeAspect="1" noChangeArrowheads="1"/>
          </p:cNvPicPr>
          <p:nvPr/>
        </p:nvPicPr>
        <p:blipFill>
          <a:blip r:embed="rId2">
            <a:clrChange>
              <a:clrFrom>
                <a:srgbClr val="F0F1F5"/>
              </a:clrFrom>
              <a:clrTo>
                <a:srgbClr val="F0F1F5">
                  <a:alpha val="0"/>
                </a:srgbClr>
              </a:clrTo>
            </a:clrChange>
            <a:extLst>
              <a:ext uri="{28A0092B-C50C-407E-A947-70E740481C1C}">
                <a14:useLocalDpi xmlns:a14="http://schemas.microsoft.com/office/drawing/2010/main" val="0"/>
              </a:ext>
            </a:extLst>
          </a:blip>
          <a:srcRect/>
          <a:stretch>
            <a:fillRect/>
          </a:stretch>
        </p:blipFill>
        <p:spPr bwMode="auto">
          <a:xfrm>
            <a:off x="0" y="285750"/>
            <a:ext cx="74295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ReinoUnid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6850" y="4000500"/>
            <a:ext cx="38671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848350" y="4048125"/>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t>Reino Unido</a:t>
            </a:r>
            <a:endParaRPr lang="en-US" sz="2800" b="1"/>
          </a:p>
        </p:txBody>
      </p:sp>
      <p:sp>
        <p:nvSpPr>
          <p:cNvPr id="5" name="TextBox 4"/>
          <p:cNvSpPr txBox="1">
            <a:spLocks noChangeArrowheads="1"/>
          </p:cNvSpPr>
          <p:nvPr/>
        </p:nvSpPr>
        <p:spPr bwMode="auto">
          <a:xfrm>
            <a:off x="857250" y="4929188"/>
            <a:ext cx="3786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t>pan de molde</a:t>
            </a:r>
            <a:endParaRPr lang="en-U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575" y="1927225"/>
            <a:ext cx="2570163"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p:cNvSpPr txBox="1">
            <a:spLocks noChangeArrowheads="1"/>
          </p:cNvSpPr>
          <p:nvPr/>
        </p:nvSpPr>
        <p:spPr bwMode="auto">
          <a:xfrm>
            <a:off x="4857750" y="500063"/>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pelar</a:t>
            </a:r>
            <a:endParaRPr lang="en-US" sz="3600" b="1">
              <a:solidFill>
                <a:schemeClr val="bg1"/>
              </a:solidFill>
            </a:endParaRPr>
          </a:p>
        </p:txBody>
      </p:sp>
      <p:sp>
        <p:nvSpPr>
          <p:cNvPr id="14340" name="TextBox 3"/>
          <p:cNvSpPr txBox="1">
            <a:spLocks noChangeArrowheads="1"/>
          </p:cNvSpPr>
          <p:nvPr/>
        </p:nvSpPr>
        <p:spPr bwMode="auto">
          <a:xfrm>
            <a:off x="1643063" y="500063"/>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comer</a:t>
            </a:r>
            <a:endParaRPr lang="en-US" sz="3600" b="1">
              <a:solidFill>
                <a:schemeClr val="bg1"/>
              </a:solidFill>
            </a:endParaRPr>
          </a:p>
        </p:txBody>
      </p:sp>
      <p:sp>
        <p:nvSpPr>
          <p:cNvPr id="14341" name="TextBox 4"/>
          <p:cNvSpPr txBox="1">
            <a:spLocks noChangeArrowheads="1"/>
          </p:cNvSpPr>
          <p:nvPr/>
        </p:nvSpPr>
        <p:spPr bwMode="auto">
          <a:xfrm>
            <a:off x="6286500" y="1643063"/>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cortar</a:t>
            </a:r>
            <a:endParaRPr lang="en-US" sz="3600" b="1">
              <a:solidFill>
                <a:schemeClr val="bg1"/>
              </a:solidFill>
            </a:endParaRPr>
          </a:p>
        </p:txBody>
      </p:sp>
      <p:sp>
        <p:nvSpPr>
          <p:cNvPr id="14342" name="TextBox 5"/>
          <p:cNvSpPr txBox="1">
            <a:spLocks noChangeArrowheads="1"/>
          </p:cNvSpPr>
          <p:nvPr/>
        </p:nvSpPr>
        <p:spPr bwMode="auto">
          <a:xfrm>
            <a:off x="6286500" y="2643188"/>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cocinar</a:t>
            </a:r>
            <a:endParaRPr lang="en-US" sz="3600" b="1">
              <a:solidFill>
                <a:schemeClr val="bg1"/>
              </a:solidFill>
            </a:endParaRPr>
          </a:p>
        </p:txBody>
      </p:sp>
      <p:sp>
        <p:nvSpPr>
          <p:cNvPr id="14343" name="TextBox 6"/>
          <p:cNvSpPr txBox="1">
            <a:spLocks noChangeArrowheads="1"/>
          </p:cNvSpPr>
          <p:nvPr/>
        </p:nvSpPr>
        <p:spPr bwMode="auto">
          <a:xfrm>
            <a:off x="6286500" y="3643313"/>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preparar</a:t>
            </a:r>
            <a:endParaRPr lang="en-US" sz="3600" b="1">
              <a:solidFill>
                <a:schemeClr val="bg1"/>
              </a:solidFill>
            </a:endParaRPr>
          </a:p>
        </p:txBody>
      </p:sp>
      <p:sp>
        <p:nvSpPr>
          <p:cNvPr id="14344" name="TextBox 7"/>
          <p:cNvSpPr txBox="1">
            <a:spLocks noChangeArrowheads="1"/>
          </p:cNvSpPr>
          <p:nvPr/>
        </p:nvSpPr>
        <p:spPr bwMode="auto">
          <a:xfrm>
            <a:off x="6286500" y="4643438"/>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comprar</a:t>
            </a:r>
            <a:endParaRPr lang="en-US" sz="3600" b="1">
              <a:solidFill>
                <a:schemeClr val="bg1"/>
              </a:solidFill>
            </a:endParaRPr>
          </a:p>
        </p:txBody>
      </p:sp>
      <p:sp>
        <p:nvSpPr>
          <p:cNvPr id="14345" name="TextBox 8"/>
          <p:cNvSpPr txBox="1">
            <a:spLocks noChangeArrowheads="1"/>
          </p:cNvSpPr>
          <p:nvPr/>
        </p:nvSpPr>
        <p:spPr bwMode="auto">
          <a:xfrm>
            <a:off x="5072063" y="5715000"/>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dar</a:t>
            </a:r>
            <a:endParaRPr lang="en-US" sz="3600" b="1">
              <a:solidFill>
                <a:schemeClr val="bg1"/>
              </a:solidFill>
            </a:endParaRPr>
          </a:p>
        </p:txBody>
      </p:sp>
      <p:sp>
        <p:nvSpPr>
          <p:cNvPr id="14346" name="TextBox 9"/>
          <p:cNvSpPr txBox="1">
            <a:spLocks noChangeArrowheads="1"/>
          </p:cNvSpPr>
          <p:nvPr/>
        </p:nvSpPr>
        <p:spPr bwMode="auto">
          <a:xfrm>
            <a:off x="1643063" y="5715000"/>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tirar</a:t>
            </a:r>
            <a:endParaRPr lang="en-US" sz="3600" b="1">
              <a:solidFill>
                <a:schemeClr val="bg1"/>
              </a:solidFill>
            </a:endParaRPr>
          </a:p>
        </p:txBody>
      </p:sp>
      <p:sp>
        <p:nvSpPr>
          <p:cNvPr id="14347" name="TextBox 10"/>
          <p:cNvSpPr txBox="1">
            <a:spLocks noChangeArrowheads="1"/>
          </p:cNvSpPr>
          <p:nvPr/>
        </p:nvSpPr>
        <p:spPr bwMode="auto">
          <a:xfrm>
            <a:off x="357188" y="4786313"/>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robar</a:t>
            </a:r>
            <a:endParaRPr lang="en-US" sz="3600" b="1">
              <a:solidFill>
                <a:schemeClr val="bg1"/>
              </a:solidFill>
            </a:endParaRPr>
          </a:p>
        </p:txBody>
      </p:sp>
      <p:sp>
        <p:nvSpPr>
          <p:cNvPr id="14348" name="TextBox 11"/>
          <p:cNvSpPr txBox="1">
            <a:spLocks noChangeArrowheads="1"/>
          </p:cNvSpPr>
          <p:nvPr/>
        </p:nvSpPr>
        <p:spPr bwMode="auto">
          <a:xfrm>
            <a:off x="357188" y="3643313"/>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coger</a:t>
            </a:r>
            <a:endParaRPr lang="en-US" sz="3600" b="1">
              <a:solidFill>
                <a:schemeClr val="bg1"/>
              </a:solidFill>
            </a:endParaRPr>
          </a:p>
        </p:txBody>
      </p:sp>
      <p:sp>
        <p:nvSpPr>
          <p:cNvPr id="14349" name="TextBox 12"/>
          <p:cNvSpPr txBox="1">
            <a:spLocks noChangeArrowheads="1"/>
          </p:cNvSpPr>
          <p:nvPr/>
        </p:nvSpPr>
        <p:spPr bwMode="auto">
          <a:xfrm>
            <a:off x="357188" y="2571750"/>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beber</a:t>
            </a:r>
            <a:endParaRPr lang="en-US" sz="3600" b="1">
              <a:solidFill>
                <a:schemeClr val="bg1"/>
              </a:solidFill>
            </a:endParaRPr>
          </a:p>
        </p:txBody>
      </p:sp>
      <p:sp>
        <p:nvSpPr>
          <p:cNvPr id="14350" name="TextBox 13"/>
          <p:cNvSpPr txBox="1">
            <a:spLocks noChangeArrowheads="1"/>
          </p:cNvSpPr>
          <p:nvPr/>
        </p:nvSpPr>
        <p:spPr bwMode="auto">
          <a:xfrm>
            <a:off x="357188" y="1643063"/>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prensar</a:t>
            </a:r>
            <a:endParaRPr lang="en-US" sz="3600" b="1">
              <a:solidFill>
                <a:schemeClr val="bg1"/>
              </a:solidFill>
            </a:endParaRPr>
          </a:p>
        </p:txBody>
      </p:sp>
      <p:pic>
        <p:nvPicPr>
          <p:cNvPr id="18" name="Picture 5" descr="http://www.iconocast.com/B000000000000023/B2/News5_1.jpg"/>
          <p:cNvPicPr>
            <a:picLocks noChangeAspect="1" noChangeArrowheads="1"/>
          </p:cNvPicPr>
          <p:nvPr/>
        </p:nvPicPr>
        <p:blipFill>
          <a:blip r:embed="rId4">
            <a:clrChange>
              <a:clrFrom>
                <a:srgbClr val="F0F1F5"/>
              </a:clrFrom>
              <a:clrTo>
                <a:srgbClr val="F0F1F5">
                  <a:alpha val="0"/>
                </a:srgbClr>
              </a:clrTo>
            </a:clrChange>
            <a:extLst>
              <a:ext uri="{28A0092B-C50C-407E-A947-70E740481C1C}">
                <a14:useLocalDpi xmlns:a14="http://schemas.microsoft.com/office/drawing/2010/main" val="0"/>
              </a:ext>
            </a:extLst>
          </a:blip>
          <a:srcRect r="16487"/>
          <a:stretch>
            <a:fillRect/>
          </a:stretch>
        </p:blipFill>
        <p:spPr bwMode="auto">
          <a:xfrm>
            <a:off x="3008313" y="1963738"/>
            <a:ext cx="3078162" cy="2693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5605" name="Picture 5" descr="C:\Program Files\Microsoft Office\MEDIA\CAGCAT10\j0299763.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1263" y="1643063"/>
            <a:ext cx="381952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25602"/>
                                        </p:tgtEl>
                                      </p:cBhvr>
                                    </p:animEffect>
                                    <p:set>
                                      <p:cBhvr>
                                        <p:cTn id="7" dur="1" fill="hold">
                                          <p:stCondLst>
                                            <p:cond delay="499"/>
                                          </p:stCondLst>
                                        </p:cTn>
                                        <p:tgtEl>
                                          <p:spTgt spid="2560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5605"/>
                                        </p:tgtEl>
                                        <p:attrNameLst>
                                          <p:attrName>style.visibility</p:attrName>
                                        </p:attrNameLst>
                                      </p:cBhvr>
                                      <p:to>
                                        <p:strVal val="visible"/>
                                      </p:to>
                                    </p:set>
                                    <p:anim calcmode="lin" valueType="num">
                                      <p:cBhvr>
                                        <p:cTn id="17" dur="1000" fill="hold"/>
                                        <p:tgtEl>
                                          <p:spTgt spid="25605"/>
                                        </p:tgtEl>
                                        <p:attrNameLst>
                                          <p:attrName>ppt_w</p:attrName>
                                        </p:attrNameLst>
                                      </p:cBhvr>
                                      <p:tavLst>
                                        <p:tav tm="0">
                                          <p:val>
                                            <p:strVal val="#ppt_w+.3"/>
                                          </p:val>
                                        </p:tav>
                                        <p:tav tm="100000">
                                          <p:val>
                                            <p:strVal val="#ppt_w"/>
                                          </p:val>
                                        </p:tav>
                                      </p:tavLst>
                                    </p:anim>
                                    <p:anim calcmode="lin" valueType="num">
                                      <p:cBhvr>
                                        <p:cTn id="18" dur="1000" fill="hold"/>
                                        <p:tgtEl>
                                          <p:spTgt spid="25605"/>
                                        </p:tgtEl>
                                        <p:attrNameLst>
                                          <p:attrName>ppt_h</p:attrName>
                                        </p:attrNameLst>
                                      </p:cBhvr>
                                      <p:tavLst>
                                        <p:tav tm="0">
                                          <p:val>
                                            <p:strVal val="#ppt_h"/>
                                          </p:val>
                                        </p:tav>
                                        <p:tav tm="100000">
                                          <p:val>
                                            <p:strVal val="#ppt_h"/>
                                          </p:val>
                                        </p:tav>
                                      </p:tavLst>
                                    </p:anim>
                                    <p:animEffect transition="in" filter="fade">
                                      <p:cBhvr>
                                        <p:cTn id="19" dur="1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Group 2"/>
          <p:cNvGraphicFramePr>
            <a:graphicFrameLocks noGrp="1"/>
          </p:cNvGraphicFramePr>
          <p:nvPr>
            <p:extLst>
              <p:ext uri="{D42A27DB-BD31-4B8C-83A1-F6EECF244321}">
                <p14:modId xmlns:p14="http://schemas.microsoft.com/office/powerpoint/2010/main" val="3529767295"/>
              </p:ext>
            </p:extLst>
          </p:nvPr>
        </p:nvGraphicFramePr>
        <p:xfrm>
          <a:off x="1187624" y="476250"/>
          <a:ext cx="7222951" cy="5699562"/>
        </p:xfrm>
        <a:graphic>
          <a:graphicData uri="http://schemas.openxmlformats.org/drawingml/2006/table">
            <a:tbl>
              <a:tblPr/>
              <a:tblGrid>
                <a:gridCol w="3527252"/>
                <a:gridCol w="3695699"/>
              </a:tblGrid>
              <a:tr h="518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rPr>
                        <a:t>dulce</a:t>
                      </a:r>
                      <a:endParaRPr kumimoji="0" lang="en-GB" sz="2800" b="0"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sweet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salado</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salty</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rPr>
                        <a:t>duro</a:t>
                      </a:r>
                      <a:endParaRPr kumimoji="0" lang="en-GB" sz="2800" b="0"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hard (or chewy)</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blando</a:t>
                      </a:r>
                      <a:endParaRPr kumimoji="0" lang="en-US" sz="2800" b="0"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soft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sabroso</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tasty</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rPr>
                        <a:t>delicioso</a:t>
                      </a:r>
                      <a:endParaRPr kumimoji="0" lang="en-GB" sz="2800" b="0"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delicious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rico</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delicious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sano</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healthy</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malsano</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unhealthy</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bueno para la salud</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good for your health</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malo para la salud</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bad for your health</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00" name="Text Box 40"/>
          <p:cNvSpPr txBox="1">
            <a:spLocks noChangeArrowheads="1"/>
          </p:cNvSpPr>
          <p:nvPr/>
        </p:nvSpPr>
        <p:spPr bwMode="auto">
          <a:xfrm rot="-5400000">
            <a:off x="-1016793" y="4407694"/>
            <a:ext cx="34591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600">
                <a:latin typeface="Eras Bold ITC" pitchFamily="34" charset="0"/>
                <a:cs typeface="Arial" charset="0"/>
              </a:rPr>
              <a:t>demasiado = too</a:t>
            </a:r>
          </a:p>
        </p:txBody>
      </p:sp>
      <p:sp>
        <p:nvSpPr>
          <p:cNvPr id="15401" name="Text Box 41"/>
          <p:cNvSpPr txBox="1">
            <a:spLocks noChangeArrowheads="1"/>
          </p:cNvSpPr>
          <p:nvPr/>
        </p:nvSpPr>
        <p:spPr bwMode="auto">
          <a:xfrm rot="-5400000">
            <a:off x="-481012" y="1473200"/>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a:latin typeface="Eras Bold ITC" pitchFamily="34" charset="0"/>
                <a:cs typeface="Arial" charset="0"/>
              </a:rPr>
              <a:t>muy - very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http://www.iconocast.com/B000000000000023/B2/News5_1.jpg"/>
          <p:cNvPicPr>
            <a:picLocks noChangeAspect="1" noChangeArrowheads="1"/>
          </p:cNvPicPr>
          <p:nvPr/>
        </p:nvPicPr>
        <p:blipFill>
          <a:blip r:embed="rId2">
            <a:clrChange>
              <a:clrFrom>
                <a:srgbClr val="F0F1F5"/>
              </a:clrFrom>
              <a:clrTo>
                <a:srgbClr val="F0F1F5">
                  <a:alpha val="0"/>
                </a:srgbClr>
              </a:clrTo>
            </a:clrChange>
            <a:extLst>
              <a:ext uri="{28A0092B-C50C-407E-A947-70E740481C1C}">
                <a14:useLocalDpi xmlns:a14="http://schemas.microsoft.com/office/drawing/2010/main" val="0"/>
              </a:ext>
            </a:extLst>
          </a:blip>
          <a:srcRect/>
          <a:stretch>
            <a:fillRect/>
          </a:stretch>
        </p:blipFill>
        <p:spPr bwMode="auto">
          <a:xfrm>
            <a:off x="2286000" y="0"/>
            <a:ext cx="475297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http://aftertastebysherry.files.wordpress.com/2007/10/bagels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00063"/>
            <a:ext cx="2643188"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descr="https://www.khanapakana.com/recipe/articlefiles/25F8AD01-3DCE-4269-A51E-7BE96A322001-N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714750"/>
            <a:ext cx="2963863"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descr="http://www.marlerblog.com/738px-NCI_flour_tortillas.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29250" y="928688"/>
            <a:ext cx="325120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descr="http://www.ntscblog.com/images/fullsize/ciabatta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2250" y="3714750"/>
            <a:ext cx="257175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 descr="http://www.cookingforengineers.com/pics3/640/baguette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4688" y="4071938"/>
            <a:ext cx="307181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136525" y="66675"/>
            <a:ext cx="8877300" cy="830263"/>
          </a:xfrm>
          <a:prstGeom prst="rect">
            <a:avLst/>
          </a:prstGeom>
          <a:solidFill>
            <a:srgbClr val="C00000"/>
          </a:solidFill>
          <a:ln w="76200">
            <a:solidFill>
              <a:schemeClr val="tx1"/>
            </a:solidFill>
            <a:miter lim="800000"/>
            <a:headEnd/>
            <a:tailEnd/>
          </a:ln>
        </p:spPr>
        <p:txBody>
          <a:bodyPr>
            <a:spAutoFit/>
          </a:bodyPr>
          <a:lstStyle/>
          <a:p>
            <a:pPr algn="l"/>
            <a:r>
              <a:rPr lang="en-GB" sz="4800" b="1" dirty="0">
                <a:solidFill>
                  <a:schemeClr val="bg1"/>
                </a:solidFill>
              </a:rPr>
              <a:t>¿</a:t>
            </a:r>
            <a:r>
              <a:rPr lang="en-GB" sz="4800" b="1" dirty="0" err="1">
                <a:solidFill>
                  <a:schemeClr val="bg1"/>
                </a:solidFill>
              </a:rPr>
              <a:t>Qué</a:t>
            </a:r>
            <a:r>
              <a:rPr lang="en-GB" sz="4800" b="1" dirty="0">
                <a:solidFill>
                  <a:schemeClr val="bg1"/>
                </a:solidFill>
              </a:rPr>
              <a:t> </a:t>
            </a:r>
            <a:r>
              <a:rPr lang="en-GB" sz="4800" b="1" dirty="0" err="1">
                <a:solidFill>
                  <a:schemeClr val="bg1"/>
                </a:solidFill>
              </a:rPr>
              <a:t>opinas</a:t>
            </a:r>
            <a:r>
              <a:rPr lang="en-GB" sz="4800" b="1" dirty="0">
                <a:solidFill>
                  <a:schemeClr val="bg1"/>
                </a:solidFill>
              </a:rPr>
              <a:t> </a:t>
            </a:r>
            <a:r>
              <a:rPr lang="en-GB" sz="4800" b="1" dirty="0" smtClean="0">
                <a:solidFill>
                  <a:schemeClr val="bg1"/>
                </a:solidFill>
              </a:rPr>
              <a:t>de </a:t>
            </a:r>
            <a:r>
              <a:rPr lang="en-GB" sz="4800" b="1" dirty="0" err="1" smtClean="0">
                <a:solidFill>
                  <a:schemeClr val="bg1"/>
                </a:solidFill>
              </a:rPr>
              <a:t>estos</a:t>
            </a:r>
            <a:r>
              <a:rPr lang="en-GB" sz="4800" b="1" dirty="0" smtClean="0">
                <a:solidFill>
                  <a:schemeClr val="bg1"/>
                </a:solidFill>
              </a:rPr>
              <a:t> panes?</a:t>
            </a:r>
            <a:endParaRPr lang="en-GB" sz="4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98819710"/>
              </p:ext>
            </p:extLst>
          </p:nvPr>
        </p:nvGraphicFramePr>
        <p:xfrm>
          <a:off x="136525" y="908050"/>
          <a:ext cx="8877300" cy="5821521"/>
        </p:xfrm>
        <a:graphic>
          <a:graphicData uri="http://schemas.openxmlformats.org/drawingml/2006/table">
            <a:tbl>
              <a:tblPr firstRow="1" bandRow="1">
                <a:tableStyleId>{D27102A9-8310-4765-A935-A1911B00CA55}</a:tableStyleId>
              </a:tblPr>
              <a:tblGrid>
                <a:gridCol w="3283347"/>
                <a:gridCol w="5593953"/>
              </a:tblGrid>
              <a:tr h="1371524">
                <a:tc>
                  <a:txBody>
                    <a:bodyPr/>
                    <a:lstStyle/>
                    <a:p>
                      <a:pPr algn="l"/>
                      <a:r>
                        <a:rPr lang="en-GB" sz="2800" dirty="0" err="1" smtClean="0"/>
                        <a:t>Creo</a:t>
                      </a:r>
                      <a:r>
                        <a:rPr lang="en-GB" sz="2800" dirty="0" smtClean="0"/>
                        <a:t> </a:t>
                      </a:r>
                      <a:r>
                        <a:rPr lang="en-GB" sz="2800" dirty="0" err="1" smtClean="0"/>
                        <a:t>que</a:t>
                      </a:r>
                      <a:r>
                        <a:rPr lang="en-GB" sz="2800" dirty="0" smtClean="0"/>
                        <a:t>… </a:t>
                      </a:r>
                      <a:r>
                        <a:rPr lang="en-GB" sz="2800" dirty="0" err="1" smtClean="0"/>
                        <a:t>es</a:t>
                      </a:r>
                      <a:r>
                        <a:rPr lang="en-GB" sz="2800" dirty="0" smtClean="0"/>
                        <a:t> …</a:t>
                      </a:r>
                    </a:p>
                    <a:p>
                      <a:pPr algn="l"/>
                      <a:r>
                        <a:rPr lang="en-GB" sz="2800" dirty="0" err="1" smtClean="0"/>
                        <a:t>Pienso</a:t>
                      </a:r>
                      <a:r>
                        <a:rPr lang="en-GB" sz="2800" dirty="0" smtClean="0"/>
                        <a:t> </a:t>
                      </a:r>
                      <a:r>
                        <a:rPr lang="en-GB" sz="2800" dirty="0" err="1" smtClean="0"/>
                        <a:t>que</a:t>
                      </a:r>
                      <a:r>
                        <a:rPr lang="en-GB" sz="2800" dirty="0" smtClean="0"/>
                        <a:t>… </a:t>
                      </a:r>
                      <a:r>
                        <a:rPr lang="en-GB" sz="2800" dirty="0" err="1" smtClean="0"/>
                        <a:t>es</a:t>
                      </a:r>
                      <a:r>
                        <a:rPr lang="en-GB" sz="2800" dirty="0" smtClean="0"/>
                        <a:t> …</a:t>
                      </a:r>
                    </a:p>
                    <a:p>
                      <a:pPr algn="l"/>
                      <a:r>
                        <a:rPr lang="en-GB" sz="2800" dirty="0" smtClean="0"/>
                        <a:t>Me </a:t>
                      </a:r>
                      <a:r>
                        <a:rPr lang="en-GB" sz="2800" dirty="0" err="1" smtClean="0"/>
                        <a:t>parece</a:t>
                      </a:r>
                      <a:r>
                        <a:rPr lang="en-GB" sz="2800" baseline="0" dirty="0" smtClean="0"/>
                        <a:t> …</a:t>
                      </a:r>
                      <a:endParaRPr lang="en-US" sz="2800" dirty="0">
                        <a:solidFill>
                          <a:srgbClr val="FFFFFF"/>
                        </a:solidFill>
                      </a:endParaRPr>
                    </a:p>
                  </a:txBody>
                  <a:tcPr marL="91438" marR="91438" marT="45716" marB="45716">
                    <a:noFill/>
                  </a:tcPr>
                </a:tc>
                <a:tc>
                  <a:txBody>
                    <a:bodyPr/>
                    <a:lstStyle/>
                    <a:p>
                      <a:pPr algn="ctr"/>
                      <a:r>
                        <a:rPr lang="en-US" sz="3200" dirty="0" smtClean="0">
                          <a:solidFill>
                            <a:schemeClr val="tx1"/>
                          </a:solidFill>
                        </a:rPr>
                        <a:t>Me </a:t>
                      </a:r>
                      <a:r>
                        <a:rPr lang="en-US" sz="3200" dirty="0" err="1" smtClean="0">
                          <a:solidFill>
                            <a:schemeClr val="tx1"/>
                          </a:solidFill>
                        </a:rPr>
                        <a:t>gusta</a:t>
                      </a:r>
                      <a:r>
                        <a:rPr lang="en-US" sz="3200" dirty="0" smtClean="0">
                          <a:solidFill>
                            <a:schemeClr val="tx1"/>
                          </a:solidFill>
                        </a:rPr>
                        <a:t> /</a:t>
                      </a:r>
                      <a:r>
                        <a:rPr lang="en-US" sz="3200" dirty="0" err="1" smtClean="0">
                          <a:solidFill>
                            <a:schemeClr val="tx1"/>
                          </a:solidFill>
                        </a:rPr>
                        <a:t>Prefiero</a:t>
                      </a:r>
                      <a:r>
                        <a:rPr lang="en-US" sz="3200" dirty="0" smtClean="0">
                          <a:solidFill>
                            <a:schemeClr val="tx1"/>
                          </a:solidFill>
                        </a:rPr>
                        <a:t>…</a:t>
                      </a:r>
                      <a:r>
                        <a:rPr lang="en-US" sz="3200" dirty="0" err="1" smtClean="0">
                          <a:solidFill>
                            <a:schemeClr val="tx1"/>
                          </a:solidFill>
                        </a:rPr>
                        <a:t>porque</a:t>
                      </a:r>
                      <a:r>
                        <a:rPr lang="en-US" sz="3200" dirty="0" smtClean="0">
                          <a:solidFill>
                            <a:schemeClr val="tx1"/>
                          </a:solidFill>
                        </a:rPr>
                        <a:t>….</a:t>
                      </a:r>
                      <a:endParaRPr lang="en-US" sz="3200" dirty="0">
                        <a:solidFill>
                          <a:schemeClr val="tx1"/>
                        </a:solidFill>
                      </a:endParaRPr>
                    </a:p>
                  </a:txBody>
                  <a:tcPr marL="91438" marR="91438" marT="45716" marB="45716" anchor="ctr">
                    <a:noFill/>
                  </a:tcPr>
                </a:tc>
              </a:tr>
              <a:tr h="2651617">
                <a:tc>
                  <a:txBody>
                    <a:bodyPr/>
                    <a:lstStyle/>
                    <a:p>
                      <a:pPr marL="457200" marR="0" lvl="0" indent="-457200" algn="l" defTabSz="914400" rtl="0" eaLnBrk="1" fontAlgn="base" latinLnBrk="0" hangingPunct="1">
                        <a:lnSpc>
                          <a:spcPct val="100000"/>
                        </a:lnSpc>
                        <a:spcBef>
                          <a:spcPct val="20000"/>
                        </a:spcBef>
                        <a:spcAft>
                          <a:spcPct val="0"/>
                        </a:spcAft>
                        <a:buClrTx/>
                        <a:buSzTx/>
                        <a:buFont typeface="Wingdings" pitchFamily="2" charset="2"/>
                        <a:buChar char="q"/>
                        <a:tabLst/>
                      </a:pPr>
                      <a:r>
                        <a:rPr kumimoji="0" lang="en-GB" sz="2800" b="0" i="0" u="none" strike="noStrike" cap="none" normalizeH="0" baseline="0" dirty="0" err="1" smtClean="0">
                          <a:ln>
                            <a:noFill/>
                          </a:ln>
                          <a:solidFill>
                            <a:schemeClr val="tx1"/>
                          </a:solidFill>
                          <a:effectLst/>
                          <a:latin typeface="+mn-lt"/>
                        </a:rPr>
                        <a:t>delicioso</a:t>
                      </a:r>
                      <a:r>
                        <a:rPr kumimoji="0" lang="en-GB" sz="2800" b="0" i="0" u="none" strike="noStrike" cap="none" normalizeH="0" baseline="0" dirty="0" smtClean="0">
                          <a:ln>
                            <a:noFill/>
                          </a:ln>
                          <a:solidFill>
                            <a:schemeClr val="tx1"/>
                          </a:solidFill>
                          <a:effectLst/>
                          <a:latin typeface="+mn-lt"/>
                        </a:rPr>
                        <a:t> / </a:t>
                      </a:r>
                      <a:r>
                        <a:rPr kumimoji="0" lang="en-GB" sz="2800" b="0" i="0" u="none" strike="noStrike" cap="none" normalizeH="0" baseline="0" dirty="0" err="1" smtClean="0">
                          <a:ln>
                            <a:noFill/>
                          </a:ln>
                          <a:solidFill>
                            <a:schemeClr val="tx1"/>
                          </a:solidFill>
                          <a:effectLst/>
                          <a:latin typeface="+mn-lt"/>
                        </a:rPr>
                        <a:t>sabroso</a:t>
                      </a:r>
                      <a:endParaRPr kumimoji="0" lang="en-GB" sz="2800" b="0" i="0" u="none" strike="noStrike" cap="none" normalizeH="0" baseline="0" dirty="0" smtClean="0">
                        <a:ln>
                          <a:noFill/>
                        </a:ln>
                        <a:solidFill>
                          <a:schemeClr val="tx1"/>
                        </a:solidFill>
                        <a:effectLst/>
                        <a:latin typeface="+mn-lt"/>
                      </a:endParaRPr>
                    </a:p>
                    <a:p>
                      <a:pPr marL="457200" indent="-457200">
                        <a:buFont typeface="Wingdings" pitchFamily="2" charset="2"/>
                        <a:buChar char="q"/>
                      </a:pPr>
                      <a:r>
                        <a:rPr lang="en-GB" sz="2800" dirty="0" err="1" smtClean="0">
                          <a:latin typeface="+mn-lt"/>
                        </a:rPr>
                        <a:t>sano</a:t>
                      </a:r>
                      <a:r>
                        <a:rPr lang="en-GB" sz="2800" dirty="0" smtClean="0">
                          <a:latin typeface="+mn-lt"/>
                        </a:rPr>
                        <a:t> / </a:t>
                      </a:r>
                      <a:r>
                        <a:rPr lang="en-GB" sz="2800" dirty="0" err="1" smtClean="0">
                          <a:latin typeface="+mn-lt"/>
                        </a:rPr>
                        <a:t>malsano</a:t>
                      </a:r>
                      <a:endParaRPr lang="en-GB" sz="2800" dirty="0" smtClean="0">
                        <a:latin typeface="+mn-lt"/>
                      </a:endParaRPr>
                    </a:p>
                    <a:p>
                      <a:pPr marL="457200" indent="-457200">
                        <a:buFont typeface="Wingdings" pitchFamily="2" charset="2"/>
                        <a:buChar char="q"/>
                      </a:pPr>
                      <a:r>
                        <a:rPr lang="en-GB" sz="2800" dirty="0" err="1" smtClean="0">
                          <a:latin typeface="+mn-lt"/>
                        </a:rPr>
                        <a:t>dulce</a:t>
                      </a:r>
                      <a:r>
                        <a:rPr lang="en-GB" sz="2800" dirty="0" smtClean="0">
                          <a:latin typeface="+mn-lt"/>
                        </a:rPr>
                        <a:t> / </a:t>
                      </a:r>
                      <a:r>
                        <a:rPr lang="en-GB" sz="2800" dirty="0" err="1" smtClean="0">
                          <a:latin typeface="+mn-lt"/>
                        </a:rPr>
                        <a:t>salado</a:t>
                      </a:r>
                      <a:endParaRPr lang="en-GB" sz="2800" dirty="0" smtClean="0">
                        <a:latin typeface="+mn-lt"/>
                      </a:endParaRPr>
                    </a:p>
                    <a:p>
                      <a:pPr marL="457200" indent="-457200">
                        <a:buFont typeface="Wingdings" pitchFamily="2" charset="2"/>
                        <a:buChar char="q"/>
                      </a:pPr>
                      <a:r>
                        <a:rPr lang="en-GB" sz="2800" dirty="0" err="1" smtClean="0">
                          <a:latin typeface="+mn-lt"/>
                        </a:rPr>
                        <a:t>duro</a:t>
                      </a:r>
                      <a:r>
                        <a:rPr lang="en-GB" sz="2800" dirty="0" smtClean="0">
                          <a:latin typeface="+mn-lt"/>
                        </a:rPr>
                        <a:t> / </a:t>
                      </a:r>
                      <a:r>
                        <a:rPr lang="en-GB" sz="2800" dirty="0" err="1" smtClean="0">
                          <a:latin typeface="+mn-lt"/>
                        </a:rPr>
                        <a:t>blando</a:t>
                      </a:r>
                      <a:endParaRPr lang="en-GB" sz="2800" dirty="0" smtClean="0">
                        <a:latin typeface="+mn-lt"/>
                      </a:endParaRPr>
                    </a:p>
                  </a:txBody>
                  <a:tcPr marL="91438" marR="91438" marT="45716" marB="45716" anchor="ctr">
                    <a:noFill/>
                  </a:tcPr>
                </a:tc>
                <a:tc>
                  <a:txBody>
                    <a:bodyPr/>
                    <a:lstStyle/>
                    <a:p>
                      <a:pPr>
                        <a:buFont typeface="Wingdings" pitchFamily="2" charset="2"/>
                        <a:buNone/>
                      </a:pPr>
                      <a:endParaRPr lang="en-GB" sz="2800" baseline="0" dirty="0" smtClean="0"/>
                    </a:p>
                  </a:txBody>
                  <a:tcPr marL="91438" marR="91438" marT="45716" marB="45716">
                    <a:noFill/>
                  </a:tcPr>
                </a:tc>
              </a:tr>
              <a:tr h="1798222">
                <a:tc>
                  <a:txBody>
                    <a:bodyPr/>
                    <a:lstStyle/>
                    <a:p>
                      <a:pPr>
                        <a:buFont typeface="Wingdings" pitchFamily="2" charset="2"/>
                        <a:buNone/>
                      </a:pPr>
                      <a:r>
                        <a:rPr lang="en-GB" sz="2800" baseline="0" dirty="0" smtClean="0"/>
                        <a:t>¡</a:t>
                      </a:r>
                      <a:r>
                        <a:rPr lang="en-GB" sz="2800" baseline="0" dirty="0" err="1" smtClean="0"/>
                        <a:t>Qué</a:t>
                      </a:r>
                      <a:r>
                        <a:rPr lang="en-GB" sz="2800" baseline="0" dirty="0" smtClean="0"/>
                        <a:t> </a:t>
                      </a:r>
                      <a:r>
                        <a:rPr lang="en-GB" sz="2800" baseline="0" dirty="0" err="1" smtClean="0"/>
                        <a:t>va</a:t>
                      </a:r>
                      <a:r>
                        <a:rPr lang="en-GB" sz="2800" baseline="0" dirty="0" smtClean="0"/>
                        <a:t>!</a:t>
                      </a:r>
                    </a:p>
                    <a:p>
                      <a:pPr>
                        <a:buFont typeface="Wingdings" pitchFamily="2" charset="2"/>
                        <a:buNone/>
                      </a:pPr>
                      <a:r>
                        <a:rPr lang="en-GB" sz="2800" baseline="0" dirty="0" smtClean="0"/>
                        <a:t>¡Hombre!</a:t>
                      </a:r>
                    </a:p>
                    <a:p>
                      <a:pPr>
                        <a:buFont typeface="Wingdings" pitchFamily="2" charset="2"/>
                        <a:buNone/>
                      </a:pPr>
                      <a:r>
                        <a:rPr lang="en-GB" sz="2800" baseline="0" dirty="0" smtClean="0"/>
                        <a:t>¡</a:t>
                      </a:r>
                      <a:r>
                        <a:rPr lang="en-GB" sz="2800" baseline="0" dirty="0" err="1" smtClean="0"/>
                        <a:t>Vaya</a:t>
                      </a:r>
                      <a:r>
                        <a:rPr lang="en-GB" sz="2800" baseline="0" dirty="0" smtClean="0"/>
                        <a:t>!</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2800" baseline="0" dirty="0" smtClean="0"/>
                        <a:t>¿</a:t>
                      </a:r>
                      <a:r>
                        <a:rPr lang="en-GB" sz="2800" baseline="0" dirty="0" err="1" smtClean="0"/>
                        <a:t>Estás</a:t>
                      </a:r>
                      <a:r>
                        <a:rPr lang="en-GB" sz="2800" baseline="0" dirty="0" smtClean="0"/>
                        <a:t> loco/a?</a:t>
                      </a:r>
                      <a:endParaRPr lang="en-GB" sz="2800" dirty="0" smtClean="0"/>
                    </a:p>
                  </a:txBody>
                  <a:tcPr marL="91438" marR="91438" marT="45716" marB="45716">
                    <a:noFill/>
                  </a:tcPr>
                </a:tc>
                <a:tc>
                  <a:txBody>
                    <a:bodyPr/>
                    <a:lstStyle/>
                    <a:p>
                      <a:pPr>
                        <a:buFont typeface="Wingdings" pitchFamily="2" charset="2"/>
                        <a:buNone/>
                      </a:pPr>
                      <a:r>
                        <a:rPr lang="en-GB" sz="2800" dirty="0" smtClean="0"/>
                        <a:t>¿</a:t>
                      </a:r>
                      <a:r>
                        <a:rPr lang="en-GB" sz="2800" dirty="0" err="1" smtClean="0"/>
                        <a:t>Qué</a:t>
                      </a:r>
                      <a:r>
                        <a:rPr lang="en-GB" sz="2800" dirty="0" smtClean="0"/>
                        <a:t> </a:t>
                      </a:r>
                      <a:r>
                        <a:rPr lang="en-GB" sz="2800" dirty="0" err="1" smtClean="0"/>
                        <a:t>opinas</a:t>
                      </a:r>
                      <a:r>
                        <a:rPr lang="en-GB" sz="2800" dirty="0" smtClean="0"/>
                        <a:t> </a:t>
                      </a:r>
                      <a:r>
                        <a:rPr lang="en-GB" sz="2800" dirty="0" err="1" smtClean="0"/>
                        <a:t>tú</a:t>
                      </a:r>
                      <a:r>
                        <a:rPr lang="en-GB" sz="2800" dirty="0" smtClean="0"/>
                        <a:t>?</a:t>
                      </a:r>
                    </a:p>
                    <a:p>
                      <a:pPr>
                        <a:buFont typeface="Wingdings" pitchFamily="2" charset="2"/>
                        <a:buNone/>
                      </a:pPr>
                      <a:r>
                        <a:rPr lang="en-GB" sz="2800" dirty="0" smtClean="0"/>
                        <a:t>¿</a:t>
                      </a:r>
                      <a:r>
                        <a:rPr lang="en-GB" sz="2800" dirty="0" err="1" smtClean="0"/>
                        <a:t>Qué</a:t>
                      </a:r>
                      <a:r>
                        <a:rPr lang="en-GB" sz="2800" dirty="0" smtClean="0"/>
                        <a:t> </a:t>
                      </a:r>
                      <a:r>
                        <a:rPr lang="en-GB" sz="2800" dirty="0" err="1" smtClean="0"/>
                        <a:t>piensas</a:t>
                      </a:r>
                      <a:r>
                        <a:rPr lang="en-GB" sz="2800" dirty="0" smtClean="0"/>
                        <a:t> </a:t>
                      </a:r>
                      <a:r>
                        <a:rPr lang="en-GB" sz="2800" dirty="0" err="1" smtClean="0"/>
                        <a:t>tú</a:t>
                      </a:r>
                      <a:r>
                        <a:rPr lang="en-GB" sz="2800" dirty="0" smtClean="0"/>
                        <a:t>?</a:t>
                      </a:r>
                    </a:p>
                    <a:p>
                      <a:pPr>
                        <a:buFont typeface="Wingdings" pitchFamily="2" charset="2"/>
                        <a:buNone/>
                      </a:pPr>
                      <a:r>
                        <a:rPr lang="en-GB" sz="2800" dirty="0" smtClean="0"/>
                        <a:t>¿</a:t>
                      </a:r>
                      <a:r>
                        <a:rPr lang="en-GB" sz="2800" dirty="0" err="1" smtClean="0"/>
                        <a:t>Qué</a:t>
                      </a:r>
                      <a:r>
                        <a:rPr lang="en-GB" sz="2800" dirty="0" smtClean="0"/>
                        <a:t> </a:t>
                      </a:r>
                      <a:r>
                        <a:rPr lang="en-GB" sz="2800" dirty="0" err="1" smtClean="0"/>
                        <a:t>te</a:t>
                      </a:r>
                      <a:r>
                        <a:rPr lang="en-GB" sz="2800" dirty="0" smtClean="0"/>
                        <a:t> </a:t>
                      </a:r>
                      <a:r>
                        <a:rPr lang="en-GB" sz="2800" dirty="0" err="1" smtClean="0"/>
                        <a:t>parece</a:t>
                      </a:r>
                      <a:r>
                        <a:rPr lang="en-GB" sz="2800" dirty="0" smtClean="0"/>
                        <a:t>?</a:t>
                      </a:r>
                    </a:p>
                    <a:p>
                      <a:pPr>
                        <a:buFont typeface="Wingdings" pitchFamily="2" charset="2"/>
                        <a:buNone/>
                      </a:pPr>
                      <a:r>
                        <a:rPr lang="en-GB" sz="2800" baseline="0" dirty="0" err="1" smtClean="0"/>
                        <a:t>Pues</a:t>
                      </a:r>
                      <a:r>
                        <a:rPr lang="en-GB" sz="2800" baseline="0" dirty="0" smtClean="0"/>
                        <a:t>, </a:t>
                      </a:r>
                      <a:r>
                        <a:rPr lang="en-GB" sz="2800" b="1" baseline="0" dirty="0" err="1" smtClean="0"/>
                        <a:t>yo</a:t>
                      </a:r>
                      <a:r>
                        <a:rPr lang="en-GB" sz="2800" baseline="0" dirty="0" smtClean="0"/>
                        <a:t> </a:t>
                      </a:r>
                      <a:r>
                        <a:rPr lang="en-GB" sz="2800" baseline="0" dirty="0" err="1" smtClean="0"/>
                        <a:t>creo</a:t>
                      </a:r>
                      <a:r>
                        <a:rPr lang="en-GB" sz="2800" baseline="0" dirty="0" smtClean="0"/>
                        <a:t> </a:t>
                      </a:r>
                      <a:r>
                        <a:rPr lang="en-GB" sz="2800" baseline="0" dirty="0" err="1" smtClean="0"/>
                        <a:t>que</a:t>
                      </a:r>
                      <a:r>
                        <a:rPr lang="en-GB" sz="2800" baseline="0" dirty="0" smtClean="0"/>
                        <a:t> …..</a:t>
                      </a:r>
                    </a:p>
                  </a:txBody>
                  <a:tcPr marL="91438" marR="91438" marT="45716" marB="45716">
                    <a:noFill/>
                  </a:tcPr>
                </a:tc>
              </a:tr>
            </a:tbl>
          </a:graphicData>
        </a:graphic>
      </p:graphicFrame>
      <p:pic>
        <p:nvPicPr>
          <p:cNvPr id="109581" name="Picture 2" descr="http://www.psychologytoday.com/files/u15/Happiness_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90735" y="2809071"/>
            <a:ext cx="106997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2" name="Picture 4" descr="http://eriniseclectic.files.wordpress.com/2010/10/sad_face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158114">
            <a:off x="3444231" y="3696765"/>
            <a:ext cx="8937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9583" name="Straight Connector 6"/>
          <p:cNvCxnSpPr>
            <a:cxnSpLocks noChangeShapeType="1"/>
          </p:cNvCxnSpPr>
          <p:nvPr/>
        </p:nvCxnSpPr>
        <p:spPr bwMode="auto">
          <a:xfrm>
            <a:off x="71438" y="5013325"/>
            <a:ext cx="89646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8" name="Picture 5" descr="http://www.iconocast.com/B000000000000023/B2/News5_1.jpg"/>
          <p:cNvPicPr>
            <a:picLocks noChangeAspect="1" noChangeArrowheads="1"/>
          </p:cNvPicPr>
          <p:nvPr/>
        </p:nvPicPr>
        <p:blipFill>
          <a:blip r:embed="rId5">
            <a:clrChange>
              <a:clrFrom>
                <a:srgbClr val="F0F1F5"/>
              </a:clrFrom>
              <a:clrTo>
                <a:srgbClr val="F0F1F5">
                  <a:alpha val="0"/>
                </a:srgbClr>
              </a:clrTo>
            </a:clrChange>
            <a:extLst>
              <a:ext uri="{28A0092B-C50C-407E-A947-70E740481C1C}">
                <a14:useLocalDpi xmlns:a14="http://schemas.microsoft.com/office/drawing/2010/main" val="0"/>
              </a:ext>
            </a:extLst>
          </a:blip>
          <a:srcRect/>
          <a:stretch>
            <a:fillRect/>
          </a:stretch>
        </p:blipFill>
        <p:spPr bwMode="auto">
          <a:xfrm>
            <a:off x="7682254" y="2433533"/>
            <a:ext cx="1602292" cy="98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aftertastebysherry.files.wordpress.com/2007/10/bagels1.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3744" y="3556043"/>
            <a:ext cx="1321594" cy="128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s://www.khanapakana.com/recipe/articlefiles/25F8AD01-3DCE-4269-A51E-7BE96A322001-Na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591" y="2388320"/>
            <a:ext cx="1199747" cy="101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www.marlerblog.com/738px-NCI_flour_tortillas.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66659" y="2425180"/>
            <a:ext cx="1686711" cy="137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www.ntscblog.com/images/fullsize/ciabatta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98642" y="3668849"/>
            <a:ext cx="969517" cy="105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www.cookingforengineers.com/pics3/640/baguette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28184" y="3796456"/>
            <a:ext cx="1535906"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9221862"/>
      </p:ext>
    </p:extLst>
  </p:cSld>
  <p:clrMapOvr>
    <a:masterClrMapping/>
  </p:clrMapOvr>
  <p:transition spd="slow">
    <p:push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00063" y="785813"/>
            <a:ext cx="8229600" cy="1143000"/>
          </a:xfrm>
        </p:spPr>
        <p:txBody>
          <a:bodyPr/>
          <a:lstStyle/>
          <a:p>
            <a:r>
              <a:rPr lang="en-GB" sz="3200" b="1" smtClean="0"/>
              <a:t>During your conversation with each other, you should aim to try to do the following:</a:t>
            </a:r>
            <a:r>
              <a:rPr lang="en-US" smtClean="0"/>
              <a:t/>
            </a:r>
            <a:br>
              <a:rPr lang="en-US" smtClean="0"/>
            </a:br>
            <a:endParaRPr lang="en-US" smtClean="0"/>
          </a:p>
        </p:txBody>
      </p:sp>
      <p:sp>
        <p:nvSpPr>
          <p:cNvPr id="18435" name="Content Placeholder 2"/>
          <p:cNvSpPr>
            <a:spLocks noGrp="1"/>
          </p:cNvSpPr>
          <p:nvPr>
            <p:ph idx="1"/>
          </p:nvPr>
        </p:nvSpPr>
        <p:spPr>
          <a:xfrm>
            <a:off x="457200" y="1760538"/>
            <a:ext cx="8229600" cy="4525962"/>
          </a:xfrm>
        </p:spPr>
        <p:txBody>
          <a:bodyPr/>
          <a:lstStyle/>
          <a:p>
            <a:r>
              <a:rPr lang="en-GB" smtClean="0"/>
              <a:t>Use a time filler </a:t>
            </a:r>
            <a:endParaRPr lang="en-US" smtClean="0"/>
          </a:p>
          <a:p>
            <a:r>
              <a:rPr lang="en-GB" smtClean="0"/>
              <a:t>Ask someone in the group a question</a:t>
            </a:r>
            <a:endParaRPr lang="en-US" smtClean="0"/>
          </a:p>
          <a:p>
            <a:r>
              <a:rPr lang="en-GB" smtClean="0"/>
              <a:t>Express agreement or disagreement</a:t>
            </a:r>
            <a:endParaRPr lang="en-US" smtClean="0"/>
          </a:p>
          <a:p>
            <a:r>
              <a:rPr lang="en-GB" smtClean="0"/>
              <a:t>Express your own preferences and give reason why</a:t>
            </a:r>
            <a:endParaRPr lang="en-US" smtClean="0"/>
          </a:p>
          <a:p>
            <a:r>
              <a:rPr lang="en-GB" smtClean="0"/>
              <a:t>Listen to someone’s point of view and then respond to what they say</a:t>
            </a: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4875" y="214313"/>
            <a:ext cx="4214813" cy="5508625"/>
          </a:xfrm>
          <a:prstGeom prst="rect">
            <a:avLst/>
          </a:prstGeom>
          <a:noFill/>
        </p:spPr>
        <p:txBody>
          <a:bodyPr>
            <a:spAutoFit/>
          </a:bodyPr>
          <a:lstStyle/>
          <a:p>
            <a:pPr>
              <a:defRPr/>
            </a:pPr>
            <a:r>
              <a:rPr lang="es-ES_tradnl" sz="2200" dirty="0">
                <a:latin typeface="+mn-lt"/>
              </a:rPr>
              <a:t>El </a:t>
            </a:r>
            <a:r>
              <a:rPr lang="es-ES_tradnl" sz="2200" b="1" dirty="0">
                <a:latin typeface="+mn-lt"/>
              </a:rPr>
              <a:t>pan</a:t>
            </a:r>
            <a:r>
              <a:rPr lang="es-ES_tradnl" sz="2200" dirty="0">
                <a:latin typeface="+mn-lt"/>
              </a:rPr>
              <a:t> es un alimento básico que forma parte de la dieta tradicional en </a:t>
            </a:r>
            <a:r>
              <a:rPr lang="es-ES_tradnl" sz="2200" b="1" dirty="0">
                <a:latin typeface="+mn-lt"/>
              </a:rPr>
              <a:t>Europa</a:t>
            </a:r>
            <a:r>
              <a:rPr lang="es-ES_tradnl" sz="2200" dirty="0">
                <a:latin typeface="+mn-lt"/>
              </a:rPr>
              <a:t>, </a:t>
            </a:r>
            <a:r>
              <a:rPr lang="es-ES_tradnl" sz="2200" b="1" dirty="0">
                <a:latin typeface="+mn-lt"/>
              </a:rPr>
              <a:t>Oriente Medio</a:t>
            </a:r>
            <a:r>
              <a:rPr lang="es-ES_tradnl" sz="2200" dirty="0">
                <a:latin typeface="+mn-lt"/>
              </a:rPr>
              <a:t>, </a:t>
            </a:r>
            <a:r>
              <a:rPr lang="es-ES_tradnl" sz="2200" b="1" dirty="0">
                <a:latin typeface="+mn-lt"/>
              </a:rPr>
              <a:t>India</a:t>
            </a:r>
            <a:r>
              <a:rPr lang="es-ES_tradnl" sz="2200" dirty="0">
                <a:latin typeface="+mn-lt"/>
              </a:rPr>
              <a:t> y </a:t>
            </a:r>
            <a:r>
              <a:rPr lang="es-ES_tradnl" sz="2200" b="1" dirty="0">
                <a:latin typeface="+mn-lt"/>
              </a:rPr>
              <a:t>América</a:t>
            </a:r>
            <a:r>
              <a:rPr lang="es-ES_tradnl" sz="2200" dirty="0">
                <a:latin typeface="+mn-lt"/>
              </a:rPr>
              <a:t>. Se suele preparar mediante el horneado de una masa elaborada fundamentalmente con </a:t>
            </a:r>
            <a:r>
              <a:rPr lang="es-ES_tradnl" sz="2200" b="1" dirty="0">
                <a:latin typeface="+mn-lt"/>
              </a:rPr>
              <a:t>harina de cereales</a:t>
            </a:r>
            <a:r>
              <a:rPr lang="es-ES_tradnl" sz="2200" dirty="0">
                <a:latin typeface="+mn-lt"/>
              </a:rPr>
              <a:t>, </a:t>
            </a:r>
            <a:r>
              <a:rPr lang="es-ES_tradnl" sz="2200" b="1" dirty="0">
                <a:latin typeface="+mn-lt"/>
              </a:rPr>
              <a:t>sal</a:t>
            </a:r>
            <a:r>
              <a:rPr lang="es-ES_tradnl" sz="2200" dirty="0">
                <a:latin typeface="+mn-lt"/>
              </a:rPr>
              <a:t> y </a:t>
            </a:r>
            <a:r>
              <a:rPr lang="es-ES_tradnl" sz="2200" b="1" dirty="0">
                <a:latin typeface="+mn-lt"/>
              </a:rPr>
              <a:t>agua</a:t>
            </a:r>
            <a:r>
              <a:rPr lang="es-ES_tradnl" sz="2200" dirty="0">
                <a:latin typeface="+mn-lt"/>
              </a:rPr>
              <a:t>. </a:t>
            </a:r>
            <a:endParaRPr lang="en-US" sz="2200" dirty="0">
              <a:latin typeface="+mn-lt"/>
            </a:endParaRPr>
          </a:p>
          <a:p>
            <a:pPr>
              <a:defRPr/>
            </a:pPr>
            <a:r>
              <a:rPr lang="es-ES_tradnl" sz="2200" dirty="0">
                <a:latin typeface="+mn-lt"/>
              </a:rPr>
              <a:t>La mezcla en algunas ocasiones suele contener </a:t>
            </a:r>
            <a:r>
              <a:rPr lang="es-ES_tradnl" sz="2200" b="1" dirty="0">
                <a:latin typeface="+mn-lt"/>
              </a:rPr>
              <a:t>levaduras</a:t>
            </a:r>
            <a:r>
              <a:rPr lang="es-ES_tradnl" sz="2200" dirty="0">
                <a:latin typeface="+mn-lt"/>
              </a:rPr>
              <a:t> para que fermente la masa y sea más esponjosa y tierna.   El cereal más utilizado para la elaboración del pan es </a:t>
            </a:r>
            <a:r>
              <a:rPr lang="es-ES_tradnl" sz="2200" b="1" dirty="0">
                <a:latin typeface="+mn-lt"/>
              </a:rPr>
              <a:t>la harina de trigo</a:t>
            </a:r>
            <a:r>
              <a:rPr lang="es-ES_tradnl" sz="2200" dirty="0">
                <a:latin typeface="+mn-lt"/>
              </a:rPr>
              <a:t>, también se </a:t>
            </a:r>
            <a:r>
              <a:rPr lang="es-ES_tradnl" sz="2200" dirty="0" smtClean="0">
                <a:latin typeface="+mn-lt"/>
              </a:rPr>
              <a:t>utilizan </a:t>
            </a:r>
            <a:r>
              <a:rPr lang="es-ES_tradnl" sz="2200" b="1" dirty="0">
                <a:latin typeface="+mn-lt"/>
              </a:rPr>
              <a:t>el centeno</a:t>
            </a:r>
            <a:r>
              <a:rPr lang="es-ES_tradnl" sz="2200" dirty="0">
                <a:latin typeface="+mn-lt"/>
              </a:rPr>
              <a:t>, </a:t>
            </a:r>
            <a:r>
              <a:rPr lang="es-ES_tradnl" sz="2200" b="1" dirty="0">
                <a:latin typeface="+mn-lt"/>
              </a:rPr>
              <a:t>la cebada</a:t>
            </a:r>
            <a:r>
              <a:rPr lang="es-ES_tradnl" sz="2200" dirty="0">
                <a:latin typeface="+mn-lt"/>
              </a:rPr>
              <a:t>, </a:t>
            </a:r>
            <a:r>
              <a:rPr lang="es-ES_tradnl" sz="2200" b="1" dirty="0">
                <a:latin typeface="+mn-lt"/>
              </a:rPr>
              <a:t>el </a:t>
            </a:r>
            <a:r>
              <a:rPr lang="es-ES_tradnl" sz="2200" b="1" dirty="0" smtClean="0">
                <a:latin typeface="+mn-lt"/>
              </a:rPr>
              <a:t>maíz</a:t>
            </a:r>
            <a:r>
              <a:rPr lang="es-ES_tradnl" sz="2200" dirty="0">
                <a:latin typeface="+mn-lt"/>
              </a:rPr>
              <a:t> </a:t>
            </a:r>
            <a:r>
              <a:rPr lang="es-ES_tradnl" sz="2200" dirty="0" smtClean="0">
                <a:latin typeface="+mn-lt"/>
              </a:rPr>
              <a:t>y </a:t>
            </a:r>
            <a:r>
              <a:rPr lang="es-ES_tradnl" sz="2200" b="1" dirty="0">
                <a:latin typeface="+mn-lt"/>
              </a:rPr>
              <a:t>el arroz</a:t>
            </a:r>
            <a:r>
              <a:rPr lang="es-ES_tradnl" sz="2200" dirty="0">
                <a:latin typeface="+mn-lt"/>
              </a:rPr>
              <a:t>. </a:t>
            </a:r>
            <a:endParaRPr lang="en-US" sz="2200" dirty="0">
              <a:latin typeface="+mn-lt"/>
            </a:endParaRPr>
          </a:p>
          <a:p>
            <a:pPr>
              <a:defRPr/>
            </a:pPr>
            <a:endParaRPr lang="en-US" sz="2200" dirty="0">
              <a:latin typeface="+mn-lt"/>
            </a:endParaRPr>
          </a:p>
        </p:txBody>
      </p:sp>
      <p:pic>
        <p:nvPicPr>
          <p:cNvPr id="13315" name="Picture 2" descr="piramide2es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438" y="428625"/>
            <a:ext cx="4445000"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14313" y="5357813"/>
            <a:ext cx="8786812" cy="1724025"/>
          </a:xfrm>
          <a:prstGeom prst="rect">
            <a:avLst/>
          </a:prstGeom>
          <a:noFill/>
        </p:spPr>
        <p:txBody>
          <a:bodyPr>
            <a:spAutoFit/>
          </a:bodyPr>
          <a:lstStyle/>
          <a:p>
            <a:pPr>
              <a:defRPr/>
            </a:pPr>
            <a:r>
              <a:rPr lang="es-ES_tradnl" sz="2200" dirty="0">
                <a:latin typeface="+mn-lt"/>
              </a:rPr>
              <a:t>Existen muchos tipos de pan que pueden contener otros ingredientes, como </a:t>
            </a:r>
            <a:r>
              <a:rPr lang="es-ES_tradnl" sz="2200" b="1" dirty="0">
                <a:latin typeface="+mn-lt"/>
              </a:rPr>
              <a:t>grasas</a:t>
            </a:r>
            <a:r>
              <a:rPr lang="es-ES_tradnl" sz="2200" dirty="0">
                <a:latin typeface="+mn-lt"/>
              </a:rPr>
              <a:t> de diferentes tipos (</a:t>
            </a:r>
            <a:r>
              <a:rPr lang="es-ES_tradnl" sz="2200" b="1" dirty="0">
                <a:latin typeface="+mn-lt"/>
              </a:rPr>
              <a:t>mantequilla</a:t>
            </a:r>
            <a:r>
              <a:rPr lang="es-ES_tradnl" sz="2200" dirty="0">
                <a:latin typeface="+mn-lt"/>
              </a:rPr>
              <a:t>, </a:t>
            </a:r>
            <a:r>
              <a:rPr lang="es-ES_tradnl" sz="2200" b="1" dirty="0">
                <a:latin typeface="+mn-lt"/>
              </a:rPr>
              <a:t>aceite de oliva), huevos</a:t>
            </a:r>
            <a:r>
              <a:rPr lang="es-ES_tradnl" sz="2200" dirty="0">
                <a:latin typeface="+mn-lt"/>
              </a:rPr>
              <a:t>, </a:t>
            </a:r>
            <a:r>
              <a:rPr lang="es-ES_tradnl" sz="2200" b="1" dirty="0">
                <a:latin typeface="+mn-lt"/>
              </a:rPr>
              <a:t>azúcar</a:t>
            </a:r>
            <a:r>
              <a:rPr lang="es-ES_tradnl" sz="2200" dirty="0">
                <a:latin typeface="+mn-lt"/>
              </a:rPr>
              <a:t>, </a:t>
            </a:r>
            <a:r>
              <a:rPr lang="es-ES_tradnl" sz="2200" b="1" dirty="0">
                <a:latin typeface="+mn-lt"/>
              </a:rPr>
              <a:t>especias</a:t>
            </a:r>
            <a:r>
              <a:rPr lang="es-ES_tradnl" sz="2200" dirty="0">
                <a:latin typeface="+mn-lt"/>
              </a:rPr>
              <a:t>, </a:t>
            </a:r>
            <a:r>
              <a:rPr lang="es-ES_tradnl" sz="2200" b="1" dirty="0">
                <a:latin typeface="+mn-lt"/>
              </a:rPr>
              <a:t>frutas</a:t>
            </a:r>
            <a:r>
              <a:rPr lang="es-ES_tradnl" sz="2200" dirty="0">
                <a:latin typeface="+mn-lt"/>
              </a:rPr>
              <a:t>, </a:t>
            </a:r>
            <a:r>
              <a:rPr lang="es-ES_tradnl" sz="2200" b="1" dirty="0">
                <a:latin typeface="+mn-lt"/>
              </a:rPr>
              <a:t>frutas secas </a:t>
            </a:r>
            <a:r>
              <a:rPr lang="es-ES_tradnl" sz="2200" dirty="0">
                <a:latin typeface="+mn-lt"/>
              </a:rPr>
              <a:t>(como pasas), </a:t>
            </a:r>
            <a:r>
              <a:rPr lang="es-ES_tradnl" sz="2200" b="1" dirty="0">
                <a:latin typeface="+mn-lt"/>
              </a:rPr>
              <a:t>verduras</a:t>
            </a:r>
            <a:r>
              <a:rPr lang="es-ES_tradnl" sz="2200" dirty="0">
                <a:latin typeface="+mn-lt"/>
              </a:rPr>
              <a:t> (como cebollas), </a:t>
            </a:r>
            <a:r>
              <a:rPr lang="es-ES_tradnl" sz="2200" b="1" dirty="0">
                <a:latin typeface="+mn-lt"/>
              </a:rPr>
              <a:t>frutos secos </a:t>
            </a:r>
            <a:r>
              <a:rPr lang="es-ES_tradnl" sz="2200" dirty="0">
                <a:latin typeface="+mn-lt"/>
              </a:rPr>
              <a:t>(nueces) o </a:t>
            </a:r>
            <a:r>
              <a:rPr lang="es-ES_tradnl" sz="2200" b="1" dirty="0">
                <a:latin typeface="+mn-lt"/>
              </a:rPr>
              <a:t>semillas</a:t>
            </a:r>
            <a:r>
              <a:rPr lang="es-ES_tradnl" sz="2200" dirty="0">
                <a:latin typeface="+mn-lt"/>
              </a:rPr>
              <a:t> diversas.</a:t>
            </a:r>
            <a:endParaRPr lang="en-US" sz="2200" dirty="0">
              <a:latin typeface="+mn-lt"/>
            </a:endParaRPr>
          </a:p>
          <a:p>
            <a:pPr>
              <a:defRPr/>
            </a:pPr>
            <a:endParaRPr lang="en-US" dirty="0">
              <a:latin typeface="+mn-lt"/>
            </a:endParaRPr>
          </a:p>
        </p:txBody>
      </p:sp>
    </p:spTree>
    <p:extLst>
      <p:ext uri="{BB962C8B-B14F-4D97-AF65-F5344CB8AC3E}">
        <p14:creationId xmlns:p14="http://schemas.microsoft.com/office/powerpoint/2010/main" val="2507640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581128"/>
            <a:ext cx="8208912" cy="1661993"/>
          </a:xfrm>
          <a:prstGeom prst="rect">
            <a:avLst/>
          </a:prstGeom>
          <a:noFill/>
        </p:spPr>
        <p:txBody>
          <a:bodyPr wrap="square" rtlCol="0">
            <a:spAutoFit/>
          </a:bodyPr>
          <a:lstStyle/>
          <a:p>
            <a:r>
              <a:rPr lang="en-GB" sz="2800" dirty="0" err="1" smtClean="0">
                <a:latin typeface="+mn-lt"/>
              </a:rPr>
              <a:t>Objetivos</a:t>
            </a:r>
            <a:r>
              <a:rPr lang="en-GB" sz="2800" dirty="0" smtClean="0">
                <a:latin typeface="+mn-lt"/>
              </a:rPr>
              <a:t>:</a:t>
            </a:r>
          </a:p>
          <a:p>
            <a:pPr marL="457200" indent="-457200">
              <a:buFont typeface="Wingdings" pitchFamily="2" charset="2"/>
              <a:buChar char="§"/>
            </a:pPr>
            <a:r>
              <a:rPr lang="en-GB" sz="2800" dirty="0" err="1" smtClean="0">
                <a:latin typeface="+mn-lt"/>
              </a:rPr>
              <a:t>Considerar</a:t>
            </a:r>
            <a:r>
              <a:rPr lang="en-GB" sz="2800" dirty="0" smtClean="0">
                <a:latin typeface="+mn-lt"/>
              </a:rPr>
              <a:t> </a:t>
            </a:r>
            <a:r>
              <a:rPr lang="en-GB" sz="2800" dirty="0" err="1" smtClean="0">
                <a:latin typeface="+mn-lt"/>
              </a:rPr>
              <a:t>varios</a:t>
            </a:r>
            <a:r>
              <a:rPr lang="en-GB" sz="2800" dirty="0" smtClean="0">
                <a:latin typeface="+mn-lt"/>
              </a:rPr>
              <a:t> </a:t>
            </a:r>
            <a:r>
              <a:rPr lang="en-GB" sz="2800" dirty="0" err="1" smtClean="0">
                <a:latin typeface="+mn-lt"/>
              </a:rPr>
              <a:t>tipos</a:t>
            </a:r>
            <a:r>
              <a:rPr lang="en-GB" sz="2800" dirty="0" smtClean="0">
                <a:latin typeface="+mn-lt"/>
              </a:rPr>
              <a:t> de pan, </a:t>
            </a:r>
            <a:r>
              <a:rPr lang="en-GB" sz="2800" dirty="0" err="1" smtClean="0">
                <a:latin typeface="+mn-lt"/>
              </a:rPr>
              <a:t>su</a:t>
            </a:r>
            <a:r>
              <a:rPr lang="en-GB" sz="2800" dirty="0" smtClean="0">
                <a:latin typeface="+mn-lt"/>
              </a:rPr>
              <a:t> forma y </a:t>
            </a:r>
            <a:r>
              <a:rPr lang="en-GB" sz="2800" dirty="0" err="1" smtClean="0">
                <a:latin typeface="+mn-lt"/>
              </a:rPr>
              <a:t>su</a:t>
            </a:r>
            <a:r>
              <a:rPr lang="en-GB" sz="2800" dirty="0" smtClean="0">
                <a:latin typeface="+mn-lt"/>
              </a:rPr>
              <a:t> </a:t>
            </a:r>
            <a:r>
              <a:rPr lang="en-GB" sz="2800" dirty="0" err="1" smtClean="0">
                <a:latin typeface="+mn-lt"/>
              </a:rPr>
              <a:t>origen</a:t>
            </a:r>
            <a:endParaRPr lang="en-GB" sz="2800" dirty="0" smtClean="0">
              <a:latin typeface="+mn-lt"/>
            </a:endParaRPr>
          </a:p>
          <a:p>
            <a:pPr marL="457200" indent="-457200">
              <a:buFont typeface="Wingdings" pitchFamily="2" charset="2"/>
              <a:buChar char="§"/>
            </a:pPr>
            <a:r>
              <a:rPr lang="en-GB" sz="2800" dirty="0" err="1" smtClean="0">
                <a:latin typeface="+mn-lt"/>
              </a:rPr>
              <a:t>Conversar</a:t>
            </a:r>
            <a:r>
              <a:rPr lang="en-GB" sz="2800" dirty="0" smtClean="0">
                <a:latin typeface="+mn-lt"/>
              </a:rPr>
              <a:t> </a:t>
            </a:r>
            <a:r>
              <a:rPr lang="en-GB" sz="2800" dirty="0" err="1" smtClean="0">
                <a:latin typeface="+mn-lt"/>
              </a:rPr>
              <a:t>sobre</a:t>
            </a:r>
            <a:r>
              <a:rPr lang="en-GB" sz="2800" dirty="0" smtClean="0">
                <a:latin typeface="+mn-lt"/>
              </a:rPr>
              <a:t> </a:t>
            </a:r>
            <a:r>
              <a:rPr lang="en-GB" sz="2800" dirty="0" err="1" smtClean="0">
                <a:latin typeface="+mn-lt"/>
              </a:rPr>
              <a:t>mis</a:t>
            </a:r>
            <a:r>
              <a:rPr lang="en-GB" sz="2800" dirty="0" smtClean="0">
                <a:latin typeface="+mn-lt"/>
              </a:rPr>
              <a:t> </a:t>
            </a:r>
            <a:r>
              <a:rPr lang="en-GB" sz="2800" dirty="0" err="1" smtClean="0">
                <a:latin typeface="+mn-lt"/>
              </a:rPr>
              <a:t>gustos</a:t>
            </a:r>
            <a:r>
              <a:rPr lang="en-GB" sz="2800" dirty="0" smtClean="0">
                <a:latin typeface="+mn-lt"/>
              </a:rPr>
              <a:t> y </a:t>
            </a:r>
            <a:r>
              <a:rPr lang="en-GB" sz="2800" dirty="0" err="1" smtClean="0">
                <a:latin typeface="+mn-lt"/>
              </a:rPr>
              <a:t>preferencias</a:t>
            </a:r>
            <a:endParaRPr lang="en-GB" sz="2800" dirty="0" smtClean="0">
              <a:latin typeface="+mn-lt"/>
            </a:endParaRPr>
          </a:p>
          <a:p>
            <a:endParaRPr lang="en-GB" dirty="0"/>
          </a:p>
        </p:txBody>
      </p:sp>
      <p:pic>
        <p:nvPicPr>
          <p:cNvPr id="3" name="Picture 6" descr="espanol-pa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1979" y="562132"/>
            <a:ext cx="5256584" cy="401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966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terra.png"/>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357438" y="1214438"/>
            <a:ext cx="4643437"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4"/>
          <p:cNvSpPr txBox="1">
            <a:spLocks noChangeArrowheads="1"/>
          </p:cNvSpPr>
          <p:nvPr/>
        </p:nvSpPr>
        <p:spPr bwMode="auto">
          <a:xfrm>
            <a:off x="2214563" y="785813"/>
            <a:ext cx="1714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pane</a:t>
            </a:r>
            <a:endParaRPr lang="en-US" sz="4400">
              <a:latin typeface="Calibri" pitchFamily="34" charset="0"/>
            </a:endParaRPr>
          </a:p>
        </p:txBody>
      </p:sp>
      <p:sp>
        <p:nvSpPr>
          <p:cNvPr id="3076" name="TextBox 5"/>
          <p:cNvSpPr txBox="1">
            <a:spLocks noChangeArrowheads="1"/>
          </p:cNvSpPr>
          <p:nvPr/>
        </p:nvSpPr>
        <p:spPr bwMode="auto">
          <a:xfrm>
            <a:off x="5500688" y="571500"/>
            <a:ext cx="1714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pa</a:t>
            </a:r>
            <a:endParaRPr lang="en-US" sz="4400">
              <a:latin typeface="Calibri" pitchFamily="34" charset="0"/>
            </a:endParaRPr>
          </a:p>
        </p:txBody>
      </p:sp>
      <p:sp>
        <p:nvSpPr>
          <p:cNvPr id="3077" name="TextBox 6"/>
          <p:cNvSpPr txBox="1">
            <a:spLocks noChangeArrowheads="1"/>
          </p:cNvSpPr>
          <p:nvPr/>
        </p:nvSpPr>
        <p:spPr bwMode="auto">
          <a:xfrm>
            <a:off x="6643688" y="2214563"/>
            <a:ext cx="1714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pan</a:t>
            </a:r>
            <a:endParaRPr lang="en-US" sz="4400">
              <a:latin typeface="Calibri" pitchFamily="34" charset="0"/>
            </a:endParaRPr>
          </a:p>
        </p:txBody>
      </p:sp>
      <p:sp>
        <p:nvSpPr>
          <p:cNvPr id="3078" name="TextBox 7"/>
          <p:cNvSpPr txBox="1">
            <a:spLocks noChangeArrowheads="1"/>
          </p:cNvSpPr>
          <p:nvPr/>
        </p:nvSpPr>
        <p:spPr bwMode="auto">
          <a:xfrm>
            <a:off x="4000500" y="428625"/>
            <a:ext cx="1714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Brot</a:t>
            </a:r>
            <a:endParaRPr lang="en-US" sz="4400">
              <a:latin typeface="Calibri" pitchFamily="34" charset="0"/>
            </a:endParaRPr>
          </a:p>
        </p:txBody>
      </p:sp>
      <p:sp>
        <p:nvSpPr>
          <p:cNvPr id="3079" name="TextBox 8"/>
          <p:cNvSpPr txBox="1">
            <a:spLocks noChangeArrowheads="1"/>
          </p:cNvSpPr>
          <p:nvPr/>
        </p:nvSpPr>
        <p:spPr bwMode="auto">
          <a:xfrm>
            <a:off x="500063" y="1571625"/>
            <a:ext cx="1714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brood</a:t>
            </a:r>
            <a:endParaRPr lang="en-US" sz="4400">
              <a:latin typeface="Calibri" pitchFamily="34" charset="0"/>
            </a:endParaRPr>
          </a:p>
        </p:txBody>
      </p:sp>
      <p:sp>
        <p:nvSpPr>
          <p:cNvPr id="3080" name="TextBox 9"/>
          <p:cNvSpPr txBox="1">
            <a:spLocks noChangeArrowheads="1"/>
          </p:cNvSpPr>
          <p:nvPr/>
        </p:nvSpPr>
        <p:spPr bwMode="auto">
          <a:xfrm>
            <a:off x="6858000" y="3429000"/>
            <a:ext cx="1714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bread</a:t>
            </a:r>
            <a:endParaRPr lang="en-US" sz="4400">
              <a:latin typeface="Calibri" pitchFamily="34" charset="0"/>
            </a:endParaRPr>
          </a:p>
        </p:txBody>
      </p:sp>
      <p:sp>
        <p:nvSpPr>
          <p:cNvPr id="3081" name="TextBox 10"/>
          <p:cNvSpPr txBox="1">
            <a:spLocks noChangeArrowheads="1"/>
          </p:cNvSpPr>
          <p:nvPr/>
        </p:nvSpPr>
        <p:spPr bwMode="auto">
          <a:xfrm>
            <a:off x="428625" y="285750"/>
            <a:ext cx="1714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pain</a:t>
            </a:r>
            <a:endParaRPr lang="en-US" sz="4400">
              <a:latin typeface="Calibri" pitchFamily="34" charset="0"/>
            </a:endParaRPr>
          </a:p>
        </p:txBody>
      </p:sp>
      <p:sp>
        <p:nvSpPr>
          <p:cNvPr id="3082" name="TextBox 11"/>
          <p:cNvSpPr txBox="1">
            <a:spLocks noChangeArrowheads="1"/>
          </p:cNvSpPr>
          <p:nvPr/>
        </p:nvSpPr>
        <p:spPr bwMode="auto">
          <a:xfrm>
            <a:off x="7072313" y="1000125"/>
            <a:ext cx="1714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t’anta</a:t>
            </a:r>
            <a:endParaRPr lang="en-US" sz="4400">
              <a:latin typeface="Calibri" pitchFamily="34" charset="0"/>
            </a:endParaRPr>
          </a:p>
        </p:txBody>
      </p:sp>
      <p:sp>
        <p:nvSpPr>
          <p:cNvPr id="3083" name="TextBox 12"/>
          <p:cNvSpPr txBox="1">
            <a:spLocks noChangeArrowheads="1"/>
          </p:cNvSpPr>
          <p:nvPr/>
        </p:nvSpPr>
        <p:spPr bwMode="auto">
          <a:xfrm>
            <a:off x="1071563" y="3071813"/>
            <a:ext cx="1714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mkate</a:t>
            </a:r>
            <a:endParaRPr lang="en-US" sz="4400">
              <a:latin typeface="Calibri" pitchFamily="34" charset="0"/>
            </a:endParaRPr>
          </a:p>
        </p:txBody>
      </p:sp>
      <p:graphicFrame>
        <p:nvGraphicFramePr>
          <p:cNvPr id="14" name="Table 13"/>
          <p:cNvGraphicFramePr>
            <a:graphicFrameLocks noGrp="1"/>
          </p:cNvGraphicFramePr>
          <p:nvPr/>
        </p:nvGraphicFramePr>
        <p:xfrm>
          <a:off x="428625" y="5072063"/>
          <a:ext cx="8501063" cy="1554480"/>
        </p:xfrm>
        <a:graphic>
          <a:graphicData uri="http://schemas.openxmlformats.org/drawingml/2006/table">
            <a:tbl>
              <a:tblPr/>
              <a:tblGrid>
                <a:gridCol w="2833688"/>
                <a:gridCol w="2833687"/>
                <a:gridCol w="2833688"/>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español</a:t>
                      </a: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inglés</a:t>
                      </a: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alemán</a:t>
                      </a: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catalán</a:t>
                      </a: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francés</a:t>
                      </a: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holandés</a:t>
                      </a: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quechua</a:t>
                      </a: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italiano</a:t>
                      </a: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swahili</a:t>
                      </a: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Rustic Italian Bread 00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2286000"/>
            <a:ext cx="2649538"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5" descr="GermanBrea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85750"/>
            <a:ext cx="26558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espanol-pa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214563"/>
            <a:ext cx="2643188"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pan-chuta_Peru.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5750" y="2214563"/>
            <a:ext cx="29098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2009_02_11-Chapati.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5750" y="285750"/>
            <a:ext cx="294957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 descr="baguette.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86500" y="285750"/>
            <a:ext cx="26416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Box 10"/>
          <p:cNvSpPr txBox="1">
            <a:spLocks noChangeArrowheads="1"/>
          </p:cNvSpPr>
          <p:nvPr/>
        </p:nvSpPr>
        <p:spPr bwMode="auto">
          <a:xfrm>
            <a:off x="1428750" y="4357688"/>
            <a:ext cx="6500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a:latin typeface="Calibri" pitchFamily="34" charset="0"/>
              </a:rPr>
              <a:t>¿De dónde son estos panes?</a:t>
            </a:r>
          </a:p>
        </p:txBody>
      </p:sp>
      <p:pic>
        <p:nvPicPr>
          <p:cNvPr id="4105" name="Picture 11" descr="figure_talking_callout_clip_art_22956.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4929188"/>
            <a:ext cx="24003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2" descr="figure_talking_callout_clip_art_22956.jp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0" y="5000625"/>
            <a:ext cx="2295525"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ookingforengineers.com/pics3/640/baguett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73138">
            <a:off x="584200" y="1128713"/>
            <a:ext cx="60960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Franc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4392613"/>
            <a:ext cx="371475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072188" y="4405313"/>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t>Francia</a:t>
            </a:r>
            <a:endParaRPr lang="en-US" sz="2800" b="1"/>
          </a:p>
        </p:txBody>
      </p:sp>
      <p:sp>
        <p:nvSpPr>
          <p:cNvPr id="5" name="TextBox 4"/>
          <p:cNvSpPr txBox="1">
            <a:spLocks noChangeArrowheads="1"/>
          </p:cNvSpPr>
          <p:nvPr/>
        </p:nvSpPr>
        <p:spPr bwMode="auto">
          <a:xfrm>
            <a:off x="1000125" y="5786438"/>
            <a:ext cx="3786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t>baguete</a:t>
            </a:r>
            <a:endParaRPr lang="en-U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by="(-#ppt_w*2)" calcmode="lin" valueType="num">
                                      <p:cBhvr rctx="PPT">
                                        <p:cTn id="14" dur="250" autoRev="1" fill="hold">
                                          <p:stCondLst>
                                            <p:cond delay="0"/>
                                          </p:stCondLst>
                                        </p:cTn>
                                        <p:tgtEl>
                                          <p:spTgt spid="4"/>
                                        </p:tgtEl>
                                        <p:attrNameLst>
                                          <p:attrName>ppt_w</p:attrName>
                                        </p:attrNameLst>
                                      </p:cBhvr>
                                    </p:anim>
                                    <p:anim by="(#ppt_w*0.50)" calcmode="lin" valueType="num">
                                      <p:cBhvr>
                                        <p:cTn id="15" dur="250" decel="50000" autoRev="1" fill="hold">
                                          <p:stCondLst>
                                            <p:cond delay="0"/>
                                          </p:stCondLst>
                                        </p:cTn>
                                        <p:tgtEl>
                                          <p:spTgt spid="4"/>
                                        </p:tgtEl>
                                        <p:attrNameLst>
                                          <p:attrName>ppt_x</p:attrName>
                                        </p:attrNameLst>
                                      </p:cBhvr>
                                    </p:anim>
                                    <p:anim from="(-#ppt_h/2)" to="(#ppt_y)" calcmode="lin" valueType="num">
                                      <p:cBhvr>
                                        <p:cTn id="16" dur="500" fill="hold">
                                          <p:stCondLst>
                                            <p:cond delay="0"/>
                                          </p:stCondLst>
                                        </p:cTn>
                                        <p:tgtEl>
                                          <p:spTgt spid="4"/>
                                        </p:tgtEl>
                                        <p:attrNameLst>
                                          <p:attrName>ppt_y</p:attrName>
                                        </p:attrNameLst>
                                      </p:cBhvr>
                                    </p:anim>
                                    <p:animRot by="21600000">
                                      <p:cBhvr>
                                        <p:cTn id="17" dur="500" fill="hold">
                                          <p:stCondLst>
                                            <p:cond delay="0"/>
                                          </p:stCondLst>
                                        </p:cTn>
                                        <p:tgtEl>
                                          <p:spTgt spid="4"/>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1"/>
                                          </p:val>
                                        </p:tav>
                                        <p:tav tm="100000">
                                          <p:val>
                                            <p:strVal val="#ppt_x"/>
                                          </p:val>
                                        </p:tav>
                                      </p:tavLst>
                                    </p:anim>
                                    <p:anim calcmode="lin" valueType="num">
                                      <p:cBhvr>
                                        <p:cTn id="2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ntscblog.com/images/fullsize/ciabatt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13338"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Ital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90950"/>
            <a:ext cx="458152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224463" y="3857625"/>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t>Italia</a:t>
            </a:r>
            <a:endParaRPr lang="en-US" sz="2800" b="1"/>
          </a:p>
        </p:txBody>
      </p:sp>
      <p:sp>
        <p:nvSpPr>
          <p:cNvPr id="5" name="TextBox 4"/>
          <p:cNvSpPr txBox="1">
            <a:spLocks noChangeArrowheads="1"/>
          </p:cNvSpPr>
          <p:nvPr/>
        </p:nvSpPr>
        <p:spPr bwMode="auto">
          <a:xfrm>
            <a:off x="714375" y="5659438"/>
            <a:ext cx="3786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t>ciabatta</a:t>
            </a:r>
            <a:endParaRPr lang="en-U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marlerblog.com/738px-NCI_flour_tortilla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313" y="0"/>
            <a:ext cx="70294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descr="Mexic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695700"/>
            <a:ext cx="48006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143500" y="3786188"/>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t>México</a:t>
            </a:r>
            <a:endParaRPr lang="en-US" sz="2800" b="1"/>
          </a:p>
        </p:txBody>
      </p:sp>
      <p:sp>
        <p:nvSpPr>
          <p:cNvPr id="7173" name="TextBox 4"/>
          <p:cNvSpPr txBox="1">
            <a:spLocks noChangeArrowheads="1"/>
          </p:cNvSpPr>
          <p:nvPr/>
        </p:nvSpPr>
        <p:spPr bwMode="auto">
          <a:xfrm>
            <a:off x="500063" y="5572125"/>
            <a:ext cx="37861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t>tortilla</a:t>
            </a:r>
            <a:endParaRPr lang="en-U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ww.khanapakana.com/recipe/articlefiles/25F8AD01-3DCE-4269-A51E-7BE96A322001-N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7225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Ind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3743325"/>
            <a:ext cx="440055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357813" y="3814763"/>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t>India</a:t>
            </a:r>
            <a:endParaRPr lang="en-US" sz="2800" b="1"/>
          </a:p>
        </p:txBody>
      </p:sp>
      <p:sp>
        <p:nvSpPr>
          <p:cNvPr id="5" name="TextBox 4"/>
          <p:cNvSpPr txBox="1">
            <a:spLocks noChangeArrowheads="1"/>
          </p:cNvSpPr>
          <p:nvPr/>
        </p:nvSpPr>
        <p:spPr bwMode="auto">
          <a:xfrm>
            <a:off x="714375" y="5643563"/>
            <a:ext cx="3786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t>naan</a:t>
            </a:r>
            <a:endParaRPr lang="en-U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1.bp.blogspot.com/_XDoiO-2seK0/SWXpcrhTfBI/AAAAAAAACAo/rlpdlD4WZPs/s320/moroccan+bread.jp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14313" y="0"/>
            <a:ext cx="64293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descr="Moroc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8175" y="3933825"/>
            <a:ext cx="46958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072063" y="400050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t>Marruecos</a:t>
            </a:r>
            <a:endParaRPr lang="en-US" sz="2800" b="1"/>
          </a:p>
        </p:txBody>
      </p:sp>
      <p:sp>
        <p:nvSpPr>
          <p:cNvPr id="5" name="TextBox 4"/>
          <p:cNvSpPr txBox="1">
            <a:spLocks noChangeArrowheads="1"/>
          </p:cNvSpPr>
          <p:nvPr/>
        </p:nvSpPr>
        <p:spPr bwMode="auto">
          <a:xfrm>
            <a:off x="857250" y="4929188"/>
            <a:ext cx="3786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t>pan casero</a:t>
            </a:r>
            <a:endParaRPr lang="en-U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2183</TotalTime>
  <Words>723</Words>
  <Application>Microsoft Office PowerPoint</Application>
  <PresentationFormat>On-screen Show (4:3)</PresentationFormat>
  <Paragraphs>120</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During your conversation with each other, you should aim to try to do the following: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49</cp:revision>
  <dcterms:created xsi:type="dcterms:W3CDTF">2011-05-19T18:59:01Z</dcterms:created>
  <dcterms:modified xsi:type="dcterms:W3CDTF">2011-09-03T04:27:00Z</dcterms:modified>
</cp:coreProperties>
</file>