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0" r:id="rId2"/>
    <p:sldId id="274" r:id="rId3"/>
    <p:sldId id="256" r:id="rId4"/>
    <p:sldId id="257" r:id="rId5"/>
    <p:sldId id="258" r:id="rId6"/>
    <p:sldId id="259" r:id="rId7"/>
    <p:sldId id="260" r:id="rId8"/>
    <p:sldId id="261" r:id="rId9"/>
    <p:sldId id="262" r:id="rId10"/>
    <p:sldId id="263" r:id="rId11"/>
    <p:sldId id="264" r:id="rId12"/>
    <p:sldId id="265" r:id="rId13"/>
    <p:sldId id="266" r:id="rId14"/>
    <p:sldId id="272" r:id="rId15"/>
    <p:sldId id="267" r:id="rId16"/>
    <p:sldId id="271" r:id="rId17"/>
    <p:sldId id="273" r:id="rId18"/>
    <p:sldId id="269"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DB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24" autoAdjust="0"/>
    <p:restoredTop sz="86356" autoAdjust="0"/>
  </p:normalViewPr>
  <p:slideViewPr>
    <p:cSldViewPr>
      <p:cViewPr>
        <p:scale>
          <a:sx n="70" d="100"/>
          <a:sy n="70" d="100"/>
        </p:scale>
        <p:origin x="-528" y="1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D4FE080C-2691-4CAF-B4BB-E0850B72A641}" type="datetimeFigureOut">
              <a:rPr lang="en-US"/>
              <a:pPr/>
              <a:t>9/3/2011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2D02DED6-56F0-4122-A483-D18C6113C43A}" type="slidenum">
              <a:rPr lang="en-US"/>
              <a:pPr/>
              <a:t>‹#›</a:t>
            </a:fld>
            <a:endParaRPr lang="en-US"/>
          </a:p>
        </p:txBody>
      </p:sp>
    </p:spTree>
    <p:extLst>
      <p:ext uri="{BB962C8B-B14F-4D97-AF65-F5344CB8AC3E}">
        <p14:creationId xmlns:p14="http://schemas.microsoft.com/office/powerpoint/2010/main" val="1654209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All are words for bread in different languages.  Teacher can introduce this by using ‘bread’ and ‘</a:t>
            </a:r>
            <a:r>
              <a:rPr lang="en-GB" dirty="0" err="1" smtClean="0"/>
              <a:t>inglés</a:t>
            </a:r>
            <a:r>
              <a:rPr lang="en-GB" dirty="0" smtClean="0"/>
              <a:t>’ as an example and then eliciting the languages of the remaining words.  Depending on the group a few further comments about those that ‘se </a:t>
            </a:r>
            <a:r>
              <a:rPr lang="en-GB" dirty="0" err="1" smtClean="0"/>
              <a:t>parecen</a:t>
            </a:r>
            <a:r>
              <a:rPr lang="en-GB" dirty="0" smtClean="0"/>
              <a:t>’ and those that ‘se </a:t>
            </a:r>
            <a:r>
              <a:rPr lang="en-GB" dirty="0" err="1" smtClean="0"/>
              <a:t>diferencian</a:t>
            </a:r>
            <a:r>
              <a:rPr lang="en-GB" dirty="0" smtClean="0"/>
              <a:t>’ or ‘son </a:t>
            </a:r>
            <a:r>
              <a:rPr lang="en-GB" dirty="0" err="1" smtClean="0"/>
              <a:t>únicos</a:t>
            </a:r>
            <a:r>
              <a:rPr lang="en-GB" dirty="0" smtClean="0"/>
              <a:t>’ could extend this simple starter.</a:t>
            </a:r>
          </a:p>
          <a:p>
            <a:pPr eaLnBrk="1" hangingPunct="1">
              <a:spcBef>
                <a:spcPct val="0"/>
              </a:spcBef>
            </a:pPr>
            <a:endParaRPr lang="en-GB" dirty="0" smtClean="0"/>
          </a:p>
          <a:p>
            <a:pPr eaLnBrk="1" hangingPunct="1">
              <a:spcBef>
                <a:spcPct val="0"/>
              </a:spcBef>
            </a:pPr>
            <a:r>
              <a:rPr lang="en-GB" dirty="0" smtClean="0"/>
              <a:t>In case not known,</a:t>
            </a:r>
            <a:r>
              <a:rPr lang="en-GB" baseline="0" dirty="0" smtClean="0"/>
              <a:t> </a:t>
            </a:r>
            <a:r>
              <a:rPr lang="en-GB" baseline="0" dirty="0" err="1" smtClean="0"/>
              <a:t>mkate</a:t>
            </a:r>
            <a:r>
              <a:rPr lang="en-GB" baseline="0" dirty="0" smtClean="0"/>
              <a:t> = </a:t>
            </a:r>
            <a:r>
              <a:rPr lang="en-GB" baseline="0" dirty="0" err="1" smtClean="0"/>
              <a:t>swahili</a:t>
            </a:r>
            <a:r>
              <a:rPr lang="en-GB" baseline="0" dirty="0" smtClean="0"/>
              <a:t> and </a:t>
            </a:r>
            <a:r>
              <a:rPr lang="en-GB" baseline="0" dirty="0" err="1" smtClean="0"/>
              <a:t>t’anta</a:t>
            </a:r>
            <a:r>
              <a:rPr lang="en-GB" baseline="0" dirty="0" smtClean="0"/>
              <a:t> = </a:t>
            </a:r>
            <a:r>
              <a:rPr lang="en-GB" baseline="0" dirty="0" err="1" smtClean="0"/>
              <a:t>quechua</a:t>
            </a:r>
            <a:endParaRPr lang="en-US"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CAFEEE-6C6E-4A7A-ADCD-40F0E0060D13}" type="slidenum">
              <a:rPr lang="en-US">
                <a:latin typeface="Calibri" pitchFamily="34" charset="0"/>
              </a:rPr>
              <a:pPr eaLnBrk="1" hangingPunct="1"/>
              <a:t>3</a:t>
            </a:fld>
            <a:endParaRPr 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From left to right, the answers are: Chapatis – Africa/India, - Alemania, Baguete – Francia, Pan Chuta – Perú, Una barra de pan – España, Ciabatta – Italia. We are going to look at most of these in the next few slides so there is no need to correct the suggestions given at this stage.  Perhaps only the Peru example as this does not re-appear.</a:t>
            </a:r>
          </a:p>
          <a:p>
            <a:pPr eaLnBrk="1" hangingPunct="1">
              <a:spcBef>
                <a:spcPct val="0"/>
              </a:spcBef>
            </a:pPr>
            <a:endParaRPr lang="en-GB" smtClean="0"/>
          </a:p>
          <a:p>
            <a:pPr eaLnBrk="1" hangingPunct="1">
              <a:spcBef>
                <a:spcPct val="0"/>
              </a:spcBef>
            </a:pPr>
            <a:r>
              <a:rPr lang="en-US" smtClean="0"/>
              <a:t>http://images.all-free-download.com/images/graphiclarge/figure_talking_callout_clip_art_22956.jpg</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06E7FE2-20B3-4C7E-BC71-391AD6D3B883}" type="slidenum">
              <a:rPr lang="en-US">
                <a:latin typeface="Calibri" pitchFamily="34" charset="0"/>
              </a:rPr>
              <a:pPr eaLnBrk="1" hangingPunct="1"/>
              <a:t>4</a:t>
            </a:fld>
            <a:endParaRPr 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mtClean="0"/>
              <a:t>I’ve been guided in my choice of word and spelling here by the following discussion thread in wordreference.com – it’s makes phonetic sense to me to have this spelling of the word too.</a:t>
            </a:r>
          </a:p>
          <a:p>
            <a:r>
              <a:rPr lang="en-US" smtClean="0"/>
              <a:t>http://forum.wordreference.com/showthread.php?t=120762</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61ED857-D719-46DF-B2A4-31047EC533B1}" type="slidenum">
              <a:rPr lang="en-US">
                <a:latin typeface="Calibri" pitchFamily="34" charset="0"/>
              </a:rPr>
              <a:pPr eaLnBrk="1" hangingPunct="1"/>
              <a:t>11</a:t>
            </a:fld>
            <a:endParaRPr 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a:t>
            </a:r>
            <a:r>
              <a:rPr lang="en-GB" baseline="0" dirty="0" smtClean="0"/>
              <a:t> the </a:t>
            </a:r>
            <a:r>
              <a:rPr lang="en-GB" baseline="0" dirty="0" err="1" smtClean="0"/>
              <a:t>agua</a:t>
            </a:r>
            <a:r>
              <a:rPr lang="en-GB" baseline="0" dirty="0" smtClean="0"/>
              <a:t> modules students have done a lot with infinitive phrases.  This activity should work well orally, asking students (whilst miming the verb) ‘se </a:t>
            </a:r>
            <a:r>
              <a:rPr lang="en-GB" baseline="0" dirty="0" err="1" smtClean="0"/>
              <a:t>puede</a:t>
            </a:r>
            <a:r>
              <a:rPr lang="en-GB" baseline="0" dirty="0" smtClean="0"/>
              <a:t>………………. </a:t>
            </a:r>
            <a:r>
              <a:rPr lang="en-GB" baseline="0" dirty="0" err="1" smtClean="0"/>
              <a:t>una</a:t>
            </a:r>
            <a:r>
              <a:rPr lang="en-GB" baseline="0" dirty="0" smtClean="0"/>
              <a:t> </a:t>
            </a:r>
            <a:r>
              <a:rPr lang="en-GB" baseline="0" dirty="0" err="1" smtClean="0"/>
              <a:t>manzana</a:t>
            </a:r>
            <a:r>
              <a:rPr lang="en-GB" baseline="0" dirty="0" smtClean="0"/>
              <a:t>’?  When you change the noun it makes students consider the verb meanings to tell you whether they are still possible with the new noun.  This is just oral revision of the se </a:t>
            </a:r>
            <a:r>
              <a:rPr lang="en-GB" baseline="0" dirty="0" err="1" smtClean="0"/>
              <a:t>puede</a:t>
            </a:r>
            <a:r>
              <a:rPr lang="en-GB" baseline="0" dirty="0" smtClean="0"/>
              <a:t> construction.  Many of these verbs are known or are cognates and they will return in the following lessons.</a:t>
            </a:r>
            <a:endParaRPr lang="en-GB" dirty="0"/>
          </a:p>
        </p:txBody>
      </p:sp>
      <p:sp>
        <p:nvSpPr>
          <p:cNvPr id="4" name="Slide Number Placeholder 3"/>
          <p:cNvSpPr>
            <a:spLocks noGrp="1"/>
          </p:cNvSpPr>
          <p:nvPr>
            <p:ph type="sldNum" sz="quarter" idx="10"/>
          </p:nvPr>
        </p:nvSpPr>
        <p:spPr/>
        <p:txBody>
          <a:bodyPr/>
          <a:lstStyle/>
          <a:p>
            <a:fld id="{2D02DED6-56F0-4122-A483-D18C6113C43A}" type="slidenum">
              <a:rPr lang="en-US" smtClean="0"/>
              <a:pPr/>
              <a:t>14</a:t>
            </a:fld>
            <a:endParaRPr lang="en-US"/>
          </a:p>
        </p:txBody>
      </p:sp>
    </p:spTree>
    <p:extLst>
      <p:ext uri="{BB962C8B-B14F-4D97-AF65-F5344CB8AC3E}">
        <p14:creationId xmlns:p14="http://schemas.microsoft.com/office/powerpoint/2010/main" val="3568710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3CF6BB9-1F76-4A53-AFBD-3A84673E2504}" type="slidenum">
              <a:rPr lang="en-GB">
                <a:latin typeface="Calibri" pitchFamily="34" charset="0"/>
              </a:rPr>
              <a:pPr eaLnBrk="1" hangingPunct="1"/>
              <a:t>15</a:t>
            </a:fld>
            <a:endParaRPr lang="en-GB">
              <a:latin typeface="Calibri" pitchFamily="34"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mtClean="0"/>
              <a:t>Most of these words appeared in Y8 when students were doing the food theme, so this is really just revision plus (duro/blando).  Give students a couple of minutes to pronounce these in pairs and then ask for volunteers.  It is good for pupils to get used to reading and pronouncing words accurately independently.  Pick up on any issues or room for improvement.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Group</a:t>
            </a:r>
            <a:r>
              <a:rPr lang="en-GB" baseline="0" dirty="0" smtClean="0"/>
              <a:t> talk activity</a:t>
            </a:r>
            <a:endParaRPr lang="en-GB" dirty="0"/>
          </a:p>
        </p:txBody>
      </p:sp>
      <p:sp>
        <p:nvSpPr>
          <p:cNvPr id="4" name="Slide Number Placeholder 3"/>
          <p:cNvSpPr>
            <a:spLocks noGrp="1"/>
          </p:cNvSpPr>
          <p:nvPr>
            <p:ph type="sldNum" sz="quarter" idx="10"/>
          </p:nvPr>
        </p:nvSpPr>
        <p:spPr/>
        <p:txBody>
          <a:bodyPr/>
          <a:lstStyle/>
          <a:p>
            <a:fld id="{2D02DED6-56F0-4122-A483-D18C6113C43A}" type="slidenum">
              <a:rPr lang="en-US" smtClean="0"/>
              <a:pPr/>
              <a:t>17</a:t>
            </a:fld>
            <a:endParaRPr lang="en-US"/>
          </a:p>
        </p:txBody>
      </p:sp>
    </p:spTree>
    <p:extLst>
      <p:ext uri="{BB962C8B-B14F-4D97-AF65-F5344CB8AC3E}">
        <p14:creationId xmlns:p14="http://schemas.microsoft.com/office/powerpoint/2010/main" val="2267644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86A811A-9A3A-4602-8A4B-3B4DC1D9D284}" type="datetimeFigureOut">
              <a:rPr lang="en-US"/>
              <a:pPr/>
              <a:t>9/3/2011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B4AF376-82E2-4823-B996-DEF061090259}" type="slidenum">
              <a:rPr lang="en-US"/>
              <a:pPr/>
              <a:t>‹#›</a:t>
            </a:fld>
            <a:endParaRPr lang="en-US"/>
          </a:p>
        </p:txBody>
      </p:sp>
    </p:spTree>
    <p:extLst>
      <p:ext uri="{BB962C8B-B14F-4D97-AF65-F5344CB8AC3E}">
        <p14:creationId xmlns:p14="http://schemas.microsoft.com/office/powerpoint/2010/main" val="3531896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5F9B4DD-8DD5-44BD-B680-71033D8D9E66}" type="datetimeFigureOut">
              <a:rPr lang="en-US"/>
              <a:pPr/>
              <a:t>9/3/2011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68542C2-C30F-47C3-A251-EABD9714D1CC}" type="slidenum">
              <a:rPr lang="en-US"/>
              <a:pPr/>
              <a:t>‹#›</a:t>
            </a:fld>
            <a:endParaRPr lang="en-US"/>
          </a:p>
        </p:txBody>
      </p:sp>
    </p:spTree>
    <p:extLst>
      <p:ext uri="{BB962C8B-B14F-4D97-AF65-F5344CB8AC3E}">
        <p14:creationId xmlns:p14="http://schemas.microsoft.com/office/powerpoint/2010/main" val="4190892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F5CEF4C-9798-4121-8AE5-D1B43B96ADC0}" type="datetimeFigureOut">
              <a:rPr lang="en-US"/>
              <a:pPr/>
              <a:t>9/3/2011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E0B764-0D82-4CCD-9BFA-D95169EC742A}" type="slidenum">
              <a:rPr lang="en-US"/>
              <a:pPr/>
              <a:t>‹#›</a:t>
            </a:fld>
            <a:endParaRPr lang="en-US"/>
          </a:p>
        </p:txBody>
      </p:sp>
    </p:spTree>
    <p:extLst>
      <p:ext uri="{BB962C8B-B14F-4D97-AF65-F5344CB8AC3E}">
        <p14:creationId xmlns:p14="http://schemas.microsoft.com/office/powerpoint/2010/main" val="2357277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552DD18-22AD-44B8-9579-C1115FA41FFD}" type="datetimeFigureOut">
              <a:rPr lang="en-US"/>
              <a:pPr/>
              <a:t>9/3/2011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ECA90A7-5842-4E4E-9B02-13058A72D8FC}" type="slidenum">
              <a:rPr lang="en-US"/>
              <a:pPr/>
              <a:t>‹#›</a:t>
            </a:fld>
            <a:endParaRPr lang="en-US"/>
          </a:p>
        </p:txBody>
      </p:sp>
    </p:spTree>
    <p:extLst>
      <p:ext uri="{BB962C8B-B14F-4D97-AF65-F5344CB8AC3E}">
        <p14:creationId xmlns:p14="http://schemas.microsoft.com/office/powerpoint/2010/main" val="444765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6C9ECF1-4BF7-402F-A1BC-05600256CFB4}" type="datetimeFigureOut">
              <a:rPr lang="en-US"/>
              <a:pPr/>
              <a:t>9/3/2011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E29E93B-244C-48D5-BE3B-E2E4DEF4D664}" type="slidenum">
              <a:rPr lang="en-US"/>
              <a:pPr/>
              <a:t>‹#›</a:t>
            </a:fld>
            <a:endParaRPr lang="en-US"/>
          </a:p>
        </p:txBody>
      </p:sp>
    </p:spTree>
    <p:extLst>
      <p:ext uri="{BB962C8B-B14F-4D97-AF65-F5344CB8AC3E}">
        <p14:creationId xmlns:p14="http://schemas.microsoft.com/office/powerpoint/2010/main" val="2009955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EC7E21D-15A0-4D94-8184-EB00833D7124}" type="datetimeFigureOut">
              <a:rPr lang="en-US"/>
              <a:pPr/>
              <a:t>9/3/2011</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CB9BAB42-6BCD-4D79-9832-05A0A40D04AD}" type="slidenum">
              <a:rPr lang="en-US"/>
              <a:pPr/>
              <a:t>‹#›</a:t>
            </a:fld>
            <a:endParaRPr lang="en-US"/>
          </a:p>
        </p:txBody>
      </p:sp>
    </p:spTree>
    <p:extLst>
      <p:ext uri="{BB962C8B-B14F-4D97-AF65-F5344CB8AC3E}">
        <p14:creationId xmlns:p14="http://schemas.microsoft.com/office/powerpoint/2010/main" val="370536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8A1BB7C1-9B3E-47F6-BDB4-15B9165EAFA9}" type="datetimeFigureOut">
              <a:rPr lang="en-US"/>
              <a:pPr/>
              <a:t>9/3/2011</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6DAE4425-95C8-43D7-BC66-5E0FD4E55277}" type="slidenum">
              <a:rPr lang="en-US"/>
              <a:pPr/>
              <a:t>‹#›</a:t>
            </a:fld>
            <a:endParaRPr lang="en-US"/>
          </a:p>
        </p:txBody>
      </p:sp>
    </p:spTree>
    <p:extLst>
      <p:ext uri="{BB962C8B-B14F-4D97-AF65-F5344CB8AC3E}">
        <p14:creationId xmlns:p14="http://schemas.microsoft.com/office/powerpoint/2010/main" val="2360503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474FCBD2-A3F7-4288-89AC-D0CC934FEF41}" type="datetimeFigureOut">
              <a:rPr lang="en-US"/>
              <a:pPr/>
              <a:t>9/3/2011</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E5813AB3-4BE6-41AC-9B6D-83C175EB928F}" type="slidenum">
              <a:rPr lang="en-US"/>
              <a:pPr/>
              <a:t>‹#›</a:t>
            </a:fld>
            <a:endParaRPr lang="en-US"/>
          </a:p>
        </p:txBody>
      </p:sp>
    </p:spTree>
    <p:extLst>
      <p:ext uri="{BB962C8B-B14F-4D97-AF65-F5344CB8AC3E}">
        <p14:creationId xmlns:p14="http://schemas.microsoft.com/office/powerpoint/2010/main" val="2808399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D5DE590E-0A16-4BF5-9B11-DBD5059FE2F9}" type="datetimeFigureOut">
              <a:rPr lang="en-US"/>
              <a:pPr/>
              <a:t>9/3/2011</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22AC94E1-2D5F-43F9-A42D-2208363F5711}" type="slidenum">
              <a:rPr lang="en-US"/>
              <a:pPr/>
              <a:t>‹#›</a:t>
            </a:fld>
            <a:endParaRPr lang="en-US"/>
          </a:p>
        </p:txBody>
      </p:sp>
    </p:spTree>
    <p:extLst>
      <p:ext uri="{BB962C8B-B14F-4D97-AF65-F5344CB8AC3E}">
        <p14:creationId xmlns:p14="http://schemas.microsoft.com/office/powerpoint/2010/main" val="4118001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D40F55E-C762-4405-9904-2B1AF9B56737}" type="datetimeFigureOut">
              <a:rPr lang="en-US"/>
              <a:pPr/>
              <a:t>9/3/2011</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3935FAC-99AE-49DD-80EB-27FD9F6F91AB}" type="slidenum">
              <a:rPr lang="en-US"/>
              <a:pPr/>
              <a:t>‹#›</a:t>
            </a:fld>
            <a:endParaRPr lang="en-US"/>
          </a:p>
        </p:txBody>
      </p:sp>
    </p:spTree>
    <p:extLst>
      <p:ext uri="{BB962C8B-B14F-4D97-AF65-F5344CB8AC3E}">
        <p14:creationId xmlns:p14="http://schemas.microsoft.com/office/powerpoint/2010/main" val="781363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26B801D-8686-47E9-8530-461D6219A94D}" type="datetimeFigureOut">
              <a:rPr lang="en-US"/>
              <a:pPr/>
              <a:t>9/3/2011</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3FEE5A9-4CCA-498A-A0C0-C8EDE07B5BCD}" type="slidenum">
              <a:rPr lang="en-US"/>
              <a:pPr/>
              <a:t>‹#›</a:t>
            </a:fld>
            <a:endParaRPr lang="en-US"/>
          </a:p>
        </p:txBody>
      </p:sp>
    </p:spTree>
    <p:extLst>
      <p:ext uri="{BB962C8B-B14F-4D97-AF65-F5344CB8AC3E}">
        <p14:creationId xmlns:p14="http://schemas.microsoft.com/office/powerpoint/2010/main" val="2157301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alpha val="95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C056270D-633D-4504-8362-D4F038F5B5B3}" type="datetimeFigureOut">
              <a:rPr lang="en-US"/>
              <a:pPr/>
              <a:t>9/3/2011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45482BBE-77F4-4D06-BB16-E332B055475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0.wmf"/><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11.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5.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1.jpeg"/><Relationship Id="rId7"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5.jpeg"/><Relationship Id="rId10" Type="http://schemas.openxmlformats.org/officeDocument/2006/relationships/image" Target="../media/image36.jpeg"/><Relationship Id="rId4" Type="http://schemas.openxmlformats.org/officeDocument/2006/relationships/image" Target="../media/image32.jpeg"/><Relationship Id="rId9" Type="http://schemas.openxmlformats.org/officeDocument/2006/relationships/image" Target="../media/image3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2.jpeg"/><Relationship Id="rId10" Type="http://schemas.openxmlformats.org/officeDocument/2006/relationships/image" Target="../media/image10.jpeg"/><Relationship Id="rId4" Type="http://schemas.openxmlformats.org/officeDocument/2006/relationships/image" Target="../media/image5.jpe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tiposdepann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57188"/>
            <a:ext cx="8101012" cy="546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928662" y="4141967"/>
            <a:ext cx="7313220" cy="2215991"/>
          </a:xfrm>
          <a:prstGeom prst="rect">
            <a:avLst/>
          </a:prstGeom>
          <a:noFill/>
        </p:spPr>
        <p:txBody>
          <a:bodyPr wrap="none">
            <a:spAutoFit/>
          </a:bodyPr>
          <a:lstStyle/>
          <a:p>
            <a:pPr algn="ctr">
              <a:defRPr/>
            </a:pPr>
            <a:r>
              <a:rPr lang="en-GB" sz="13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rmuda Solid" pitchFamily="2" charset="0"/>
              </a:rPr>
              <a:t>el pan</a:t>
            </a:r>
            <a:endParaRPr lang="en-US" sz="13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rmuda Solid"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caribbeansunshinebakery.net/images/reg_bread.jpg"/>
          <p:cNvPicPr>
            <a:picLocks noChangeAspect="1" noChangeArrowheads="1"/>
          </p:cNvPicPr>
          <p:nvPr/>
        </p:nvPicPr>
        <p:blipFill>
          <a:blip r:embed="rId2">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142875" y="285750"/>
            <a:ext cx="5214938" cy="521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 descr="Jamaic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0575" y="3962400"/>
            <a:ext cx="45434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5243513" y="3976688"/>
            <a:ext cx="2571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800" b="1"/>
              <a:t>Jamaica</a:t>
            </a:r>
            <a:endParaRPr lang="en-US" sz="2800" b="1"/>
          </a:p>
        </p:txBody>
      </p:sp>
      <p:sp>
        <p:nvSpPr>
          <p:cNvPr id="6" name="TextBox 5"/>
          <p:cNvSpPr txBox="1">
            <a:spLocks noChangeArrowheads="1"/>
          </p:cNvSpPr>
          <p:nvPr/>
        </p:nvSpPr>
        <p:spPr bwMode="auto">
          <a:xfrm>
            <a:off x="714375" y="5357813"/>
            <a:ext cx="37861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400"/>
              <a:t>pan duro</a:t>
            </a:r>
            <a:endParaRPr lang="en-US" sz="4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250" autoRev="1" fill="hold">
                                          <p:stCondLst>
                                            <p:cond delay="0"/>
                                          </p:stCondLst>
                                        </p:cTn>
                                        <p:tgtEl>
                                          <p:spTgt spid="4"/>
                                        </p:tgtEl>
                                        <p:attrNameLst>
                                          <p:attrName>ppt_w</p:attrName>
                                        </p:attrNameLst>
                                      </p:cBhvr>
                                    </p:anim>
                                    <p:anim by="(#ppt_w*0.50)" calcmode="lin" valueType="num">
                                      <p:cBhvr>
                                        <p:cTn id="8" dur="250" decel="50000" autoRev="1" fill="hold">
                                          <p:stCondLst>
                                            <p:cond delay="0"/>
                                          </p:stCondLst>
                                        </p:cTn>
                                        <p:tgtEl>
                                          <p:spTgt spid="4"/>
                                        </p:tgtEl>
                                        <p:attrNameLst>
                                          <p:attrName>ppt_x</p:attrName>
                                        </p:attrNameLst>
                                      </p:cBhvr>
                                    </p:anim>
                                    <p:anim from="(-#ppt_h/2)" to="(#ppt_y)" calcmode="lin" valueType="num">
                                      <p:cBhvr>
                                        <p:cTn id="9" dur="500" fill="hold">
                                          <p:stCondLst>
                                            <p:cond delay="0"/>
                                          </p:stCondLst>
                                        </p:cTn>
                                        <p:tgtEl>
                                          <p:spTgt spid="4"/>
                                        </p:tgtEl>
                                        <p:attrNameLst>
                                          <p:attrName>ppt_y</p:attrName>
                                        </p:attrNameLst>
                                      </p:cBhvr>
                                    </p:anim>
                                    <p:animRot by="21600000">
                                      <p:cBhvr>
                                        <p:cTn id="10" dur="500" fill="hold">
                                          <p:stCondLst>
                                            <p:cond delay="0"/>
                                          </p:stCondLst>
                                        </p:cTn>
                                        <p:tgtEl>
                                          <p:spTgt spid="4"/>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1"/>
                                          </p:val>
                                        </p:tav>
                                        <p:tav tm="100000">
                                          <p:val>
                                            <p:strVal val="#ppt_x"/>
                                          </p:val>
                                        </p:tav>
                                      </p:tavLst>
                                    </p:anim>
                                    <p:anim calcmode="lin" valueType="num">
                                      <p:cBhvr>
                                        <p:cTn id="17"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aftertastebysherry.files.wordpress.com/2007/10/bagels1.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500063"/>
            <a:ext cx="6072188" cy="589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2" descr="Poloni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72050" y="4191000"/>
            <a:ext cx="41719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5686425" y="4238625"/>
            <a:ext cx="2571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800" b="1"/>
              <a:t>Polonia</a:t>
            </a:r>
            <a:endParaRPr lang="en-US" sz="2800" b="1"/>
          </a:p>
        </p:txBody>
      </p:sp>
      <p:sp>
        <p:nvSpPr>
          <p:cNvPr id="5" name="TextBox 4"/>
          <p:cNvSpPr txBox="1">
            <a:spLocks noChangeArrowheads="1"/>
          </p:cNvSpPr>
          <p:nvPr/>
        </p:nvSpPr>
        <p:spPr bwMode="auto">
          <a:xfrm>
            <a:off x="642938" y="5643563"/>
            <a:ext cx="378618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400"/>
              <a:t>beigal</a:t>
            </a:r>
            <a:endParaRPr lang="en-US" sz="4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250" autoRev="1" fill="hold">
                                          <p:stCondLst>
                                            <p:cond delay="0"/>
                                          </p:stCondLst>
                                        </p:cTn>
                                        <p:tgtEl>
                                          <p:spTgt spid="4"/>
                                        </p:tgtEl>
                                        <p:attrNameLst>
                                          <p:attrName>ppt_w</p:attrName>
                                        </p:attrNameLst>
                                      </p:cBhvr>
                                    </p:anim>
                                    <p:anim by="(#ppt_w*0.50)" calcmode="lin" valueType="num">
                                      <p:cBhvr>
                                        <p:cTn id="8" dur="250" decel="50000" autoRev="1" fill="hold">
                                          <p:stCondLst>
                                            <p:cond delay="0"/>
                                          </p:stCondLst>
                                        </p:cTn>
                                        <p:tgtEl>
                                          <p:spTgt spid="4"/>
                                        </p:tgtEl>
                                        <p:attrNameLst>
                                          <p:attrName>ppt_x</p:attrName>
                                        </p:attrNameLst>
                                      </p:cBhvr>
                                    </p:anim>
                                    <p:anim from="(-#ppt_h/2)" to="(#ppt_y)" calcmode="lin" valueType="num">
                                      <p:cBhvr>
                                        <p:cTn id="9" dur="500" fill="hold">
                                          <p:stCondLst>
                                            <p:cond delay="0"/>
                                          </p:stCondLst>
                                        </p:cTn>
                                        <p:tgtEl>
                                          <p:spTgt spid="4"/>
                                        </p:tgtEl>
                                        <p:attrNameLst>
                                          <p:attrName>ppt_y</p:attrName>
                                        </p:attrNameLst>
                                      </p:cBhvr>
                                    </p:anim>
                                    <p:animRot by="21600000">
                                      <p:cBhvr>
                                        <p:cTn id="10" dur="500" fill="hold">
                                          <p:stCondLst>
                                            <p:cond delay="0"/>
                                          </p:stCondLst>
                                        </p:cTn>
                                        <p:tgtEl>
                                          <p:spTgt spid="4"/>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anim calcmode="lin" valueType="num">
                                      <p:cBhvr>
                                        <p:cTn id="16" dur="500" fill="hold"/>
                                        <p:tgtEl>
                                          <p:spTgt spid="5"/>
                                        </p:tgtEl>
                                        <p:attrNameLst>
                                          <p:attrName>ppt_x</p:attrName>
                                        </p:attrNameLst>
                                      </p:cBhvr>
                                      <p:tavLst>
                                        <p:tav tm="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http://www.iconocast.com/B000000000000023/B2/News5_1.jpg"/>
          <p:cNvPicPr>
            <a:picLocks noChangeAspect="1" noChangeArrowheads="1"/>
          </p:cNvPicPr>
          <p:nvPr/>
        </p:nvPicPr>
        <p:blipFill>
          <a:blip r:embed="rId2">
            <a:clrChange>
              <a:clrFrom>
                <a:srgbClr val="F0F1F5"/>
              </a:clrFrom>
              <a:clrTo>
                <a:srgbClr val="F0F1F5">
                  <a:alpha val="0"/>
                </a:srgbClr>
              </a:clrTo>
            </a:clrChange>
            <a:extLst>
              <a:ext uri="{28A0092B-C50C-407E-A947-70E740481C1C}">
                <a14:useLocalDpi xmlns:a14="http://schemas.microsoft.com/office/drawing/2010/main" val="0"/>
              </a:ext>
            </a:extLst>
          </a:blip>
          <a:srcRect/>
          <a:stretch>
            <a:fillRect/>
          </a:stretch>
        </p:blipFill>
        <p:spPr bwMode="auto">
          <a:xfrm>
            <a:off x="0" y="285750"/>
            <a:ext cx="7429500"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 descr="ReinoUnid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76850" y="4000500"/>
            <a:ext cx="38671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5848350" y="4048125"/>
            <a:ext cx="2571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800" b="1"/>
              <a:t>Reino Unido</a:t>
            </a:r>
            <a:endParaRPr lang="en-US" sz="2800" b="1"/>
          </a:p>
        </p:txBody>
      </p:sp>
      <p:sp>
        <p:nvSpPr>
          <p:cNvPr id="5" name="TextBox 4"/>
          <p:cNvSpPr txBox="1">
            <a:spLocks noChangeArrowheads="1"/>
          </p:cNvSpPr>
          <p:nvPr/>
        </p:nvSpPr>
        <p:spPr bwMode="auto">
          <a:xfrm>
            <a:off x="857250" y="4929188"/>
            <a:ext cx="37861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400"/>
              <a:t>pan de molde</a:t>
            </a:r>
            <a:endParaRPr lang="en-US" sz="4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250" autoRev="1" fill="hold">
                                          <p:stCondLst>
                                            <p:cond delay="0"/>
                                          </p:stCondLst>
                                        </p:cTn>
                                        <p:tgtEl>
                                          <p:spTgt spid="4"/>
                                        </p:tgtEl>
                                        <p:attrNameLst>
                                          <p:attrName>ppt_w</p:attrName>
                                        </p:attrNameLst>
                                      </p:cBhvr>
                                    </p:anim>
                                    <p:anim by="(#ppt_w*0.50)" calcmode="lin" valueType="num">
                                      <p:cBhvr>
                                        <p:cTn id="8" dur="250" decel="50000" autoRev="1" fill="hold">
                                          <p:stCondLst>
                                            <p:cond delay="0"/>
                                          </p:stCondLst>
                                        </p:cTn>
                                        <p:tgtEl>
                                          <p:spTgt spid="4"/>
                                        </p:tgtEl>
                                        <p:attrNameLst>
                                          <p:attrName>ppt_x</p:attrName>
                                        </p:attrNameLst>
                                      </p:cBhvr>
                                    </p:anim>
                                    <p:anim from="(-#ppt_h/2)" to="(#ppt_y)" calcmode="lin" valueType="num">
                                      <p:cBhvr>
                                        <p:cTn id="9" dur="500" fill="hold">
                                          <p:stCondLst>
                                            <p:cond delay="0"/>
                                          </p:stCondLst>
                                        </p:cTn>
                                        <p:tgtEl>
                                          <p:spTgt spid="4"/>
                                        </p:tgtEl>
                                        <p:attrNameLst>
                                          <p:attrName>ppt_y</p:attrName>
                                        </p:attrNameLst>
                                      </p:cBhvr>
                                    </p:anim>
                                    <p:animRot by="21600000">
                                      <p:cBhvr>
                                        <p:cTn id="10" dur="500" fill="hold">
                                          <p:stCondLst>
                                            <p:cond delay="0"/>
                                          </p:stCondLst>
                                        </p:cTn>
                                        <p:tgtEl>
                                          <p:spTgt spid="4"/>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anim calcmode="lin" valueType="num">
                                      <p:cBhvr>
                                        <p:cTn id="16" dur="500" fill="hold"/>
                                        <p:tgtEl>
                                          <p:spTgt spid="5"/>
                                        </p:tgtEl>
                                        <p:attrNameLst>
                                          <p:attrName>ppt_x</p:attrName>
                                        </p:attrNameLst>
                                      </p:cBhvr>
                                      <p:tavLst>
                                        <p:tav tm="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94901"/>
          </a:schemeClr>
        </a:solidFill>
        <a:effectLst/>
      </p:bgPr>
    </p:bg>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813" y="1643063"/>
            <a:ext cx="5286375"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AutoShape 2"/>
          <p:cNvSpPr>
            <a:spLocks noChangeArrowheads="1"/>
          </p:cNvSpPr>
          <p:nvPr/>
        </p:nvSpPr>
        <p:spPr bwMode="auto">
          <a:xfrm>
            <a:off x="7215188" y="1785938"/>
            <a:ext cx="1828800" cy="1257300"/>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16" name="AutoShape 2"/>
          <p:cNvSpPr>
            <a:spLocks noChangeArrowheads="1"/>
          </p:cNvSpPr>
          <p:nvPr/>
        </p:nvSpPr>
        <p:spPr bwMode="auto">
          <a:xfrm>
            <a:off x="71438" y="1743075"/>
            <a:ext cx="1828800" cy="1257300"/>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17" name="AutoShape 2"/>
          <p:cNvSpPr>
            <a:spLocks noChangeArrowheads="1"/>
          </p:cNvSpPr>
          <p:nvPr/>
        </p:nvSpPr>
        <p:spPr bwMode="auto">
          <a:xfrm>
            <a:off x="71438" y="3386138"/>
            <a:ext cx="1828800" cy="1257300"/>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18" name="AutoShape 2"/>
          <p:cNvSpPr>
            <a:spLocks noChangeArrowheads="1"/>
          </p:cNvSpPr>
          <p:nvPr/>
        </p:nvSpPr>
        <p:spPr bwMode="auto">
          <a:xfrm>
            <a:off x="814388" y="4957763"/>
            <a:ext cx="1828800" cy="1257300"/>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19" name="AutoShape 2"/>
          <p:cNvSpPr>
            <a:spLocks noChangeArrowheads="1"/>
          </p:cNvSpPr>
          <p:nvPr/>
        </p:nvSpPr>
        <p:spPr bwMode="auto">
          <a:xfrm>
            <a:off x="2786063" y="4957763"/>
            <a:ext cx="1828800" cy="1257300"/>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20" name="AutoShape 2"/>
          <p:cNvSpPr>
            <a:spLocks noChangeArrowheads="1"/>
          </p:cNvSpPr>
          <p:nvPr/>
        </p:nvSpPr>
        <p:spPr bwMode="auto">
          <a:xfrm>
            <a:off x="4743450" y="4957763"/>
            <a:ext cx="1828800" cy="1257300"/>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21" name="AutoShape 2"/>
          <p:cNvSpPr>
            <a:spLocks noChangeArrowheads="1"/>
          </p:cNvSpPr>
          <p:nvPr/>
        </p:nvSpPr>
        <p:spPr bwMode="auto">
          <a:xfrm>
            <a:off x="6715125" y="4957763"/>
            <a:ext cx="1828800" cy="1257300"/>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22" name="AutoShape 2"/>
          <p:cNvSpPr>
            <a:spLocks noChangeArrowheads="1"/>
          </p:cNvSpPr>
          <p:nvPr/>
        </p:nvSpPr>
        <p:spPr bwMode="auto">
          <a:xfrm>
            <a:off x="7215188" y="3386138"/>
            <a:ext cx="1828800" cy="1257300"/>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13323" name="Picture 3" descr="S4_N29_frenchSti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857375"/>
            <a:ext cx="11049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4" name="TextBox 11"/>
          <p:cNvSpPr txBox="1">
            <a:spLocks noChangeArrowheads="1"/>
          </p:cNvSpPr>
          <p:nvPr/>
        </p:nvSpPr>
        <p:spPr bwMode="auto">
          <a:xfrm>
            <a:off x="214313" y="2071688"/>
            <a:ext cx="16430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t>Los baguetes vienen de Francia</a:t>
            </a:r>
            <a:endParaRPr lang="en-US"/>
          </a:p>
        </p:txBody>
      </p:sp>
      <p:cxnSp>
        <p:nvCxnSpPr>
          <p:cNvPr id="14" name="Straight Arrow Connector 13"/>
          <p:cNvCxnSpPr>
            <a:stCxn id="13316" idx="3"/>
          </p:cNvCxnSpPr>
          <p:nvPr/>
        </p:nvCxnSpPr>
        <p:spPr>
          <a:xfrm flipV="1">
            <a:off x="1900238" y="2357438"/>
            <a:ext cx="2457450" cy="142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326" name="TextBox 14"/>
          <p:cNvSpPr txBox="1">
            <a:spLocks noChangeArrowheads="1"/>
          </p:cNvSpPr>
          <p:nvPr/>
        </p:nvSpPr>
        <p:spPr bwMode="auto">
          <a:xfrm>
            <a:off x="285750" y="214313"/>
            <a:ext cx="85725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3200"/>
              <a:t>¿De dónde vienen los diferentes tipos de pan?</a:t>
            </a:r>
            <a:br>
              <a:rPr lang="en-GB" sz="3200"/>
            </a:br>
            <a:r>
              <a:rPr lang="en-GB" sz="2400" i="1"/>
              <a:t>Escribe ejemplos y señala su origen en el mapa.</a:t>
            </a:r>
            <a:endParaRPr lang="en-US" sz="40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7575" y="1927225"/>
            <a:ext cx="2570163"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2"/>
          <p:cNvSpPr txBox="1">
            <a:spLocks noChangeArrowheads="1"/>
          </p:cNvSpPr>
          <p:nvPr/>
        </p:nvSpPr>
        <p:spPr bwMode="auto">
          <a:xfrm>
            <a:off x="4857750" y="500063"/>
            <a:ext cx="2428875" cy="6413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3600" b="1">
                <a:solidFill>
                  <a:schemeClr val="bg1"/>
                </a:solidFill>
              </a:rPr>
              <a:t>pelar</a:t>
            </a:r>
            <a:endParaRPr lang="en-US" sz="3600" b="1">
              <a:solidFill>
                <a:schemeClr val="bg1"/>
              </a:solidFill>
            </a:endParaRPr>
          </a:p>
        </p:txBody>
      </p:sp>
      <p:sp>
        <p:nvSpPr>
          <p:cNvPr id="14340" name="TextBox 3"/>
          <p:cNvSpPr txBox="1">
            <a:spLocks noChangeArrowheads="1"/>
          </p:cNvSpPr>
          <p:nvPr/>
        </p:nvSpPr>
        <p:spPr bwMode="auto">
          <a:xfrm>
            <a:off x="1643063" y="500063"/>
            <a:ext cx="2428875" cy="6413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3600" b="1">
                <a:solidFill>
                  <a:schemeClr val="bg1"/>
                </a:solidFill>
              </a:rPr>
              <a:t>comer</a:t>
            </a:r>
            <a:endParaRPr lang="en-US" sz="3600" b="1">
              <a:solidFill>
                <a:schemeClr val="bg1"/>
              </a:solidFill>
            </a:endParaRPr>
          </a:p>
        </p:txBody>
      </p:sp>
      <p:sp>
        <p:nvSpPr>
          <p:cNvPr id="14341" name="TextBox 4"/>
          <p:cNvSpPr txBox="1">
            <a:spLocks noChangeArrowheads="1"/>
          </p:cNvSpPr>
          <p:nvPr/>
        </p:nvSpPr>
        <p:spPr bwMode="auto">
          <a:xfrm>
            <a:off x="6286500" y="1643063"/>
            <a:ext cx="2428875" cy="6413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3600" b="1">
                <a:solidFill>
                  <a:schemeClr val="bg1"/>
                </a:solidFill>
              </a:rPr>
              <a:t>cortar</a:t>
            </a:r>
            <a:endParaRPr lang="en-US" sz="3600" b="1">
              <a:solidFill>
                <a:schemeClr val="bg1"/>
              </a:solidFill>
            </a:endParaRPr>
          </a:p>
        </p:txBody>
      </p:sp>
      <p:sp>
        <p:nvSpPr>
          <p:cNvPr id="14342" name="TextBox 5"/>
          <p:cNvSpPr txBox="1">
            <a:spLocks noChangeArrowheads="1"/>
          </p:cNvSpPr>
          <p:nvPr/>
        </p:nvSpPr>
        <p:spPr bwMode="auto">
          <a:xfrm>
            <a:off x="6286500" y="2643188"/>
            <a:ext cx="2428875" cy="6413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3600" b="1">
                <a:solidFill>
                  <a:schemeClr val="bg1"/>
                </a:solidFill>
              </a:rPr>
              <a:t>cocinar</a:t>
            </a:r>
            <a:endParaRPr lang="en-US" sz="3600" b="1">
              <a:solidFill>
                <a:schemeClr val="bg1"/>
              </a:solidFill>
            </a:endParaRPr>
          </a:p>
        </p:txBody>
      </p:sp>
      <p:sp>
        <p:nvSpPr>
          <p:cNvPr id="14343" name="TextBox 6"/>
          <p:cNvSpPr txBox="1">
            <a:spLocks noChangeArrowheads="1"/>
          </p:cNvSpPr>
          <p:nvPr/>
        </p:nvSpPr>
        <p:spPr bwMode="auto">
          <a:xfrm>
            <a:off x="6286500" y="3643313"/>
            <a:ext cx="2428875" cy="6413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3600" b="1">
                <a:solidFill>
                  <a:schemeClr val="bg1"/>
                </a:solidFill>
              </a:rPr>
              <a:t>preparar</a:t>
            </a:r>
            <a:endParaRPr lang="en-US" sz="3600" b="1">
              <a:solidFill>
                <a:schemeClr val="bg1"/>
              </a:solidFill>
            </a:endParaRPr>
          </a:p>
        </p:txBody>
      </p:sp>
      <p:sp>
        <p:nvSpPr>
          <p:cNvPr id="14344" name="TextBox 7"/>
          <p:cNvSpPr txBox="1">
            <a:spLocks noChangeArrowheads="1"/>
          </p:cNvSpPr>
          <p:nvPr/>
        </p:nvSpPr>
        <p:spPr bwMode="auto">
          <a:xfrm>
            <a:off x="6286500" y="4643438"/>
            <a:ext cx="2428875" cy="6413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3600" b="1">
                <a:solidFill>
                  <a:schemeClr val="bg1"/>
                </a:solidFill>
              </a:rPr>
              <a:t>comprar</a:t>
            </a:r>
            <a:endParaRPr lang="en-US" sz="3600" b="1">
              <a:solidFill>
                <a:schemeClr val="bg1"/>
              </a:solidFill>
            </a:endParaRPr>
          </a:p>
        </p:txBody>
      </p:sp>
      <p:sp>
        <p:nvSpPr>
          <p:cNvPr id="14345" name="TextBox 8"/>
          <p:cNvSpPr txBox="1">
            <a:spLocks noChangeArrowheads="1"/>
          </p:cNvSpPr>
          <p:nvPr/>
        </p:nvSpPr>
        <p:spPr bwMode="auto">
          <a:xfrm>
            <a:off x="5072063" y="5715000"/>
            <a:ext cx="2428875" cy="6413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3600" b="1">
                <a:solidFill>
                  <a:schemeClr val="bg1"/>
                </a:solidFill>
              </a:rPr>
              <a:t>dar</a:t>
            </a:r>
            <a:endParaRPr lang="en-US" sz="3600" b="1">
              <a:solidFill>
                <a:schemeClr val="bg1"/>
              </a:solidFill>
            </a:endParaRPr>
          </a:p>
        </p:txBody>
      </p:sp>
      <p:sp>
        <p:nvSpPr>
          <p:cNvPr id="14346" name="TextBox 9"/>
          <p:cNvSpPr txBox="1">
            <a:spLocks noChangeArrowheads="1"/>
          </p:cNvSpPr>
          <p:nvPr/>
        </p:nvSpPr>
        <p:spPr bwMode="auto">
          <a:xfrm>
            <a:off x="1643063" y="5715000"/>
            <a:ext cx="2428875" cy="6413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3600" b="1">
                <a:solidFill>
                  <a:schemeClr val="bg1"/>
                </a:solidFill>
              </a:rPr>
              <a:t>tirar</a:t>
            </a:r>
            <a:endParaRPr lang="en-US" sz="3600" b="1">
              <a:solidFill>
                <a:schemeClr val="bg1"/>
              </a:solidFill>
            </a:endParaRPr>
          </a:p>
        </p:txBody>
      </p:sp>
      <p:sp>
        <p:nvSpPr>
          <p:cNvPr id="14347" name="TextBox 10"/>
          <p:cNvSpPr txBox="1">
            <a:spLocks noChangeArrowheads="1"/>
          </p:cNvSpPr>
          <p:nvPr/>
        </p:nvSpPr>
        <p:spPr bwMode="auto">
          <a:xfrm>
            <a:off x="357188" y="4786313"/>
            <a:ext cx="2428875" cy="6413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3600" b="1">
                <a:solidFill>
                  <a:schemeClr val="bg1"/>
                </a:solidFill>
              </a:rPr>
              <a:t>robar</a:t>
            </a:r>
            <a:endParaRPr lang="en-US" sz="3600" b="1">
              <a:solidFill>
                <a:schemeClr val="bg1"/>
              </a:solidFill>
            </a:endParaRPr>
          </a:p>
        </p:txBody>
      </p:sp>
      <p:sp>
        <p:nvSpPr>
          <p:cNvPr id="14348" name="TextBox 11"/>
          <p:cNvSpPr txBox="1">
            <a:spLocks noChangeArrowheads="1"/>
          </p:cNvSpPr>
          <p:nvPr/>
        </p:nvSpPr>
        <p:spPr bwMode="auto">
          <a:xfrm>
            <a:off x="357188" y="3643313"/>
            <a:ext cx="2428875" cy="6413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3600" b="1">
                <a:solidFill>
                  <a:schemeClr val="bg1"/>
                </a:solidFill>
              </a:rPr>
              <a:t>coger</a:t>
            </a:r>
            <a:endParaRPr lang="en-US" sz="3600" b="1">
              <a:solidFill>
                <a:schemeClr val="bg1"/>
              </a:solidFill>
            </a:endParaRPr>
          </a:p>
        </p:txBody>
      </p:sp>
      <p:sp>
        <p:nvSpPr>
          <p:cNvPr id="14349" name="TextBox 12"/>
          <p:cNvSpPr txBox="1">
            <a:spLocks noChangeArrowheads="1"/>
          </p:cNvSpPr>
          <p:nvPr/>
        </p:nvSpPr>
        <p:spPr bwMode="auto">
          <a:xfrm>
            <a:off x="357188" y="2571750"/>
            <a:ext cx="2428875" cy="6413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3600" b="1">
                <a:solidFill>
                  <a:schemeClr val="bg1"/>
                </a:solidFill>
              </a:rPr>
              <a:t>beber</a:t>
            </a:r>
            <a:endParaRPr lang="en-US" sz="3600" b="1">
              <a:solidFill>
                <a:schemeClr val="bg1"/>
              </a:solidFill>
            </a:endParaRPr>
          </a:p>
        </p:txBody>
      </p:sp>
      <p:sp>
        <p:nvSpPr>
          <p:cNvPr id="14350" name="TextBox 13"/>
          <p:cNvSpPr txBox="1">
            <a:spLocks noChangeArrowheads="1"/>
          </p:cNvSpPr>
          <p:nvPr/>
        </p:nvSpPr>
        <p:spPr bwMode="auto">
          <a:xfrm>
            <a:off x="357188" y="1643063"/>
            <a:ext cx="2428875" cy="6413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3600" b="1">
                <a:solidFill>
                  <a:schemeClr val="bg1"/>
                </a:solidFill>
              </a:rPr>
              <a:t>prensar</a:t>
            </a:r>
            <a:endParaRPr lang="en-US" sz="3600" b="1">
              <a:solidFill>
                <a:schemeClr val="bg1"/>
              </a:solidFill>
            </a:endParaRPr>
          </a:p>
        </p:txBody>
      </p:sp>
      <p:pic>
        <p:nvPicPr>
          <p:cNvPr id="18" name="Picture 5" descr="http://www.iconocast.com/B000000000000023/B2/News5_1.jpg"/>
          <p:cNvPicPr>
            <a:picLocks noChangeAspect="1" noChangeArrowheads="1"/>
          </p:cNvPicPr>
          <p:nvPr/>
        </p:nvPicPr>
        <p:blipFill>
          <a:blip r:embed="rId4">
            <a:clrChange>
              <a:clrFrom>
                <a:srgbClr val="F0F1F5"/>
              </a:clrFrom>
              <a:clrTo>
                <a:srgbClr val="F0F1F5">
                  <a:alpha val="0"/>
                </a:srgbClr>
              </a:clrTo>
            </a:clrChange>
            <a:extLst>
              <a:ext uri="{28A0092B-C50C-407E-A947-70E740481C1C}">
                <a14:useLocalDpi xmlns:a14="http://schemas.microsoft.com/office/drawing/2010/main" val="0"/>
              </a:ext>
            </a:extLst>
          </a:blip>
          <a:srcRect r="16487"/>
          <a:stretch>
            <a:fillRect/>
          </a:stretch>
        </p:blipFill>
        <p:spPr bwMode="auto">
          <a:xfrm>
            <a:off x="3008313" y="1963738"/>
            <a:ext cx="3078162" cy="26939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5605" name="Picture 5" descr="C:\Program Files\Microsoft Office\MEDIA\CAGCAT10\j0299763.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1263" y="1643063"/>
            <a:ext cx="3819525"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25602"/>
                                        </p:tgtEl>
                                      </p:cBhvr>
                                    </p:animEffect>
                                    <p:set>
                                      <p:cBhvr>
                                        <p:cTn id="7" dur="1" fill="hold">
                                          <p:stCondLst>
                                            <p:cond delay="499"/>
                                          </p:stCondLst>
                                        </p:cTn>
                                        <p:tgtEl>
                                          <p:spTgt spid="25602"/>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25605"/>
                                        </p:tgtEl>
                                        <p:attrNameLst>
                                          <p:attrName>style.visibility</p:attrName>
                                        </p:attrNameLst>
                                      </p:cBhvr>
                                      <p:to>
                                        <p:strVal val="visible"/>
                                      </p:to>
                                    </p:set>
                                    <p:anim calcmode="lin" valueType="num">
                                      <p:cBhvr>
                                        <p:cTn id="17" dur="1000" fill="hold"/>
                                        <p:tgtEl>
                                          <p:spTgt spid="25605"/>
                                        </p:tgtEl>
                                        <p:attrNameLst>
                                          <p:attrName>ppt_w</p:attrName>
                                        </p:attrNameLst>
                                      </p:cBhvr>
                                      <p:tavLst>
                                        <p:tav tm="0">
                                          <p:val>
                                            <p:strVal val="#ppt_w+.3"/>
                                          </p:val>
                                        </p:tav>
                                        <p:tav tm="100000">
                                          <p:val>
                                            <p:strVal val="#ppt_w"/>
                                          </p:val>
                                        </p:tav>
                                      </p:tavLst>
                                    </p:anim>
                                    <p:anim calcmode="lin" valueType="num">
                                      <p:cBhvr>
                                        <p:cTn id="18" dur="1000" fill="hold"/>
                                        <p:tgtEl>
                                          <p:spTgt spid="25605"/>
                                        </p:tgtEl>
                                        <p:attrNameLst>
                                          <p:attrName>ppt_h</p:attrName>
                                        </p:attrNameLst>
                                      </p:cBhvr>
                                      <p:tavLst>
                                        <p:tav tm="0">
                                          <p:val>
                                            <p:strVal val="#ppt_h"/>
                                          </p:val>
                                        </p:tav>
                                        <p:tav tm="100000">
                                          <p:val>
                                            <p:strVal val="#ppt_h"/>
                                          </p:val>
                                        </p:tav>
                                      </p:tavLst>
                                    </p:anim>
                                    <p:animEffect transition="in" filter="fade">
                                      <p:cBhvr>
                                        <p:cTn id="19" dur="10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Group 2"/>
          <p:cNvGraphicFramePr>
            <a:graphicFrameLocks noGrp="1"/>
          </p:cNvGraphicFramePr>
          <p:nvPr>
            <p:extLst>
              <p:ext uri="{D42A27DB-BD31-4B8C-83A1-F6EECF244321}">
                <p14:modId xmlns:p14="http://schemas.microsoft.com/office/powerpoint/2010/main" val="3529767295"/>
              </p:ext>
            </p:extLst>
          </p:nvPr>
        </p:nvGraphicFramePr>
        <p:xfrm>
          <a:off x="1187624" y="476250"/>
          <a:ext cx="7222951" cy="5699562"/>
        </p:xfrm>
        <a:graphic>
          <a:graphicData uri="http://schemas.openxmlformats.org/drawingml/2006/table">
            <a:tbl>
              <a:tblPr/>
              <a:tblGrid>
                <a:gridCol w="3527252"/>
                <a:gridCol w="3695699"/>
              </a:tblGrid>
              <a:tr h="5181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err="1" smtClean="0">
                          <a:ln>
                            <a:noFill/>
                          </a:ln>
                          <a:solidFill>
                            <a:schemeClr val="tx1"/>
                          </a:solidFill>
                          <a:effectLst/>
                          <a:latin typeface="Arial" charset="0"/>
                        </a:rPr>
                        <a:t>dulce</a:t>
                      </a:r>
                      <a:endParaRPr kumimoji="0" lang="en-GB" sz="2800" b="0" i="0" u="none" strike="noStrike" cap="none" normalizeH="0" baseline="0" dirty="0" smtClean="0">
                        <a:ln>
                          <a:noFill/>
                        </a:ln>
                        <a:solidFill>
                          <a:schemeClr val="tx1"/>
                        </a:solidFill>
                        <a:effectLst/>
                        <a:latin typeface="Arial"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sweet</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salado</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salty</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err="1" smtClean="0">
                          <a:ln>
                            <a:noFill/>
                          </a:ln>
                          <a:solidFill>
                            <a:schemeClr val="tx1"/>
                          </a:solidFill>
                          <a:effectLst/>
                          <a:latin typeface="Arial" charset="0"/>
                        </a:rPr>
                        <a:t>duro</a:t>
                      </a:r>
                      <a:endParaRPr kumimoji="0" lang="en-GB" sz="2800" b="0" i="0" u="none" strike="noStrike" cap="none" normalizeH="0" baseline="0" dirty="0" smtClean="0">
                        <a:ln>
                          <a:noFill/>
                        </a:ln>
                        <a:solidFill>
                          <a:schemeClr val="tx1"/>
                        </a:solidFill>
                        <a:effectLst/>
                        <a:latin typeface="Arial"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hard (or chewy)</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Arial" charset="0"/>
                        </a:rPr>
                        <a:t>blando</a:t>
                      </a:r>
                      <a:endParaRPr kumimoji="0" lang="en-US" sz="2800" b="0" i="0" u="none" strike="noStrike" cap="none" normalizeH="0" baseline="0" dirty="0" smtClean="0">
                        <a:ln>
                          <a:noFill/>
                        </a:ln>
                        <a:solidFill>
                          <a:schemeClr val="tx1"/>
                        </a:solidFill>
                        <a:effectLst/>
                        <a:latin typeface="Arial"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soft</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sabroso</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tasty</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err="1" smtClean="0">
                          <a:ln>
                            <a:noFill/>
                          </a:ln>
                          <a:solidFill>
                            <a:schemeClr val="tx1"/>
                          </a:solidFill>
                          <a:effectLst/>
                          <a:latin typeface="Arial" charset="0"/>
                        </a:rPr>
                        <a:t>delicioso</a:t>
                      </a:r>
                      <a:endParaRPr kumimoji="0" lang="en-GB" sz="2800" b="0" i="0" u="none" strike="noStrike" cap="none" normalizeH="0" baseline="0" dirty="0" smtClean="0">
                        <a:ln>
                          <a:noFill/>
                        </a:ln>
                        <a:solidFill>
                          <a:schemeClr val="tx1"/>
                        </a:solidFill>
                        <a:effectLst/>
                        <a:latin typeface="Arial"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delicious</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rico</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delicious</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sano</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healthy</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malsano</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unhealthy</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bueno para la salud</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good for your health</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malo para la salud</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tx1"/>
                          </a:solidFill>
                          <a:effectLst/>
                          <a:latin typeface="Arial" charset="0"/>
                        </a:rPr>
                        <a:t>bad for your health</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400" name="Text Box 40"/>
          <p:cNvSpPr txBox="1">
            <a:spLocks noChangeArrowheads="1"/>
          </p:cNvSpPr>
          <p:nvPr/>
        </p:nvSpPr>
        <p:spPr bwMode="auto">
          <a:xfrm rot="-5400000">
            <a:off x="-1016793" y="4407694"/>
            <a:ext cx="34591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600">
                <a:latin typeface="Eras Bold ITC" pitchFamily="34" charset="0"/>
                <a:cs typeface="Arial" charset="0"/>
              </a:rPr>
              <a:t>demasiado = too</a:t>
            </a:r>
          </a:p>
        </p:txBody>
      </p:sp>
      <p:sp>
        <p:nvSpPr>
          <p:cNvPr id="15401" name="Text Box 41"/>
          <p:cNvSpPr txBox="1">
            <a:spLocks noChangeArrowheads="1"/>
          </p:cNvSpPr>
          <p:nvPr/>
        </p:nvSpPr>
        <p:spPr bwMode="auto">
          <a:xfrm rot="-5400000">
            <a:off x="-481012" y="1473200"/>
            <a:ext cx="2305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400">
                <a:latin typeface="Eras Bold ITC" pitchFamily="34" charset="0"/>
                <a:cs typeface="Arial" charset="0"/>
              </a:rPr>
              <a:t>muy - very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http://www.iconocast.com/B000000000000023/B2/News5_1.jpg"/>
          <p:cNvPicPr>
            <a:picLocks noChangeAspect="1" noChangeArrowheads="1"/>
          </p:cNvPicPr>
          <p:nvPr/>
        </p:nvPicPr>
        <p:blipFill>
          <a:blip r:embed="rId2">
            <a:clrChange>
              <a:clrFrom>
                <a:srgbClr val="F0F1F5"/>
              </a:clrFrom>
              <a:clrTo>
                <a:srgbClr val="F0F1F5">
                  <a:alpha val="0"/>
                </a:srgbClr>
              </a:clrTo>
            </a:clrChange>
            <a:extLst>
              <a:ext uri="{28A0092B-C50C-407E-A947-70E740481C1C}">
                <a14:useLocalDpi xmlns:a14="http://schemas.microsoft.com/office/drawing/2010/main" val="0"/>
              </a:ext>
            </a:extLst>
          </a:blip>
          <a:srcRect/>
          <a:stretch>
            <a:fillRect/>
          </a:stretch>
        </p:blipFill>
        <p:spPr bwMode="auto">
          <a:xfrm>
            <a:off x="2286000" y="0"/>
            <a:ext cx="4752975"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 descr="http://aftertastebysherry.files.wordpress.com/2007/10/bagels1.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500063"/>
            <a:ext cx="2643188"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2" descr="https://www.khanapakana.com/recipe/articlefiles/25F8AD01-3DCE-4269-A51E-7BE96A322001-Na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714750"/>
            <a:ext cx="2963863"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2" descr="http://www.marlerblog.com/738px-NCI_flour_tortillas.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29250" y="928688"/>
            <a:ext cx="3251200"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2" descr="http://www.ntscblog.com/images/fullsize/ciabatta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2250" y="3714750"/>
            <a:ext cx="2571750"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2" descr="http://www.cookingforengineers.com/pics3/640/baguette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4688" y="4071938"/>
            <a:ext cx="3071812"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136525" y="66675"/>
            <a:ext cx="8877300" cy="830263"/>
          </a:xfrm>
          <a:prstGeom prst="rect">
            <a:avLst/>
          </a:prstGeom>
          <a:solidFill>
            <a:srgbClr val="C00000"/>
          </a:solidFill>
          <a:ln w="76200">
            <a:solidFill>
              <a:schemeClr val="tx1"/>
            </a:solidFill>
            <a:miter lim="800000"/>
            <a:headEnd/>
            <a:tailEnd/>
          </a:ln>
        </p:spPr>
        <p:txBody>
          <a:bodyPr>
            <a:spAutoFit/>
          </a:bodyPr>
          <a:lstStyle/>
          <a:p>
            <a:pPr algn="l"/>
            <a:r>
              <a:rPr lang="en-GB" sz="4800" b="1" dirty="0">
                <a:solidFill>
                  <a:schemeClr val="bg1"/>
                </a:solidFill>
              </a:rPr>
              <a:t>¿</a:t>
            </a:r>
            <a:r>
              <a:rPr lang="en-GB" sz="4800" b="1" dirty="0" err="1">
                <a:solidFill>
                  <a:schemeClr val="bg1"/>
                </a:solidFill>
              </a:rPr>
              <a:t>Qué</a:t>
            </a:r>
            <a:r>
              <a:rPr lang="en-GB" sz="4800" b="1" dirty="0">
                <a:solidFill>
                  <a:schemeClr val="bg1"/>
                </a:solidFill>
              </a:rPr>
              <a:t> </a:t>
            </a:r>
            <a:r>
              <a:rPr lang="en-GB" sz="4800" b="1" dirty="0" err="1">
                <a:solidFill>
                  <a:schemeClr val="bg1"/>
                </a:solidFill>
              </a:rPr>
              <a:t>opinas</a:t>
            </a:r>
            <a:r>
              <a:rPr lang="en-GB" sz="4800" b="1" dirty="0">
                <a:solidFill>
                  <a:schemeClr val="bg1"/>
                </a:solidFill>
              </a:rPr>
              <a:t> </a:t>
            </a:r>
            <a:r>
              <a:rPr lang="en-GB" sz="4800" b="1" dirty="0" smtClean="0">
                <a:solidFill>
                  <a:schemeClr val="bg1"/>
                </a:solidFill>
              </a:rPr>
              <a:t>de </a:t>
            </a:r>
            <a:r>
              <a:rPr lang="en-GB" sz="4800" b="1" dirty="0" err="1" smtClean="0">
                <a:solidFill>
                  <a:schemeClr val="bg1"/>
                </a:solidFill>
              </a:rPr>
              <a:t>estos</a:t>
            </a:r>
            <a:r>
              <a:rPr lang="en-GB" sz="4800" b="1" dirty="0" smtClean="0">
                <a:solidFill>
                  <a:schemeClr val="bg1"/>
                </a:solidFill>
              </a:rPr>
              <a:t> panes?</a:t>
            </a:r>
            <a:endParaRPr lang="en-GB" sz="4800" b="1"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843846738"/>
              </p:ext>
            </p:extLst>
          </p:nvPr>
        </p:nvGraphicFramePr>
        <p:xfrm>
          <a:off x="136525" y="908050"/>
          <a:ext cx="8877300" cy="5821521"/>
        </p:xfrm>
        <a:graphic>
          <a:graphicData uri="http://schemas.openxmlformats.org/drawingml/2006/table">
            <a:tbl>
              <a:tblPr firstRow="1" bandRow="1">
                <a:tableStyleId>{D27102A9-8310-4765-A935-A1911B00CA55}</a:tableStyleId>
              </a:tblPr>
              <a:tblGrid>
                <a:gridCol w="3283347"/>
                <a:gridCol w="5593953"/>
              </a:tblGrid>
              <a:tr h="1371524">
                <a:tc>
                  <a:txBody>
                    <a:bodyPr/>
                    <a:lstStyle/>
                    <a:p>
                      <a:pPr algn="l"/>
                      <a:r>
                        <a:rPr lang="en-GB" sz="2800" dirty="0" err="1" smtClean="0"/>
                        <a:t>Creo</a:t>
                      </a:r>
                      <a:r>
                        <a:rPr lang="en-GB" sz="2800" dirty="0" smtClean="0"/>
                        <a:t> </a:t>
                      </a:r>
                      <a:r>
                        <a:rPr lang="en-GB" sz="2800" dirty="0" err="1" smtClean="0"/>
                        <a:t>que</a:t>
                      </a:r>
                      <a:r>
                        <a:rPr lang="en-GB" sz="2800" dirty="0" smtClean="0"/>
                        <a:t>… </a:t>
                      </a:r>
                      <a:r>
                        <a:rPr lang="en-GB" sz="2800" dirty="0" err="1" smtClean="0"/>
                        <a:t>es</a:t>
                      </a:r>
                      <a:r>
                        <a:rPr lang="en-GB" sz="2800" dirty="0" smtClean="0"/>
                        <a:t> …</a:t>
                      </a:r>
                    </a:p>
                    <a:p>
                      <a:pPr algn="l"/>
                      <a:r>
                        <a:rPr lang="en-GB" sz="2800" dirty="0" err="1" smtClean="0"/>
                        <a:t>Pienso</a:t>
                      </a:r>
                      <a:r>
                        <a:rPr lang="en-GB" sz="2800" dirty="0" smtClean="0"/>
                        <a:t> </a:t>
                      </a:r>
                      <a:r>
                        <a:rPr lang="en-GB" sz="2800" dirty="0" err="1" smtClean="0"/>
                        <a:t>que</a:t>
                      </a:r>
                      <a:r>
                        <a:rPr lang="en-GB" sz="2800" dirty="0" smtClean="0"/>
                        <a:t>… </a:t>
                      </a:r>
                      <a:r>
                        <a:rPr lang="en-GB" sz="2800" dirty="0" err="1" smtClean="0"/>
                        <a:t>es</a:t>
                      </a:r>
                      <a:r>
                        <a:rPr lang="en-GB" sz="2800" dirty="0" smtClean="0"/>
                        <a:t> …</a:t>
                      </a:r>
                    </a:p>
                    <a:p>
                      <a:pPr algn="l"/>
                      <a:r>
                        <a:rPr lang="en-GB" sz="2800" dirty="0" smtClean="0"/>
                        <a:t>Me </a:t>
                      </a:r>
                      <a:r>
                        <a:rPr lang="en-GB" sz="2800" dirty="0" err="1" smtClean="0"/>
                        <a:t>parece</a:t>
                      </a:r>
                      <a:r>
                        <a:rPr lang="en-GB" sz="2800" baseline="0" dirty="0" smtClean="0"/>
                        <a:t> …</a:t>
                      </a:r>
                      <a:endParaRPr lang="en-US" sz="2800" dirty="0">
                        <a:solidFill>
                          <a:srgbClr val="FFFFFF"/>
                        </a:solidFill>
                      </a:endParaRPr>
                    </a:p>
                  </a:txBody>
                  <a:tcPr marL="91438" marR="91438" marT="45716" marB="45716">
                    <a:noFill/>
                  </a:tcPr>
                </a:tc>
                <a:tc>
                  <a:txBody>
                    <a:bodyPr/>
                    <a:lstStyle/>
                    <a:p>
                      <a:pPr algn="ctr"/>
                      <a:r>
                        <a:rPr lang="en-US" sz="3200" dirty="0" smtClean="0">
                          <a:solidFill>
                            <a:schemeClr val="tx1"/>
                          </a:solidFill>
                        </a:rPr>
                        <a:t>Me </a:t>
                      </a:r>
                      <a:r>
                        <a:rPr lang="en-US" sz="3200" dirty="0" err="1" smtClean="0">
                          <a:solidFill>
                            <a:schemeClr val="tx1"/>
                          </a:solidFill>
                        </a:rPr>
                        <a:t>gusta</a:t>
                      </a:r>
                      <a:r>
                        <a:rPr lang="en-US" sz="3200" dirty="0" smtClean="0">
                          <a:solidFill>
                            <a:schemeClr val="tx1"/>
                          </a:solidFill>
                        </a:rPr>
                        <a:t> /</a:t>
                      </a:r>
                      <a:r>
                        <a:rPr lang="en-US" sz="3200" dirty="0" err="1" smtClean="0">
                          <a:solidFill>
                            <a:schemeClr val="tx1"/>
                          </a:solidFill>
                        </a:rPr>
                        <a:t>Prefiero</a:t>
                      </a:r>
                      <a:r>
                        <a:rPr lang="en-US" sz="3200" dirty="0" smtClean="0">
                          <a:solidFill>
                            <a:schemeClr val="tx1"/>
                          </a:solidFill>
                        </a:rPr>
                        <a:t>…</a:t>
                      </a:r>
                      <a:r>
                        <a:rPr lang="en-US" sz="3200" dirty="0" err="1" smtClean="0">
                          <a:solidFill>
                            <a:schemeClr val="tx1"/>
                          </a:solidFill>
                        </a:rPr>
                        <a:t>porque</a:t>
                      </a:r>
                      <a:r>
                        <a:rPr lang="en-US" sz="3200" dirty="0" smtClean="0">
                          <a:solidFill>
                            <a:schemeClr val="tx1"/>
                          </a:solidFill>
                        </a:rPr>
                        <a:t>….</a:t>
                      </a:r>
                      <a:endParaRPr lang="en-US" sz="3200" dirty="0">
                        <a:solidFill>
                          <a:schemeClr val="tx1"/>
                        </a:solidFill>
                      </a:endParaRPr>
                    </a:p>
                  </a:txBody>
                  <a:tcPr marL="91438" marR="91438" marT="45716" marB="45716" anchor="ctr">
                    <a:noFill/>
                  </a:tcPr>
                </a:tc>
              </a:tr>
              <a:tr h="2651617">
                <a:tc>
                  <a:txBody>
                    <a:bodyPr/>
                    <a:lstStyle/>
                    <a:p>
                      <a:pPr marL="457200" marR="0" lvl="0" indent="-457200" algn="l" defTabSz="914400" rtl="0" eaLnBrk="1" fontAlgn="base" latinLnBrk="0" hangingPunct="1">
                        <a:lnSpc>
                          <a:spcPct val="100000"/>
                        </a:lnSpc>
                        <a:spcBef>
                          <a:spcPct val="20000"/>
                        </a:spcBef>
                        <a:spcAft>
                          <a:spcPct val="0"/>
                        </a:spcAft>
                        <a:buClrTx/>
                        <a:buSzTx/>
                        <a:buFont typeface="Wingdings" pitchFamily="2" charset="2"/>
                        <a:buChar char="q"/>
                        <a:tabLst/>
                      </a:pPr>
                      <a:r>
                        <a:rPr kumimoji="0" lang="en-GB" sz="2800" b="0" i="0" u="none" strike="noStrike" cap="none" normalizeH="0" baseline="0" dirty="0" err="1" smtClean="0">
                          <a:ln>
                            <a:noFill/>
                          </a:ln>
                          <a:solidFill>
                            <a:schemeClr val="tx1"/>
                          </a:solidFill>
                          <a:effectLst/>
                          <a:latin typeface="+mn-lt"/>
                        </a:rPr>
                        <a:t>delicioso</a:t>
                      </a:r>
                      <a:r>
                        <a:rPr kumimoji="0" lang="en-GB" sz="2800" b="0" i="0" u="none" strike="noStrike" cap="none" normalizeH="0" baseline="0" dirty="0" smtClean="0">
                          <a:ln>
                            <a:noFill/>
                          </a:ln>
                          <a:solidFill>
                            <a:schemeClr val="tx1"/>
                          </a:solidFill>
                          <a:effectLst/>
                          <a:latin typeface="+mn-lt"/>
                        </a:rPr>
                        <a:t> / </a:t>
                      </a:r>
                      <a:r>
                        <a:rPr kumimoji="0" lang="en-GB" sz="2800" b="0" i="0" u="none" strike="noStrike" cap="none" normalizeH="0" baseline="0" dirty="0" err="1" smtClean="0">
                          <a:ln>
                            <a:noFill/>
                          </a:ln>
                          <a:solidFill>
                            <a:schemeClr val="tx1"/>
                          </a:solidFill>
                          <a:effectLst/>
                          <a:latin typeface="+mn-lt"/>
                        </a:rPr>
                        <a:t>sabroso</a:t>
                      </a:r>
                      <a:endParaRPr kumimoji="0" lang="en-GB" sz="2800" b="0" i="0" u="none" strike="noStrike" cap="none" normalizeH="0" baseline="0" dirty="0" smtClean="0">
                        <a:ln>
                          <a:noFill/>
                        </a:ln>
                        <a:solidFill>
                          <a:schemeClr val="tx1"/>
                        </a:solidFill>
                        <a:effectLst/>
                        <a:latin typeface="+mn-lt"/>
                      </a:endParaRPr>
                    </a:p>
                    <a:p>
                      <a:pPr marL="457200" indent="-457200">
                        <a:buFont typeface="Wingdings" pitchFamily="2" charset="2"/>
                        <a:buChar char="q"/>
                      </a:pPr>
                      <a:r>
                        <a:rPr lang="en-GB" sz="2800" dirty="0" err="1" smtClean="0">
                          <a:latin typeface="+mn-lt"/>
                        </a:rPr>
                        <a:t>sano</a:t>
                      </a:r>
                      <a:r>
                        <a:rPr lang="en-GB" sz="2800" dirty="0" smtClean="0">
                          <a:latin typeface="+mn-lt"/>
                        </a:rPr>
                        <a:t> / </a:t>
                      </a:r>
                      <a:r>
                        <a:rPr lang="en-GB" sz="2800" dirty="0" err="1" smtClean="0">
                          <a:latin typeface="+mn-lt"/>
                        </a:rPr>
                        <a:t>malsano</a:t>
                      </a:r>
                      <a:endParaRPr lang="en-GB" sz="2800" dirty="0" smtClean="0">
                        <a:latin typeface="+mn-lt"/>
                      </a:endParaRPr>
                    </a:p>
                    <a:p>
                      <a:pPr marL="457200" indent="-457200">
                        <a:buFont typeface="Wingdings" pitchFamily="2" charset="2"/>
                        <a:buChar char="q"/>
                      </a:pPr>
                      <a:r>
                        <a:rPr lang="en-GB" sz="2800" dirty="0" err="1" smtClean="0">
                          <a:latin typeface="+mn-lt"/>
                        </a:rPr>
                        <a:t>dulce</a:t>
                      </a:r>
                      <a:r>
                        <a:rPr lang="en-GB" sz="2800" dirty="0" smtClean="0">
                          <a:latin typeface="+mn-lt"/>
                        </a:rPr>
                        <a:t> / </a:t>
                      </a:r>
                      <a:r>
                        <a:rPr lang="en-GB" sz="2800" dirty="0" err="1" smtClean="0">
                          <a:latin typeface="+mn-lt"/>
                        </a:rPr>
                        <a:t>salado</a:t>
                      </a:r>
                      <a:endParaRPr lang="en-GB" sz="2800" dirty="0" smtClean="0">
                        <a:latin typeface="+mn-lt"/>
                      </a:endParaRPr>
                    </a:p>
                    <a:p>
                      <a:pPr marL="457200" indent="-457200">
                        <a:buFont typeface="Wingdings" pitchFamily="2" charset="2"/>
                        <a:buChar char="q"/>
                      </a:pPr>
                      <a:r>
                        <a:rPr lang="en-GB" sz="2800" dirty="0" err="1" smtClean="0">
                          <a:latin typeface="+mn-lt"/>
                        </a:rPr>
                        <a:t>duro</a:t>
                      </a:r>
                      <a:r>
                        <a:rPr lang="en-GB" sz="2800" dirty="0" smtClean="0">
                          <a:latin typeface="+mn-lt"/>
                        </a:rPr>
                        <a:t> / </a:t>
                      </a:r>
                      <a:r>
                        <a:rPr lang="en-GB" sz="2800" dirty="0" err="1" smtClean="0">
                          <a:latin typeface="+mn-lt"/>
                        </a:rPr>
                        <a:t>blando</a:t>
                      </a:r>
                      <a:endParaRPr lang="en-GB" sz="2800" dirty="0" smtClean="0">
                        <a:latin typeface="+mn-lt"/>
                      </a:endParaRPr>
                    </a:p>
                  </a:txBody>
                  <a:tcPr marL="91438" marR="91438" marT="45716" marB="45716" anchor="ctr">
                    <a:noFill/>
                  </a:tcPr>
                </a:tc>
                <a:tc>
                  <a:txBody>
                    <a:bodyPr/>
                    <a:lstStyle/>
                    <a:p>
                      <a:pPr>
                        <a:buFont typeface="Wingdings" pitchFamily="2" charset="2"/>
                        <a:buNone/>
                      </a:pPr>
                      <a:endParaRPr lang="en-GB" sz="2800" baseline="0" dirty="0" smtClean="0"/>
                    </a:p>
                  </a:txBody>
                  <a:tcPr marL="91438" marR="91438" marT="45716" marB="45716">
                    <a:noFill/>
                  </a:tcPr>
                </a:tc>
              </a:tr>
              <a:tr h="1798222">
                <a:tc>
                  <a:txBody>
                    <a:bodyPr/>
                    <a:lstStyle/>
                    <a:p>
                      <a:pPr>
                        <a:buFont typeface="Wingdings" pitchFamily="2" charset="2"/>
                        <a:buNone/>
                      </a:pPr>
                      <a:r>
                        <a:rPr lang="en-GB" sz="2800" baseline="0" dirty="0" smtClean="0"/>
                        <a:t>¡</a:t>
                      </a:r>
                      <a:r>
                        <a:rPr lang="en-GB" sz="2800" baseline="0" dirty="0" err="1" smtClean="0"/>
                        <a:t>Qué</a:t>
                      </a:r>
                      <a:r>
                        <a:rPr lang="en-GB" sz="2800" baseline="0" dirty="0" smtClean="0"/>
                        <a:t> </a:t>
                      </a:r>
                      <a:r>
                        <a:rPr lang="en-GB" sz="2800" baseline="0" dirty="0" err="1" smtClean="0"/>
                        <a:t>va</a:t>
                      </a:r>
                      <a:r>
                        <a:rPr lang="en-GB" sz="2800" baseline="0" dirty="0" smtClean="0"/>
                        <a:t>!</a:t>
                      </a:r>
                    </a:p>
                    <a:p>
                      <a:pPr>
                        <a:buFont typeface="Wingdings" pitchFamily="2" charset="2"/>
                        <a:buNone/>
                      </a:pPr>
                      <a:r>
                        <a:rPr lang="en-GB" sz="2800" baseline="0" dirty="0" smtClean="0"/>
                        <a:t>¡Hombre!</a:t>
                      </a:r>
                    </a:p>
                    <a:p>
                      <a:pPr>
                        <a:buFont typeface="Wingdings" pitchFamily="2" charset="2"/>
                        <a:buNone/>
                      </a:pPr>
                      <a:r>
                        <a:rPr lang="en-GB" sz="2800" baseline="0" dirty="0" smtClean="0"/>
                        <a:t>¡</a:t>
                      </a:r>
                      <a:r>
                        <a:rPr lang="en-GB" sz="2800" baseline="0" dirty="0" err="1" smtClean="0"/>
                        <a:t>Vaya</a:t>
                      </a:r>
                      <a:r>
                        <a:rPr lang="en-GB" sz="2800" baseline="0" dirty="0" smtClean="0"/>
                        <a:t>!</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GB" sz="2800" baseline="0" dirty="0" smtClean="0"/>
                        <a:t>¿</a:t>
                      </a:r>
                      <a:r>
                        <a:rPr lang="en-GB" sz="2800" baseline="0" dirty="0" err="1" smtClean="0"/>
                        <a:t>Estás</a:t>
                      </a:r>
                      <a:r>
                        <a:rPr lang="en-GB" sz="2800" baseline="0" dirty="0" smtClean="0"/>
                        <a:t> loco/a?</a:t>
                      </a:r>
                      <a:endParaRPr lang="en-GB" sz="2800" dirty="0" smtClean="0"/>
                    </a:p>
                  </a:txBody>
                  <a:tcPr marL="91438" marR="91438" marT="45716" marB="45716">
                    <a:noFill/>
                  </a:tcPr>
                </a:tc>
                <a:tc>
                  <a:txBody>
                    <a:bodyPr/>
                    <a:lstStyle/>
                    <a:p>
                      <a:pPr>
                        <a:buFont typeface="Wingdings" pitchFamily="2" charset="2"/>
                        <a:buNone/>
                      </a:pPr>
                      <a:r>
                        <a:rPr lang="en-GB" sz="2800" dirty="0" smtClean="0"/>
                        <a:t>¿</a:t>
                      </a:r>
                      <a:r>
                        <a:rPr lang="en-GB" sz="2800" dirty="0" err="1" smtClean="0"/>
                        <a:t>Qué</a:t>
                      </a:r>
                      <a:r>
                        <a:rPr lang="en-GB" sz="2800" dirty="0" smtClean="0"/>
                        <a:t> </a:t>
                      </a:r>
                      <a:r>
                        <a:rPr lang="en-GB" sz="2800" dirty="0" err="1" smtClean="0"/>
                        <a:t>opinas</a:t>
                      </a:r>
                      <a:r>
                        <a:rPr lang="en-GB" sz="2800" dirty="0" smtClean="0"/>
                        <a:t> </a:t>
                      </a:r>
                      <a:r>
                        <a:rPr lang="en-GB" sz="2800" dirty="0" err="1" smtClean="0"/>
                        <a:t>tú</a:t>
                      </a:r>
                      <a:r>
                        <a:rPr lang="en-GB" sz="2800" dirty="0" smtClean="0"/>
                        <a:t>?</a:t>
                      </a:r>
                    </a:p>
                    <a:p>
                      <a:pPr>
                        <a:buFont typeface="Wingdings" pitchFamily="2" charset="2"/>
                        <a:buNone/>
                      </a:pPr>
                      <a:r>
                        <a:rPr lang="en-GB" sz="2800" dirty="0" smtClean="0"/>
                        <a:t>¿</a:t>
                      </a:r>
                      <a:r>
                        <a:rPr lang="en-GB" sz="2800" dirty="0" err="1" smtClean="0"/>
                        <a:t>Qué</a:t>
                      </a:r>
                      <a:r>
                        <a:rPr lang="en-GB" sz="2800" dirty="0" smtClean="0"/>
                        <a:t> </a:t>
                      </a:r>
                      <a:r>
                        <a:rPr lang="en-GB" sz="2800" dirty="0" err="1" smtClean="0"/>
                        <a:t>piensas</a:t>
                      </a:r>
                      <a:r>
                        <a:rPr lang="en-GB" sz="2800" dirty="0" smtClean="0"/>
                        <a:t> </a:t>
                      </a:r>
                      <a:r>
                        <a:rPr lang="en-GB" sz="2800" dirty="0" err="1" smtClean="0"/>
                        <a:t>tú</a:t>
                      </a:r>
                      <a:r>
                        <a:rPr lang="en-GB" sz="2800" dirty="0" smtClean="0"/>
                        <a:t>?</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GB" sz="2800" dirty="0" smtClean="0"/>
                        <a:t>¿</a:t>
                      </a:r>
                      <a:r>
                        <a:rPr lang="en-GB" sz="2800" dirty="0" err="1" smtClean="0"/>
                        <a:t>Qué</a:t>
                      </a:r>
                      <a:r>
                        <a:rPr lang="en-GB" sz="2800" dirty="0" smtClean="0"/>
                        <a:t> </a:t>
                      </a:r>
                      <a:r>
                        <a:rPr lang="en-GB" sz="2800" dirty="0" err="1" smtClean="0"/>
                        <a:t>te</a:t>
                      </a:r>
                      <a:r>
                        <a:rPr lang="en-GB" sz="2800" dirty="0" smtClean="0"/>
                        <a:t> </a:t>
                      </a:r>
                      <a:r>
                        <a:rPr lang="en-GB" sz="2800" dirty="0" err="1" smtClean="0"/>
                        <a:t>parece</a:t>
                      </a:r>
                      <a:r>
                        <a:rPr lang="en-GB" sz="2800" dirty="0" smtClean="0"/>
                        <a:t>?</a:t>
                      </a:r>
                      <a:br>
                        <a:rPr lang="en-GB" sz="2800" dirty="0" smtClean="0"/>
                      </a:br>
                      <a:r>
                        <a:rPr lang="en-GB" sz="2800" baseline="0" dirty="0" err="1" smtClean="0"/>
                        <a:t>Pues</a:t>
                      </a:r>
                      <a:r>
                        <a:rPr lang="en-GB" sz="2800" baseline="0" dirty="0" smtClean="0"/>
                        <a:t>, </a:t>
                      </a:r>
                      <a:r>
                        <a:rPr lang="en-GB" sz="2800" b="1" baseline="0" dirty="0" err="1" smtClean="0"/>
                        <a:t>yo</a:t>
                      </a:r>
                      <a:r>
                        <a:rPr lang="en-GB" sz="2800" baseline="0" dirty="0" smtClean="0"/>
                        <a:t> </a:t>
                      </a:r>
                      <a:r>
                        <a:rPr lang="en-GB" sz="2800" baseline="0" dirty="0" err="1" smtClean="0"/>
                        <a:t>creo</a:t>
                      </a:r>
                      <a:r>
                        <a:rPr lang="en-GB" sz="2800" baseline="0" dirty="0" smtClean="0"/>
                        <a:t> </a:t>
                      </a:r>
                      <a:r>
                        <a:rPr lang="en-GB" sz="2800" baseline="0" dirty="0" err="1" smtClean="0"/>
                        <a:t>que</a:t>
                      </a:r>
                      <a:r>
                        <a:rPr lang="en-GB" sz="2800" baseline="0" dirty="0" smtClean="0"/>
                        <a:t> …..</a:t>
                      </a:r>
                      <a:endParaRPr lang="en-GB" sz="2800" dirty="0" smtClean="0"/>
                    </a:p>
                  </a:txBody>
                  <a:tcPr marL="91438" marR="91438" marT="45716" marB="45716">
                    <a:noFill/>
                  </a:tcPr>
                </a:tc>
              </a:tr>
            </a:tbl>
          </a:graphicData>
        </a:graphic>
      </p:graphicFrame>
      <p:pic>
        <p:nvPicPr>
          <p:cNvPr id="109581" name="Picture 2" descr="http://www.psychologytoday.com/files/u15/Happiness_1.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90735" y="2809071"/>
            <a:ext cx="1069975"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82" name="Picture 4" descr="http://eriniseclectic.files.wordpress.com/2010/10/sad_face1.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158114">
            <a:off x="3444231" y="3696765"/>
            <a:ext cx="89376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9583" name="Straight Connector 6"/>
          <p:cNvCxnSpPr>
            <a:cxnSpLocks noChangeShapeType="1"/>
          </p:cNvCxnSpPr>
          <p:nvPr/>
        </p:nvCxnSpPr>
        <p:spPr bwMode="auto">
          <a:xfrm>
            <a:off x="71438" y="5013325"/>
            <a:ext cx="896461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pic>
        <p:nvPicPr>
          <p:cNvPr id="8" name="Picture 5" descr="http://www.iconocast.com/B000000000000023/B2/News5_1.jpg"/>
          <p:cNvPicPr>
            <a:picLocks noChangeAspect="1" noChangeArrowheads="1"/>
          </p:cNvPicPr>
          <p:nvPr/>
        </p:nvPicPr>
        <p:blipFill>
          <a:blip r:embed="rId5">
            <a:clrChange>
              <a:clrFrom>
                <a:srgbClr val="F0F1F5"/>
              </a:clrFrom>
              <a:clrTo>
                <a:srgbClr val="F0F1F5">
                  <a:alpha val="0"/>
                </a:srgbClr>
              </a:clrTo>
            </a:clrChange>
            <a:extLst>
              <a:ext uri="{28A0092B-C50C-407E-A947-70E740481C1C}">
                <a14:useLocalDpi xmlns:a14="http://schemas.microsoft.com/office/drawing/2010/main" val="0"/>
              </a:ext>
            </a:extLst>
          </a:blip>
          <a:srcRect/>
          <a:stretch>
            <a:fillRect/>
          </a:stretch>
        </p:blipFill>
        <p:spPr bwMode="auto">
          <a:xfrm>
            <a:off x="7682254" y="2433533"/>
            <a:ext cx="1602292" cy="987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aftertastebysherry.files.wordpress.com/2007/10/bagels1.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53744" y="3556043"/>
            <a:ext cx="1321594" cy="128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ttps://www.khanapakana.com/recipe/articlefiles/25F8AD01-3DCE-4269-A51E-7BE96A322001-Na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75591" y="2388320"/>
            <a:ext cx="1199747" cy="1012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http://www.marlerblog.com/738px-NCI_flour_tortillas.jp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66659" y="2425180"/>
            <a:ext cx="1686711" cy="1371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http://www.ntscblog.com/images/fullsize/ciabatta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98642" y="3668849"/>
            <a:ext cx="969517" cy="1056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http://www.cookingforengineers.com/pics3/640/baguette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28184" y="3796456"/>
            <a:ext cx="1535906"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9221862"/>
      </p:ext>
    </p:extLst>
  </p:cSld>
  <p:clrMapOvr>
    <a:masterClrMapping/>
  </p:clrMapOvr>
  <p:transition spd="slow">
    <p:push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00063" y="785813"/>
            <a:ext cx="8229600" cy="1143000"/>
          </a:xfrm>
        </p:spPr>
        <p:txBody>
          <a:bodyPr/>
          <a:lstStyle/>
          <a:p>
            <a:r>
              <a:rPr lang="en-GB" sz="3200" b="1" smtClean="0"/>
              <a:t>During your conversation with each other, you should aim to try to do the following:</a:t>
            </a:r>
            <a:r>
              <a:rPr lang="en-US" smtClean="0"/>
              <a:t/>
            </a:r>
            <a:br>
              <a:rPr lang="en-US" smtClean="0"/>
            </a:br>
            <a:endParaRPr lang="en-US" smtClean="0"/>
          </a:p>
        </p:txBody>
      </p:sp>
      <p:sp>
        <p:nvSpPr>
          <p:cNvPr id="18435" name="Content Placeholder 2"/>
          <p:cNvSpPr>
            <a:spLocks noGrp="1"/>
          </p:cNvSpPr>
          <p:nvPr>
            <p:ph idx="1"/>
          </p:nvPr>
        </p:nvSpPr>
        <p:spPr>
          <a:xfrm>
            <a:off x="457200" y="1760538"/>
            <a:ext cx="8229600" cy="4525962"/>
          </a:xfrm>
        </p:spPr>
        <p:txBody>
          <a:bodyPr/>
          <a:lstStyle/>
          <a:p>
            <a:r>
              <a:rPr lang="en-GB" smtClean="0"/>
              <a:t>Use a time filler </a:t>
            </a:r>
            <a:endParaRPr lang="en-US" smtClean="0"/>
          </a:p>
          <a:p>
            <a:r>
              <a:rPr lang="en-GB" smtClean="0"/>
              <a:t>Ask someone in the group a question</a:t>
            </a:r>
            <a:endParaRPr lang="en-US" smtClean="0"/>
          </a:p>
          <a:p>
            <a:r>
              <a:rPr lang="en-GB" smtClean="0"/>
              <a:t>Express agreement or disagreement</a:t>
            </a:r>
            <a:endParaRPr lang="en-US" smtClean="0"/>
          </a:p>
          <a:p>
            <a:r>
              <a:rPr lang="en-GB" smtClean="0"/>
              <a:t>Express your own preferences and give reason why</a:t>
            </a:r>
            <a:endParaRPr lang="en-US" smtClean="0"/>
          </a:p>
          <a:p>
            <a:r>
              <a:rPr lang="en-GB" smtClean="0"/>
              <a:t>Listen to someone’s point of view and then respond to what they say</a:t>
            </a:r>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4581128"/>
            <a:ext cx="8208912" cy="1661993"/>
          </a:xfrm>
          <a:prstGeom prst="rect">
            <a:avLst/>
          </a:prstGeom>
          <a:noFill/>
        </p:spPr>
        <p:txBody>
          <a:bodyPr wrap="square" rtlCol="0">
            <a:spAutoFit/>
          </a:bodyPr>
          <a:lstStyle/>
          <a:p>
            <a:r>
              <a:rPr lang="en-GB" sz="2800" dirty="0" err="1" smtClean="0">
                <a:latin typeface="+mn-lt"/>
              </a:rPr>
              <a:t>Objetivos</a:t>
            </a:r>
            <a:r>
              <a:rPr lang="en-GB" sz="2800" dirty="0" smtClean="0">
                <a:latin typeface="+mn-lt"/>
              </a:rPr>
              <a:t>:</a:t>
            </a:r>
          </a:p>
          <a:p>
            <a:pPr marL="457200" indent="-457200">
              <a:buFont typeface="Wingdings" pitchFamily="2" charset="2"/>
              <a:buChar char="§"/>
            </a:pPr>
            <a:r>
              <a:rPr lang="en-GB" sz="2800" dirty="0" err="1" smtClean="0">
                <a:latin typeface="+mn-lt"/>
              </a:rPr>
              <a:t>Considerar</a:t>
            </a:r>
            <a:r>
              <a:rPr lang="en-GB" sz="2800" dirty="0" smtClean="0">
                <a:latin typeface="+mn-lt"/>
              </a:rPr>
              <a:t> </a:t>
            </a:r>
            <a:r>
              <a:rPr lang="en-GB" sz="2800" dirty="0" err="1" smtClean="0">
                <a:latin typeface="+mn-lt"/>
              </a:rPr>
              <a:t>varios</a:t>
            </a:r>
            <a:r>
              <a:rPr lang="en-GB" sz="2800" dirty="0" smtClean="0">
                <a:latin typeface="+mn-lt"/>
              </a:rPr>
              <a:t> </a:t>
            </a:r>
            <a:r>
              <a:rPr lang="en-GB" sz="2800" dirty="0" err="1" smtClean="0">
                <a:latin typeface="+mn-lt"/>
              </a:rPr>
              <a:t>tipos</a:t>
            </a:r>
            <a:r>
              <a:rPr lang="en-GB" sz="2800" dirty="0" smtClean="0">
                <a:latin typeface="+mn-lt"/>
              </a:rPr>
              <a:t> de pan, </a:t>
            </a:r>
            <a:r>
              <a:rPr lang="en-GB" sz="2800" dirty="0" err="1" smtClean="0">
                <a:latin typeface="+mn-lt"/>
              </a:rPr>
              <a:t>su</a:t>
            </a:r>
            <a:r>
              <a:rPr lang="en-GB" sz="2800" dirty="0" smtClean="0">
                <a:latin typeface="+mn-lt"/>
              </a:rPr>
              <a:t> forma y </a:t>
            </a:r>
            <a:r>
              <a:rPr lang="en-GB" sz="2800" dirty="0" err="1" smtClean="0">
                <a:latin typeface="+mn-lt"/>
              </a:rPr>
              <a:t>su</a:t>
            </a:r>
            <a:r>
              <a:rPr lang="en-GB" sz="2800" dirty="0" smtClean="0">
                <a:latin typeface="+mn-lt"/>
              </a:rPr>
              <a:t> </a:t>
            </a:r>
            <a:r>
              <a:rPr lang="en-GB" sz="2800" dirty="0" err="1" smtClean="0">
                <a:latin typeface="+mn-lt"/>
              </a:rPr>
              <a:t>origen</a:t>
            </a:r>
            <a:endParaRPr lang="en-GB" sz="2800" dirty="0" smtClean="0">
              <a:latin typeface="+mn-lt"/>
            </a:endParaRPr>
          </a:p>
          <a:p>
            <a:pPr marL="457200" indent="-457200">
              <a:buFont typeface="Wingdings" pitchFamily="2" charset="2"/>
              <a:buChar char="§"/>
            </a:pPr>
            <a:r>
              <a:rPr lang="en-GB" sz="2800" dirty="0" err="1" smtClean="0">
                <a:latin typeface="+mn-lt"/>
              </a:rPr>
              <a:t>Conversar</a:t>
            </a:r>
            <a:r>
              <a:rPr lang="en-GB" sz="2800" dirty="0" smtClean="0">
                <a:latin typeface="+mn-lt"/>
              </a:rPr>
              <a:t> </a:t>
            </a:r>
            <a:r>
              <a:rPr lang="en-GB" sz="2800" dirty="0" err="1" smtClean="0">
                <a:latin typeface="+mn-lt"/>
              </a:rPr>
              <a:t>sobre</a:t>
            </a:r>
            <a:r>
              <a:rPr lang="en-GB" sz="2800" dirty="0" smtClean="0">
                <a:latin typeface="+mn-lt"/>
              </a:rPr>
              <a:t> </a:t>
            </a:r>
            <a:r>
              <a:rPr lang="en-GB" sz="2800" dirty="0" err="1" smtClean="0">
                <a:latin typeface="+mn-lt"/>
              </a:rPr>
              <a:t>mis</a:t>
            </a:r>
            <a:r>
              <a:rPr lang="en-GB" sz="2800" dirty="0" smtClean="0">
                <a:latin typeface="+mn-lt"/>
              </a:rPr>
              <a:t> </a:t>
            </a:r>
            <a:r>
              <a:rPr lang="en-GB" sz="2800" dirty="0" err="1" smtClean="0">
                <a:latin typeface="+mn-lt"/>
              </a:rPr>
              <a:t>gustos</a:t>
            </a:r>
            <a:r>
              <a:rPr lang="en-GB" sz="2800" dirty="0" smtClean="0">
                <a:latin typeface="+mn-lt"/>
              </a:rPr>
              <a:t> y </a:t>
            </a:r>
            <a:r>
              <a:rPr lang="en-GB" sz="2800" dirty="0" err="1" smtClean="0">
                <a:latin typeface="+mn-lt"/>
              </a:rPr>
              <a:t>preferencias</a:t>
            </a:r>
            <a:endParaRPr lang="en-GB" sz="2800" dirty="0" smtClean="0">
              <a:latin typeface="+mn-lt"/>
            </a:endParaRPr>
          </a:p>
          <a:p>
            <a:endParaRPr lang="en-GB" dirty="0"/>
          </a:p>
        </p:txBody>
      </p:sp>
      <p:pic>
        <p:nvPicPr>
          <p:cNvPr id="3" name="Picture 6" descr="espanol-pa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21979" y="562132"/>
            <a:ext cx="5256584" cy="4018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4966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terra.png"/>
          <p:cNvPicPr>
            <a:picLocks noChangeAspect="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357438" y="1214438"/>
            <a:ext cx="4643437" cy="382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4"/>
          <p:cNvSpPr txBox="1">
            <a:spLocks noChangeArrowheads="1"/>
          </p:cNvSpPr>
          <p:nvPr/>
        </p:nvSpPr>
        <p:spPr bwMode="auto">
          <a:xfrm>
            <a:off x="2214563" y="785813"/>
            <a:ext cx="17145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400">
                <a:latin typeface="Calibri" pitchFamily="34" charset="0"/>
              </a:rPr>
              <a:t>pane</a:t>
            </a:r>
            <a:endParaRPr lang="en-US" sz="4400">
              <a:latin typeface="Calibri" pitchFamily="34" charset="0"/>
            </a:endParaRPr>
          </a:p>
        </p:txBody>
      </p:sp>
      <p:sp>
        <p:nvSpPr>
          <p:cNvPr id="3076" name="TextBox 5"/>
          <p:cNvSpPr txBox="1">
            <a:spLocks noChangeArrowheads="1"/>
          </p:cNvSpPr>
          <p:nvPr/>
        </p:nvSpPr>
        <p:spPr bwMode="auto">
          <a:xfrm>
            <a:off x="5500688" y="571500"/>
            <a:ext cx="17145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400">
                <a:latin typeface="Calibri" pitchFamily="34" charset="0"/>
              </a:rPr>
              <a:t>pa</a:t>
            </a:r>
            <a:endParaRPr lang="en-US" sz="4400">
              <a:latin typeface="Calibri" pitchFamily="34" charset="0"/>
            </a:endParaRPr>
          </a:p>
        </p:txBody>
      </p:sp>
      <p:sp>
        <p:nvSpPr>
          <p:cNvPr id="3077" name="TextBox 6"/>
          <p:cNvSpPr txBox="1">
            <a:spLocks noChangeArrowheads="1"/>
          </p:cNvSpPr>
          <p:nvPr/>
        </p:nvSpPr>
        <p:spPr bwMode="auto">
          <a:xfrm>
            <a:off x="6643688" y="2214563"/>
            <a:ext cx="17145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400">
                <a:latin typeface="Calibri" pitchFamily="34" charset="0"/>
              </a:rPr>
              <a:t>pan</a:t>
            </a:r>
            <a:endParaRPr lang="en-US" sz="4400">
              <a:latin typeface="Calibri" pitchFamily="34" charset="0"/>
            </a:endParaRPr>
          </a:p>
        </p:txBody>
      </p:sp>
      <p:sp>
        <p:nvSpPr>
          <p:cNvPr id="3078" name="TextBox 7"/>
          <p:cNvSpPr txBox="1">
            <a:spLocks noChangeArrowheads="1"/>
          </p:cNvSpPr>
          <p:nvPr/>
        </p:nvSpPr>
        <p:spPr bwMode="auto">
          <a:xfrm>
            <a:off x="4000500" y="428625"/>
            <a:ext cx="17145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400">
                <a:latin typeface="Calibri" pitchFamily="34" charset="0"/>
              </a:rPr>
              <a:t>Brot</a:t>
            </a:r>
            <a:endParaRPr lang="en-US" sz="4400">
              <a:latin typeface="Calibri" pitchFamily="34" charset="0"/>
            </a:endParaRPr>
          </a:p>
        </p:txBody>
      </p:sp>
      <p:sp>
        <p:nvSpPr>
          <p:cNvPr id="3079" name="TextBox 8"/>
          <p:cNvSpPr txBox="1">
            <a:spLocks noChangeArrowheads="1"/>
          </p:cNvSpPr>
          <p:nvPr/>
        </p:nvSpPr>
        <p:spPr bwMode="auto">
          <a:xfrm>
            <a:off x="500063" y="1571625"/>
            <a:ext cx="17145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400">
                <a:latin typeface="Calibri" pitchFamily="34" charset="0"/>
              </a:rPr>
              <a:t>brood</a:t>
            </a:r>
            <a:endParaRPr lang="en-US" sz="4400">
              <a:latin typeface="Calibri" pitchFamily="34" charset="0"/>
            </a:endParaRPr>
          </a:p>
        </p:txBody>
      </p:sp>
      <p:sp>
        <p:nvSpPr>
          <p:cNvPr id="3080" name="TextBox 9"/>
          <p:cNvSpPr txBox="1">
            <a:spLocks noChangeArrowheads="1"/>
          </p:cNvSpPr>
          <p:nvPr/>
        </p:nvSpPr>
        <p:spPr bwMode="auto">
          <a:xfrm>
            <a:off x="6858000" y="3429000"/>
            <a:ext cx="17145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400">
                <a:latin typeface="Calibri" pitchFamily="34" charset="0"/>
              </a:rPr>
              <a:t>bread</a:t>
            </a:r>
            <a:endParaRPr lang="en-US" sz="4400">
              <a:latin typeface="Calibri" pitchFamily="34" charset="0"/>
            </a:endParaRPr>
          </a:p>
        </p:txBody>
      </p:sp>
      <p:sp>
        <p:nvSpPr>
          <p:cNvPr id="3081" name="TextBox 10"/>
          <p:cNvSpPr txBox="1">
            <a:spLocks noChangeArrowheads="1"/>
          </p:cNvSpPr>
          <p:nvPr/>
        </p:nvSpPr>
        <p:spPr bwMode="auto">
          <a:xfrm>
            <a:off x="428625" y="285750"/>
            <a:ext cx="17145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400">
                <a:latin typeface="Calibri" pitchFamily="34" charset="0"/>
              </a:rPr>
              <a:t>pain</a:t>
            </a:r>
            <a:endParaRPr lang="en-US" sz="4400">
              <a:latin typeface="Calibri" pitchFamily="34" charset="0"/>
            </a:endParaRPr>
          </a:p>
        </p:txBody>
      </p:sp>
      <p:sp>
        <p:nvSpPr>
          <p:cNvPr id="3082" name="TextBox 11"/>
          <p:cNvSpPr txBox="1">
            <a:spLocks noChangeArrowheads="1"/>
          </p:cNvSpPr>
          <p:nvPr/>
        </p:nvSpPr>
        <p:spPr bwMode="auto">
          <a:xfrm>
            <a:off x="7072313" y="1000125"/>
            <a:ext cx="17145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400">
                <a:latin typeface="Calibri" pitchFamily="34" charset="0"/>
              </a:rPr>
              <a:t>t’anta</a:t>
            </a:r>
            <a:endParaRPr lang="en-US" sz="4400">
              <a:latin typeface="Calibri" pitchFamily="34" charset="0"/>
            </a:endParaRPr>
          </a:p>
        </p:txBody>
      </p:sp>
      <p:sp>
        <p:nvSpPr>
          <p:cNvPr id="3083" name="TextBox 12"/>
          <p:cNvSpPr txBox="1">
            <a:spLocks noChangeArrowheads="1"/>
          </p:cNvSpPr>
          <p:nvPr/>
        </p:nvSpPr>
        <p:spPr bwMode="auto">
          <a:xfrm>
            <a:off x="1071563" y="3071813"/>
            <a:ext cx="17145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400">
                <a:latin typeface="Calibri" pitchFamily="34" charset="0"/>
              </a:rPr>
              <a:t>mkate</a:t>
            </a:r>
            <a:endParaRPr lang="en-US" sz="4400">
              <a:latin typeface="Calibri" pitchFamily="34" charset="0"/>
            </a:endParaRPr>
          </a:p>
        </p:txBody>
      </p:sp>
      <p:graphicFrame>
        <p:nvGraphicFramePr>
          <p:cNvPr id="14" name="Table 13"/>
          <p:cNvGraphicFramePr>
            <a:graphicFrameLocks noGrp="1"/>
          </p:cNvGraphicFramePr>
          <p:nvPr/>
        </p:nvGraphicFramePr>
        <p:xfrm>
          <a:off x="428625" y="5072063"/>
          <a:ext cx="8501063" cy="1554480"/>
        </p:xfrm>
        <a:graphic>
          <a:graphicData uri="http://schemas.openxmlformats.org/drawingml/2006/table">
            <a:tbl>
              <a:tblPr/>
              <a:tblGrid>
                <a:gridCol w="2833688"/>
                <a:gridCol w="2833687"/>
                <a:gridCol w="2833688"/>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smtClean="0">
                          <a:ln>
                            <a:noFill/>
                          </a:ln>
                          <a:solidFill>
                            <a:schemeClr val="tx1"/>
                          </a:solidFill>
                          <a:effectLst/>
                          <a:latin typeface="Calibri" pitchFamily="34" charset="0"/>
                        </a:rPr>
                        <a:t>español</a:t>
                      </a: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smtClean="0">
                          <a:ln>
                            <a:noFill/>
                          </a:ln>
                          <a:solidFill>
                            <a:schemeClr val="tx1"/>
                          </a:solidFill>
                          <a:effectLst/>
                          <a:latin typeface="Calibri" pitchFamily="34" charset="0"/>
                        </a:rPr>
                        <a:t>inglés</a:t>
                      </a: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smtClean="0">
                          <a:ln>
                            <a:noFill/>
                          </a:ln>
                          <a:solidFill>
                            <a:schemeClr val="tx1"/>
                          </a:solidFill>
                          <a:effectLst/>
                          <a:latin typeface="Calibri" pitchFamily="34" charset="0"/>
                        </a:rPr>
                        <a:t>alemán</a:t>
                      </a: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smtClean="0">
                          <a:ln>
                            <a:noFill/>
                          </a:ln>
                          <a:solidFill>
                            <a:schemeClr val="tx1"/>
                          </a:solidFill>
                          <a:effectLst/>
                          <a:latin typeface="Calibri" pitchFamily="34" charset="0"/>
                        </a:rPr>
                        <a:t>catalán</a:t>
                      </a: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smtClean="0">
                          <a:ln>
                            <a:noFill/>
                          </a:ln>
                          <a:solidFill>
                            <a:schemeClr val="tx1"/>
                          </a:solidFill>
                          <a:effectLst/>
                          <a:latin typeface="Calibri" pitchFamily="34" charset="0"/>
                        </a:rPr>
                        <a:t>francés</a:t>
                      </a: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smtClean="0">
                          <a:ln>
                            <a:noFill/>
                          </a:ln>
                          <a:solidFill>
                            <a:schemeClr val="tx1"/>
                          </a:solidFill>
                          <a:effectLst/>
                          <a:latin typeface="Calibri" pitchFamily="34" charset="0"/>
                        </a:rPr>
                        <a:t>holandés</a:t>
                      </a: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smtClean="0">
                          <a:ln>
                            <a:noFill/>
                          </a:ln>
                          <a:solidFill>
                            <a:schemeClr val="tx1"/>
                          </a:solidFill>
                          <a:effectLst/>
                          <a:latin typeface="Calibri" pitchFamily="34" charset="0"/>
                        </a:rPr>
                        <a:t>quechua</a:t>
                      </a: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smtClean="0">
                          <a:ln>
                            <a:noFill/>
                          </a:ln>
                          <a:solidFill>
                            <a:schemeClr val="tx1"/>
                          </a:solidFill>
                          <a:effectLst/>
                          <a:latin typeface="Calibri" pitchFamily="34" charset="0"/>
                        </a:rPr>
                        <a:t>italiano</a:t>
                      </a: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smtClean="0">
                          <a:ln>
                            <a:noFill/>
                          </a:ln>
                          <a:solidFill>
                            <a:schemeClr val="tx1"/>
                          </a:solidFill>
                          <a:effectLst/>
                          <a:latin typeface="Calibri" pitchFamily="34" charset="0"/>
                        </a:rPr>
                        <a:t>swahili</a:t>
                      </a:r>
                      <a:endParaRPr kumimoji="0" lang="en-US"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Rustic Italian Bread 000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2286000"/>
            <a:ext cx="2649538"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5" descr="GermanBrea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85750"/>
            <a:ext cx="265588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6" descr="espanol-pa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2214563"/>
            <a:ext cx="2643188" cy="202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7" descr="pan-chuta_Peru.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5750" y="2214563"/>
            <a:ext cx="2909888"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8" descr="2009_02_11-Chapati.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85750" y="285750"/>
            <a:ext cx="2949575"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9" descr="baguette.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286500" y="285750"/>
            <a:ext cx="264160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extBox 10"/>
          <p:cNvSpPr txBox="1">
            <a:spLocks noChangeArrowheads="1"/>
          </p:cNvSpPr>
          <p:nvPr/>
        </p:nvSpPr>
        <p:spPr bwMode="auto">
          <a:xfrm>
            <a:off x="1428750" y="4357688"/>
            <a:ext cx="6500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a:latin typeface="Calibri" pitchFamily="34" charset="0"/>
              </a:rPr>
              <a:t>¿De dónde son estos panes?</a:t>
            </a:r>
          </a:p>
        </p:txBody>
      </p:sp>
      <p:pic>
        <p:nvPicPr>
          <p:cNvPr id="4105" name="Picture 11" descr="figure_talking_callout_clip_art_22956.jpg"/>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4929188"/>
            <a:ext cx="2400300"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2" descr="figure_talking_callout_clip_art_22956.jpg"/>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0" y="5000625"/>
            <a:ext cx="2295525"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cookingforengineers.com/pics3/640/baguett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73138">
            <a:off x="584200" y="1128713"/>
            <a:ext cx="609600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Franci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29250" y="4392613"/>
            <a:ext cx="3714750"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6072188" y="4405313"/>
            <a:ext cx="2571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800" b="1"/>
              <a:t>Francia</a:t>
            </a:r>
            <a:endParaRPr lang="en-US" sz="2800" b="1"/>
          </a:p>
        </p:txBody>
      </p:sp>
      <p:sp>
        <p:nvSpPr>
          <p:cNvPr id="5" name="TextBox 4"/>
          <p:cNvSpPr txBox="1">
            <a:spLocks noChangeArrowheads="1"/>
          </p:cNvSpPr>
          <p:nvPr/>
        </p:nvSpPr>
        <p:spPr bwMode="auto">
          <a:xfrm>
            <a:off x="1000125" y="5786438"/>
            <a:ext cx="37861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400"/>
              <a:t>baguete</a:t>
            </a:r>
            <a:endParaRPr lang="en-US" sz="4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by="(-#ppt_w*2)" calcmode="lin" valueType="num">
                                      <p:cBhvr rctx="PPT">
                                        <p:cTn id="14" dur="250" autoRev="1" fill="hold">
                                          <p:stCondLst>
                                            <p:cond delay="0"/>
                                          </p:stCondLst>
                                        </p:cTn>
                                        <p:tgtEl>
                                          <p:spTgt spid="4"/>
                                        </p:tgtEl>
                                        <p:attrNameLst>
                                          <p:attrName>ppt_w</p:attrName>
                                        </p:attrNameLst>
                                      </p:cBhvr>
                                    </p:anim>
                                    <p:anim by="(#ppt_w*0.50)" calcmode="lin" valueType="num">
                                      <p:cBhvr>
                                        <p:cTn id="15" dur="250" decel="50000" autoRev="1" fill="hold">
                                          <p:stCondLst>
                                            <p:cond delay="0"/>
                                          </p:stCondLst>
                                        </p:cTn>
                                        <p:tgtEl>
                                          <p:spTgt spid="4"/>
                                        </p:tgtEl>
                                        <p:attrNameLst>
                                          <p:attrName>ppt_x</p:attrName>
                                        </p:attrNameLst>
                                      </p:cBhvr>
                                    </p:anim>
                                    <p:anim from="(-#ppt_h/2)" to="(#ppt_y)" calcmode="lin" valueType="num">
                                      <p:cBhvr>
                                        <p:cTn id="16" dur="500" fill="hold">
                                          <p:stCondLst>
                                            <p:cond delay="0"/>
                                          </p:stCondLst>
                                        </p:cTn>
                                        <p:tgtEl>
                                          <p:spTgt spid="4"/>
                                        </p:tgtEl>
                                        <p:attrNameLst>
                                          <p:attrName>ppt_y</p:attrName>
                                        </p:attrNameLst>
                                      </p:cBhvr>
                                    </p:anim>
                                    <p:animRot by="21600000">
                                      <p:cBhvr>
                                        <p:cTn id="17" dur="500" fill="hold">
                                          <p:stCondLst>
                                            <p:cond delay="0"/>
                                          </p:stCondLst>
                                        </p:cTn>
                                        <p:tgtEl>
                                          <p:spTgt spid="4"/>
                                        </p:tgtEl>
                                        <p:attrNameLst>
                                          <p:attrName>r</p:attrName>
                                        </p:attrNameLst>
                                      </p:cBhvr>
                                    </p:animRot>
                                  </p:childTnLst>
                                </p:cTn>
                              </p:par>
                            </p:childTnLst>
                          </p:cTn>
                        </p:par>
                      </p:childTnLst>
                    </p:cTn>
                  </p:par>
                  <p:par>
                    <p:cTn id="18" fill="hold" nodeType="clickPar">
                      <p:stCondLst>
                        <p:cond delay="indefinite"/>
                      </p:stCondLst>
                      <p:childTnLst>
                        <p:par>
                          <p:cTn id="19" fill="hold" nodeType="withGroup">
                            <p:stCondLst>
                              <p:cond delay="0"/>
                            </p:stCondLst>
                            <p:childTnLst>
                              <p:par>
                                <p:cTn id="20" presetID="40" presetClass="entr" presetSubtype="0" fill="hold" grpId="0" nodeType="click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1"/>
                                          </p:val>
                                        </p:tav>
                                        <p:tav tm="100000">
                                          <p:val>
                                            <p:strVal val="#ppt_x"/>
                                          </p:val>
                                        </p:tav>
                                      </p:tavLst>
                                    </p:anim>
                                    <p:anim calcmode="lin" valueType="num">
                                      <p:cBhvr>
                                        <p:cTn id="24"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ntscblog.com/images/fullsize/ciabatt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13338"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 descr="Itali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790950"/>
            <a:ext cx="4581525"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5224463" y="3857625"/>
            <a:ext cx="2571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800" b="1"/>
              <a:t>Italia</a:t>
            </a:r>
            <a:endParaRPr lang="en-US" sz="2800" b="1"/>
          </a:p>
        </p:txBody>
      </p:sp>
      <p:sp>
        <p:nvSpPr>
          <p:cNvPr id="5" name="TextBox 4"/>
          <p:cNvSpPr txBox="1">
            <a:spLocks noChangeArrowheads="1"/>
          </p:cNvSpPr>
          <p:nvPr/>
        </p:nvSpPr>
        <p:spPr bwMode="auto">
          <a:xfrm>
            <a:off x="714375" y="5659438"/>
            <a:ext cx="37861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400"/>
              <a:t>ciabatta</a:t>
            </a:r>
            <a:endParaRPr lang="en-US" sz="4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250" autoRev="1" fill="hold">
                                          <p:stCondLst>
                                            <p:cond delay="0"/>
                                          </p:stCondLst>
                                        </p:cTn>
                                        <p:tgtEl>
                                          <p:spTgt spid="4"/>
                                        </p:tgtEl>
                                        <p:attrNameLst>
                                          <p:attrName>ppt_w</p:attrName>
                                        </p:attrNameLst>
                                      </p:cBhvr>
                                    </p:anim>
                                    <p:anim by="(#ppt_w*0.50)" calcmode="lin" valueType="num">
                                      <p:cBhvr>
                                        <p:cTn id="8" dur="250" decel="50000" autoRev="1" fill="hold">
                                          <p:stCondLst>
                                            <p:cond delay="0"/>
                                          </p:stCondLst>
                                        </p:cTn>
                                        <p:tgtEl>
                                          <p:spTgt spid="4"/>
                                        </p:tgtEl>
                                        <p:attrNameLst>
                                          <p:attrName>ppt_x</p:attrName>
                                        </p:attrNameLst>
                                      </p:cBhvr>
                                    </p:anim>
                                    <p:anim from="(-#ppt_h/2)" to="(#ppt_y)" calcmode="lin" valueType="num">
                                      <p:cBhvr>
                                        <p:cTn id="9" dur="500" fill="hold">
                                          <p:stCondLst>
                                            <p:cond delay="0"/>
                                          </p:stCondLst>
                                        </p:cTn>
                                        <p:tgtEl>
                                          <p:spTgt spid="4"/>
                                        </p:tgtEl>
                                        <p:attrNameLst>
                                          <p:attrName>ppt_y</p:attrName>
                                        </p:attrNameLst>
                                      </p:cBhvr>
                                    </p:anim>
                                    <p:animRot by="21600000">
                                      <p:cBhvr>
                                        <p:cTn id="10" dur="500" fill="hold">
                                          <p:stCondLst>
                                            <p:cond delay="0"/>
                                          </p:stCondLst>
                                        </p:cTn>
                                        <p:tgtEl>
                                          <p:spTgt spid="4"/>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anim calcmode="lin" valueType="num">
                                      <p:cBhvr>
                                        <p:cTn id="16" dur="500" fill="hold"/>
                                        <p:tgtEl>
                                          <p:spTgt spid="5"/>
                                        </p:tgtEl>
                                        <p:attrNameLst>
                                          <p:attrName>ppt_x</p:attrName>
                                        </p:attrNameLst>
                                      </p:cBhvr>
                                      <p:tavLst>
                                        <p:tav tm="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marlerblog.com/738px-NCI_flour_tortillas.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4313" y="0"/>
            <a:ext cx="70294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 descr="Mexic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695700"/>
            <a:ext cx="48006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5143500" y="3786188"/>
            <a:ext cx="2571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800" b="1"/>
              <a:t>México</a:t>
            </a:r>
            <a:endParaRPr lang="en-US" sz="2800" b="1"/>
          </a:p>
        </p:txBody>
      </p:sp>
      <p:sp>
        <p:nvSpPr>
          <p:cNvPr id="7173" name="TextBox 4"/>
          <p:cNvSpPr txBox="1">
            <a:spLocks noChangeArrowheads="1"/>
          </p:cNvSpPr>
          <p:nvPr/>
        </p:nvSpPr>
        <p:spPr bwMode="auto">
          <a:xfrm>
            <a:off x="500063" y="5572125"/>
            <a:ext cx="37861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400"/>
              <a:t>tortilla</a:t>
            </a:r>
            <a:endParaRPr lang="en-US" sz="4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250" autoRev="1" fill="hold">
                                          <p:stCondLst>
                                            <p:cond delay="0"/>
                                          </p:stCondLst>
                                        </p:cTn>
                                        <p:tgtEl>
                                          <p:spTgt spid="4"/>
                                        </p:tgtEl>
                                        <p:attrNameLst>
                                          <p:attrName>ppt_w</p:attrName>
                                        </p:attrNameLst>
                                      </p:cBhvr>
                                    </p:anim>
                                    <p:anim by="(#ppt_w*0.50)" calcmode="lin" valueType="num">
                                      <p:cBhvr>
                                        <p:cTn id="8" dur="250" decel="50000" autoRev="1" fill="hold">
                                          <p:stCondLst>
                                            <p:cond delay="0"/>
                                          </p:stCondLst>
                                        </p:cTn>
                                        <p:tgtEl>
                                          <p:spTgt spid="4"/>
                                        </p:tgtEl>
                                        <p:attrNameLst>
                                          <p:attrName>ppt_x</p:attrName>
                                        </p:attrNameLst>
                                      </p:cBhvr>
                                    </p:anim>
                                    <p:anim from="(-#ppt_h/2)" to="(#ppt_y)" calcmode="lin" valueType="num">
                                      <p:cBhvr>
                                        <p:cTn id="9" dur="500" fill="hold">
                                          <p:stCondLst>
                                            <p:cond delay="0"/>
                                          </p:stCondLst>
                                        </p:cTn>
                                        <p:tgtEl>
                                          <p:spTgt spid="4"/>
                                        </p:tgtEl>
                                        <p:attrNameLst>
                                          <p:attrName>ppt_y</p:attrName>
                                        </p:attrNameLst>
                                      </p:cBhvr>
                                    </p:anim>
                                    <p:animRot by="21600000">
                                      <p:cBhvr>
                                        <p:cTn id="10" dur="5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www.khanapakana.com/recipe/articlefiles/25F8AD01-3DCE-4269-A51E-7BE96A322001-N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572250" cy="554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 descr="Indi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3450" y="3743325"/>
            <a:ext cx="440055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5357813" y="3814763"/>
            <a:ext cx="2571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800" b="1"/>
              <a:t>India</a:t>
            </a:r>
            <a:endParaRPr lang="en-US" sz="2800" b="1"/>
          </a:p>
        </p:txBody>
      </p:sp>
      <p:sp>
        <p:nvSpPr>
          <p:cNvPr id="5" name="TextBox 4"/>
          <p:cNvSpPr txBox="1">
            <a:spLocks noChangeArrowheads="1"/>
          </p:cNvSpPr>
          <p:nvPr/>
        </p:nvSpPr>
        <p:spPr bwMode="auto">
          <a:xfrm>
            <a:off x="714375" y="5643563"/>
            <a:ext cx="37861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400"/>
              <a:t>naan</a:t>
            </a:r>
            <a:endParaRPr lang="en-US" sz="4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250" autoRev="1" fill="hold">
                                          <p:stCondLst>
                                            <p:cond delay="0"/>
                                          </p:stCondLst>
                                        </p:cTn>
                                        <p:tgtEl>
                                          <p:spTgt spid="4"/>
                                        </p:tgtEl>
                                        <p:attrNameLst>
                                          <p:attrName>ppt_w</p:attrName>
                                        </p:attrNameLst>
                                      </p:cBhvr>
                                    </p:anim>
                                    <p:anim by="(#ppt_w*0.50)" calcmode="lin" valueType="num">
                                      <p:cBhvr>
                                        <p:cTn id="8" dur="250" decel="50000" autoRev="1" fill="hold">
                                          <p:stCondLst>
                                            <p:cond delay="0"/>
                                          </p:stCondLst>
                                        </p:cTn>
                                        <p:tgtEl>
                                          <p:spTgt spid="4"/>
                                        </p:tgtEl>
                                        <p:attrNameLst>
                                          <p:attrName>ppt_x</p:attrName>
                                        </p:attrNameLst>
                                      </p:cBhvr>
                                    </p:anim>
                                    <p:anim from="(-#ppt_h/2)" to="(#ppt_y)" calcmode="lin" valueType="num">
                                      <p:cBhvr>
                                        <p:cTn id="9" dur="500" fill="hold">
                                          <p:stCondLst>
                                            <p:cond delay="0"/>
                                          </p:stCondLst>
                                        </p:cTn>
                                        <p:tgtEl>
                                          <p:spTgt spid="4"/>
                                        </p:tgtEl>
                                        <p:attrNameLst>
                                          <p:attrName>ppt_y</p:attrName>
                                        </p:attrNameLst>
                                      </p:cBhvr>
                                    </p:anim>
                                    <p:animRot by="21600000">
                                      <p:cBhvr>
                                        <p:cTn id="10" dur="500" fill="hold">
                                          <p:stCondLst>
                                            <p:cond delay="0"/>
                                          </p:stCondLst>
                                        </p:cTn>
                                        <p:tgtEl>
                                          <p:spTgt spid="4"/>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anim calcmode="lin" valueType="num">
                                      <p:cBhvr>
                                        <p:cTn id="16" dur="500" fill="hold"/>
                                        <p:tgtEl>
                                          <p:spTgt spid="5"/>
                                        </p:tgtEl>
                                        <p:attrNameLst>
                                          <p:attrName>ppt_x</p:attrName>
                                        </p:attrNameLst>
                                      </p:cBhvr>
                                      <p:tavLst>
                                        <p:tav tm="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1.bp.blogspot.com/_XDoiO-2seK0/SWXpcrhTfBI/AAAAAAAACAo/rlpdlD4WZPs/s320/moroccan+bread.jpg"/>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14313" y="0"/>
            <a:ext cx="642937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 descr="Moroc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48175" y="3933825"/>
            <a:ext cx="4695825"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5072063" y="4000500"/>
            <a:ext cx="2571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800" b="1"/>
              <a:t>Marruecos</a:t>
            </a:r>
            <a:endParaRPr lang="en-US" sz="2800" b="1"/>
          </a:p>
        </p:txBody>
      </p:sp>
      <p:sp>
        <p:nvSpPr>
          <p:cNvPr id="5" name="TextBox 4"/>
          <p:cNvSpPr txBox="1">
            <a:spLocks noChangeArrowheads="1"/>
          </p:cNvSpPr>
          <p:nvPr/>
        </p:nvSpPr>
        <p:spPr bwMode="auto">
          <a:xfrm>
            <a:off x="857250" y="4929188"/>
            <a:ext cx="37861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4400"/>
              <a:t>pan casero</a:t>
            </a:r>
            <a:endParaRPr lang="en-US" sz="4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250" autoRev="1" fill="hold">
                                          <p:stCondLst>
                                            <p:cond delay="0"/>
                                          </p:stCondLst>
                                        </p:cTn>
                                        <p:tgtEl>
                                          <p:spTgt spid="4"/>
                                        </p:tgtEl>
                                        <p:attrNameLst>
                                          <p:attrName>ppt_w</p:attrName>
                                        </p:attrNameLst>
                                      </p:cBhvr>
                                    </p:anim>
                                    <p:anim by="(#ppt_w*0.50)" calcmode="lin" valueType="num">
                                      <p:cBhvr>
                                        <p:cTn id="8" dur="250" decel="50000" autoRev="1" fill="hold">
                                          <p:stCondLst>
                                            <p:cond delay="0"/>
                                          </p:stCondLst>
                                        </p:cTn>
                                        <p:tgtEl>
                                          <p:spTgt spid="4"/>
                                        </p:tgtEl>
                                        <p:attrNameLst>
                                          <p:attrName>ppt_x</p:attrName>
                                        </p:attrNameLst>
                                      </p:cBhvr>
                                    </p:anim>
                                    <p:anim from="(-#ppt_h/2)" to="(#ppt_y)" calcmode="lin" valueType="num">
                                      <p:cBhvr>
                                        <p:cTn id="9" dur="500" fill="hold">
                                          <p:stCondLst>
                                            <p:cond delay="0"/>
                                          </p:stCondLst>
                                        </p:cTn>
                                        <p:tgtEl>
                                          <p:spTgt spid="4"/>
                                        </p:tgtEl>
                                        <p:attrNameLst>
                                          <p:attrName>ppt_y</p:attrName>
                                        </p:attrNameLst>
                                      </p:cBhvr>
                                    </p:anim>
                                    <p:animRot by="21600000">
                                      <p:cBhvr>
                                        <p:cTn id="10" dur="500" fill="hold">
                                          <p:stCondLst>
                                            <p:cond delay="0"/>
                                          </p:stCondLst>
                                        </p:cTn>
                                        <p:tgtEl>
                                          <p:spTgt spid="4"/>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anim calcmode="lin" valueType="num">
                                      <p:cBhvr>
                                        <p:cTn id="16" dur="500" fill="hold"/>
                                        <p:tgtEl>
                                          <p:spTgt spid="5"/>
                                        </p:tgtEl>
                                        <p:attrNameLst>
                                          <p:attrName>ppt_x</p:attrName>
                                        </p:attrNameLst>
                                      </p:cBhvr>
                                      <p:tavLst>
                                        <p:tav tm="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1210</TotalTime>
  <Words>586</Words>
  <Application>Microsoft Office PowerPoint</Application>
  <PresentationFormat>On-screen Show (4:3)</PresentationFormat>
  <Paragraphs>116</Paragraphs>
  <Slides>18</Slides>
  <Notes>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During your conversation with each other, you should aim to try to do the following: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 </cp:lastModifiedBy>
  <cp:revision>50</cp:revision>
  <dcterms:created xsi:type="dcterms:W3CDTF">2011-05-19T18:59:01Z</dcterms:created>
  <dcterms:modified xsi:type="dcterms:W3CDTF">2011-09-03T04:25:21Z</dcterms:modified>
</cp:coreProperties>
</file>