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66273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33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44" y="-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9C203-5BDF-430C-9750-AD04A052D2A6}" type="datetimeFigureOut">
              <a:rPr lang="en-US"/>
              <a:pPr>
                <a:defRPr/>
              </a:pPr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38F1D-71E0-45C9-99E9-47C5930EA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D3D28-AC1B-4E85-992D-6AA3F971D0FE}" type="datetimeFigureOut">
              <a:rPr lang="en-US"/>
              <a:pPr>
                <a:defRPr/>
              </a:pPr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9D8CC-4439-4A47-92B5-B340D137C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5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DB4D1-4748-4482-93D2-DD7B685B242C}" type="datetimeFigureOut">
              <a:rPr lang="en-US"/>
              <a:pPr>
                <a:defRPr/>
              </a:pPr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7208E-2011-4DF1-A5AC-E02E35507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9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E38FC-5467-4B8A-89A6-1925AFF19214}" type="datetimeFigureOut">
              <a:rPr lang="en-US"/>
              <a:pPr>
                <a:defRPr/>
              </a:pPr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DB1DA-E23E-44AD-9204-9689AF7B9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4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A724D-9D92-4C0A-9AEC-C29319E94A3A}" type="datetimeFigureOut">
              <a:rPr lang="en-US"/>
              <a:pPr>
                <a:defRPr/>
              </a:pPr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5D2F0-588D-48A3-AFD4-9FE879C0D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1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6BB5A-9D4A-43D6-B5F1-6D44FE14D561}" type="datetimeFigureOut">
              <a:rPr lang="en-US"/>
              <a:pPr>
                <a:defRPr/>
              </a:pPr>
              <a:t>8/22/2011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C0176-2D96-4038-AD09-40F101A00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4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3D929-AA49-46E6-B4BD-103A8F79AB9D}" type="datetimeFigureOut">
              <a:rPr lang="en-US"/>
              <a:pPr>
                <a:defRPr/>
              </a:pPr>
              <a:t>8/22/2011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99C6F-E20F-4B6B-B3AB-A783222D8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1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8369-9BF5-414D-A1A7-B7096D5A44BC}" type="datetimeFigureOut">
              <a:rPr lang="en-US"/>
              <a:pPr>
                <a:defRPr/>
              </a:pPr>
              <a:t>8/22/2011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CCFC3-C2C6-47A4-94B5-ACA0159D1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3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CA242-E0B4-44DE-B9AF-CC8A64706BE3}" type="datetimeFigureOut">
              <a:rPr lang="en-US"/>
              <a:pPr>
                <a:defRPr/>
              </a:pPr>
              <a:t>8/22/2011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B4714-B9D1-4705-A266-23849EC21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8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3FFC3-7935-424E-A4A0-39FCA7285769}" type="datetimeFigureOut">
              <a:rPr lang="en-US"/>
              <a:pPr>
                <a:defRPr/>
              </a:pPr>
              <a:t>8/22/2011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72EC3-650D-4F6A-8B23-CA4F761E1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5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7220B-40C4-462C-9CD6-231069665F14}" type="datetimeFigureOut">
              <a:rPr lang="en-US"/>
              <a:pPr>
                <a:defRPr/>
              </a:pPr>
              <a:t>8/22/2011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8C5CF-97AA-44C6-B600-2E467AE35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9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16F119-D161-469C-90A8-A4C3D943F810}" type="datetimeFigureOut">
              <a:rPr lang="en-US"/>
              <a:pPr>
                <a:defRPr/>
              </a:pPr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79BEDC-D0F9-4506-9E5A-835F97F6D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14313" y="515938"/>
            <a:ext cx="6429375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500" b="1" i="1" dirty="0">
                <a:latin typeface="Calibri" pitchFamily="34" charset="0"/>
              </a:rPr>
              <a:t>¿Qué es el agua?</a:t>
            </a:r>
          </a:p>
          <a:p>
            <a:pPr eaLnBrk="1" hangingPunct="1"/>
            <a:r>
              <a:rPr lang="es-ES_tradnl" sz="1500" dirty="0">
                <a:latin typeface="Calibri" pitchFamily="34" charset="0"/>
              </a:rPr>
              <a:t>Todo está hecho de __________. Los átomos se juntan para formar ______________. Una molécula de _______tiene tres átomos: dos átomos de hidrógeno (H) y uno de oxígeno (O). Es por eso por lo que _________al agua se le llama H</a:t>
            </a:r>
            <a:r>
              <a:rPr lang="es-ES_tradnl" sz="1500" baseline="-25000" dirty="0">
                <a:latin typeface="Calibri" pitchFamily="34" charset="0"/>
              </a:rPr>
              <a:t>2</a:t>
            </a:r>
            <a:r>
              <a:rPr lang="es-ES_tradnl" sz="1500" dirty="0">
                <a:latin typeface="Calibri" pitchFamily="34" charset="0"/>
              </a:rPr>
              <a:t>O. Una sola ________de agua  ____________mil millones de moléculas de agua. </a:t>
            </a:r>
            <a:br>
              <a:rPr lang="es-ES_tradnl" sz="1500" dirty="0">
                <a:latin typeface="Calibri" pitchFamily="34" charset="0"/>
              </a:rPr>
            </a:br>
            <a:r>
              <a:rPr lang="es-ES_tradnl" sz="1500" b="1" i="1" dirty="0">
                <a:latin typeface="Calibri" pitchFamily="34" charset="0"/>
              </a:rPr>
              <a:t>¿Cómo es el agua?</a:t>
            </a:r>
            <a:endParaRPr lang="en-US" sz="1500" i="1" dirty="0">
              <a:latin typeface="Calibri" pitchFamily="34" charset="0"/>
            </a:endParaRPr>
          </a:p>
          <a:p>
            <a:pPr eaLnBrk="1" hangingPunct="1"/>
            <a:r>
              <a:rPr lang="es-ES_tradnl" sz="1500" dirty="0">
                <a:latin typeface="Calibri" pitchFamily="34" charset="0"/>
              </a:rPr>
              <a:t>El agua pura es ________ inodora e ________. El agua se puede presentar en tres estados: sólido (_______), líquido, o __________</a:t>
            </a:r>
            <a:r>
              <a:rPr lang="es-ES_tradnl" sz="1500" b="1" dirty="0">
                <a:latin typeface="Calibri" pitchFamily="34" charset="0"/>
              </a:rPr>
              <a:t> </a:t>
            </a:r>
            <a:r>
              <a:rPr lang="es-ES_tradnl" sz="1500" dirty="0">
                <a:latin typeface="Calibri" pitchFamily="34" charset="0"/>
              </a:rPr>
              <a:t>(vapor).</a:t>
            </a:r>
            <a:endParaRPr lang="en-US" sz="1500" dirty="0">
              <a:latin typeface="Calibri" pitchFamily="34" charset="0"/>
            </a:endParaRPr>
          </a:p>
          <a:p>
            <a:pPr eaLnBrk="1" hangingPunct="1"/>
            <a:r>
              <a:rPr lang="es-ES_tradnl" sz="1500" i="1" dirty="0">
                <a:latin typeface="Calibri" pitchFamily="34" charset="0"/>
              </a:rPr>
              <a:t>El agua en estado sólido—</a:t>
            </a:r>
            <a:r>
              <a:rPr lang="es-ES_tradnl" sz="1500" dirty="0">
                <a:latin typeface="Calibri" pitchFamily="34" charset="0"/>
              </a:rPr>
              <a:t>el hielo es agua congelada. El agua se congela a 0° Centígrados.</a:t>
            </a:r>
            <a:endParaRPr lang="en-US" sz="1500" dirty="0">
              <a:latin typeface="Calibri" pitchFamily="34" charset="0"/>
            </a:endParaRPr>
          </a:p>
          <a:p>
            <a:pPr eaLnBrk="1" hangingPunct="1"/>
            <a:r>
              <a:rPr lang="es-ES_tradnl" sz="1500" i="1" dirty="0">
                <a:latin typeface="Calibri" pitchFamily="34" charset="0"/>
              </a:rPr>
              <a:t>El agua en estado líquido </a:t>
            </a:r>
            <a:r>
              <a:rPr lang="es-ES_tradnl" sz="1500" dirty="0">
                <a:latin typeface="Calibri" pitchFamily="34" charset="0"/>
              </a:rPr>
              <a:t>es fluida. Utilizamos el agua en estado líquido de muchas maneras, incluso para ______</a:t>
            </a:r>
            <a:r>
              <a:rPr lang="es-ES_tradnl" sz="1500" b="1" dirty="0">
                <a:latin typeface="Calibri" pitchFamily="34" charset="0"/>
              </a:rPr>
              <a:t> </a:t>
            </a:r>
            <a:r>
              <a:rPr lang="es-ES_tradnl" sz="1500" dirty="0">
                <a:latin typeface="Calibri" pitchFamily="34" charset="0"/>
              </a:rPr>
              <a:t>y beber.</a:t>
            </a:r>
            <a:endParaRPr lang="en-US" sz="1500" dirty="0">
              <a:latin typeface="Calibri" pitchFamily="34" charset="0"/>
            </a:endParaRPr>
          </a:p>
          <a:p>
            <a:pPr eaLnBrk="1" hangingPunct="1"/>
            <a:r>
              <a:rPr lang="es-ES_tradnl" sz="1500" i="1" dirty="0">
                <a:latin typeface="Calibri" pitchFamily="34" charset="0"/>
              </a:rPr>
              <a:t>El agua en estado gaseoso—</a:t>
            </a:r>
            <a:r>
              <a:rPr lang="es-ES_tradnl" sz="1500" dirty="0">
                <a:latin typeface="Calibri" pitchFamily="34" charset="0"/>
              </a:rPr>
              <a:t>el __________</a:t>
            </a:r>
            <a:r>
              <a:rPr lang="es-ES_tradnl" sz="1500" b="1" dirty="0">
                <a:latin typeface="Calibri" pitchFamily="34" charset="0"/>
              </a:rPr>
              <a:t> </a:t>
            </a:r>
            <a:r>
              <a:rPr lang="es-ES_tradnl" sz="1500" dirty="0">
                <a:latin typeface="Calibri" pitchFamily="34" charset="0"/>
              </a:rPr>
              <a:t>está siempre presente en el _________</a:t>
            </a:r>
            <a:r>
              <a:rPr lang="es-ES_tradnl" sz="1500" b="1" dirty="0">
                <a:latin typeface="Calibri" pitchFamily="34" charset="0"/>
              </a:rPr>
              <a:t> </a:t>
            </a:r>
            <a:r>
              <a:rPr lang="es-ES_tradnl" sz="1500" dirty="0">
                <a:latin typeface="Calibri" pitchFamily="34" charset="0"/>
              </a:rPr>
              <a:t>que nos rodea.  Está también en las ___________. </a:t>
            </a:r>
            <a:br>
              <a:rPr lang="es-ES_tradnl" sz="1500" dirty="0">
                <a:latin typeface="Calibri" pitchFamily="34" charset="0"/>
              </a:rPr>
            </a:br>
            <a:r>
              <a:rPr lang="es-ES_tradnl" sz="1500" b="1" i="1" dirty="0">
                <a:latin typeface="Calibri" pitchFamily="34" charset="0"/>
              </a:rPr>
              <a:t> ¿Dónde está el agua?</a:t>
            </a:r>
            <a:endParaRPr lang="en-US" sz="1500" i="1" dirty="0">
              <a:latin typeface="Calibri" pitchFamily="34" charset="0"/>
            </a:endParaRPr>
          </a:p>
          <a:p>
            <a:pPr eaLnBrk="1" hangingPunct="1"/>
            <a:r>
              <a:rPr lang="es-ES_tradnl" sz="1500" dirty="0">
                <a:latin typeface="Calibri" pitchFamily="34" charset="0"/>
              </a:rPr>
              <a:t>Alrededor del  ________de la superficie de la tierra está ____________ por agua. </a:t>
            </a:r>
            <a:endParaRPr lang="en-US" sz="1500" dirty="0">
              <a:latin typeface="Calibri" pitchFamily="34" charset="0"/>
            </a:endParaRPr>
          </a:p>
          <a:p>
            <a:pPr eaLnBrk="1" hangingPunct="1"/>
            <a:r>
              <a:rPr lang="es-ES_tradnl" sz="1500" b="1" dirty="0">
                <a:latin typeface="Calibri" pitchFamily="34" charset="0"/>
              </a:rPr>
              <a:t>_________</a:t>
            </a:r>
            <a:r>
              <a:rPr lang="es-ES_tradnl" sz="1500" dirty="0">
                <a:latin typeface="Calibri" pitchFamily="34" charset="0"/>
              </a:rPr>
              <a:t>del agua de la tierra es agua  _______. Los seres humanos no pueden beber este agua. Aunque la sal se puede sacar, es un __________ difícil y costoso.</a:t>
            </a:r>
            <a:endParaRPr lang="en-US" sz="1500" dirty="0">
              <a:latin typeface="Calibri" pitchFamily="34" charset="0"/>
            </a:endParaRPr>
          </a:p>
          <a:p>
            <a:pPr eaLnBrk="1" hangingPunct="1"/>
            <a:r>
              <a:rPr lang="es-ES_tradnl" sz="1500" dirty="0">
                <a:latin typeface="Calibri" pitchFamily="34" charset="0"/>
              </a:rPr>
              <a:t>El </a:t>
            </a:r>
            <a:r>
              <a:rPr lang="es-ES_tradnl" sz="1500" b="1" dirty="0">
                <a:latin typeface="Calibri" pitchFamily="34" charset="0"/>
              </a:rPr>
              <a:t>2%</a:t>
            </a:r>
            <a:r>
              <a:rPr lang="es-ES_tradnl" sz="1500" dirty="0">
                <a:latin typeface="Calibri" pitchFamily="34" charset="0"/>
              </a:rPr>
              <a:t> del agua de la tierra es ________________que se encuentra en los Polos Norte y Sur. Este hielo es agua dulce y se puede derretir; sin embargo, se encuentra muy ________de donde vive la __________para ser utilizable.</a:t>
            </a:r>
            <a:endParaRPr lang="en-US" sz="1500" dirty="0">
              <a:latin typeface="Calibri" pitchFamily="34" charset="0"/>
            </a:endParaRPr>
          </a:p>
          <a:p>
            <a:pPr eaLnBrk="1" hangingPunct="1"/>
            <a:r>
              <a:rPr lang="es-ES_tradnl" sz="1500" dirty="0">
                <a:latin typeface="Calibri" pitchFamily="34" charset="0"/>
              </a:rPr>
              <a:t>Menos del 1% de toda el agua de la tierra es agua __________ que podemos usar. Utilizamos esta pequeña cantidad de agua para ___________, para el transporte, para ___________ y la refrigeración, para la industria y para muchos otros propósitos.   (25 puntos)</a:t>
            </a:r>
            <a:endParaRPr lang="en-US" sz="1500" dirty="0">
              <a:latin typeface="Calibri" pitchFamily="34" charset="0"/>
            </a:endParaRPr>
          </a:p>
        </p:txBody>
      </p:sp>
      <p:graphicFrame>
        <p:nvGraphicFramePr>
          <p:cNvPr id="2094" name="Group 46"/>
          <p:cNvGraphicFramePr>
            <a:graphicFrameLocks noGrp="1"/>
          </p:cNvGraphicFramePr>
          <p:nvPr/>
        </p:nvGraphicFramePr>
        <p:xfrm>
          <a:off x="285750" y="7004050"/>
          <a:ext cx="6286500" cy="1857375"/>
        </p:xfrm>
        <a:graphic>
          <a:graphicData uri="http://schemas.openxmlformats.org/drawingml/2006/table">
            <a:tbl>
              <a:tblPr/>
              <a:tblGrid>
                <a:gridCol w="1257300"/>
                <a:gridCol w="1243008"/>
                <a:gridCol w="1357322"/>
                <a:gridCol w="1171570"/>
                <a:gridCol w="12573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vapor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contiene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 calefacción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lavar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nubes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veces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cubierta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hielo glaciar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moléculas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salada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gaseoso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70%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hielo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lejos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insípida,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incolora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proceso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átomos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aire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 97%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gente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agua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dulce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beber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gota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89" name="TextBox 5"/>
          <p:cNvSpPr txBox="1">
            <a:spLocks noChangeArrowheads="1"/>
          </p:cNvSpPr>
          <p:nvPr/>
        </p:nvSpPr>
        <p:spPr bwMode="auto">
          <a:xfrm>
            <a:off x="285750" y="71438"/>
            <a:ext cx="5857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latin typeface="Calibri" pitchFamily="34" charset="0"/>
              </a:rPr>
              <a:t>El agua – ejercicio de comprensión auditiva</a:t>
            </a:r>
            <a:endParaRPr lang="en-US" b="1">
              <a:latin typeface="Calibri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00063"/>
            <a:ext cx="6858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214313" y="515938"/>
            <a:ext cx="6429375" cy="580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500" b="1" i="1" dirty="0">
                <a:latin typeface="Calibri" pitchFamily="34" charset="0"/>
              </a:rPr>
              <a:t>¿Qué es el agua?</a:t>
            </a:r>
          </a:p>
          <a:p>
            <a:pPr eaLnBrk="1" hangingPunct="1"/>
            <a:r>
              <a:rPr lang="es-ES_tradnl" sz="1500" dirty="0">
                <a:latin typeface="Calibri" pitchFamily="34" charset="0"/>
              </a:rPr>
              <a:t>Todo está hecho de </a:t>
            </a:r>
            <a:r>
              <a:rPr lang="es-ES_tradnl" sz="1500" b="1" u="sng" dirty="0">
                <a:latin typeface="Calibri" pitchFamily="34" charset="0"/>
              </a:rPr>
              <a:t>átomos</a:t>
            </a:r>
            <a:r>
              <a:rPr lang="es-ES_tradnl" sz="1500" dirty="0">
                <a:latin typeface="Calibri" pitchFamily="34" charset="0"/>
              </a:rPr>
              <a:t>. Los átomos se juntan para formar </a:t>
            </a:r>
            <a:r>
              <a:rPr lang="es-ES_tradnl" sz="1500" b="1" u="sng" dirty="0">
                <a:latin typeface="Calibri" pitchFamily="34" charset="0"/>
              </a:rPr>
              <a:t>moléculas</a:t>
            </a:r>
            <a:r>
              <a:rPr lang="es-ES_tradnl" sz="1500" dirty="0">
                <a:latin typeface="Calibri" pitchFamily="34" charset="0"/>
              </a:rPr>
              <a:t>. Una molécula de </a:t>
            </a:r>
            <a:r>
              <a:rPr lang="es-ES_tradnl" sz="1500" b="1" u="sng" dirty="0">
                <a:latin typeface="Calibri" pitchFamily="34" charset="0"/>
              </a:rPr>
              <a:t>agua</a:t>
            </a:r>
            <a:r>
              <a:rPr lang="es-ES_tradnl" sz="1500" dirty="0">
                <a:latin typeface="Calibri" pitchFamily="34" charset="0"/>
              </a:rPr>
              <a:t> tiene tres átomos: dos átomos de hidrógeno (H) y uno de oxígeno (O). Es por eso por lo que </a:t>
            </a:r>
            <a:r>
              <a:rPr lang="es-ES_tradnl" sz="1500" b="1" u="sng" dirty="0">
                <a:latin typeface="Calibri" pitchFamily="34" charset="0"/>
              </a:rPr>
              <a:t>a veces</a:t>
            </a:r>
            <a:r>
              <a:rPr lang="es-ES_tradnl" sz="1500" dirty="0">
                <a:latin typeface="Calibri" pitchFamily="34" charset="0"/>
              </a:rPr>
              <a:t> al agua se le llama H</a:t>
            </a:r>
            <a:r>
              <a:rPr lang="es-ES_tradnl" sz="1500" baseline="-25000" dirty="0">
                <a:latin typeface="Calibri" pitchFamily="34" charset="0"/>
              </a:rPr>
              <a:t>2</a:t>
            </a:r>
            <a:r>
              <a:rPr lang="es-ES_tradnl" sz="1500" dirty="0">
                <a:latin typeface="Calibri" pitchFamily="34" charset="0"/>
              </a:rPr>
              <a:t>O. Una sola </a:t>
            </a:r>
            <a:r>
              <a:rPr lang="es-ES_tradnl" sz="1500" b="1" u="sng" dirty="0">
                <a:latin typeface="Calibri" pitchFamily="34" charset="0"/>
              </a:rPr>
              <a:t>gota </a:t>
            </a:r>
            <a:r>
              <a:rPr lang="es-ES_tradnl" sz="1500" dirty="0">
                <a:latin typeface="Calibri" pitchFamily="34" charset="0"/>
              </a:rPr>
              <a:t>de agua  </a:t>
            </a:r>
            <a:r>
              <a:rPr lang="es-ES_tradnl" sz="1500" b="1" u="sng" dirty="0">
                <a:latin typeface="Calibri" pitchFamily="34" charset="0"/>
              </a:rPr>
              <a:t>contiene</a:t>
            </a:r>
            <a:r>
              <a:rPr lang="es-ES_tradnl" sz="1500" dirty="0">
                <a:latin typeface="Calibri" pitchFamily="34" charset="0"/>
              </a:rPr>
              <a:t> mil millones de moléculas de agua. </a:t>
            </a:r>
            <a:br>
              <a:rPr lang="es-ES_tradnl" sz="1500" dirty="0">
                <a:latin typeface="Calibri" pitchFamily="34" charset="0"/>
              </a:rPr>
            </a:br>
            <a:r>
              <a:rPr lang="es-ES_tradnl" sz="1500" b="1" i="1" dirty="0">
                <a:latin typeface="Calibri" pitchFamily="34" charset="0"/>
              </a:rPr>
              <a:t>¿Cómo es el agua?</a:t>
            </a:r>
            <a:endParaRPr lang="en-US" sz="1500" i="1" dirty="0">
              <a:latin typeface="Calibri" pitchFamily="34" charset="0"/>
            </a:endParaRPr>
          </a:p>
          <a:p>
            <a:pPr eaLnBrk="1" hangingPunct="1"/>
            <a:r>
              <a:rPr lang="es-ES_tradnl" sz="1500" dirty="0">
                <a:latin typeface="Calibri" pitchFamily="34" charset="0"/>
              </a:rPr>
              <a:t>El agua pura es </a:t>
            </a:r>
            <a:r>
              <a:rPr lang="es-ES_tradnl" sz="1500" b="1" u="sng" dirty="0">
                <a:latin typeface="Calibri" pitchFamily="34" charset="0"/>
              </a:rPr>
              <a:t>insípida,</a:t>
            </a:r>
            <a:r>
              <a:rPr lang="es-ES_tradnl" sz="1500" dirty="0">
                <a:latin typeface="Calibri" pitchFamily="34" charset="0"/>
              </a:rPr>
              <a:t> inodora e </a:t>
            </a:r>
            <a:r>
              <a:rPr lang="es-ES_tradnl" sz="1500" b="1" u="sng" dirty="0">
                <a:latin typeface="Calibri" pitchFamily="34" charset="0"/>
              </a:rPr>
              <a:t>incolora</a:t>
            </a:r>
            <a:r>
              <a:rPr lang="es-ES_tradnl" sz="1500" dirty="0">
                <a:latin typeface="Calibri" pitchFamily="34" charset="0"/>
              </a:rPr>
              <a:t>. El agua se puede presentar en tres estados: sólido (</a:t>
            </a:r>
            <a:r>
              <a:rPr lang="es-ES_tradnl" sz="1500" b="1" u="sng" dirty="0">
                <a:latin typeface="Calibri" pitchFamily="34" charset="0"/>
              </a:rPr>
              <a:t>hielo</a:t>
            </a:r>
            <a:r>
              <a:rPr lang="es-ES_tradnl" sz="1500" dirty="0">
                <a:latin typeface="Calibri" pitchFamily="34" charset="0"/>
              </a:rPr>
              <a:t>), líquido, o </a:t>
            </a:r>
            <a:r>
              <a:rPr lang="es-ES_tradnl" sz="1500" b="1" u="sng" dirty="0">
                <a:latin typeface="Calibri" pitchFamily="34" charset="0"/>
              </a:rPr>
              <a:t>gaseoso</a:t>
            </a:r>
            <a:r>
              <a:rPr lang="es-ES_tradnl" sz="1500" b="1" dirty="0">
                <a:latin typeface="Calibri" pitchFamily="34" charset="0"/>
              </a:rPr>
              <a:t> </a:t>
            </a:r>
            <a:r>
              <a:rPr lang="es-ES_tradnl" sz="1500" dirty="0">
                <a:latin typeface="Calibri" pitchFamily="34" charset="0"/>
              </a:rPr>
              <a:t>(vapor).</a:t>
            </a:r>
            <a:endParaRPr lang="en-US" sz="1500" dirty="0">
              <a:latin typeface="Calibri" pitchFamily="34" charset="0"/>
            </a:endParaRPr>
          </a:p>
          <a:p>
            <a:pPr eaLnBrk="1" hangingPunct="1"/>
            <a:r>
              <a:rPr lang="es-ES_tradnl" sz="1500" i="1" dirty="0">
                <a:latin typeface="Calibri" pitchFamily="34" charset="0"/>
              </a:rPr>
              <a:t>El agua en estado sólido—</a:t>
            </a:r>
            <a:r>
              <a:rPr lang="es-ES_tradnl" sz="1500" dirty="0">
                <a:latin typeface="Calibri" pitchFamily="34" charset="0"/>
              </a:rPr>
              <a:t>el hielo es agua congelada. El agua se congela a 0° Centígrados.</a:t>
            </a:r>
            <a:endParaRPr lang="en-US" sz="1500" dirty="0">
              <a:latin typeface="Calibri" pitchFamily="34" charset="0"/>
            </a:endParaRPr>
          </a:p>
          <a:p>
            <a:pPr eaLnBrk="1" hangingPunct="1"/>
            <a:r>
              <a:rPr lang="es-ES_tradnl" sz="1500" i="1" dirty="0">
                <a:latin typeface="Calibri" pitchFamily="34" charset="0"/>
              </a:rPr>
              <a:t>El agua en estado líquido </a:t>
            </a:r>
            <a:r>
              <a:rPr lang="es-ES_tradnl" sz="1500" dirty="0">
                <a:latin typeface="Calibri" pitchFamily="34" charset="0"/>
              </a:rPr>
              <a:t>es  fluida. Utilizamos el agua en estado líquido de muchas maneras, incluso para </a:t>
            </a:r>
            <a:r>
              <a:rPr lang="es-ES_tradnl" sz="1500" b="1" u="sng" dirty="0">
                <a:latin typeface="Calibri" pitchFamily="34" charset="0"/>
              </a:rPr>
              <a:t>lavar</a:t>
            </a:r>
            <a:r>
              <a:rPr lang="es-ES_tradnl" sz="1500" b="1" dirty="0">
                <a:latin typeface="Calibri" pitchFamily="34" charset="0"/>
              </a:rPr>
              <a:t> </a:t>
            </a:r>
            <a:r>
              <a:rPr lang="es-ES_tradnl" sz="1500" dirty="0">
                <a:latin typeface="Calibri" pitchFamily="34" charset="0"/>
              </a:rPr>
              <a:t>y beber.</a:t>
            </a:r>
            <a:endParaRPr lang="en-US" sz="1500" dirty="0">
              <a:latin typeface="Calibri" pitchFamily="34" charset="0"/>
            </a:endParaRPr>
          </a:p>
          <a:p>
            <a:pPr eaLnBrk="1" hangingPunct="1"/>
            <a:r>
              <a:rPr lang="es-ES_tradnl" sz="1500" i="1" dirty="0">
                <a:latin typeface="Calibri" pitchFamily="34" charset="0"/>
              </a:rPr>
              <a:t>El agua en estado gaseoso—</a:t>
            </a:r>
            <a:r>
              <a:rPr lang="es-ES_tradnl" sz="1500" dirty="0">
                <a:latin typeface="Calibri" pitchFamily="34" charset="0"/>
              </a:rPr>
              <a:t>el </a:t>
            </a:r>
            <a:r>
              <a:rPr lang="es-ES_tradnl" sz="1500" b="1" u="sng" dirty="0">
                <a:latin typeface="Calibri" pitchFamily="34" charset="0"/>
              </a:rPr>
              <a:t>vapor</a:t>
            </a:r>
            <a:r>
              <a:rPr lang="es-ES_tradnl" sz="1500" b="1" dirty="0">
                <a:latin typeface="Calibri" pitchFamily="34" charset="0"/>
              </a:rPr>
              <a:t> </a:t>
            </a:r>
            <a:r>
              <a:rPr lang="es-ES_tradnl" sz="1500" dirty="0">
                <a:latin typeface="Calibri" pitchFamily="34" charset="0"/>
              </a:rPr>
              <a:t>está siempre presente en el </a:t>
            </a:r>
            <a:r>
              <a:rPr lang="es-ES_tradnl" sz="1500" b="1" u="sng" dirty="0">
                <a:latin typeface="Calibri" pitchFamily="34" charset="0"/>
              </a:rPr>
              <a:t>aire</a:t>
            </a:r>
            <a:r>
              <a:rPr lang="es-ES_tradnl" sz="1500" b="1" dirty="0">
                <a:latin typeface="Calibri" pitchFamily="34" charset="0"/>
              </a:rPr>
              <a:t> </a:t>
            </a:r>
            <a:r>
              <a:rPr lang="es-ES_tradnl" sz="1500" dirty="0">
                <a:latin typeface="Calibri" pitchFamily="34" charset="0"/>
              </a:rPr>
              <a:t>que nos rodea.  Está también en las </a:t>
            </a:r>
            <a:r>
              <a:rPr lang="es-ES_tradnl" sz="1500" b="1" u="sng" dirty="0">
                <a:latin typeface="Calibri" pitchFamily="34" charset="0"/>
              </a:rPr>
              <a:t>nubes</a:t>
            </a:r>
            <a:r>
              <a:rPr lang="es-ES_tradnl" sz="1500" dirty="0">
                <a:latin typeface="Calibri" pitchFamily="34" charset="0"/>
              </a:rPr>
              <a:t>. </a:t>
            </a:r>
            <a:br>
              <a:rPr lang="es-ES_tradnl" sz="1500" dirty="0">
                <a:latin typeface="Calibri" pitchFamily="34" charset="0"/>
              </a:rPr>
            </a:br>
            <a:r>
              <a:rPr lang="es-ES_tradnl" sz="1500" b="1" i="1" dirty="0">
                <a:latin typeface="Calibri" pitchFamily="34" charset="0"/>
              </a:rPr>
              <a:t> ¿Dónde está el agua?</a:t>
            </a:r>
            <a:endParaRPr lang="en-US" sz="1500" i="1" dirty="0">
              <a:latin typeface="Calibri" pitchFamily="34" charset="0"/>
            </a:endParaRPr>
          </a:p>
          <a:p>
            <a:pPr eaLnBrk="1" hangingPunct="1"/>
            <a:r>
              <a:rPr lang="es-ES_tradnl" sz="1500" dirty="0">
                <a:latin typeface="Calibri" pitchFamily="34" charset="0"/>
              </a:rPr>
              <a:t>Alrededor del  </a:t>
            </a:r>
            <a:r>
              <a:rPr lang="es-ES_tradnl" sz="1500" b="1" u="sng" dirty="0">
                <a:latin typeface="Calibri" pitchFamily="34" charset="0"/>
              </a:rPr>
              <a:t>70%</a:t>
            </a:r>
            <a:r>
              <a:rPr lang="es-ES_tradnl" sz="1500" dirty="0">
                <a:latin typeface="Calibri" pitchFamily="34" charset="0"/>
              </a:rPr>
              <a:t> de la superficie de la tierra está </a:t>
            </a:r>
            <a:r>
              <a:rPr lang="es-ES_tradnl" sz="1500" b="1" u="sng" dirty="0">
                <a:latin typeface="Calibri" pitchFamily="34" charset="0"/>
              </a:rPr>
              <a:t>cubierta</a:t>
            </a:r>
            <a:r>
              <a:rPr lang="es-ES_tradnl" sz="1500" dirty="0">
                <a:latin typeface="Calibri" pitchFamily="34" charset="0"/>
              </a:rPr>
              <a:t> por agua. </a:t>
            </a:r>
            <a:endParaRPr lang="en-US" sz="1500" dirty="0">
              <a:latin typeface="Calibri" pitchFamily="34" charset="0"/>
            </a:endParaRPr>
          </a:p>
          <a:p>
            <a:pPr eaLnBrk="1" hangingPunct="1"/>
            <a:r>
              <a:rPr lang="es-ES_tradnl" sz="1500" b="1" u="sng" dirty="0">
                <a:latin typeface="Calibri" pitchFamily="34" charset="0"/>
              </a:rPr>
              <a:t>El 97%</a:t>
            </a:r>
            <a:r>
              <a:rPr lang="es-ES_tradnl" sz="1500" b="1" dirty="0">
                <a:latin typeface="Calibri" pitchFamily="34" charset="0"/>
              </a:rPr>
              <a:t> </a:t>
            </a:r>
            <a:r>
              <a:rPr lang="es-ES_tradnl" sz="1500" dirty="0">
                <a:latin typeface="Calibri" pitchFamily="34" charset="0"/>
              </a:rPr>
              <a:t>del agua de la tierra es agua  </a:t>
            </a:r>
            <a:r>
              <a:rPr lang="es-ES_tradnl" sz="1500" b="1" u="sng" dirty="0">
                <a:latin typeface="Calibri" pitchFamily="34" charset="0"/>
              </a:rPr>
              <a:t>salada</a:t>
            </a:r>
            <a:r>
              <a:rPr lang="es-ES_tradnl" sz="1500" dirty="0">
                <a:latin typeface="Calibri" pitchFamily="34" charset="0"/>
              </a:rPr>
              <a:t>. Los seres humanos no pueden beber este agua. Aunque la sal se puede sacar, es un </a:t>
            </a:r>
            <a:r>
              <a:rPr lang="es-ES_tradnl" sz="1500" b="1" u="sng" dirty="0">
                <a:latin typeface="Calibri" pitchFamily="34" charset="0"/>
              </a:rPr>
              <a:t>proceso</a:t>
            </a:r>
            <a:r>
              <a:rPr lang="es-ES_tradnl" sz="1500" dirty="0">
                <a:latin typeface="Calibri" pitchFamily="34" charset="0"/>
              </a:rPr>
              <a:t> difícil y costoso.</a:t>
            </a:r>
            <a:endParaRPr lang="en-US" sz="1500" dirty="0">
              <a:latin typeface="Calibri" pitchFamily="34" charset="0"/>
            </a:endParaRPr>
          </a:p>
          <a:p>
            <a:pPr eaLnBrk="1" hangingPunct="1"/>
            <a:r>
              <a:rPr lang="es-ES_tradnl" sz="1500" dirty="0">
                <a:latin typeface="Calibri" pitchFamily="34" charset="0"/>
              </a:rPr>
              <a:t>El </a:t>
            </a:r>
            <a:r>
              <a:rPr lang="es-ES_tradnl" sz="1500" b="1" dirty="0">
                <a:latin typeface="Calibri" pitchFamily="34" charset="0"/>
              </a:rPr>
              <a:t>2%</a:t>
            </a:r>
            <a:r>
              <a:rPr lang="es-ES_tradnl" sz="1500" dirty="0">
                <a:latin typeface="Calibri" pitchFamily="34" charset="0"/>
              </a:rPr>
              <a:t> del agua de la tierra es </a:t>
            </a:r>
            <a:r>
              <a:rPr lang="es-ES_tradnl" sz="1500" b="1" u="sng" dirty="0">
                <a:latin typeface="Calibri" pitchFamily="34" charset="0"/>
              </a:rPr>
              <a:t>hielo glaciar</a:t>
            </a:r>
            <a:r>
              <a:rPr lang="es-ES_tradnl" sz="1500" dirty="0">
                <a:latin typeface="Calibri" pitchFamily="34" charset="0"/>
              </a:rPr>
              <a:t> que se encuentra en los Polos Norte y Sur. Este hielo es agua dulce y se puede derretir; sin embargo, se encuentra muy </a:t>
            </a:r>
            <a:r>
              <a:rPr lang="es-ES_tradnl" sz="1500" b="1" u="sng" dirty="0">
                <a:latin typeface="Calibri" pitchFamily="34" charset="0"/>
              </a:rPr>
              <a:t>lejos</a:t>
            </a:r>
            <a:r>
              <a:rPr lang="es-ES_tradnl" sz="1500" dirty="0">
                <a:latin typeface="Calibri" pitchFamily="34" charset="0"/>
              </a:rPr>
              <a:t> de donde vive la </a:t>
            </a:r>
            <a:r>
              <a:rPr lang="es-ES_tradnl" sz="1500" b="1" u="sng" dirty="0">
                <a:latin typeface="Calibri" pitchFamily="34" charset="0"/>
              </a:rPr>
              <a:t>gente</a:t>
            </a:r>
            <a:r>
              <a:rPr lang="es-ES_tradnl" sz="1500" dirty="0">
                <a:latin typeface="Calibri" pitchFamily="34" charset="0"/>
              </a:rPr>
              <a:t> para ser utilizable.</a:t>
            </a:r>
            <a:endParaRPr lang="en-US" sz="1500" dirty="0">
              <a:latin typeface="Calibri" pitchFamily="34" charset="0"/>
            </a:endParaRPr>
          </a:p>
          <a:p>
            <a:pPr eaLnBrk="1" hangingPunct="1"/>
            <a:r>
              <a:rPr lang="es-ES_tradnl" sz="1500" dirty="0">
                <a:latin typeface="Calibri" pitchFamily="34" charset="0"/>
              </a:rPr>
              <a:t>Menos del 1% de toda el agua de la tierra es agua </a:t>
            </a:r>
            <a:r>
              <a:rPr lang="es-ES_tradnl" sz="1500" b="1" u="sng" dirty="0">
                <a:latin typeface="Calibri" pitchFamily="34" charset="0"/>
              </a:rPr>
              <a:t>dulce</a:t>
            </a:r>
            <a:r>
              <a:rPr lang="es-ES_tradnl" sz="1500" dirty="0">
                <a:latin typeface="Calibri" pitchFamily="34" charset="0"/>
              </a:rPr>
              <a:t> que podemos usar. Utilizamos esta pequeña cantidad de agua para </a:t>
            </a:r>
            <a:r>
              <a:rPr lang="es-ES_tradnl" sz="1500" b="1" u="sng" dirty="0">
                <a:latin typeface="Calibri" pitchFamily="34" charset="0"/>
              </a:rPr>
              <a:t>beber</a:t>
            </a:r>
            <a:r>
              <a:rPr lang="es-ES_tradnl" sz="1500" dirty="0">
                <a:latin typeface="Calibri" pitchFamily="34" charset="0"/>
              </a:rPr>
              <a:t>, para el transporte, para </a:t>
            </a:r>
            <a:r>
              <a:rPr lang="es-ES_tradnl" sz="1500" b="1" u="sng" dirty="0">
                <a:latin typeface="Calibri" pitchFamily="34" charset="0"/>
              </a:rPr>
              <a:t>la calefacción</a:t>
            </a:r>
            <a:r>
              <a:rPr lang="es-ES_tradnl" sz="1500" dirty="0">
                <a:latin typeface="Calibri" pitchFamily="34" charset="0"/>
              </a:rPr>
              <a:t> y la refrigeración, para la industria y para muchos otros propósitos.   (25 puntos)</a:t>
            </a:r>
            <a:endParaRPr lang="en-US" sz="1500" dirty="0">
              <a:latin typeface="Calibri" pitchFamily="34" charset="0"/>
            </a:endParaRPr>
          </a:p>
        </p:txBody>
      </p:sp>
      <p:graphicFrame>
        <p:nvGraphicFramePr>
          <p:cNvPr id="14381" name="Group 45"/>
          <p:cNvGraphicFramePr>
            <a:graphicFrameLocks noGrp="1"/>
          </p:cNvGraphicFramePr>
          <p:nvPr/>
        </p:nvGraphicFramePr>
        <p:xfrm>
          <a:off x="285750" y="6732588"/>
          <a:ext cx="6286500" cy="1857375"/>
        </p:xfrm>
        <a:graphic>
          <a:graphicData uri="http://schemas.openxmlformats.org/drawingml/2006/table">
            <a:tbl>
              <a:tblPr/>
              <a:tblGrid>
                <a:gridCol w="1257300"/>
                <a:gridCol w="1171570"/>
                <a:gridCol w="1343030"/>
                <a:gridCol w="1257300"/>
                <a:gridCol w="12573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vapor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contiene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 calefacción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lavar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nubes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veces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cubierta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hielo glaciar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moléculas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salada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gaseoso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70%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hielo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lejos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insípida,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incolora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proceso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átomos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aire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 97%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gente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agua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dulce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beber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gota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13" name="TextBox 5"/>
          <p:cNvSpPr txBox="1">
            <a:spLocks noChangeArrowheads="1"/>
          </p:cNvSpPr>
          <p:nvPr/>
        </p:nvSpPr>
        <p:spPr bwMode="auto">
          <a:xfrm>
            <a:off x="285750" y="71438"/>
            <a:ext cx="5857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 dirty="0">
                <a:latin typeface="Calibri" pitchFamily="34" charset="0"/>
              </a:rPr>
              <a:t>El </a:t>
            </a:r>
            <a:r>
              <a:rPr lang="en-GB" b="1" dirty="0" err="1">
                <a:latin typeface="Calibri" pitchFamily="34" charset="0"/>
              </a:rPr>
              <a:t>agua</a:t>
            </a:r>
            <a:r>
              <a:rPr lang="en-GB" b="1" dirty="0">
                <a:latin typeface="Calibri" pitchFamily="34" charset="0"/>
              </a:rPr>
              <a:t> – </a:t>
            </a:r>
            <a:r>
              <a:rPr lang="en-GB" b="1" dirty="0" err="1">
                <a:latin typeface="Calibri" pitchFamily="34" charset="0"/>
              </a:rPr>
              <a:t>ejercicio</a:t>
            </a:r>
            <a:r>
              <a:rPr lang="en-GB" b="1" dirty="0">
                <a:latin typeface="Calibri" pitchFamily="34" charset="0"/>
              </a:rPr>
              <a:t> de </a:t>
            </a:r>
            <a:r>
              <a:rPr lang="en-GB" b="1" dirty="0" err="1">
                <a:latin typeface="Calibri" pitchFamily="34" charset="0"/>
              </a:rPr>
              <a:t>comprensión</a:t>
            </a:r>
            <a:r>
              <a:rPr lang="en-GB" b="1" dirty="0">
                <a:latin typeface="Calibri" pitchFamily="34" charset="0"/>
              </a:rPr>
              <a:t> </a:t>
            </a:r>
            <a:r>
              <a:rPr lang="en-GB" b="1" dirty="0" err="1">
                <a:latin typeface="Calibri" pitchFamily="34" charset="0"/>
              </a:rPr>
              <a:t>auditiva</a:t>
            </a:r>
            <a:endParaRPr lang="en-US" b="1" dirty="0">
              <a:latin typeface="Calibri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00063"/>
            <a:ext cx="6858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215</Words>
  <Application>Microsoft Office PowerPoint</Application>
  <PresentationFormat>On-screen Show (4:3)</PresentationFormat>
  <Paragraphs>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12</cp:revision>
  <dcterms:created xsi:type="dcterms:W3CDTF">2011-02-22T18:08:10Z</dcterms:created>
  <dcterms:modified xsi:type="dcterms:W3CDTF">2011-08-22T10:09:46Z</dcterms:modified>
</cp:coreProperties>
</file>