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57" autoAdjust="0"/>
  </p:normalViewPr>
  <p:slideViewPr>
    <p:cSldViewPr>
      <p:cViewPr varScale="1">
        <p:scale>
          <a:sx n="99" d="100"/>
          <a:sy n="99" d="100"/>
        </p:scale>
        <p:origin x="-19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54F06-3C2D-41C4-A798-EBF4BF5D5F05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0E244-8564-4139-AA2C-A6CE76688D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24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aim of this lesson is to role play an interview with an Olympic athlete just shortly</a:t>
            </a:r>
            <a:r>
              <a:rPr lang="en-GB" baseline="0" dirty="0" smtClean="0"/>
              <a:t> after a race/event.</a:t>
            </a:r>
            <a:br>
              <a:rPr lang="en-GB" baseline="0" dirty="0" smtClean="0"/>
            </a:br>
            <a:r>
              <a:rPr lang="en-GB" baseline="0" dirty="0" smtClean="0"/>
              <a:t>Students can choose their own athlete who is real or invent their own identity.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The idea is to rehearse to performance level during the lesson and record them (from memory and with feeling).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846ED-9088-42DC-B618-9F9B53C11BD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49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will listen and read at the same time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E244-8564-4139-AA2C-A6CE76688D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96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EA5C-A4F1-4A91-9B53-BB47AB4F718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2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6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34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5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92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77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25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42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71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9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23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2A563-0738-44E3-B8C0-109EB1147053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10C5-80B6-4BC0-BC50-8252C33D321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8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Nadal-2006.2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72207"/>
          </a:xfrm>
        </p:spPr>
        <p:txBody>
          <a:bodyPr>
            <a:noAutofit/>
          </a:bodyPr>
          <a:lstStyle/>
          <a:p>
            <a:r>
              <a:rPr lang="en-GB" sz="6000" b="1" dirty="0" err="1" smtClean="0"/>
              <a:t>Entrevista</a:t>
            </a:r>
            <a:r>
              <a:rPr lang="en-GB" sz="6000" b="1" dirty="0" smtClean="0"/>
              <a:t> con </a:t>
            </a:r>
            <a:br>
              <a:rPr lang="en-GB" sz="6000" b="1" dirty="0" smtClean="0"/>
            </a:br>
            <a:r>
              <a:rPr lang="en-GB" sz="6000" b="1" dirty="0" smtClean="0"/>
              <a:t>un </a:t>
            </a:r>
            <a:r>
              <a:rPr lang="en-GB" sz="6000" b="1" dirty="0" err="1" smtClean="0"/>
              <a:t>deportista</a:t>
            </a:r>
            <a:r>
              <a:rPr lang="en-GB" sz="6000" b="1" dirty="0" smtClean="0"/>
              <a:t> </a:t>
            </a:r>
            <a:r>
              <a:rPr lang="en-GB" sz="6000" b="1" dirty="0" err="1" smtClean="0"/>
              <a:t>olímpico</a:t>
            </a:r>
            <a:endParaRPr lang="fr-FR" sz="6000" b="1" dirty="0"/>
          </a:p>
        </p:txBody>
      </p:sp>
      <p:pic>
        <p:nvPicPr>
          <p:cNvPr id="4" name="Picture 3" descr="Olympic rings.pn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9512" y="404664"/>
            <a:ext cx="2160240" cy="1047716"/>
          </a:xfrm>
          <a:prstGeom prst="rect">
            <a:avLst/>
          </a:prstGeom>
        </p:spPr>
      </p:pic>
      <p:pic>
        <p:nvPicPr>
          <p:cNvPr id="5" name="Picture 4" descr="olympics London 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081" y="3985716"/>
            <a:ext cx="4265137" cy="22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638"/>
            <a:ext cx="4314825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8024" y="364502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i="1" dirty="0"/>
              <a:t>«Hago las cosas dándolo todo,</a:t>
            </a:r>
          </a:p>
          <a:p>
            <a:r>
              <a:rPr lang="es-ES" sz="4000" i="1" dirty="0"/>
              <a:t>en el tenis y en la vida»</a:t>
            </a:r>
            <a:endParaRPr lang="fr-FR" sz="4000" dirty="0"/>
          </a:p>
        </p:txBody>
      </p:sp>
      <p:sp>
        <p:nvSpPr>
          <p:cNvPr id="3" name="Rectangle 2"/>
          <p:cNvSpPr/>
          <p:nvPr/>
        </p:nvSpPr>
        <p:spPr>
          <a:xfrm>
            <a:off x="4672099" y="6206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i="1" dirty="0" smtClean="0"/>
              <a:t>« Yo </a:t>
            </a:r>
            <a:r>
              <a:rPr lang="es-ES" sz="4000" i="1" dirty="0"/>
              <a:t>soy, antes que deportista o tenista, persona»</a:t>
            </a:r>
            <a:endParaRPr lang="fr-FR" sz="4000" i="1" dirty="0"/>
          </a:p>
        </p:txBody>
      </p:sp>
      <p:pic>
        <p:nvPicPr>
          <p:cNvPr id="5" name="Picture 3" descr="C:\Users\Isabelle\AppData\Local\Microsoft\Windows\Temporary Internet Files\Content.IE5\HT1B84JT\MP90036283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80928"/>
            <a:ext cx="936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74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ubert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391402" cy="32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olympic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345">
            <a:off x="6131204" y="287007"/>
            <a:ext cx="23971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1844824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Pierre de Coubertin </a:t>
            </a:r>
            <a:r>
              <a:rPr lang="en-GB" sz="2000" dirty="0" err="1" smtClean="0"/>
              <a:t>fue</a:t>
            </a:r>
            <a:r>
              <a:rPr lang="en-GB" sz="2000" dirty="0" smtClean="0"/>
              <a:t> el </a:t>
            </a:r>
            <a:r>
              <a:rPr lang="en-GB" sz="2000" dirty="0" err="1" smtClean="0"/>
              <a:t>fundador</a:t>
            </a:r>
            <a:r>
              <a:rPr lang="en-GB" sz="2000" dirty="0" smtClean="0"/>
              <a:t> de los </a:t>
            </a:r>
            <a:r>
              <a:rPr lang="en-GB" sz="2000" dirty="0" err="1" smtClean="0"/>
              <a:t>Juegos</a:t>
            </a:r>
            <a:r>
              <a:rPr lang="en-GB" sz="2000" dirty="0" smtClean="0"/>
              <a:t> </a:t>
            </a:r>
            <a:r>
              <a:rPr lang="en-GB" sz="2000" dirty="0" err="1" smtClean="0"/>
              <a:t>Olímpicos</a:t>
            </a:r>
            <a:r>
              <a:rPr lang="en-GB" sz="2000" dirty="0" smtClean="0"/>
              <a:t> </a:t>
            </a:r>
            <a:r>
              <a:rPr lang="en-GB" sz="2000" dirty="0" err="1" smtClean="0"/>
              <a:t>modernos</a:t>
            </a:r>
            <a:r>
              <a:rPr lang="en-GB" sz="2000" dirty="0" smtClean="0"/>
              <a:t>.</a:t>
            </a:r>
            <a:br>
              <a:rPr lang="en-GB" sz="2000" dirty="0" smtClean="0"/>
            </a:br>
            <a:r>
              <a:rPr lang="en-GB" sz="2000" dirty="0" smtClean="0"/>
              <a:t>Era de </a:t>
            </a:r>
            <a:r>
              <a:rPr lang="en-GB" sz="2000" dirty="0" err="1" smtClean="0"/>
              <a:t>Francia</a:t>
            </a:r>
            <a:r>
              <a:rPr lang="en-GB" sz="2000" dirty="0" smtClean="0"/>
              <a:t>.</a:t>
            </a:r>
            <a:br>
              <a:rPr lang="en-GB" sz="2000" dirty="0" smtClean="0"/>
            </a:b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391748" y="3781515"/>
            <a:ext cx="85727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Pensaba que la competencia deportiva podía producir el entendimiento internacional.  Opinaba que el deporte era portador de </a:t>
            </a:r>
            <a:r>
              <a:rPr lang="es-ES_tradnl" sz="2000" b="1" dirty="0" smtClean="0"/>
              <a:t>valores positivos </a:t>
            </a:r>
            <a:r>
              <a:rPr lang="es-ES_tradnl" sz="2000" dirty="0" smtClean="0"/>
              <a:t>para la humanidad.</a:t>
            </a:r>
          </a:p>
          <a:p>
            <a:r>
              <a:rPr lang="es-ES_tradnl" sz="2000" dirty="0" smtClean="0"/>
              <a:t>Por eso dijo: </a:t>
            </a:r>
            <a:r>
              <a:rPr lang="es-ES_tradnl" sz="2400" b="1" i="1" dirty="0" smtClean="0"/>
              <a:t>“Lo importante no es ganar, sino participar”.</a:t>
            </a:r>
            <a:br>
              <a:rPr lang="es-ES_tradnl" sz="2400" b="1" i="1" dirty="0" smtClean="0"/>
            </a:br>
            <a:endParaRPr lang="fr-FR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46422" y="5229200"/>
            <a:ext cx="86975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El </a:t>
            </a:r>
            <a:r>
              <a:rPr lang="en-GB" sz="2000" dirty="0" err="1" smtClean="0"/>
              <a:t>lema</a:t>
            </a:r>
            <a:r>
              <a:rPr lang="en-GB" sz="2000" dirty="0" smtClean="0"/>
              <a:t> de los </a:t>
            </a:r>
            <a:r>
              <a:rPr lang="en-GB" sz="2000" dirty="0" err="1" smtClean="0"/>
              <a:t>Juegos</a:t>
            </a:r>
            <a:r>
              <a:rPr lang="en-GB" sz="2000" dirty="0" smtClean="0"/>
              <a:t> </a:t>
            </a:r>
            <a:r>
              <a:rPr lang="en-GB" sz="2000" dirty="0" err="1" smtClean="0"/>
              <a:t>Olímpicos</a:t>
            </a:r>
            <a:r>
              <a:rPr lang="en-GB" sz="2000" dirty="0" smtClean="0"/>
              <a:t> </a:t>
            </a:r>
            <a:r>
              <a:rPr lang="en-GB" sz="2000" dirty="0" err="1" smtClean="0"/>
              <a:t>es</a:t>
            </a:r>
            <a:r>
              <a:rPr lang="en-GB" sz="2000" dirty="0" smtClean="0"/>
              <a:t>:</a:t>
            </a:r>
          </a:p>
          <a:p>
            <a:r>
              <a:rPr lang="fr-FR" sz="2400" b="1" dirty="0" smtClean="0"/>
              <a:t>« </a:t>
            </a:r>
            <a:r>
              <a:rPr lang="fr-FR" sz="2400" b="1" dirty="0" err="1" smtClean="0"/>
              <a:t>Citius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Altius</a:t>
            </a:r>
            <a:r>
              <a:rPr lang="fr-FR" sz="2400" b="1" dirty="0" smtClean="0"/>
              <a:t>, </a:t>
            </a:r>
            <a:r>
              <a:rPr lang="fr-FR" sz="2400" b="1" dirty="0" err="1" smtClean="0"/>
              <a:t>Fortius</a:t>
            </a:r>
            <a:r>
              <a:rPr lang="fr-FR" sz="2400" b="1" dirty="0" smtClean="0"/>
              <a:t> » (en </a:t>
            </a:r>
            <a:r>
              <a:rPr lang="fr-FR" sz="2400" b="1" dirty="0" err="1" smtClean="0"/>
              <a:t>latín</a:t>
            </a:r>
            <a:r>
              <a:rPr lang="fr-FR" sz="2400" b="1" dirty="0" smtClean="0"/>
              <a:t>)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i="1" dirty="0" smtClean="0"/>
              <a:t>“</a:t>
            </a:r>
            <a:r>
              <a:rPr lang="en-GB" sz="2400" b="1" i="1" dirty="0" err="1" smtClean="0"/>
              <a:t>más</a:t>
            </a:r>
            <a:r>
              <a:rPr lang="en-GB" sz="2400" b="1" i="1" dirty="0" smtClean="0"/>
              <a:t> alto, </a:t>
            </a:r>
            <a:r>
              <a:rPr lang="en-GB" sz="2400" b="1" i="1" dirty="0" err="1" smtClean="0"/>
              <a:t>más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rápido</a:t>
            </a:r>
            <a:r>
              <a:rPr lang="en-GB" sz="2400" b="1" i="1" dirty="0" smtClean="0"/>
              <a:t>, </a:t>
            </a:r>
            <a:r>
              <a:rPr lang="en-GB" sz="2400" b="1" i="1" dirty="0" err="1" smtClean="0"/>
              <a:t>más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fuerte</a:t>
            </a:r>
            <a:r>
              <a:rPr lang="en-GB" sz="2400" b="1" i="1" dirty="0" smtClean="0"/>
              <a:t>”</a:t>
            </a:r>
            <a:br>
              <a:rPr lang="en-GB" sz="2400" b="1" i="1" dirty="0" smtClean="0"/>
            </a:br>
            <a:r>
              <a:rPr lang="en-GB" sz="2400" b="1" i="1" dirty="0" smtClean="0"/>
              <a:t/>
            </a:r>
            <a:br>
              <a:rPr lang="en-GB" sz="2400" b="1" i="1" dirty="0" smtClean="0"/>
            </a:b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13146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56932" y="3356992"/>
            <a:ext cx="234294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dirty="0" err="1">
                <a:latin typeface="+mn-lt"/>
              </a:rPr>
              <a:t>Respeto</a:t>
            </a:r>
            <a:endParaRPr lang="en-GB" sz="2800" dirty="0">
              <a:latin typeface="+mn-lt"/>
            </a:endParaRPr>
          </a:p>
          <a:p>
            <a:pPr eaLnBrk="1" hangingPunct="1"/>
            <a:r>
              <a:rPr lang="en-GB" sz="2800" dirty="0" err="1">
                <a:latin typeface="+mn-lt"/>
              </a:rPr>
              <a:t>Excelencia</a:t>
            </a:r>
            <a:endParaRPr lang="en-GB" sz="2800" dirty="0">
              <a:latin typeface="+mn-lt"/>
            </a:endParaRPr>
          </a:p>
          <a:p>
            <a:pPr eaLnBrk="1" hangingPunct="1"/>
            <a:r>
              <a:rPr lang="en-GB" sz="2800" dirty="0">
                <a:latin typeface="+mn-lt"/>
              </a:rPr>
              <a:t>Amistad</a:t>
            </a:r>
          </a:p>
          <a:p>
            <a:pPr eaLnBrk="1" hangingPunct="1"/>
            <a:r>
              <a:rPr lang="en-GB" sz="2800" dirty="0" err="1">
                <a:latin typeface="+mn-lt"/>
              </a:rPr>
              <a:t>Inspiración</a:t>
            </a:r>
            <a:endParaRPr lang="en-GB" sz="2800" dirty="0">
              <a:latin typeface="+mn-lt"/>
            </a:endParaRPr>
          </a:p>
          <a:p>
            <a:pPr eaLnBrk="1" hangingPunct="1"/>
            <a:r>
              <a:rPr lang="en-GB" sz="2800" dirty="0" err="1">
                <a:latin typeface="+mn-lt"/>
              </a:rPr>
              <a:t>Determinación</a:t>
            </a:r>
            <a:endParaRPr lang="en-GB" sz="2800" dirty="0">
              <a:latin typeface="+mn-lt"/>
            </a:endParaRPr>
          </a:p>
          <a:p>
            <a:pPr eaLnBrk="1" hangingPunct="1"/>
            <a:r>
              <a:rPr lang="en-GB" sz="2800" dirty="0" err="1">
                <a:latin typeface="+mn-lt"/>
              </a:rPr>
              <a:t>Igualdad</a:t>
            </a:r>
            <a:r>
              <a:rPr lang="en-GB" sz="2800" dirty="0">
                <a:latin typeface="+mn-lt"/>
              </a:rPr>
              <a:t> </a:t>
            </a:r>
          </a:p>
          <a:p>
            <a:pPr eaLnBrk="1" hangingPunct="1"/>
            <a:r>
              <a:rPr lang="en-GB" sz="2800" dirty="0" err="1">
                <a:latin typeface="+mn-lt"/>
              </a:rPr>
              <a:t>Coraje</a:t>
            </a:r>
            <a:endParaRPr lang="en-GB" sz="2800" dirty="0">
              <a:latin typeface="+mn-lt"/>
            </a:endParaRPr>
          </a:p>
        </p:txBody>
      </p:sp>
      <p:pic>
        <p:nvPicPr>
          <p:cNvPr id="5" name="Picture 3" descr="C:\Users\Isabelle\AppData\Local\Microsoft\Windows\Temporary Internet Files\Content.IE5\HT1B84JT\MP9003628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3622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lympic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345">
            <a:off x="327640" y="431023"/>
            <a:ext cx="23971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332655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Los </a:t>
            </a:r>
            <a:r>
              <a:rPr lang="en-GB" sz="4000" b="1" dirty="0" err="1" smtClean="0"/>
              <a:t>valores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olímpicos</a:t>
            </a:r>
            <a:endParaRPr lang="fr-FR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87" y="1628800"/>
            <a:ext cx="5638428" cy="4485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45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/>
              <a:t>Entrevista con Rafa Nadal</a:t>
            </a:r>
            <a:endParaRPr lang="fr-FR" sz="2000" dirty="0"/>
          </a:p>
          <a:p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/>
              <a:t>Periodista</a:t>
            </a:r>
            <a:r>
              <a:rPr lang="es-ES_tradnl" sz="2000" dirty="0"/>
              <a:t>: ¡Buenos días!</a:t>
            </a:r>
            <a:endParaRPr lang="fr-FR" sz="2000" dirty="0"/>
          </a:p>
          <a:p>
            <a:r>
              <a:rPr lang="es-ES_tradnl" sz="2000" dirty="0"/>
              <a:t>Deportista: Hola.</a:t>
            </a:r>
            <a:endParaRPr lang="fr-FR" sz="2000" dirty="0"/>
          </a:p>
          <a:p>
            <a:r>
              <a:rPr lang="es-ES" sz="2000" dirty="0"/>
              <a:t>Periodista: Hoy tenemos en nuestro programa un verdadero campeón del mundo de tenis.  Rafa, </a:t>
            </a:r>
            <a:r>
              <a:rPr lang="es-ES_tradnl" sz="2000" dirty="0"/>
              <a:t>¿Cuándo empezaste?</a:t>
            </a:r>
            <a:endParaRPr lang="fr-FR" sz="2000" dirty="0"/>
          </a:p>
          <a:p>
            <a:r>
              <a:rPr lang="es-ES_tradnl" sz="2000" dirty="0"/>
              <a:t>Deportista</a:t>
            </a:r>
            <a:r>
              <a:rPr lang="es-ES" sz="2000" dirty="0"/>
              <a:t>:  A los cuatro años empecé a jugar al tenis.  Empecé competir de </a:t>
            </a:r>
            <a:r>
              <a:rPr lang="es-ES" sz="2000" dirty="0" err="1"/>
              <a:t>profesionalista</a:t>
            </a:r>
            <a:r>
              <a:rPr lang="es-ES" sz="2000" dirty="0"/>
              <a:t> a los quince años y gané mi primera carrera.</a:t>
            </a:r>
            <a:endParaRPr lang="fr-FR" sz="2000" dirty="0"/>
          </a:p>
          <a:p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i="1" dirty="0" smtClean="0"/>
              <a:t>Pause </a:t>
            </a:r>
            <a:r>
              <a:rPr lang="en-GB" sz="2000" i="1" dirty="0"/>
              <a:t>and repeat.</a:t>
            </a:r>
            <a:endParaRPr lang="fr-FR" sz="2000" dirty="0"/>
          </a:p>
          <a:p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Periodista</a:t>
            </a:r>
            <a:r>
              <a:rPr lang="es-ES" sz="2000" dirty="0"/>
              <a:t>: De pequeño, ¿jugabas también a otros deportes?</a:t>
            </a:r>
            <a:endParaRPr lang="fr-FR" sz="2000" dirty="0"/>
          </a:p>
          <a:p>
            <a:r>
              <a:rPr lang="es-ES_tradnl" sz="2000" dirty="0"/>
              <a:t>Deportista</a:t>
            </a:r>
            <a:r>
              <a:rPr lang="es-ES" sz="2000" dirty="0"/>
              <a:t>: Sí, antes me gustaba mucho jugar al fútbol y al baloncesto.</a:t>
            </a:r>
            <a:endParaRPr lang="fr-FR" sz="2000" dirty="0"/>
          </a:p>
          <a:p>
            <a:r>
              <a:rPr lang="es-ES" sz="2000" dirty="0"/>
              <a:t>Periodista: Y ahora, ¿cuánto tiempo dedicas al entrenamiento</a:t>
            </a:r>
            <a:r>
              <a:rPr lang="es-ES" sz="2000" dirty="0" smtClean="0"/>
              <a:t>?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/>
              <a:t>Deportista: Entreno todos los días, tres o cuatro horas al día para estar en forma.</a:t>
            </a:r>
            <a:br>
              <a:rPr lang="es-ES" sz="2000" dirty="0"/>
            </a:br>
            <a:r>
              <a:rPr lang="es-ES" sz="2000" dirty="0" smtClean="0"/>
              <a:t>Periodista</a:t>
            </a:r>
            <a:r>
              <a:rPr lang="es-ES" sz="2000" dirty="0"/>
              <a:t>: ¿Tienes una dieta especialista?</a:t>
            </a:r>
            <a:endParaRPr lang="fr-FR" sz="2000" dirty="0"/>
          </a:p>
          <a:p>
            <a:r>
              <a:rPr lang="es-ES" sz="2000" dirty="0"/>
              <a:t>Deportista: No, pero como mucha fruta porque contiene vitaminas y no como mucha comida frita porque lleva demasiada grasa.</a:t>
            </a:r>
            <a:endParaRPr lang="fr-FR" sz="2000" dirty="0"/>
          </a:p>
          <a:p>
            <a:r>
              <a:rPr lang="es-ES_tradnl" sz="2000" i="1" dirty="0" smtClean="0"/>
              <a:t/>
            </a:r>
            <a:br>
              <a:rPr lang="es-ES_tradnl" sz="2000" i="1" dirty="0" smtClean="0"/>
            </a:br>
            <a:r>
              <a:rPr lang="es-ES_tradnl" sz="2000" i="1" dirty="0" smtClean="0"/>
              <a:t>Pause </a:t>
            </a:r>
            <a:r>
              <a:rPr lang="es-ES_tradnl" sz="2000" i="1" dirty="0"/>
              <a:t>and </a:t>
            </a:r>
            <a:r>
              <a:rPr lang="es-ES_tradnl" sz="2000" i="1" dirty="0" err="1"/>
              <a:t>repeat</a:t>
            </a:r>
            <a:r>
              <a:rPr lang="es-ES_tradnl" sz="2000" i="1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44878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06" y="289679"/>
            <a:ext cx="829334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Periodista: Y, ¿cuál fue el mejor momento de tu carrera hasta ahora?</a:t>
            </a:r>
            <a:endParaRPr lang="es-ES" sz="2000" dirty="0" smtClean="0"/>
          </a:p>
          <a:p>
            <a:r>
              <a:rPr lang="es-ES" sz="2000" dirty="0" smtClean="0"/>
              <a:t>Deportista</a:t>
            </a:r>
            <a:r>
              <a:rPr lang="es-ES" sz="2000" dirty="0"/>
              <a:t>: Creo que he tenido la fortuna de tener muchas experiencias increíbles.  Ganar el campeonato de Wimbledon en 2008 y 2010 fue fenomenal y también cuando gané la medalla de oro en los Juegos Olímpicos en China.</a:t>
            </a:r>
            <a:endParaRPr lang="fr-FR" sz="2000" dirty="0"/>
          </a:p>
          <a:p>
            <a:r>
              <a:rPr lang="es-ES" sz="2000" dirty="0"/>
              <a:t>Periodista: Muy bien, y ¿tienes un peor momento?</a:t>
            </a:r>
            <a:endParaRPr lang="fr-FR" sz="2000" dirty="0"/>
          </a:p>
          <a:p>
            <a:r>
              <a:rPr lang="es-ES" sz="2000" dirty="0"/>
              <a:t>Deportista: Sí, cuando tenía una lesión en la pierna y no pude competir en el campeonato de Wimbledon. Fue muy difícil para mí. </a:t>
            </a:r>
            <a:endParaRPr lang="fr-FR" sz="2000" dirty="0"/>
          </a:p>
          <a:p>
            <a:r>
              <a:rPr lang="es-ES_tradnl" sz="2000" i="1" dirty="0" smtClean="0"/>
              <a:t/>
            </a:r>
            <a:br>
              <a:rPr lang="es-ES_tradnl" sz="2000" i="1" dirty="0" smtClean="0"/>
            </a:br>
            <a:r>
              <a:rPr lang="es-ES_tradnl" sz="2000" i="1" dirty="0" smtClean="0"/>
              <a:t>Pause </a:t>
            </a:r>
            <a:r>
              <a:rPr lang="es-ES_tradnl" sz="2000" i="1" dirty="0"/>
              <a:t>and </a:t>
            </a:r>
            <a:r>
              <a:rPr lang="es-ES_tradnl" sz="2000" i="1" dirty="0" err="1"/>
              <a:t>repeat</a:t>
            </a:r>
            <a:r>
              <a:rPr lang="es-ES_tradnl" sz="2000" i="1" dirty="0" smtClean="0"/>
              <a:t>.</a:t>
            </a:r>
          </a:p>
          <a:p>
            <a:endParaRPr lang="es-ES_tradnl" sz="2000" i="1" dirty="0"/>
          </a:p>
          <a:p>
            <a:r>
              <a:rPr lang="es-ES" sz="2000" dirty="0"/>
              <a:t>Periodista: Y en general en la vida ¿cuál es lo más importante para ti?</a:t>
            </a:r>
            <a:endParaRPr lang="fr-FR" sz="2000" dirty="0"/>
          </a:p>
          <a:p>
            <a:r>
              <a:rPr lang="es-ES" sz="2000" dirty="0"/>
              <a:t>Deportista: Por supuesto es importante ganar.  Cuando estoy en la pista mi objetivo siempre es ganar el partido.  Pero en la vida, lo más importante es ser buena persona, respetar a los demás y cuidar a tu familia.</a:t>
            </a:r>
            <a:endParaRPr lang="fr-FR" sz="2000" dirty="0"/>
          </a:p>
          <a:p>
            <a:r>
              <a:rPr lang="es-ES" sz="2000" dirty="0"/>
              <a:t>Periodista: Y mi última pregunta… ¿qué sueño tienes para el futuro?</a:t>
            </a:r>
            <a:endParaRPr lang="fr-FR" sz="2000" dirty="0"/>
          </a:p>
          <a:p>
            <a:r>
              <a:rPr lang="es-ES_tradnl" sz="2000" dirty="0"/>
              <a:t>Deportista</a:t>
            </a:r>
            <a:r>
              <a:rPr lang="es-ES" sz="2000" dirty="0"/>
              <a:t>: Ya tengo todo lo que necesito para ser feliz, pero supongo que mi sueño para el futuro sería seguir jugando al tenis y tener buena salud.</a:t>
            </a:r>
            <a:endParaRPr lang="fr-FR" sz="2000" dirty="0"/>
          </a:p>
          <a:p>
            <a:endParaRPr lang="fr-FR" sz="2000" i="1" dirty="0" smtClean="0"/>
          </a:p>
          <a:p>
            <a:r>
              <a:rPr lang="fr-FR" sz="2000" i="1" dirty="0" smtClean="0"/>
              <a:t>Pause </a:t>
            </a:r>
            <a:r>
              <a:rPr lang="fr-FR" sz="2000" i="1" dirty="0"/>
              <a:t>and </a:t>
            </a:r>
            <a:r>
              <a:rPr lang="fr-FR" sz="2000" i="1" dirty="0" err="1"/>
              <a:t>repeat</a:t>
            </a:r>
            <a:r>
              <a:rPr lang="fr-FR" sz="2000" i="1" dirty="0"/>
              <a:t>.</a:t>
            </a:r>
            <a:endParaRPr lang="fr-FR" sz="2000" dirty="0"/>
          </a:p>
          <a:p>
            <a:r>
              <a:rPr lang="en-GB" dirty="0"/>
              <a:t> 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875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4624"/>
            <a:ext cx="8064896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GB" sz="21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>He started to play tennis </a:t>
            </a:r>
            <a:b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>at the age of…</a:t>
            </a:r>
            <a:endParaRPr lang="en-GB" sz="2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fourteen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b="1" u="sng" dirty="0" smtClean="0">
                <a:latin typeface="Times New Roman" pitchFamily="18" charset="0"/>
                <a:cs typeface="Times New Roman" pitchFamily="18" charset="0"/>
              </a:rPr>
              <a:t>four</a:t>
            </a:r>
            <a:endParaRPr lang="fr-FR" sz="21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fifteen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a) He won his first </a:t>
            </a:r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>professional match</a:t>
            </a:r>
            <a:b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>when he </a:t>
            </a:r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was…</a:t>
            </a: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fifteen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thirteen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fourteen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100" b="1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fr-FR" sz="2100" b="1" i="1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i="1" dirty="0" err="1" smtClean="0">
                <a:latin typeface="Times New Roman" pitchFamily="18" charset="0"/>
                <a:cs typeface="Times New Roman" pitchFamily="18" charset="0"/>
              </a:rPr>
              <a:t>liked</a:t>
            </a: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i="1" dirty="0" err="1" smtClean="0">
                <a:latin typeface="Times New Roman" pitchFamily="18" charset="0"/>
                <a:cs typeface="Times New Roman" pitchFamily="18" charset="0"/>
              </a:rPr>
              <a:t>playing</a:t>
            </a: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2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football and handball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b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asketball and baseball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b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asketball and football</a:t>
            </a:r>
            <a:br>
              <a:rPr lang="fr-FR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100" b="1" i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>He trains…</a:t>
            </a:r>
            <a:endParaRPr lang="en-GB" sz="2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day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3 – 4 times a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week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8416" y="188640"/>
            <a:ext cx="38164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Entrevista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Rafa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Nadal</a:t>
            </a: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You are listening to a radio interview with tennis player, Rafael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Nadal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Select the correct answer for each question.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6066874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/ 4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3" descr="http://upload.wikimedia.org/wikipedia/commons/thumb/d/d7/Nadal-2006.2.jpg/250px-Nadal-2006.2.jpg">
            <a:hlinkClick r:id="rId3"/>
          </p:cNvPr>
          <p:cNvPicPr>
            <a:picLocks/>
          </p:cNvPicPr>
          <p:nvPr/>
        </p:nvPicPr>
        <p:blipFill rotWithShape="1">
          <a:blip r:embed="rId4" cstate="print"/>
          <a:srcRect b="44136"/>
          <a:stretch/>
        </p:blipFill>
        <p:spPr bwMode="auto">
          <a:xfrm>
            <a:off x="5810922" y="2852936"/>
            <a:ext cx="2411412" cy="171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5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37444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>(d) He eats…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(i) 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nly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fruit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(ii) lots of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meat</a:t>
            </a: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(iii) not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fried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1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>(e) He won Wimbledon…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(i) 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twice</a:t>
            </a: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(ii) in 2008 and 2009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(iii) once</a:t>
            </a:r>
          </a:p>
          <a:p>
            <a:endParaRPr lang="fr-FR" sz="21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(f) </a:t>
            </a:r>
            <a:r>
              <a:rPr lang="fr-FR" sz="2100" b="1" i="1" dirty="0" err="1" smtClean="0"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i="1" dirty="0" err="1" smtClean="0">
                <a:latin typeface="Times New Roman" pitchFamily="18" charset="0"/>
                <a:cs typeface="Times New Roman" pitchFamily="18" charset="0"/>
              </a:rPr>
              <a:t>worst</a:t>
            </a: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 moment </a:t>
            </a:r>
            <a:r>
              <a:rPr lang="fr-FR" sz="2100" b="1" i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fr-FR" sz="21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Olympics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in China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(ii) a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injury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in 2008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(iii) a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injury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in 2009</a:t>
            </a:r>
          </a:p>
          <a:p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(g) For </a:t>
            </a:r>
            <a:r>
              <a:rPr lang="fr-FR" sz="2100" b="1" i="1" dirty="0" err="1" smtClean="0">
                <a:latin typeface="Times New Roman" pitchFamily="18" charset="0"/>
                <a:cs typeface="Times New Roman" pitchFamily="18" charset="0"/>
              </a:rPr>
              <a:t>Nadal</a:t>
            </a: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100" b="1" i="1" dirty="0" err="1" smtClean="0">
                <a:latin typeface="Times New Roman" pitchFamily="18" charset="0"/>
                <a:cs typeface="Times New Roman" pitchFamily="18" charset="0"/>
              </a:rPr>
              <a:t>winning</a:t>
            </a: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1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(i)  important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(ii) not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important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(iii) the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important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thing</a:t>
            </a: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9053" y="159651"/>
            <a:ext cx="374441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b="1" i="1" dirty="0" smtClean="0">
                <a:latin typeface="Times New Roman" pitchFamily="18" charset="0"/>
                <a:cs typeface="Times New Roman" pitchFamily="18" charset="0"/>
              </a:rPr>
              <a:t>(h) In the future he hopes to…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(i) 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eep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healthy</a:t>
            </a: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win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more matches</a:t>
            </a:r>
          </a:p>
          <a:p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(iii)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100" dirty="0" err="1" smtClean="0">
                <a:latin typeface="Times New Roman" pitchFamily="18" charset="0"/>
                <a:cs typeface="Times New Roman" pitchFamily="18" charset="0"/>
              </a:rPr>
              <a:t>family</a:t>
            </a:r>
            <a:endParaRPr lang="fr-F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6066874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/ 8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0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56932" y="3356992"/>
            <a:ext cx="234294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800" dirty="0" err="1">
                <a:latin typeface="+mn-lt"/>
              </a:rPr>
              <a:t>Respeto</a:t>
            </a:r>
            <a:endParaRPr lang="en-GB" sz="2800" dirty="0">
              <a:latin typeface="+mn-lt"/>
            </a:endParaRPr>
          </a:p>
          <a:p>
            <a:pPr eaLnBrk="1" hangingPunct="1"/>
            <a:r>
              <a:rPr lang="en-GB" sz="2800" dirty="0" err="1">
                <a:latin typeface="+mn-lt"/>
              </a:rPr>
              <a:t>Excelencia</a:t>
            </a:r>
            <a:endParaRPr lang="en-GB" sz="2800" dirty="0">
              <a:latin typeface="+mn-lt"/>
            </a:endParaRPr>
          </a:p>
          <a:p>
            <a:pPr eaLnBrk="1" hangingPunct="1"/>
            <a:r>
              <a:rPr lang="en-GB" sz="2800" dirty="0">
                <a:latin typeface="+mn-lt"/>
              </a:rPr>
              <a:t>Amistad</a:t>
            </a:r>
          </a:p>
          <a:p>
            <a:pPr eaLnBrk="1" hangingPunct="1"/>
            <a:r>
              <a:rPr lang="en-GB" sz="2800" dirty="0" err="1">
                <a:latin typeface="+mn-lt"/>
              </a:rPr>
              <a:t>Inspiración</a:t>
            </a:r>
            <a:endParaRPr lang="en-GB" sz="2800" dirty="0">
              <a:latin typeface="+mn-lt"/>
            </a:endParaRPr>
          </a:p>
          <a:p>
            <a:pPr eaLnBrk="1" hangingPunct="1"/>
            <a:r>
              <a:rPr lang="en-GB" sz="2800" dirty="0" err="1">
                <a:latin typeface="+mn-lt"/>
              </a:rPr>
              <a:t>Determinación</a:t>
            </a:r>
            <a:endParaRPr lang="en-GB" sz="2800" dirty="0">
              <a:latin typeface="+mn-lt"/>
            </a:endParaRPr>
          </a:p>
          <a:p>
            <a:pPr eaLnBrk="1" hangingPunct="1"/>
            <a:r>
              <a:rPr lang="en-GB" sz="2800" dirty="0" err="1">
                <a:latin typeface="+mn-lt"/>
              </a:rPr>
              <a:t>Igualdad</a:t>
            </a:r>
            <a:r>
              <a:rPr lang="en-GB" sz="2800" dirty="0">
                <a:latin typeface="+mn-lt"/>
              </a:rPr>
              <a:t> </a:t>
            </a:r>
          </a:p>
          <a:p>
            <a:pPr eaLnBrk="1" hangingPunct="1"/>
            <a:r>
              <a:rPr lang="en-GB" sz="2800" dirty="0" err="1">
                <a:latin typeface="+mn-lt"/>
              </a:rPr>
              <a:t>Coraje</a:t>
            </a:r>
            <a:endParaRPr lang="en-GB" sz="2800" dirty="0">
              <a:latin typeface="+mn-lt"/>
            </a:endParaRPr>
          </a:p>
        </p:txBody>
      </p:sp>
      <p:pic>
        <p:nvPicPr>
          <p:cNvPr id="5" name="Picture 3" descr="C:\Users\Isabelle\AppData\Local\Microsoft\Windows\Temporary Internet Files\Content.IE5\HT1B84JT\MP9003628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136223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olympic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345">
            <a:off x="327640" y="431023"/>
            <a:ext cx="23971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3808" y="332655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Los </a:t>
            </a:r>
            <a:r>
              <a:rPr lang="en-GB" sz="4000" b="1" dirty="0" err="1" smtClean="0"/>
              <a:t>valores</a:t>
            </a:r>
            <a:r>
              <a:rPr lang="en-GB" sz="4000" b="1" dirty="0" smtClean="0"/>
              <a:t> </a:t>
            </a:r>
            <a:r>
              <a:rPr lang="en-GB" sz="4000" b="1" dirty="0" err="1" smtClean="0"/>
              <a:t>olímpicos</a:t>
            </a:r>
            <a:endParaRPr lang="fr-FR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42210"/>
            <a:ext cx="3355097" cy="266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049" y="4126433"/>
            <a:ext cx="60486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Lee el </a:t>
            </a:r>
            <a:r>
              <a:rPr lang="en-GB" sz="2400" dirty="0" err="1" smtClean="0"/>
              <a:t>texto</a:t>
            </a:r>
            <a:r>
              <a:rPr lang="en-GB" sz="2400" dirty="0" smtClean="0"/>
              <a:t> de </a:t>
            </a:r>
            <a:r>
              <a:rPr lang="en-GB" sz="2400" dirty="0" err="1" smtClean="0"/>
              <a:t>nuevo</a:t>
            </a:r>
            <a:r>
              <a:rPr lang="en-GB" sz="2400" dirty="0" smtClean="0"/>
              <a:t>.  Mira </a:t>
            </a:r>
            <a:r>
              <a:rPr lang="en-GB" sz="2400" dirty="0" err="1" smtClean="0"/>
              <a:t>las</a:t>
            </a:r>
            <a:r>
              <a:rPr lang="en-GB" sz="2400" dirty="0" smtClean="0"/>
              <a:t> </a:t>
            </a:r>
            <a:r>
              <a:rPr lang="en-GB" sz="2400" dirty="0" err="1" smtClean="0"/>
              <a:t>frases</a:t>
            </a:r>
            <a:r>
              <a:rPr lang="en-GB" sz="2400" dirty="0" smtClean="0"/>
              <a:t> </a:t>
            </a:r>
            <a:r>
              <a:rPr lang="en-GB" sz="2400" dirty="0" err="1" smtClean="0"/>
              <a:t>subrayadas</a:t>
            </a:r>
            <a:r>
              <a:rPr lang="en-GB" sz="2400" dirty="0" smtClean="0"/>
              <a:t>.  </a:t>
            </a:r>
            <a:r>
              <a:rPr lang="en-GB" sz="2400" dirty="0" err="1" smtClean="0"/>
              <a:t>Indentifícalas</a:t>
            </a:r>
            <a:r>
              <a:rPr lang="en-GB" sz="2400" dirty="0" smtClean="0"/>
              <a:t> con el </a:t>
            </a:r>
            <a:r>
              <a:rPr lang="en-GB" sz="2400" dirty="0" err="1" smtClean="0"/>
              <a:t>valor</a:t>
            </a:r>
            <a:r>
              <a:rPr lang="en-GB" sz="2400" dirty="0" smtClean="0"/>
              <a:t> </a:t>
            </a:r>
            <a:r>
              <a:rPr lang="en-GB" sz="2400" dirty="0" err="1" smtClean="0"/>
              <a:t>olímpico</a:t>
            </a:r>
            <a:r>
              <a:rPr lang="en-GB" sz="2400" dirty="0" smtClean="0"/>
              <a:t> </a:t>
            </a:r>
            <a:r>
              <a:rPr lang="en-GB" sz="2400" dirty="0" err="1" smtClean="0"/>
              <a:t>más</a:t>
            </a:r>
            <a:r>
              <a:rPr lang="en-GB" sz="2400" dirty="0" smtClean="0"/>
              <a:t> </a:t>
            </a:r>
            <a:r>
              <a:rPr lang="en-GB" sz="2400" dirty="0" err="1" smtClean="0"/>
              <a:t>apropiado</a:t>
            </a:r>
            <a:r>
              <a:rPr lang="en-GB" sz="2400" dirty="0" smtClean="0"/>
              <a:t>.</a:t>
            </a:r>
          </a:p>
          <a:p>
            <a:r>
              <a:rPr lang="en-GB" sz="2400" dirty="0" smtClean="0">
                <a:latin typeface="Calibri"/>
                <a:cs typeface="Calibri"/>
              </a:rPr>
              <a:t>¿Hay </a:t>
            </a:r>
            <a:r>
              <a:rPr lang="en-GB" sz="2400" dirty="0" err="1" smtClean="0">
                <a:latin typeface="Calibri"/>
                <a:cs typeface="Calibri"/>
              </a:rPr>
              <a:t>evidencia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para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err="1" smtClean="0">
                <a:latin typeface="Calibri"/>
                <a:cs typeface="Calibri"/>
              </a:rPr>
              <a:t>todos</a:t>
            </a:r>
            <a:r>
              <a:rPr lang="en-GB" sz="2400" dirty="0" smtClean="0">
                <a:latin typeface="Calibri"/>
                <a:cs typeface="Calibri"/>
              </a:rPr>
              <a:t> los </a:t>
            </a:r>
            <a:r>
              <a:rPr lang="en-GB" sz="2400" dirty="0" err="1" smtClean="0">
                <a:latin typeface="Calibri"/>
                <a:cs typeface="Calibri"/>
              </a:rPr>
              <a:t>valores</a:t>
            </a:r>
            <a:r>
              <a:rPr lang="en-GB" sz="2400" dirty="0" smtClean="0">
                <a:latin typeface="Calibri"/>
                <a:cs typeface="Calibri"/>
              </a:rPr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3605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410</Words>
  <Application>Microsoft Office PowerPoint</Application>
  <PresentationFormat>On-screen Show (4:3)</PresentationFormat>
  <Paragraphs>98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Entrevista con  un deportista olímpico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Entrevista con  un deportista olímpico</dc:title>
  <dc:creator>Mark Dawes</dc:creator>
  <cp:lastModifiedBy>Mark Dawes</cp:lastModifiedBy>
  <cp:revision>2</cp:revision>
  <dcterms:created xsi:type="dcterms:W3CDTF">2012-04-11T22:43:56Z</dcterms:created>
  <dcterms:modified xsi:type="dcterms:W3CDTF">2012-04-11T22:51:43Z</dcterms:modified>
</cp:coreProperties>
</file>