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2" r:id="rId3"/>
    <p:sldId id="258" r:id="rId4"/>
    <p:sldId id="257"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780" autoAdjust="0"/>
  </p:normalViewPr>
  <p:slideViewPr>
    <p:cSldViewPr>
      <p:cViewPr varScale="1">
        <p:scale>
          <a:sx n="55" d="100"/>
          <a:sy n="55" d="100"/>
        </p:scale>
        <p:origin x="-9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1897B5A-A5DC-45AE-B35B-BFC474BBC7EE}" type="datetimeFigureOut">
              <a:rPr lang="en-US"/>
              <a:pPr>
                <a:defRPr/>
              </a:pPr>
              <a:t>9/3/2011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36CA63B7-5FAD-4957-86BF-44968274F96E}" type="slidenum">
              <a:rPr lang="en-US"/>
              <a:pPr>
                <a:defRPr/>
              </a:pPr>
              <a:t>‹#›</a:t>
            </a:fld>
            <a:endParaRPr lang="en-US"/>
          </a:p>
        </p:txBody>
      </p:sp>
    </p:spTree>
    <p:extLst>
      <p:ext uri="{BB962C8B-B14F-4D97-AF65-F5344CB8AC3E}">
        <p14:creationId xmlns:p14="http://schemas.microsoft.com/office/powerpoint/2010/main" val="149845064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mjennings26.files.wordpress.com/2008/08/pupusas.jpg" TargetMode="External"/><Relationship Id="rId3" Type="http://schemas.openxmlformats.org/officeDocument/2006/relationships/hyperlink" Target="http://lacuisineaumexique.unblog.fr/files/2008/02/10014203466.jpg" TargetMode="External"/><Relationship Id="rId7" Type="http://schemas.openxmlformats.org/officeDocument/2006/relationships/hyperlink" Target="http://4.bp.blogspot.com/_PrAvgW_UQiM/RhU_cDP8zLI/AAAAAAAAALE/3rcJ5XSLsdU/s400/soda_bread.jpg"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listen2russian.com/lesson05/d/russian-easter-cake.jpg" TargetMode="External"/><Relationship Id="rId5" Type="http://schemas.openxmlformats.org/officeDocument/2006/relationships/hyperlink" Target="http://1.bp.blogspot.com/_dcdHJtUXalE/SxVG84JOwRI/AAAAAAAACJE/b3O49VSVWyg/s1600/Fancy+Stollen+December+1st.jpg" TargetMode="External"/><Relationship Id="rId4" Type="http://schemas.openxmlformats.org/officeDocument/2006/relationships/hyperlink" Target="http://bestapartmentsinrome.files.wordpress.com/2010/12/panettone-1.jpg"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openclipart.org/image/800px/svg_to_png/bulle.png"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s-ES_tradnl" u="sng" smtClean="0">
                <a:hlinkClick r:id="rId3"/>
              </a:rPr>
              <a:t>http://lacuisineaumexique.unblog.fr/files/2008/02/10014203466.jpg</a:t>
            </a:r>
            <a:r>
              <a:rPr lang="es-ES_tradnl" smtClean="0"/>
              <a:t> roscon de reyes</a:t>
            </a:r>
            <a:br>
              <a:rPr lang="es-ES_tradnl" smtClean="0"/>
            </a:br>
            <a:r>
              <a:rPr lang="es-ES_tradnl" u="sng" smtClean="0">
                <a:hlinkClick r:id="rId4"/>
              </a:rPr>
              <a:t>http://bestapartmentsinrome.files.wordpress.com/2010/12/panettone-1.jpg</a:t>
            </a:r>
            <a:r>
              <a:rPr lang="es-ES_tradnl" smtClean="0"/>
              <a:t> - panettone</a:t>
            </a:r>
            <a:br>
              <a:rPr lang="es-ES_tradnl" smtClean="0"/>
            </a:br>
            <a:r>
              <a:rPr lang="es-ES_tradnl" u="sng" smtClean="0">
                <a:hlinkClick r:id="rId5"/>
              </a:rPr>
              <a:t>http://1.bp.blogspot.com/_dcdHJtUXalE/SxVG84JOwRI/AAAAAAAACJE/b3O49VSVWyg/s1600/Fancy+Stollen+December+1st.jpg</a:t>
            </a:r>
            <a:r>
              <a:rPr lang="es-ES_tradnl" smtClean="0"/>
              <a:t> – stollen</a:t>
            </a:r>
            <a:br>
              <a:rPr lang="es-ES_tradnl" smtClean="0"/>
            </a:br>
            <a:r>
              <a:rPr lang="es-ES_tradnl" u="sng" smtClean="0">
                <a:hlinkClick r:id="rId6"/>
              </a:rPr>
              <a:t>http://listen2russian.com/lesson05/d/russian-easter-cake.jpg</a:t>
            </a:r>
            <a:r>
              <a:rPr lang="es-ES_tradnl" smtClean="0"/>
              <a:t> - Kulich</a:t>
            </a:r>
            <a:br>
              <a:rPr lang="es-ES_tradnl" smtClean="0"/>
            </a:br>
            <a:r>
              <a:rPr lang="es-ES_tradnl" u="sng" smtClean="0">
                <a:hlinkClick r:id="rId7"/>
              </a:rPr>
              <a:t>http://4.bp.blogspot.com/_PrAvgW_UQiM/RhU_cDP8zLI/AAAAAAAAALE/3rcJ5XSLsdU/s400/soda_bread.jpg</a:t>
            </a:r>
            <a:r>
              <a:rPr lang="es-ES_tradnl" smtClean="0"/>
              <a:t> - soda bread</a:t>
            </a:r>
            <a:br>
              <a:rPr lang="es-ES_tradnl" smtClean="0"/>
            </a:br>
            <a:r>
              <a:rPr lang="es-ES_tradnl" u="sng" smtClean="0">
                <a:hlinkClick r:id="rId8"/>
              </a:rPr>
              <a:t>http://mjennings26.files.wordpress.com/2008/08/pupusas.jpg</a:t>
            </a:r>
            <a:r>
              <a:rPr lang="es-ES_tradnl" smtClean="0"/>
              <a:t> - pupusas</a:t>
            </a:r>
            <a:endParaRPr lang="en-US" smtClean="0"/>
          </a:p>
          <a:p>
            <a:pPr>
              <a:spcBef>
                <a:spcPct val="0"/>
              </a:spcBef>
            </a:pPr>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1248848-FD64-4919-BC5D-4C0436FF5EAA}"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dirty="0" smtClean="0"/>
              <a:t>This lesson is for students to do some independent research on different breads.  This could be a homework if access to IT is not possible.  It can also be done during this unit at any time as it is not dependent</a:t>
            </a:r>
            <a:r>
              <a:rPr lang="en-GB" baseline="0" dirty="0" smtClean="0"/>
              <a:t> on previous lessons.</a:t>
            </a:r>
            <a:endParaRPr lang="en-US" dirty="0"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CA2AF5D-AD8D-45C1-A66A-E936019AD4E6}"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s-ES" smtClean="0"/>
              <a:t>Additional text for reading as extension.</a:t>
            </a:r>
            <a:br>
              <a:rPr lang="es-ES" smtClean="0"/>
            </a:br>
            <a:endParaRPr lang="es-ES" smtClean="0"/>
          </a:p>
          <a:p>
            <a:pPr>
              <a:spcBef>
                <a:spcPct val="0"/>
              </a:spcBef>
            </a:pPr>
            <a:r>
              <a:rPr lang="es-ES" smtClean="0"/>
              <a:t>Guagua en quechua es niño pequeño, infante o bebe, que es la representación usual de estas figuras de masa de harina cocida o pan. En el sur del Perú y en Bolivia se denominan “tantawawas” o “Tantaguaguas”, palabra aymará compuesta por las voces “tanta”, que significa pan y “wawa” que significa niño.</a:t>
            </a:r>
            <a:endParaRPr lang="en-US" smtClean="0"/>
          </a:p>
          <a:p>
            <a:pPr>
              <a:spcBef>
                <a:spcPct val="0"/>
              </a:spcBef>
            </a:pPr>
            <a:endParaRPr 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8449F0E0-AAFA-4254-B984-A73C8928145F}"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s-ES_tradnl" smtClean="0"/>
              <a:t> An alternative activity would be to create a wordle on the theme of bread</a:t>
            </a:r>
            <a:br>
              <a:rPr lang="es-ES_tradnl" smtClean="0"/>
            </a:br>
            <a:r>
              <a:rPr lang="es-ES_tradnl" smtClean="0"/>
              <a:t>This would bring together all the work done so far on the theme.</a:t>
            </a:r>
            <a:br>
              <a:rPr lang="es-ES_tradnl" smtClean="0"/>
            </a:br>
            <a:endParaRPr lang="en-US" smtClean="0"/>
          </a:p>
          <a:p>
            <a:pPr>
              <a:spcBef>
                <a:spcPct val="0"/>
              </a:spcBef>
            </a:pPr>
            <a:r>
              <a:rPr lang="en-US" u="sng" smtClean="0">
                <a:hlinkClick r:id="rId3"/>
              </a:rPr>
              <a:t>http://www.openclipart.org/image/800px/svg_to_png/bulle.png</a:t>
            </a:r>
            <a:r>
              <a:rPr lang="en-US" smtClean="0"/>
              <a:t> - thought cloud</a:t>
            </a:r>
          </a:p>
          <a:p>
            <a:pPr>
              <a:spcBef>
                <a:spcPct val="0"/>
              </a:spcBef>
            </a:pPr>
            <a:endParaRPr lang="en-US"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89D0655-B2B8-4195-8873-802D7F9B79B9}"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smtClean="0"/>
              <a:t>A further alternative would be to write a poem.</a:t>
            </a:r>
            <a:endParaRPr 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C6567B2D-858C-4581-B512-479977CED2D0}" type="slidenum">
              <a:rPr lang="en-US"/>
              <a:pPr fontAlgn="base">
                <a:spcBef>
                  <a:spcPct val="0"/>
                </a:spcBef>
                <a:spcAft>
                  <a:spcPct val="0"/>
                </a:spcAft>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42A6EFB-57BE-49C9-8D9E-06F1224E26E8}"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C53276-B90F-45C3-B0F3-0A0CE9E35FD2}" type="slidenum">
              <a:rPr lang="en-US"/>
              <a:pPr>
                <a:defRPr/>
              </a:pPr>
              <a:t>‹#›</a:t>
            </a:fld>
            <a:endParaRPr lang="en-US"/>
          </a:p>
        </p:txBody>
      </p:sp>
    </p:spTree>
    <p:extLst>
      <p:ext uri="{BB962C8B-B14F-4D97-AF65-F5344CB8AC3E}">
        <p14:creationId xmlns:p14="http://schemas.microsoft.com/office/powerpoint/2010/main" val="138261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71C6142-00B3-4145-BDFF-15818C7DDC19}"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8FFCCE-B990-4186-9D30-29A430D38AC5}" type="slidenum">
              <a:rPr lang="en-US"/>
              <a:pPr>
                <a:defRPr/>
              </a:pPr>
              <a:t>‹#›</a:t>
            </a:fld>
            <a:endParaRPr lang="en-US"/>
          </a:p>
        </p:txBody>
      </p:sp>
    </p:spTree>
    <p:extLst>
      <p:ext uri="{BB962C8B-B14F-4D97-AF65-F5344CB8AC3E}">
        <p14:creationId xmlns:p14="http://schemas.microsoft.com/office/powerpoint/2010/main" val="1511715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1013D8-A53D-4AF1-94EB-5173691C798D}"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306A8F-A2EA-4717-BF5F-68D850A81BFA}" type="slidenum">
              <a:rPr lang="en-US"/>
              <a:pPr>
                <a:defRPr/>
              </a:pPr>
              <a:t>‹#›</a:t>
            </a:fld>
            <a:endParaRPr lang="en-US"/>
          </a:p>
        </p:txBody>
      </p:sp>
    </p:spTree>
    <p:extLst>
      <p:ext uri="{BB962C8B-B14F-4D97-AF65-F5344CB8AC3E}">
        <p14:creationId xmlns:p14="http://schemas.microsoft.com/office/powerpoint/2010/main" val="1144341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EBA86D0-2FB7-41CD-9C9C-BA4DE9E8450C}"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2FFBDD-CEBC-48D1-BD5A-30A33D040B4E}" type="slidenum">
              <a:rPr lang="en-US"/>
              <a:pPr>
                <a:defRPr/>
              </a:pPr>
              <a:t>‹#›</a:t>
            </a:fld>
            <a:endParaRPr lang="en-US"/>
          </a:p>
        </p:txBody>
      </p:sp>
    </p:spTree>
    <p:extLst>
      <p:ext uri="{BB962C8B-B14F-4D97-AF65-F5344CB8AC3E}">
        <p14:creationId xmlns:p14="http://schemas.microsoft.com/office/powerpoint/2010/main" val="204608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E59488-C026-4CBC-BF45-3223B0A1F47F}"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81E3F7-C15C-4572-8557-34B72FB36CCE}" type="slidenum">
              <a:rPr lang="en-US"/>
              <a:pPr>
                <a:defRPr/>
              </a:pPr>
              <a:t>‹#›</a:t>
            </a:fld>
            <a:endParaRPr lang="en-US"/>
          </a:p>
        </p:txBody>
      </p:sp>
    </p:spTree>
    <p:extLst>
      <p:ext uri="{BB962C8B-B14F-4D97-AF65-F5344CB8AC3E}">
        <p14:creationId xmlns:p14="http://schemas.microsoft.com/office/powerpoint/2010/main" val="2126697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A265861-CE70-43BB-9926-EC71EC16E229}"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41FCB11-D54B-4EF8-96A4-7F5B1C05D96C}" type="slidenum">
              <a:rPr lang="en-US"/>
              <a:pPr>
                <a:defRPr/>
              </a:pPr>
              <a:t>‹#›</a:t>
            </a:fld>
            <a:endParaRPr lang="en-US"/>
          </a:p>
        </p:txBody>
      </p:sp>
    </p:spTree>
    <p:extLst>
      <p:ext uri="{BB962C8B-B14F-4D97-AF65-F5344CB8AC3E}">
        <p14:creationId xmlns:p14="http://schemas.microsoft.com/office/powerpoint/2010/main" val="3465987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D11F600-EEEB-46D1-9F6E-91C35057A3C1}" type="datetimeFigureOut">
              <a:rPr lang="en-US"/>
              <a:pPr>
                <a:defRPr/>
              </a:pPr>
              <a:t>9/3/2011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FF5A8F9-93EA-4E19-A429-218A03989D64}" type="slidenum">
              <a:rPr lang="en-US"/>
              <a:pPr>
                <a:defRPr/>
              </a:pPr>
              <a:t>‹#›</a:t>
            </a:fld>
            <a:endParaRPr lang="en-US"/>
          </a:p>
        </p:txBody>
      </p:sp>
    </p:spTree>
    <p:extLst>
      <p:ext uri="{BB962C8B-B14F-4D97-AF65-F5344CB8AC3E}">
        <p14:creationId xmlns:p14="http://schemas.microsoft.com/office/powerpoint/2010/main" val="178402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CB07393-3D16-4F26-AAB8-3FA19DE01552}" type="datetimeFigureOut">
              <a:rPr lang="en-US"/>
              <a:pPr>
                <a:defRPr/>
              </a:pPr>
              <a:t>9/3/2011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71511C3-5DCF-48FE-81EB-03755280F6E9}" type="slidenum">
              <a:rPr lang="en-US"/>
              <a:pPr>
                <a:defRPr/>
              </a:pPr>
              <a:t>‹#›</a:t>
            </a:fld>
            <a:endParaRPr lang="en-US"/>
          </a:p>
        </p:txBody>
      </p:sp>
    </p:spTree>
    <p:extLst>
      <p:ext uri="{BB962C8B-B14F-4D97-AF65-F5344CB8AC3E}">
        <p14:creationId xmlns:p14="http://schemas.microsoft.com/office/powerpoint/2010/main" val="85269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B7C5CFC-28EA-499E-8EE3-8E19EDF92F20}" type="datetimeFigureOut">
              <a:rPr lang="en-US"/>
              <a:pPr>
                <a:defRPr/>
              </a:pPr>
              <a:t>9/3/2011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495D7FA-609A-4ED2-89FF-6ED1AE2F5606}" type="slidenum">
              <a:rPr lang="en-US"/>
              <a:pPr>
                <a:defRPr/>
              </a:pPr>
              <a:t>‹#›</a:t>
            </a:fld>
            <a:endParaRPr lang="en-US"/>
          </a:p>
        </p:txBody>
      </p:sp>
    </p:spTree>
    <p:extLst>
      <p:ext uri="{BB962C8B-B14F-4D97-AF65-F5344CB8AC3E}">
        <p14:creationId xmlns:p14="http://schemas.microsoft.com/office/powerpoint/2010/main" val="2163970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5E1C04D-7990-40A7-955D-667107EB0484}"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66EC907-8B25-4E14-8C66-F02666E88B30}" type="slidenum">
              <a:rPr lang="en-US"/>
              <a:pPr>
                <a:defRPr/>
              </a:pPr>
              <a:t>‹#›</a:t>
            </a:fld>
            <a:endParaRPr lang="en-US"/>
          </a:p>
        </p:txBody>
      </p:sp>
    </p:spTree>
    <p:extLst>
      <p:ext uri="{BB962C8B-B14F-4D97-AF65-F5344CB8AC3E}">
        <p14:creationId xmlns:p14="http://schemas.microsoft.com/office/powerpoint/2010/main" val="142046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A4630CC-AF31-4A59-A356-A8E89092ED37}"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756E11-F85C-4EDF-858A-CF56664269A8}" type="slidenum">
              <a:rPr lang="en-US"/>
              <a:pPr>
                <a:defRPr/>
              </a:pPr>
              <a:t>‹#›</a:t>
            </a:fld>
            <a:endParaRPr lang="en-US"/>
          </a:p>
        </p:txBody>
      </p:sp>
    </p:spTree>
    <p:extLst>
      <p:ext uri="{BB962C8B-B14F-4D97-AF65-F5344CB8AC3E}">
        <p14:creationId xmlns:p14="http://schemas.microsoft.com/office/powerpoint/2010/main" val="58857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F333FD3-5E21-4647-9F00-07F3F23BD5D3}" type="datetimeFigureOut">
              <a:rPr lang="en-US"/>
              <a:pPr>
                <a:defRPr/>
              </a:pPr>
              <a:t>9/3/2011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86BBCFD-4F1B-45EC-8755-B3481E0B310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857250" y="-214313"/>
            <a:ext cx="7772400" cy="1470026"/>
          </a:xfrm>
        </p:spPr>
        <p:txBody>
          <a:bodyPr/>
          <a:lstStyle/>
          <a:p>
            <a:r>
              <a:rPr lang="en-GB" sz="6600" b="1" smtClean="0"/>
              <a:t>El pan para celebrar</a:t>
            </a:r>
            <a:endParaRPr lang="en-US" sz="6600" b="1" smtClean="0"/>
          </a:p>
        </p:txBody>
      </p:sp>
      <p:pic>
        <p:nvPicPr>
          <p:cNvPr id="20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1071563"/>
            <a:ext cx="2381250"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8"/>
          <p:cNvSpPr txBox="1">
            <a:spLocks noChangeArrowheads="1"/>
          </p:cNvSpPr>
          <p:nvPr/>
        </p:nvSpPr>
        <p:spPr bwMode="auto">
          <a:xfrm>
            <a:off x="3143250" y="2500313"/>
            <a:ext cx="2357438"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2500" b="1">
                <a:solidFill>
                  <a:srgbClr val="FFFF00"/>
                </a:solidFill>
              </a:rPr>
              <a:t>guaguas de pan</a:t>
            </a:r>
            <a:endParaRPr lang="en-US" sz="2500" b="1">
              <a:solidFill>
                <a:srgbClr val="FFFF00"/>
              </a:solidFill>
            </a:endParaRPr>
          </a:p>
        </p:txBody>
      </p:sp>
      <p:pic>
        <p:nvPicPr>
          <p:cNvPr id="2053" name="Picture 9" descr="roscondereye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57938" y="1000125"/>
            <a:ext cx="2381250" cy="202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10"/>
          <p:cNvSpPr txBox="1">
            <a:spLocks noChangeArrowheads="1"/>
          </p:cNvSpPr>
          <p:nvPr/>
        </p:nvSpPr>
        <p:spPr bwMode="auto">
          <a:xfrm>
            <a:off x="6357938" y="2571750"/>
            <a:ext cx="235743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2500" b="1">
                <a:solidFill>
                  <a:srgbClr val="FFFF00"/>
                </a:solidFill>
              </a:rPr>
              <a:t>roscón de reyes</a:t>
            </a:r>
            <a:endParaRPr lang="en-US" sz="2500" b="1">
              <a:solidFill>
                <a:srgbClr val="FFFF00"/>
              </a:solidFill>
            </a:endParaRPr>
          </a:p>
        </p:txBody>
      </p:sp>
      <p:pic>
        <p:nvPicPr>
          <p:cNvPr id="2055" name="Picture 11" descr="challah_260x292px.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71813" y="3071813"/>
            <a:ext cx="2286000" cy="256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TextBox 12"/>
          <p:cNvSpPr txBox="1">
            <a:spLocks noChangeArrowheads="1"/>
          </p:cNvSpPr>
          <p:nvPr/>
        </p:nvSpPr>
        <p:spPr bwMode="auto">
          <a:xfrm>
            <a:off x="2786063" y="4429125"/>
            <a:ext cx="23574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3600" b="1">
                <a:solidFill>
                  <a:srgbClr val="FFFF00"/>
                </a:solidFill>
              </a:rPr>
              <a:t>challah</a:t>
            </a:r>
            <a:endParaRPr lang="en-US" sz="3600" b="1">
              <a:solidFill>
                <a:srgbClr val="FFFF00"/>
              </a:solidFill>
            </a:endParaRPr>
          </a:p>
        </p:txBody>
      </p:sp>
      <p:pic>
        <p:nvPicPr>
          <p:cNvPr id="2057" name="Picture 13" descr="soda_bread.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28625" y="4660900"/>
            <a:ext cx="2357438"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4" descr="panettone-1.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00063" y="1071563"/>
            <a:ext cx="2389187"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5" descr="russian-easter-cake.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072188" y="3214688"/>
            <a:ext cx="2686050"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TextBox 16"/>
          <p:cNvSpPr txBox="1">
            <a:spLocks noChangeArrowheads="1"/>
          </p:cNvSpPr>
          <p:nvPr/>
        </p:nvSpPr>
        <p:spPr bwMode="auto">
          <a:xfrm>
            <a:off x="6429375" y="4429125"/>
            <a:ext cx="23574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r>
              <a:rPr lang="en-GB" sz="3600" b="1">
                <a:solidFill>
                  <a:srgbClr val="FFFF00"/>
                </a:solidFill>
              </a:rPr>
              <a:t>kulich</a:t>
            </a:r>
            <a:endParaRPr lang="en-US" sz="3600" b="1">
              <a:solidFill>
                <a:srgbClr val="FFFF00"/>
              </a:solidFill>
            </a:endParaRPr>
          </a:p>
        </p:txBody>
      </p:sp>
      <p:sp>
        <p:nvSpPr>
          <p:cNvPr id="2061" name="TextBox 17"/>
          <p:cNvSpPr txBox="1">
            <a:spLocks noChangeArrowheads="1"/>
          </p:cNvSpPr>
          <p:nvPr/>
        </p:nvSpPr>
        <p:spPr bwMode="auto">
          <a:xfrm>
            <a:off x="500063" y="1071563"/>
            <a:ext cx="23574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3600" b="1">
                <a:solidFill>
                  <a:srgbClr val="FFFF00"/>
                </a:solidFill>
              </a:rPr>
              <a:t>panettone</a:t>
            </a:r>
            <a:endParaRPr lang="en-US" sz="3600" b="1">
              <a:solidFill>
                <a:srgbClr val="FFFF00"/>
              </a:solidFill>
            </a:endParaRPr>
          </a:p>
        </p:txBody>
      </p:sp>
      <p:sp>
        <p:nvSpPr>
          <p:cNvPr id="2062" name="TextBox 18"/>
          <p:cNvSpPr txBox="1">
            <a:spLocks noChangeArrowheads="1"/>
          </p:cNvSpPr>
          <p:nvPr/>
        </p:nvSpPr>
        <p:spPr bwMode="auto">
          <a:xfrm>
            <a:off x="285750" y="4572000"/>
            <a:ext cx="2714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3600" b="1">
                <a:solidFill>
                  <a:srgbClr val="FFFF00"/>
                </a:solidFill>
              </a:rPr>
              <a:t>pan de soda</a:t>
            </a:r>
            <a:endParaRPr lang="en-US" sz="3600" b="1">
              <a:solidFill>
                <a:srgbClr val="FFFF00"/>
              </a:solidFill>
            </a:endParaRPr>
          </a:p>
        </p:txBody>
      </p:sp>
      <p:pic>
        <p:nvPicPr>
          <p:cNvPr id="2063" name="Picture 19" descr="pupusas.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786313" y="5000625"/>
            <a:ext cx="2511425" cy="167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4" name="TextBox 20"/>
          <p:cNvSpPr txBox="1">
            <a:spLocks noChangeArrowheads="1"/>
          </p:cNvSpPr>
          <p:nvPr/>
        </p:nvSpPr>
        <p:spPr bwMode="auto">
          <a:xfrm>
            <a:off x="5000625" y="6069013"/>
            <a:ext cx="23574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r>
              <a:rPr lang="en-GB" sz="3600" b="1">
                <a:solidFill>
                  <a:srgbClr val="FFFF00"/>
                </a:solidFill>
              </a:rPr>
              <a:t>pupusas</a:t>
            </a:r>
            <a:endParaRPr lang="en-US" sz="3600" b="1">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9672" y="332656"/>
            <a:ext cx="5832648" cy="4374486"/>
          </a:xfrm>
          <a:prstGeom prst="rect">
            <a:avLst/>
          </a:prstGeom>
        </p:spPr>
      </p:pic>
      <p:sp>
        <p:nvSpPr>
          <p:cNvPr id="5" name="TextBox 4"/>
          <p:cNvSpPr txBox="1"/>
          <p:nvPr/>
        </p:nvSpPr>
        <p:spPr>
          <a:xfrm>
            <a:off x="899592" y="5013176"/>
            <a:ext cx="7992888" cy="1569660"/>
          </a:xfrm>
          <a:prstGeom prst="rect">
            <a:avLst/>
          </a:prstGeom>
          <a:noFill/>
        </p:spPr>
        <p:txBody>
          <a:bodyPr wrap="square" rtlCol="0">
            <a:spAutoFit/>
          </a:bodyPr>
          <a:lstStyle/>
          <a:p>
            <a:r>
              <a:rPr lang="en-GB" sz="2400" dirty="0" err="1" smtClean="0">
                <a:latin typeface="+mn-lt"/>
              </a:rPr>
              <a:t>Objetivos</a:t>
            </a:r>
            <a:r>
              <a:rPr lang="en-GB" sz="2400" dirty="0" smtClean="0">
                <a:latin typeface="+mn-lt"/>
              </a:rPr>
              <a:t>:</a:t>
            </a:r>
          </a:p>
          <a:p>
            <a:pPr marL="285750" indent="-285750">
              <a:buFont typeface="Wingdings" pitchFamily="2" charset="2"/>
              <a:buChar char="§"/>
            </a:pPr>
            <a:r>
              <a:rPr lang="en-GB" sz="2400" dirty="0" err="1" smtClean="0">
                <a:latin typeface="+mn-lt"/>
              </a:rPr>
              <a:t>Informarme</a:t>
            </a:r>
            <a:r>
              <a:rPr lang="en-GB" sz="2400" dirty="0" smtClean="0">
                <a:latin typeface="+mn-lt"/>
              </a:rPr>
              <a:t> en </a:t>
            </a:r>
            <a:r>
              <a:rPr lang="en-GB" sz="2400" dirty="0" smtClean="0">
                <a:latin typeface="+mn-lt"/>
              </a:rPr>
              <a:t>Internet </a:t>
            </a:r>
            <a:r>
              <a:rPr lang="en-GB" sz="2400" dirty="0" err="1" smtClean="0">
                <a:latin typeface="+mn-lt"/>
              </a:rPr>
              <a:t>sobre</a:t>
            </a:r>
            <a:r>
              <a:rPr lang="en-GB" sz="2400" dirty="0" smtClean="0">
                <a:latin typeface="+mn-lt"/>
              </a:rPr>
              <a:t> </a:t>
            </a:r>
            <a:r>
              <a:rPr lang="en-GB" sz="2400" dirty="0" err="1" smtClean="0">
                <a:latin typeface="+mn-lt"/>
              </a:rPr>
              <a:t>diferentes</a:t>
            </a:r>
            <a:r>
              <a:rPr lang="en-GB" sz="2400" dirty="0" smtClean="0">
                <a:latin typeface="+mn-lt"/>
              </a:rPr>
              <a:t> </a:t>
            </a:r>
            <a:r>
              <a:rPr lang="en-GB" sz="2400" dirty="0" err="1" smtClean="0">
                <a:latin typeface="+mn-lt"/>
              </a:rPr>
              <a:t>tipos</a:t>
            </a:r>
            <a:r>
              <a:rPr lang="en-GB" sz="2400" dirty="0" smtClean="0">
                <a:latin typeface="+mn-lt"/>
              </a:rPr>
              <a:t> de pan</a:t>
            </a:r>
          </a:p>
          <a:p>
            <a:pPr marL="285750" indent="-285750">
              <a:buFont typeface="Wingdings" pitchFamily="2" charset="2"/>
              <a:buChar char="§"/>
            </a:pPr>
            <a:r>
              <a:rPr lang="en-GB" sz="2400" dirty="0" err="1" smtClean="0">
                <a:latin typeface="+mn-lt"/>
              </a:rPr>
              <a:t>Elegir</a:t>
            </a:r>
            <a:r>
              <a:rPr lang="en-GB" sz="2400" dirty="0" smtClean="0">
                <a:latin typeface="+mn-lt"/>
              </a:rPr>
              <a:t> </a:t>
            </a:r>
            <a:r>
              <a:rPr lang="en-GB" sz="2400" dirty="0" err="1" smtClean="0">
                <a:latin typeface="+mn-lt"/>
              </a:rPr>
              <a:t>una</a:t>
            </a:r>
            <a:r>
              <a:rPr lang="en-GB" sz="2400" dirty="0" smtClean="0">
                <a:latin typeface="+mn-lt"/>
              </a:rPr>
              <a:t> forma </a:t>
            </a:r>
            <a:r>
              <a:rPr lang="en-GB" sz="2400" dirty="0" err="1" smtClean="0">
                <a:latin typeface="+mn-lt"/>
              </a:rPr>
              <a:t>apropiada</a:t>
            </a:r>
            <a:r>
              <a:rPr lang="en-GB" sz="2400" dirty="0" smtClean="0">
                <a:latin typeface="+mn-lt"/>
              </a:rPr>
              <a:t> </a:t>
            </a:r>
            <a:r>
              <a:rPr lang="en-GB" sz="2400" dirty="0" err="1" smtClean="0">
                <a:latin typeface="+mn-lt"/>
              </a:rPr>
              <a:t>para</a:t>
            </a:r>
            <a:r>
              <a:rPr lang="en-GB" sz="2400" dirty="0" smtClean="0">
                <a:latin typeface="+mn-lt"/>
              </a:rPr>
              <a:t> </a:t>
            </a:r>
            <a:r>
              <a:rPr lang="en-GB" sz="2400" dirty="0" err="1" smtClean="0">
                <a:latin typeface="+mn-lt"/>
              </a:rPr>
              <a:t>presentar</a:t>
            </a:r>
            <a:r>
              <a:rPr lang="en-GB" sz="2400" dirty="0" smtClean="0">
                <a:latin typeface="+mn-lt"/>
              </a:rPr>
              <a:t> los </a:t>
            </a:r>
            <a:r>
              <a:rPr lang="en-GB" sz="2400" dirty="0" err="1" smtClean="0">
                <a:latin typeface="+mn-lt"/>
              </a:rPr>
              <a:t>resultados</a:t>
            </a:r>
            <a:r>
              <a:rPr lang="en-GB" sz="2400" dirty="0">
                <a:latin typeface="+mn-lt"/>
              </a:rPr>
              <a:t/>
            </a:r>
            <a:br>
              <a:rPr lang="en-GB" sz="2400" dirty="0">
                <a:latin typeface="+mn-lt"/>
              </a:rPr>
            </a:br>
            <a:endParaRPr lang="en-GB" sz="2400" dirty="0">
              <a:latin typeface="+mn-lt"/>
            </a:endParaRPr>
          </a:p>
        </p:txBody>
      </p:sp>
    </p:spTree>
    <p:extLst>
      <p:ext uri="{BB962C8B-B14F-4D97-AF65-F5344CB8AC3E}">
        <p14:creationId xmlns:p14="http://schemas.microsoft.com/office/powerpoint/2010/main" val="868647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14313" y="357188"/>
          <a:ext cx="8715375" cy="6238893"/>
        </p:xfrm>
        <a:graphic>
          <a:graphicData uri="http://schemas.openxmlformats.org/drawingml/2006/table">
            <a:tbl>
              <a:tblPr/>
              <a:tblGrid>
                <a:gridCol w="1162050"/>
                <a:gridCol w="1379934"/>
                <a:gridCol w="3268266"/>
                <a:gridCol w="2905125"/>
              </a:tblGrid>
              <a:tr h="731501">
                <a:tc>
                  <a:txBody>
                    <a:bodyPr/>
                    <a:lstStyle/>
                    <a:p>
                      <a:pPr>
                        <a:spcAft>
                          <a:spcPts val="0"/>
                        </a:spcAft>
                      </a:pPr>
                      <a:r>
                        <a:rPr lang="en-GB" sz="2400" b="1" dirty="0" smtClean="0">
                          <a:latin typeface="Calibri" pitchFamily="34" charset="0"/>
                          <a:ea typeface="Times New Roman"/>
                          <a:cs typeface="Times New Roman"/>
                        </a:rPr>
                        <a:t>Pan</a:t>
                      </a:r>
                      <a:endParaRPr lang="en-US" sz="2400" b="1" dirty="0">
                        <a:latin typeface="Calibri" pitchFamily="34" charset="0"/>
                        <a:ea typeface="MS Mincho"/>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dirty="0" err="1" smtClean="0">
                          <a:latin typeface="Calibri" pitchFamily="34" charset="0"/>
                          <a:ea typeface="Times New Roman"/>
                          <a:cs typeface="Times New Roman"/>
                        </a:rPr>
                        <a:t>Imagen</a:t>
                      </a:r>
                      <a:endParaRPr lang="en-US" sz="2400" b="1" dirty="0">
                        <a:latin typeface="Calibri" pitchFamily="34" charset="0"/>
                        <a:ea typeface="MS Mincho"/>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dirty="0" err="1" smtClean="0">
                          <a:latin typeface="Calibri" pitchFamily="34" charset="0"/>
                          <a:ea typeface="Times New Roman"/>
                          <a:cs typeface="Times New Roman"/>
                        </a:rPr>
                        <a:t>Cuando</a:t>
                      </a:r>
                      <a:r>
                        <a:rPr lang="en-GB" sz="2400" b="1" dirty="0" smtClean="0">
                          <a:latin typeface="Calibri" pitchFamily="34" charset="0"/>
                          <a:ea typeface="Times New Roman"/>
                          <a:cs typeface="Times New Roman"/>
                        </a:rPr>
                        <a:t> se</a:t>
                      </a:r>
                      <a:r>
                        <a:rPr lang="en-GB" sz="2400" b="1" baseline="0" dirty="0" smtClean="0">
                          <a:latin typeface="Calibri" pitchFamily="34" charset="0"/>
                          <a:ea typeface="Times New Roman"/>
                          <a:cs typeface="Times New Roman"/>
                        </a:rPr>
                        <a:t> come</a:t>
                      </a:r>
                      <a:endParaRPr lang="en-US" sz="2400" b="1" dirty="0">
                        <a:latin typeface="Calibri" pitchFamily="34" charset="0"/>
                        <a:ea typeface="MS Mincho"/>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b="1" dirty="0" err="1" smtClean="0">
                          <a:latin typeface="Calibri" pitchFamily="34" charset="0"/>
                          <a:ea typeface="MS Mincho"/>
                          <a:cs typeface="Times New Roman"/>
                        </a:rPr>
                        <a:t>Ingredientes</a:t>
                      </a:r>
                      <a:r>
                        <a:rPr lang="en-GB" sz="2400" b="1" dirty="0" smtClean="0">
                          <a:latin typeface="Calibri" pitchFamily="34" charset="0"/>
                          <a:ea typeface="MS Mincho"/>
                          <a:cs typeface="Times New Roman"/>
                        </a:rPr>
                        <a:t> </a:t>
                      </a:r>
                      <a:r>
                        <a:rPr lang="en-GB" sz="2400" b="1" dirty="0" err="1" smtClean="0">
                          <a:latin typeface="Calibri" pitchFamily="34" charset="0"/>
                          <a:ea typeface="MS Mincho"/>
                          <a:cs typeface="Times New Roman"/>
                        </a:rPr>
                        <a:t>principales</a:t>
                      </a:r>
                      <a:endParaRPr lang="en-US" sz="2400" b="1" dirty="0">
                        <a:latin typeface="Calibri" pitchFamily="34" charset="0"/>
                        <a:ea typeface="MS Mincho"/>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5791">
                <a:tc>
                  <a:txBody>
                    <a:bodyPr/>
                    <a:lstStyle/>
                    <a:p>
                      <a:pPr>
                        <a:spcAft>
                          <a:spcPts val="0"/>
                        </a:spcAft>
                      </a:pPr>
                      <a:endParaRPr lang="en-US" sz="700" dirty="0">
                        <a:latin typeface="Gill Sans MT"/>
                        <a:ea typeface="MS Mincho"/>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dirty="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5791">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5791">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dirty="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000" dirty="0">
                        <a:latin typeface="Century Gothic"/>
                        <a:ea typeface="Times New Roman"/>
                        <a:cs typeface="Times New Roman"/>
                      </a:endParaRPr>
                    </a:p>
                  </a:txBody>
                  <a:tcPr marL="43664" marR="43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428625" y="357188"/>
            <a:ext cx="87153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 sz="2800">
                <a:latin typeface="Calibri" pitchFamily="34" charset="0"/>
              </a:rPr>
              <a:t>En las zonas andinas de Sudamérica, especialmente en Ecuador, Perú y Bolivia, la costumbre es preparar las guaguas de pan para consumir con la chicha morada. </a:t>
            </a:r>
          </a:p>
        </p:txBody>
      </p:sp>
      <p:pic>
        <p:nvPicPr>
          <p:cNvPr id="409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75" y="2000250"/>
            <a:ext cx="2381250"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Box 3"/>
          <p:cNvSpPr txBox="1">
            <a:spLocks noChangeArrowheads="1"/>
          </p:cNvSpPr>
          <p:nvPr/>
        </p:nvSpPr>
        <p:spPr bwMode="auto">
          <a:xfrm>
            <a:off x="285750" y="4071938"/>
            <a:ext cx="42862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s-ES" sz="2400"/>
              <a:t>Las </a:t>
            </a:r>
            <a:r>
              <a:rPr lang="es-ES" sz="2400" b="1"/>
              <a:t>Guaguas de pan</a:t>
            </a:r>
            <a:r>
              <a:rPr lang="es-ES" sz="2400"/>
              <a:t> , también </a:t>
            </a:r>
            <a:r>
              <a:rPr lang="es-ES" sz="2400" b="1"/>
              <a:t>Wawas de pan</a:t>
            </a:r>
            <a:r>
              <a:rPr lang="es-ES" sz="2400"/>
              <a:t>, son hogazas o panes grandes, usualmente de trigo, moldeados y adornados con forma de niño pequeño o bebé, a veces rellenas de dulce</a:t>
            </a:r>
            <a:endParaRPr lang="en-US" sz="2400"/>
          </a:p>
        </p:txBody>
      </p:sp>
      <p:pic>
        <p:nvPicPr>
          <p:cNvPr id="410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0" y="2000250"/>
            <a:ext cx="2857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5"/>
          <p:cNvSpPr>
            <a:spLocks noChangeArrowheads="1"/>
          </p:cNvSpPr>
          <p:nvPr/>
        </p:nvSpPr>
        <p:spPr bwMode="auto">
          <a:xfrm>
            <a:off x="4500563" y="4264025"/>
            <a:ext cx="457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
                <a:latin typeface="Calibri" pitchFamily="34" charset="0"/>
              </a:rPr>
              <a:t>La </a:t>
            </a:r>
            <a:r>
              <a:rPr lang="es-ES" b="1">
                <a:latin typeface="Calibri" pitchFamily="34" charset="0"/>
              </a:rPr>
              <a:t>chicha morada</a:t>
            </a:r>
            <a:r>
              <a:rPr lang="es-ES">
                <a:latin typeface="Calibri" pitchFamily="34" charset="0"/>
              </a:rPr>
              <a:t> es una bebida originaria de la región andina del Perú. El ingrediente principal de la bebida es el maíz </a:t>
            </a:r>
            <a:r>
              <a:rPr lang="es-ES" i="1">
                <a:latin typeface="Calibri" pitchFamily="34" charset="0"/>
              </a:rPr>
              <a:t>culli</a:t>
            </a:r>
            <a:r>
              <a:rPr lang="es-ES">
                <a:latin typeface="Calibri" pitchFamily="34" charset="0"/>
              </a:rPr>
              <a:t> o </a:t>
            </a:r>
            <a:r>
              <a:rPr lang="es-ES" i="1">
                <a:latin typeface="Calibri" pitchFamily="34" charset="0"/>
              </a:rPr>
              <a:t>ckolli</a:t>
            </a:r>
            <a:r>
              <a:rPr lang="es-ES">
                <a:latin typeface="Calibri" pitchFamily="34" charset="0"/>
              </a:rPr>
              <a:t>, que es una variedad peruana de maíz morado que se cultiva ampliamente en la cordillera de los Andes.  El maíz se hirve con cáscaras de piña, peladuras de manzana, clavos, canela y zumo de limón. </a:t>
            </a:r>
            <a:endParaRPr lang="en-US">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bulle.png"/>
          <p:cNvPicPr>
            <a:picLocks noChangeAspect="1"/>
          </p:cNvPicPr>
          <p:nvPr/>
        </p:nvPicPr>
        <p:blipFill>
          <a:blip r:embed="rId3"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928938" y="2071688"/>
            <a:ext cx="2782887"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2"/>
          <p:cNvSpPr txBox="1">
            <a:spLocks noChangeArrowheads="1"/>
          </p:cNvSpPr>
          <p:nvPr/>
        </p:nvSpPr>
        <p:spPr bwMode="auto">
          <a:xfrm>
            <a:off x="3357563" y="2571750"/>
            <a:ext cx="1857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pan</a:t>
            </a:r>
            <a:endParaRPr lang="en-US" sz="4800"/>
          </a:p>
        </p:txBody>
      </p:sp>
      <p:sp>
        <p:nvSpPr>
          <p:cNvPr id="5124" name="TextBox 3"/>
          <p:cNvSpPr txBox="1">
            <a:spLocks noChangeArrowheads="1"/>
          </p:cNvSpPr>
          <p:nvPr/>
        </p:nvSpPr>
        <p:spPr bwMode="auto">
          <a:xfrm>
            <a:off x="6572250" y="357188"/>
            <a:ext cx="1857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tipos</a:t>
            </a:r>
            <a:endParaRPr lang="en-US" sz="4800"/>
          </a:p>
        </p:txBody>
      </p:sp>
      <p:sp>
        <p:nvSpPr>
          <p:cNvPr id="5125" name="TextBox 4"/>
          <p:cNvSpPr txBox="1">
            <a:spLocks noChangeArrowheads="1"/>
          </p:cNvSpPr>
          <p:nvPr/>
        </p:nvSpPr>
        <p:spPr bwMode="auto">
          <a:xfrm>
            <a:off x="6072188" y="3929063"/>
            <a:ext cx="28575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opiniones</a:t>
            </a:r>
            <a:endParaRPr lang="en-US" sz="4800"/>
          </a:p>
        </p:txBody>
      </p:sp>
      <p:sp>
        <p:nvSpPr>
          <p:cNvPr id="5126" name="TextBox 5"/>
          <p:cNvSpPr txBox="1">
            <a:spLocks noChangeArrowheads="1"/>
          </p:cNvSpPr>
          <p:nvPr/>
        </p:nvSpPr>
        <p:spPr bwMode="auto">
          <a:xfrm>
            <a:off x="3929063" y="5572125"/>
            <a:ext cx="1857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usos</a:t>
            </a:r>
            <a:endParaRPr lang="en-US" sz="4800"/>
          </a:p>
        </p:txBody>
      </p:sp>
      <p:sp>
        <p:nvSpPr>
          <p:cNvPr id="5127" name="TextBox 6"/>
          <p:cNvSpPr txBox="1">
            <a:spLocks noChangeArrowheads="1"/>
          </p:cNvSpPr>
          <p:nvPr/>
        </p:nvSpPr>
        <p:spPr bwMode="auto">
          <a:xfrm>
            <a:off x="285750" y="3357563"/>
            <a:ext cx="28575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ocasiones</a:t>
            </a:r>
            <a:endParaRPr lang="en-US" sz="4800"/>
          </a:p>
        </p:txBody>
      </p:sp>
      <p:sp>
        <p:nvSpPr>
          <p:cNvPr id="5128" name="TextBox 7"/>
          <p:cNvSpPr txBox="1">
            <a:spLocks noChangeArrowheads="1"/>
          </p:cNvSpPr>
          <p:nvPr/>
        </p:nvSpPr>
        <p:spPr bwMode="auto">
          <a:xfrm>
            <a:off x="357188" y="357188"/>
            <a:ext cx="3429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sz="4800"/>
              <a:t>simbolismo</a:t>
            </a:r>
            <a:endParaRPr lang="en-US" sz="48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p:cNvSpPr txBox="1">
            <a:spLocks noChangeArrowheads="1"/>
          </p:cNvSpPr>
          <p:nvPr/>
        </p:nvSpPr>
        <p:spPr bwMode="auto">
          <a:xfrm>
            <a:off x="285750" y="214313"/>
            <a:ext cx="8572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3200"/>
              <a:t>Oigo la palabra ‘pan’ y…</a:t>
            </a:r>
            <a:endParaRPr lang="en-US" sz="3200"/>
          </a:p>
        </p:txBody>
      </p:sp>
      <p:sp>
        <p:nvSpPr>
          <p:cNvPr id="6147" name="TextBox 6"/>
          <p:cNvSpPr txBox="1">
            <a:spLocks noChangeArrowheads="1"/>
          </p:cNvSpPr>
          <p:nvPr/>
        </p:nvSpPr>
        <p:spPr bwMode="auto">
          <a:xfrm>
            <a:off x="357188" y="857250"/>
            <a:ext cx="8143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3200"/>
              <a:t>pienso en</a:t>
            </a:r>
            <a:endParaRPr lang="en-US" sz="3200"/>
          </a:p>
        </p:txBody>
      </p:sp>
      <p:sp>
        <p:nvSpPr>
          <p:cNvPr id="6148" name="TextBox 7"/>
          <p:cNvSpPr txBox="1">
            <a:spLocks noChangeArrowheads="1"/>
          </p:cNvSpPr>
          <p:nvPr/>
        </p:nvSpPr>
        <p:spPr bwMode="auto">
          <a:xfrm>
            <a:off x="357188" y="1416050"/>
            <a:ext cx="8143875"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sz="3200"/>
              <a:t>quiero..</a:t>
            </a:r>
            <a:br>
              <a:rPr lang="en-GB" sz="3200"/>
            </a:br>
            <a:r>
              <a:rPr lang="en-GB" sz="3200"/>
              <a:t>veo…</a:t>
            </a:r>
            <a:br>
              <a:rPr lang="en-GB" sz="3200"/>
            </a:br>
            <a:r>
              <a:rPr lang="en-GB" sz="3200"/>
              <a:t>experimento…</a:t>
            </a:r>
            <a:br>
              <a:rPr lang="en-GB" sz="3200"/>
            </a:br>
            <a:r>
              <a:rPr lang="en-GB" sz="3200"/>
              <a:t>siento olor a….</a:t>
            </a:r>
            <a:endParaRPr lang="en-US" sz="3200"/>
          </a:p>
          <a:p>
            <a:r>
              <a:rPr lang="en-GB" sz="3200"/>
              <a:t>tengo ganas de…</a:t>
            </a:r>
            <a:endParaRPr lang="en-US" sz="3200"/>
          </a:p>
          <a:p>
            <a:endParaRPr lang="en-US" sz="32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268</Words>
  <Application>Microsoft Office PowerPoint</Application>
  <PresentationFormat>On-screen Show (4:3)</PresentationFormat>
  <Paragraphs>40</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El pan para celebrar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24</cp:revision>
  <dcterms:created xsi:type="dcterms:W3CDTF">2011-05-28T12:36:50Z</dcterms:created>
  <dcterms:modified xsi:type="dcterms:W3CDTF">2011-09-03T04:14:09Z</dcterms:modified>
</cp:coreProperties>
</file>