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2" r:id="rId2"/>
    <p:sldId id="261" r:id="rId3"/>
    <p:sldId id="275" r:id="rId4"/>
    <p:sldId id="260" r:id="rId5"/>
    <p:sldId id="270" r:id="rId6"/>
    <p:sldId id="264" r:id="rId7"/>
    <p:sldId id="276" r:id="rId8"/>
    <p:sldId id="277" r:id="rId9"/>
    <p:sldId id="274" r:id="rId10"/>
    <p:sldId id="266" r:id="rId11"/>
    <p:sldId id="271" r:id="rId12"/>
    <p:sldId id="272" r:id="rId13"/>
    <p:sldId id="267" r:id="rId14"/>
    <p:sldId id="268" r:id="rId15"/>
    <p:sldId id="269" r:id="rId16"/>
    <p:sldId id="273"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781" autoAdjust="0"/>
  </p:normalViewPr>
  <p:slideViewPr>
    <p:cSldViewPr>
      <p:cViewPr varScale="1">
        <p:scale>
          <a:sx n="52" d="100"/>
          <a:sy n="52" d="100"/>
        </p:scale>
        <p:origin x="-102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D6282FA-8745-4F52-B7B6-D45AA7703399}" type="datetimeFigureOut">
              <a:rPr lang="en-US"/>
              <a:pPr>
                <a:defRPr/>
              </a:pPr>
              <a:t>9/3/2011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E3B3978-2E18-48EB-8AA1-C435DFD5AB89}" type="slidenum">
              <a:rPr lang="en-US"/>
              <a:pPr>
                <a:defRPr/>
              </a:pPr>
              <a:t>‹#›</a:t>
            </a:fld>
            <a:endParaRPr lang="en-US"/>
          </a:p>
        </p:txBody>
      </p:sp>
    </p:spTree>
    <p:extLst>
      <p:ext uri="{BB962C8B-B14F-4D97-AF65-F5344CB8AC3E}">
        <p14:creationId xmlns:p14="http://schemas.microsoft.com/office/powerpoint/2010/main" val="22367267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waynesbooks.com/images/graphics/conq.jp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This v short 1 minute video could serve as a introduction to the new slant on bread for this lesson.  If students are instructed to determine ‘la conexión entre el video y el pan’ hopefully they will have a few thoughts that will lead into the teacher’s explanation of the focus on the symbolism of bread for this lesson.  </a:t>
            </a:r>
            <a:br>
              <a:rPr lang="en-GB" smtClean="0"/>
            </a:br>
            <a:r>
              <a:rPr lang="en-GB" smtClean="0"/>
              <a:t>http://www.youtube.com/watch?v=DdVnhvcT6_M </a:t>
            </a:r>
            <a:endParaRPr lang="en-US"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952061-3B24-4F66-BC07-DD2F8B67AAEB}"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E3B3978-2E18-48EB-8AA1-C435DFD5AB89}" type="slidenum">
              <a:rPr lang="en-US" smtClean="0"/>
              <a:pPr>
                <a:defRPr/>
              </a:pPr>
              <a:t>15</a:t>
            </a:fld>
            <a:endParaRPr lang="en-US"/>
          </a:p>
        </p:txBody>
      </p:sp>
    </p:spTree>
    <p:extLst>
      <p:ext uri="{BB962C8B-B14F-4D97-AF65-F5344CB8AC3E}">
        <p14:creationId xmlns:p14="http://schemas.microsoft.com/office/powerpoint/2010/main" val="2082726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dirty="0" smtClean="0"/>
              <a:t>Questions to do orally.  Students will then work through the question sheet using their text.  Hopefull</a:t>
            </a:r>
            <a:r>
              <a:rPr lang="en-GB" baseline="0" dirty="0" smtClean="0"/>
              <a:t>y they will get this mostly completed during the lesson as the written </a:t>
            </a:r>
            <a:r>
              <a:rPr lang="en-GB" baseline="0" dirty="0" err="1" smtClean="0"/>
              <a:t>hw</a:t>
            </a:r>
            <a:r>
              <a:rPr lang="en-GB" baseline="0" dirty="0" smtClean="0"/>
              <a:t> will be set next lesson, but ensure that they do finish it quickly for </a:t>
            </a:r>
            <a:r>
              <a:rPr lang="en-GB" baseline="0" dirty="0" err="1" smtClean="0"/>
              <a:t>hw</a:t>
            </a:r>
            <a:r>
              <a:rPr lang="en-GB" baseline="0" dirty="0" smtClean="0"/>
              <a:t> if not.  Tell them they will need it for this </a:t>
            </a:r>
            <a:r>
              <a:rPr lang="en-GB" baseline="0" smtClean="0"/>
              <a:t>week’s homework.</a:t>
            </a:r>
            <a:endParaRPr lang="en-US" dirty="0" smtClean="0"/>
          </a:p>
        </p:txBody>
      </p:sp>
      <p:sp>
        <p:nvSpPr>
          <p:cNvPr id="4" name="Slide Number Placeholder 3"/>
          <p:cNvSpPr>
            <a:spLocks noGrp="1"/>
          </p:cNvSpPr>
          <p:nvPr>
            <p:ph type="sldNum" sz="quarter" idx="5"/>
          </p:nvPr>
        </p:nvSpPr>
        <p:spPr/>
        <p:txBody>
          <a:bodyPr/>
          <a:lstStyle/>
          <a:p>
            <a:pPr>
              <a:defRPr/>
            </a:pPr>
            <a:fld id="{88606AEA-5F7B-4C62-802A-6ABC70CA6FF4}" type="slidenum">
              <a:rPr lang="en-US" smtClean="0"/>
              <a:pPr>
                <a:defRPr/>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With all ability sets it should be possible (even if miming is necessary) to convey the meanings here.  The objective of this lesson is to explore the association of bread with different cultures, what bread represents in these contexts and how it has spiritual, religious, symbolic connotations that add to its practical importance as part of the diet.</a:t>
            </a:r>
          </a:p>
          <a:p>
            <a:pPr eaLnBrk="1" hangingPunct="1">
              <a:spcBef>
                <a:spcPct val="0"/>
              </a:spcBef>
            </a:pPr>
            <a:r>
              <a:rPr lang="en-GB" smtClean="0"/>
              <a:t>Using cognates – es un símbolo, representa la vida y la persona de Jesús para los cristianos, representa </a:t>
            </a:r>
            <a:r>
              <a:rPr lang="es-MX" smtClean="0"/>
              <a:t>el alma del difunto, de la persona muerta.</a:t>
            </a:r>
            <a:br>
              <a:rPr lang="es-MX" smtClean="0"/>
            </a:br>
            <a:r>
              <a:rPr lang="es-MX" smtClean="0"/>
              <a:t>Students already know about christian traditions through RPE so the main focus of this lesson will be on the latin american traditions of el dia de los muertos.</a:t>
            </a:r>
            <a:endParaRPr lang="en-US" smtClean="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6DCDBE-3B91-41AC-ABA5-D693FB14E2A7}"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Just from the picture it should be possible to generate a few ideas about the subject of this lesson.  </a:t>
            </a:r>
            <a:br>
              <a:rPr lang="en-GB" smtClean="0"/>
            </a:br>
            <a:r>
              <a:rPr lang="en-GB" smtClean="0"/>
              <a:t/>
            </a:r>
            <a:br>
              <a:rPr lang="en-GB" smtClean="0"/>
            </a:br>
            <a:r>
              <a:rPr lang="en-GB" smtClean="0"/>
              <a:t>¿Cuándo se celebra?</a:t>
            </a:r>
            <a:br>
              <a:rPr lang="en-GB" smtClean="0"/>
            </a:br>
            <a:r>
              <a:rPr lang="en-GB" smtClean="0"/>
              <a:t>¿En qué país se originó esta fiesta?</a:t>
            </a:r>
            <a:br>
              <a:rPr lang="en-GB" smtClean="0"/>
            </a:br>
            <a:r>
              <a:rPr lang="en-GB" smtClean="0"/>
              <a:t>¿Qué se celebra en esta fiesta?</a:t>
            </a:r>
            <a:br>
              <a:rPr lang="en-GB" smtClean="0"/>
            </a:br>
            <a:r>
              <a:rPr lang="en-GB" smtClean="0"/>
              <a:t>¿ Es una fiesta triste o alegre?  ¿Las personas están tristes or contentas?</a:t>
            </a:r>
            <a:br>
              <a:rPr lang="en-GB" smtClean="0"/>
            </a:br>
            <a:r>
              <a:rPr lang="en-GB" smtClean="0"/>
              <a:t>¿Qué hacen? (Bailan, tocan instrumentos, sonríen)</a:t>
            </a:r>
            <a:br>
              <a:rPr lang="en-GB" smtClean="0"/>
            </a:br>
            <a:r>
              <a:rPr lang="en-GB" smtClean="0"/>
              <a:t>Aparte de las personas, ¿qué se ve?  (velas, calaveras, flores – they will not know this vocabulary but the teacher should point it out as it will come up in the next two lessons) </a:t>
            </a:r>
            <a:endParaRPr 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C33380-CE4F-479B-873C-A9F9900116CE}"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https://www.cia.gov/library/publications/the-world-factbook/geos/mx.html</a:t>
            </a:r>
          </a:p>
        </p:txBody>
      </p:sp>
      <p:sp>
        <p:nvSpPr>
          <p:cNvPr id="4" name="Slide Number Placeholder 3"/>
          <p:cNvSpPr>
            <a:spLocks noGrp="1"/>
          </p:cNvSpPr>
          <p:nvPr>
            <p:ph type="sldNum" sz="quarter" idx="5"/>
          </p:nvPr>
        </p:nvSpPr>
        <p:spPr/>
        <p:txBody>
          <a:bodyPr/>
          <a:lstStyle/>
          <a:p>
            <a:pPr>
              <a:defRPr/>
            </a:pPr>
            <a:fld id="{9D5E0536-AF9A-4513-8A2B-D004CE01B354}"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dirty="0" smtClean="0"/>
              <a:t>Students are now given a double</a:t>
            </a:r>
            <a:r>
              <a:rPr lang="en-GB" baseline="0" dirty="0" smtClean="0"/>
              <a:t> A4 text to follow along.  It is still worthwhile reading aloud the students before giving them independence reading and responding to the text.  </a:t>
            </a:r>
            <a:endParaRPr lang="en-GB" dirty="0" smtClean="0"/>
          </a:p>
          <a:p>
            <a:pPr eaLnBrk="1" hangingPunct="1"/>
            <a:endParaRPr lang="en-GB" dirty="0" smtClean="0"/>
          </a:p>
          <a:p>
            <a:pPr eaLnBrk="1" hangingPunct="1"/>
            <a:r>
              <a:rPr lang="en-GB" dirty="0" smtClean="0"/>
              <a:t>Mayas – 2600 BC (Mayan civilization begins – 1400 AD (weakening and breaking down of kingdoms ahead of Columbus arrival)</a:t>
            </a:r>
            <a:br>
              <a:rPr lang="en-GB" dirty="0" smtClean="0"/>
            </a:br>
            <a:r>
              <a:rPr lang="en-GB" dirty="0" err="1" smtClean="0"/>
              <a:t>Toltecas</a:t>
            </a:r>
            <a:r>
              <a:rPr lang="en-GB" dirty="0" smtClean="0"/>
              <a:t> (heyday) 900 AD – 1200 AD</a:t>
            </a:r>
            <a:br>
              <a:rPr lang="en-GB" dirty="0" smtClean="0"/>
            </a:br>
            <a:r>
              <a:rPr lang="en-GB" dirty="0" err="1" smtClean="0"/>
              <a:t>Aztecas</a:t>
            </a:r>
            <a:r>
              <a:rPr lang="en-GB" dirty="0" smtClean="0"/>
              <a:t> 1195 AD – 1502AD (height of empire) – 1519 arrival of </a:t>
            </a:r>
            <a:r>
              <a:rPr lang="en-GB" dirty="0" err="1" smtClean="0"/>
              <a:t>Hernan</a:t>
            </a:r>
            <a:r>
              <a:rPr lang="en-GB" dirty="0" smtClean="0"/>
              <a:t> Cortez</a:t>
            </a:r>
            <a:br>
              <a:rPr lang="en-GB" dirty="0" smtClean="0"/>
            </a:br>
            <a:r>
              <a:rPr lang="en-GB" dirty="0" smtClean="0"/>
              <a:t/>
            </a:r>
            <a:br>
              <a:rPr lang="en-GB" dirty="0" smtClean="0"/>
            </a:br>
            <a:r>
              <a:rPr lang="en-GB" dirty="0" smtClean="0"/>
              <a:t>So el </a:t>
            </a:r>
            <a:r>
              <a:rPr lang="en-GB" dirty="0" err="1" smtClean="0"/>
              <a:t>Dia</a:t>
            </a:r>
            <a:r>
              <a:rPr lang="en-GB" dirty="0" smtClean="0"/>
              <a:t> de los </a:t>
            </a:r>
            <a:r>
              <a:rPr lang="en-GB" dirty="0" err="1" smtClean="0"/>
              <a:t>Muertos</a:t>
            </a:r>
            <a:r>
              <a:rPr lang="en-GB" dirty="0" smtClean="0"/>
              <a:t> is at least 1,000 years old probably a lot older.  </a:t>
            </a:r>
            <a:endParaRPr lang="en-US" dirty="0" smtClean="0"/>
          </a:p>
        </p:txBody>
      </p:sp>
      <p:sp>
        <p:nvSpPr>
          <p:cNvPr id="4" name="Slide Number Placeholder 3"/>
          <p:cNvSpPr>
            <a:spLocks noGrp="1"/>
          </p:cNvSpPr>
          <p:nvPr>
            <p:ph type="sldNum" sz="quarter" idx="5"/>
          </p:nvPr>
        </p:nvSpPr>
        <p:spPr/>
        <p:txBody>
          <a:bodyPr/>
          <a:lstStyle/>
          <a:p>
            <a:pPr>
              <a:defRPr/>
            </a:pPr>
            <a:fld id="{7D7861D7-D7BB-41ED-8248-662E824CBE15}"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smtClean="0"/>
          </a:p>
          <a:p>
            <a:pPr eaLnBrk="1" hangingPunct="1"/>
            <a:r>
              <a:rPr lang="en-GB" u="sng" smtClean="0">
                <a:hlinkClick r:id="rId3"/>
              </a:rPr>
              <a:t>http://www.waynesbooks.com/images/graphics/conq.jpg</a:t>
            </a:r>
            <a:r>
              <a:rPr lang="en-GB" smtClean="0"/>
              <a:t> </a:t>
            </a:r>
            <a:endParaRPr lang="en-US" smtClean="0"/>
          </a:p>
          <a:p>
            <a:pPr eaLnBrk="1" hangingPunct="1"/>
            <a:endParaRPr lang="en-GB" smtClean="0"/>
          </a:p>
          <a:p>
            <a:pPr eaLnBrk="1" hangingPunct="1"/>
            <a:r>
              <a:rPr lang="en-GB" smtClean="0"/>
              <a:t>Not sure this is quite the right image, knowing that it was a lot more bloody that it appears here, but the focus is more on the festival rather than history of the conquest..will leave this for now and think on it!</a:t>
            </a:r>
            <a:br>
              <a:rPr lang="en-GB" smtClean="0"/>
            </a:br>
            <a:r>
              <a:rPr lang="en-GB" smtClean="0"/>
              <a:t/>
            </a:r>
            <a:br>
              <a:rPr lang="en-GB" smtClean="0"/>
            </a:br>
            <a:r>
              <a:rPr lang="en-GB" smtClean="0"/>
              <a:t>http://www.waynesbooks.com/LaConquistaCampaign.html </a:t>
            </a:r>
            <a:endParaRPr 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45F3596-F6A6-4822-A1AE-3886C13EF303}" type="slidenum">
              <a:rPr lang="en-US">
                <a:latin typeface="Calibri" pitchFamily="34" charset="0"/>
              </a:rPr>
              <a:pPr eaLnBrk="1" hangingPunct="1"/>
              <a:t>7</a:t>
            </a:fld>
            <a:endParaRPr lang="en-US">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mtClean="0"/>
              <a:t>This is a short 1.30 min clip – interview with a lady in Quito, Ecuador who describes the visits to the cemetery on Sundays and Dia de los Muertos.  Rather that have specific activities to go with this, it is just to ‘set the scene’ and show the atmosphere when lots of families visit the cemetery all at once.  This version has subtitles in Spanish – I also have a version without subtitles if preferred for higher sets.  </a:t>
            </a:r>
            <a:endParaRPr lang="en-US" smtClean="0"/>
          </a:p>
        </p:txBody>
      </p:sp>
      <p:sp>
        <p:nvSpPr>
          <p:cNvPr id="4" name="Slide Number Placeholder 3"/>
          <p:cNvSpPr>
            <a:spLocks noGrp="1"/>
          </p:cNvSpPr>
          <p:nvPr>
            <p:ph type="sldNum" sz="quarter" idx="5"/>
          </p:nvPr>
        </p:nvSpPr>
        <p:spPr/>
        <p:txBody>
          <a:bodyPr/>
          <a:lstStyle/>
          <a:p>
            <a:pPr>
              <a:defRPr/>
            </a:pPr>
            <a:fld id="{4D7026CC-EDC2-4E9A-9AEA-ABE5412DE73B}"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smtClean="0"/>
          </a:p>
          <a:p>
            <a:pPr eaLnBrk="1" hangingPunct="1"/>
            <a:r>
              <a:rPr lang="en-US" smtClean="0"/>
              <a:t>http://www.inside-mexico.com/ofrenda.htm</a:t>
            </a:r>
            <a:br>
              <a:rPr lang="en-US" smtClean="0"/>
            </a:br>
            <a:r>
              <a:rPr lang="en-US" smtClean="0"/>
              <a:t>http://www.mexconnect.com/articles/3099-mexico-s-day-of-the-dead-resource-page</a:t>
            </a:r>
          </a:p>
        </p:txBody>
      </p:sp>
      <p:sp>
        <p:nvSpPr>
          <p:cNvPr id="4" name="Slide Number Placeholder 3"/>
          <p:cNvSpPr>
            <a:spLocks noGrp="1"/>
          </p:cNvSpPr>
          <p:nvPr>
            <p:ph type="sldNum" sz="quarter" idx="5"/>
          </p:nvPr>
        </p:nvSpPr>
        <p:spPr/>
        <p:txBody>
          <a:bodyPr/>
          <a:lstStyle/>
          <a:p>
            <a:pPr>
              <a:defRPr/>
            </a:pPr>
            <a:fld id="{4AF1C506-C950-4F6D-93F8-BAAB06EB2BBA}"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dirty="0" smtClean="0"/>
              <a:t>If you have given each student a flashcard (there are 12 altogether) – 11 for the altar and the ‘</a:t>
            </a:r>
            <a:r>
              <a:rPr lang="en-GB" dirty="0" err="1" smtClean="0"/>
              <a:t>danza</a:t>
            </a:r>
            <a:r>
              <a:rPr lang="en-GB" dirty="0" smtClean="0"/>
              <a:t> de los </a:t>
            </a:r>
            <a:r>
              <a:rPr lang="en-GB" dirty="0" err="1" smtClean="0"/>
              <a:t>viejitos</a:t>
            </a:r>
            <a:r>
              <a:rPr lang="en-GB" dirty="0" smtClean="0"/>
              <a:t>’ you can call out the vocabulary a few times with students holding up the ones they have.</a:t>
            </a:r>
            <a:br>
              <a:rPr lang="en-GB" dirty="0" smtClean="0"/>
            </a:br>
            <a:r>
              <a:rPr lang="en-GB" dirty="0" smtClean="0"/>
              <a:t/>
            </a:r>
            <a:br>
              <a:rPr lang="en-GB" dirty="0" smtClean="0"/>
            </a:br>
            <a:r>
              <a:rPr lang="en-GB" dirty="0" smtClean="0"/>
              <a:t>This will change</a:t>
            </a:r>
            <a:r>
              <a:rPr lang="en-GB" baseline="0" dirty="0" smtClean="0"/>
              <a:t> the dynamic of the lesson a bit too and make it a bit more active.  </a:t>
            </a:r>
            <a:endParaRPr lang="en-US" dirty="0" smtClean="0"/>
          </a:p>
        </p:txBody>
      </p:sp>
      <p:sp>
        <p:nvSpPr>
          <p:cNvPr id="4" name="Slide Number Placeholder 3"/>
          <p:cNvSpPr>
            <a:spLocks noGrp="1"/>
          </p:cNvSpPr>
          <p:nvPr>
            <p:ph type="sldNum" sz="quarter" idx="5"/>
          </p:nvPr>
        </p:nvSpPr>
        <p:spPr/>
        <p:txBody>
          <a:bodyPr/>
          <a:lstStyle/>
          <a:p>
            <a:pPr>
              <a:defRPr/>
            </a:pPr>
            <a:fld id="{FA659438-2EB0-4DA4-BE81-6F22FEE2FBA4}"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7877500-31C7-40C6-A59E-77547A6FF99B}" type="datetimeFigureOut">
              <a:rPr lang="en-US"/>
              <a:pPr>
                <a:defRPr/>
              </a:pPr>
              <a:t>9/3/2011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B6AB1B-66D7-4EE1-A420-0A79AD10D658}" type="slidenum">
              <a:rPr lang="en-US"/>
              <a:pPr>
                <a:defRPr/>
              </a:pPr>
              <a:t>‹#›</a:t>
            </a:fld>
            <a:endParaRPr lang="en-US"/>
          </a:p>
        </p:txBody>
      </p:sp>
    </p:spTree>
    <p:extLst>
      <p:ext uri="{BB962C8B-B14F-4D97-AF65-F5344CB8AC3E}">
        <p14:creationId xmlns:p14="http://schemas.microsoft.com/office/powerpoint/2010/main" val="3072127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43EAB5-D0BB-4B7A-8748-1F23593ADE1F}" type="datetimeFigureOut">
              <a:rPr lang="en-US"/>
              <a:pPr>
                <a:defRPr/>
              </a:pPr>
              <a:t>9/3/2011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A26C96-7E44-4229-B193-B3E074DE8E5C}" type="slidenum">
              <a:rPr lang="en-US"/>
              <a:pPr>
                <a:defRPr/>
              </a:pPr>
              <a:t>‹#›</a:t>
            </a:fld>
            <a:endParaRPr lang="en-US"/>
          </a:p>
        </p:txBody>
      </p:sp>
    </p:spTree>
    <p:extLst>
      <p:ext uri="{BB962C8B-B14F-4D97-AF65-F5344CB8AC3E}">
        <p14:creationId xmlns:p14="http://schemas.microsoft.com/office/powerpoint/2010/main" val="128931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E09472-0872-4872-BF28-F9E29215D6B4}" type="datetimeFigureOut">
              <a:rPr lang="en-US"/>
              <a:pPr>
                <a:defRPr/>
              </a:pPr>
              <a:t>9/3/2011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C9E628-30B6-43C6-BFAB-B370798B73C9}" type="slidenum">
              <a:rPr lang="en-US"/>
              <a:pPr>
                <a:defRPr/>
              </a:pPr>
              <a:t>‹#›</a:t>
            </a:fld>
            <a:endParaRPr lang="en-US"/>
          </a:p>
        </p:txBody>
      </p:sp>
    </p:spTree>
    <p:extLst>
      <p:ext uri="{BB962C8B-B14F-4D97-AF65-F5344CB8AC3E}">
        <p14:creationId xmlns:p14="http://schemas.microsoft.com/office/powerpoint/2010/main" val="292291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89D3E8-5C53-421A-845E-8A42D06F6EF2}" type="datetimeFigureOut">
              <a:rPr lang="en-US"/>
              <a:pPr>
                <a:defRPr/>
              </a:pPr>
              <a:t>9/3/2011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77A967-0FCD-40B9-9194-E8961F03AEFB}" type="slidenum">
              <a:rPr lang="en-US"/>
              <a:pPr>
                <a:defRPr/>
              </a:pPr>
              <a:t>‹#›</a:t>
            </a:fld>
            <a:endParaRPr lang="en-US"/>
          </a:p>
        </p:txBody>
      </p:sp>
    </p:spTree>
    <p:extLst>
      <p:ext uri="{BB962C8B-B14F-4D97-AF65-F5344CB8AC3E}">
        <p14:creationId xmlns:p14="http://schemas.microsoft.com/office/powerpoint/2010/main" val="1633285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8ED390C-C451-4EFB-9EF3-7711AF5EBE34}" type="datetimeFigureOut">
              <a:rPr lang="en-US"/>
              <a:pPr>
                <a:defRPr/>
              </a:pPr>
              <a:t>9/3/2011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5402C1-C959-462D-8AF2-050D03F1D2D6}" type="slidenum">
              <a:rPr lang="en-US"/>
              <a:pPr>
                <a:defRPr/>
              </a:pPr>
              <a:t>‹#›</a:t>
            </a:fld>
            <a:endParaRPr lang="en-US"/>
          </a:p>
        </p:txBody>
      </p:sp>
    </p:spTree>
    <p:extLst>
      <p:ext uri="{BB962C8B-B14F-4D97-AF65-F5344CB8AC3E}">
        <p14:creationId xmlns:p14="http://schemas.microsoft.com/office/powerpoint/2010/main" val="1727076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C3E62DF-4BA5-47E2-BF83-C67BE8744B3E}" type="datetimeFigureOut">
              <a:rPr lang="en-US"/>
              <a:pPr>
                <a:defRPr/>
              </a:pPr>
              <a:t>9/3/2011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6324AB-9DE4-46A2-87AC-A80EB8E0983B}" type="slidenum">
              <a:rPr lang="en-US"/>
              <a:pPr>
                <a:defRPr/>
              </a:pPr>
              <a:t>‹#›</a:t>
            </a:fld>
            <a:endParaRPr lang="en-US"/>
          </a:p>
        </p:txBody>
      </p:sp>
    </p:spTree>
    <p:extLst>
      <p:ext uri="{BB962C8B-B14F-4D97-AF65-F5344CB8AC3E}">
        <p14:creationId xmlns:p14="http://schemas.microsoft.com/office/powerpoint/2010/main" val="2085860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6B29018-DA1F-43AF-ABF7-987A8F9B4327}" type="datetimeFigureOut">
              <a:rPr lang="en-US"/>
              <a:pPr>
                <a:defRPr/>
              </a:pPr>
              <a:t>9/3/2011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1D0FAA9-AD6A-4563-805B-B7D3C09C4DAC}" type="slidenum">
              <a:rPr lang="en-US"/>
              <a:pPr>
                <a:defRPr/>
              </a:pPr>
              <a:t>‹#›</a:t>
            </a:fld>
            <a:endParaRPr lang="en-US"/>
          </a:p>
        </p:txBody>
      </p:sp>
    </p:spTree>
    <p:extLst>
      <p:ext uri="{BB962C8B-B14F-4D97-AF65-F5344CB8AC3E}">
        <p14:creationId xmlns:p14="http://schemas.microsoft.com/office/powerpoint/2010/main" val="2465830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82944AE-A48E-4064-A9E1-DF47195317E6}" type="datetimeFigureOut">
              <a:rPr lang="en-US"/>
              <a:pPr>
                <a:defRPr/>
              </a:pPr>
              <a:t>9/3/2011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A46A759-BFDC-458E-BDDA-1A8907B8240D}" type="slidenum">
              <a:rPr lang="en-US"/>
              <a:pPr>
                <a:defRPr/>
              </a:pPr>
              <a:t>‹#›</a:t>
            </a:fld>
            <a:endParaRPr lang="en-US"/>
          </a:p>
        </p:txBody>
      </p:sp>
    </p:spTree>
    <p:extLst>
      <p:ext uri="{BB962C8B-B14F-4D97-AF65-F5344CB8AC3E}">
        <p14:creationId xmlns:p14="http://schemas.microsoft.com/office/powerpoint/2010/main" val="2849695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4768C06-F010-4B18-8DF4-FD3157EDA1F1}" type="datetimeFigureOut">
              <a:rPr lang="en-US"/>
              <a:pPr>
                <a:defRPr/>
              </a:pPr>
              <a:t>9/3/2011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F22A7B4-9C87-4B1C-A84F-75C72C85EFC2}" type="slidenum">
              <a:rPr lang="en-US"/>
              <a:pPr>
                <a:defRPr/>
              </a:pPr>
              <a:t>‹#›</a:t>
            </a:fld>
            <a:endParaRPr lang="en-US"/>
          </a:p>
        </p:txBody>
      </p:sp>
    </p:spTree>
    <p:extLst>
      <p:ext uri="{BB962C8B-B14F-4D97-AF65-F5344CB8AC3E}">
        <p14:creationId xmlns:p14="http://schemas.microsoft.com/office/powerpoint/2010/main" val="428989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84A15D-2DC1-42B8-A3D1-097EB388B41E}" type="datetimeFigureOut">
              <a:rPr lang="en-US"/>
              <a:pPr>
                <a:defRPr/>
              </a:pPr>
              <a:t>9/3/2011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644CF05-508C-45BC-BAA7-BFDB378CEAE5}" type="slidenum">
              <a:rPr lang="en-US"/>
              <a:pPr>
                <a:defRPr/>
              </a:pPr>
              <a:t>‹#›</a:t>
            </a:fld>
            <a:endParaRPr lang="en-US"/>
          </a:p>
        </p:txBody>
      </p:sp>
    </p:spTree>
    <p:extLst>
      <p:ext uri="{BB962C8B-B14F-4D97-AF65-F5344CB8AC3E}">
        <p14:creationId xmlns:p14="http://schemas.microsoft.com/office/powerpoint/2010/main" val="2583834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EDF195-7954-479F-AE3C-C96DF4C788E7}" type="datetimeFigureOut">
              <a:rPr lang="en-US"/>
              <a:pPr>
                <a:defRPr/>
              </a:pPr>
              <a:t>9/3/2011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C1C239-F523-4215-B4FE-0D68FFD36E50}" type="slidenum">
              <a:rPr lang="en-US"/>
              <a:pPr>
                <a:defRPr/>
              </a:pPr>
              <a:t>‹#›</a:t>
            </a:fld>
            <a:endParaRPr lang="en-US"/>
          </a:p>
        </p:txBody>
      </p:sp>
    </p:spTree>
    <p:extLst>
      <p:ext uri="{BB962C8B-B14F-4D97-AF65-F5344CB8AC3E}">
        <p14:creationId xmlns:p14="http://schemas.microsoft.com/office/powerpoint/2010/main" val="1885959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6057F52-E799-4CC6-9B3B-27CF7D365D50}" type="datetimeFigureOut">
              <a:rPr lang="en-US"/>
              <a:pPr>
                <a:defRPr/>
              </a:pPr>
              <a:t>9/3/2011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4F910A6-3B64-4EBD-AF49-537785484AD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file:///M:\Resources\Development\NewSecCurricDevelopment\Citizenship\Pan_y_Agua\Pan\Dia_de_los_muertos\PAN%20DE%20VIDA.wmv"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file:///M:\Resources\Development\NewSecCurricDevelopment\Citizenship\Pan_y_Agua\Pan\Dia_de_los_muertos\Ofrendas%20-%20entravista.wmv"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N DE VIDA.wmv">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911225" y="500063"/>
            <a:ext cx="7161213" cy="572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63" y="71438"/>
            <a:ext cx="8358187" cy="1077912"/>
          </a:xfrm>
          <a:prstGeom prst="rect">
            <a:avLst/>
          </a:prstGeom>
        </p:spPr>
        <p:txBody>
          <a:bodyPr>
            <a:spAutoFit/>
          </a:bodyPr>
          <a:lstStyle/>
          <a:p>
            <a:pPr>
              <a:defRPr/>
            </a:pPr>
            <a:r>
              <a:rPr lang="es-MX" sz="3200" dirty="0">
                <a:latin typeface="+mn-lt"/>
              </a:rPr>
              <a:t>La gente construye ofrendas en sus casas con regalos para los difuntos.</a:t>
            </a:r>
            <a:endParaRPr lang="en-GB" sz="3200" dirty="0">
              <a:latin typeface="+mn-lt"/>
            </a:endParaRPr>
          </a:p>
        </p:txBody>
      </p:sp>
      <p:pic>
        <p:nvPicPr>
          <p:cNvPr id="10243" name="Content Placeholder 3" descr="Altar_del_Dia_de_los_Muertos_by_cebdeSIG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1143000"/>
            <a:ext cx="60356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57188" y="5708650"/>
            <a:ext cx="8358187" cy="1077913"/>
          </a:xfrm>
          <a:prstGeom prst="rect">
            <a:avLst/>
          </a:prstGeom>
        </p:spPr>
        <p:txBody>
          <a:bodyPr>
            <a:spAutoFit/>
          </a:bodyPr>
          <a:lstStyle/>
          <a:p>
            <a:pPr>
              <a:defRPr/>
            </a:pPr>
            <a:r>
              <a:rPr lang="es-MX" sz="3200" dirty="0">
                <a:latin typeface="+mn-lt"/>
              </a:rPr>
              <a:t>En el altar se ponen flores, fotos y comida favorita de los difuntos.</a:t>
            </a:r>
            <a:endParaRPr lang="en-GB" sz="3200"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350"/>
            <a:ext cx="3257550" cy="6337300"/>
          </a:xfrm>
        </p:spPr>
        <p:txBody>
          <a:bodyPr rtlCol="0">
            <a:normAutofit lnSpcReduction="10000"/>
          </a:bodyPr>
          <a:lstStyle/>
          <a:p>
            <a:pPr eaLnBrk="1" fontAlgn="auto" hangingPunct="1">
              <a:spcAft>
                <a:spcPts val="0"/>
              </a:spcAft>
              <a:defRPr/>
            </a:pPr>
            <a:r>
              <a:rPr lang="en-GB" b="1" dirty="0" err="1" smtClean="0"/>
              <a:t>flores</a:t>
            </a:r>
            <a:endParaRPr lang="en-GB" b="1" dirty="0" smtClean="0"/>
          </a:p>
          <a:p>
            <a:pPr eaLnBrk="1" fontAlgn="auto" hangingPunct="1">
              <a:spcAft>
                <a:spcPts val="0"/>
              </a:spcAft>
              <a:defRPr/>
            </a:pPr>
            <a:r>
              <a:rPr lang="en-GB" b="1" dirty="0" err="1" smtClean="0"/>
              <a:t>dulces</a:t>
            </a:r>
            <a:endParaRPr lang="en-GB" b="1" dirty="0" smtClean="0"/>
          </a:p>
          <a:p>
            <a:pPr eaLnBrk="1" fontAlgn="auto" hangingPunct="1">
              <a:spcAft>
                <a:spcPts val="0"/>
              </a:spcAft>
              <a:defRPr/>
            </a:pPr>
            <a:r>
              <a:rPr lang="en-GB" b="1" dirty="0" err="1" smtClean="0"/>
              <a:t>fruta</a:t>
            </a:r>
            <a:endParaRPr lang="en-GB" b="1" dirty="0" smtClean="0"/>
          </a:p>
          <a:p>
            <a:pPr eaLnBrk="1" fontAlgn="auto" hangingPunct="1">
              <a:spcAft>
                <a:spcPts val="0"/>
              </a:spcAft>
              <a:defRPr/>
            </a:pPr>
            <a:r>
              <a:rPr lang="en-GB" b="1" dirty="0" err="1" smtClean="0"/>
              <a:t>fotos</a:t>
            </a:r>
            <a:endParaRPr lang="en-GB" b="1" dirty="0" smtClean="0"/>
          </a:p>
          <a:p>
            <a:pPr eaLnBrk="1" fontAlgn="auto" hangingPunct="1">
              <a:spcAft>
                <a:spcPts val="0"/>
              </a:spcAft>
              <a:defRPr/>
            </a:pPr>
            <a:r>
              <a:rPr lang="en-GB" b="1" dirty="0" err="1" smtClean="0"/>
              <a:t>velas</a:t>
            </a:r>
            <a:endParaRPr lang="en-GB" b="1" dirty="0" smtClean="0"/>
          </a:p>
          <a:p>
            <a:pPr eaLnBrk="1" fontAlgn="auto" hangingPunct="1">
              <a:spcAft>
                <a:spcPts val="0"/>
              </a:spcAft>
              <a:defRPr/>
            </a:pPr>
            <a:r>
              <a:rPr lang="en-GB" b="1" dirty="0" smtClean="0"/>
              <a:t>un </a:t>
            </a:r>
            <a:r>
              <a:rPr lang="en-GB" b="1" dirty="0" err="1" smtClean="0"/>
              <a:t>vaso</a:t>
            </a:r>
            <a:r>
              <a:rPr lang="en-GB" b="1" dirty="0" smtClean="0"/>
              <a:t> de </a:t>
            </a:r>
            <a:r>
              <a:rPr lang="en-GB" b="1" dirty="0" err="1" smtClean="0"/>
              <a:t>agua</a:t>
            </a:r>
            <a:endParaRPr lang="en-GB" b="1" dirty="0" smtClean="0"/>
          </a:p>
          <a:p>
            <a:pPr eaLnBrk="1" fontAlgn="auto" hangingPunct="1">
              <a:spcAft>
                <a:spcPts val="0"/>
              </a:spcAft>
              <a:defRPr/>
            </a:pPr>
            <a:r>
              <a:rPr lang="en-GB" b="1" dirty="0" err="1" smtClean="0"/>
              <a:t>una</a:t>
            </a:r>
            <a:r>
              <a:rPr lang="en-GB" b="1" dirty="0" smtClean="0"/>
              <a:t> </a:t>
            </a:r>
            <a:r>
              <a:rPr lang="en-GB" b="1" dirty="0" err="1" smtClean="0"/>
              <a:t>cruz</a:t>
            </a:r>
            <a:endParaRPr lang="en-GB" b="1" dirty="0" smtClean="0"/>
          </a:p>
          <a:p>
            <a:pPr eaLnBrk="1" fontAlgn="auto" hangingPunct="1">
              <a:spcAft>
                <a:spcPts val="0"/>
              </a:spcAft>
              <a:defRPr/>
            </a:pPr>
            <a:r>
              <a:rPr lang="en-GB" b="1" dirty="0" err="1" smtClean="0"/>
              <a:t>calaveras</a:t>
            </a:r>
            <a:endParaRPr lang="en-GB" b="1" dirty="0" smtClean="0"/>
          </a:p>
          <a:p>
            <a:pPr eaLnBrk="1" fontAlgn="auto" hangingPunct="1">
              <a:spcAft>
                <a:spcPts val="0"/>
              </a:spcAft>
              <a:defRPr/>
            </a:pPr>
            <a:r>
              <a:rPr lang="en-GB" b="1" dirty="0" smtClean="0"/>
              <a:t>copal</a:t>
            </a:r>
          </a:p>
          <a:p>
            <a:pPr eaLnBrk="1" fontAlgn="auto" hangingPunct="1">
              <a:spcAft>
                <a:spcPts val="0"/>
              </a:spcAft>
              <a:defRPr/>
            </a:pPr>
            <a:r>
              <a:rPr lang="en-GB" b="1" dirty="0" smtClean="0"/>
              <a:t>pan de </a:t>
            </a:r>
            <a:r>
              <a:rPr lang="en-GB" b="1" dirty="0" err="1" smtClean="0"/>
              <a:t>muerto</a:t>
            </a:r>
            <a:endParaRPr lang="en-GB" b="1" dirty="0" smtClean="0"/>
          </a:p>
          <a:p>
            <a:pPr eaLnBrk="1" fontAlgn="auto" hangingPunct="1">
              <a:spcAft>
                <a:spcPts val="0"/>
              </a:spcAft>
              <a:defRPr/>
            </a:pPr>
            <a:r>
              <a:rPr lang="es-MX" b="1" dirty="0" smtClean="0"/>
              <a:t>papel picado</a:t>
            </a:r>
            <a:endParaRPr lang="en-GB" b="1" dirty="0" smtClean="0"/>
          </a:p>
        </p:txBody>
      </p:sp>
      <p:pic>
        <p:nvPicPr>
          <p:cNvPr id="11267" name="Picture 4" descr="altar 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7013" y="309563"/>
            <a:ext cx="4535487"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0" presetClass="entr" presetSubtype="0" decel="10000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1000" fill="hold"/>
                                        <p:tgtEl>
                                          <p:spTgt spid="3">
                                            <p:txEl>
                                              <p:pRg st="7" end="7"/>
                                            </p:txEl>
                                          </p:spTgt>
                                        </p:tgtEl>
                                        <p:attrNameLst>
                                          <p:attrName>ppt_w</p:attrName>
                                        </p:attrNameLst>
                                      </p:cBhvr>
                                      <p:tavLst>
                                        <p:tav tm="0">
                                          <p:val>
                                            <p:strVal val="#ppt_w+.3"/>
                                          </p:val>
                                        </p:tav>
                                        <p:tav tm="100000">
                                          <p:val>
                                            <p:strVal val="#ppt_w"/>
                                          </p:val>
                                        </p:tav>
                                      </p:tavLst>
                                    </p:anim>
                                    <p:anim calcmode="lin" valueType="num">
                                      <p:cBhvr>
                                        <p:cTn id="57"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7" end="7"/>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1000" fill="hold"/>
                                        <p:tgtEl>
                                          <p:spTgt spid="3">
                                            <p:txEl>
                                              <p:pRg st="8" end="8"/>
                                            </p:txEl>
                                          </p:spTgt>
                                        </p:tgtEl>
                                        <p:attrNameLst>
                                          <p:attrName>ppt_w</p:attrName>
                                        </p:attrNameLst>
                                      </p:cBhvr>
                                      <p:tavLst>
                                        <p:tav tm="0">
                                          <p:val>
                                            <p:strVal val="#ppt_w+.3"/>
                                          </p:val>
                                        </p:tav>
                                        <p:tav tm="100000">
                                          <p:val>
                                            <p:strVal val="#ppt_w"/>
                                          </p:val>
                                        </p:tav>
                                      </p:tavLst>
                                    </p:anim>
                                    <p:anim calcmode="lin" valueType="num">
                                      <p:cBhvr>
                                        <p:cTn id="64"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3">
                                            <p:txEl>
                                              <p:pRg st="8" end="8"/>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0" presetClass="entr" presetSubtype="0" decel="10000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 calcmode="lin" valueType="num">
                                      <p:cBhvr>
                                        <p:cTn id="70" dur="1000" fill="hold"/>
                                        <p:tgtEl>
                                          <p:spTgt spid="3">
                                            <p:txEl>
                                              <p:pRg st="9" end="9"/>
                                            </p:txEl>
                                          </p:spTgt>
                                        </p:tgtEl>
                                        <p:attrNameLst>
                                          <p:attrName>ppt_w</p:attrName>
                                        </p:attrNameLst>
                                      </p:cBhvr>
                                      <p:tavLst>
                                        <p:tav tm="0">
                                          <p:val>
                                            <p:strVal val="#ppt_w+.3"/>
                                          </p:val>
                                        </p:tav>
                                        <p:tav tm="100000">
                                          <p:val>
                                            <p:strVal val="#ppt_w"/>
                                          </p:val>
                                        </p:tav>
                                      </p:tavLst>
                                    </p:anim>
                                    <p:anim calcmode="lin" valueType="num">
                                      <p:cBhvr>
                                        <p:cTn id="71"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72" dur="1000"/>
                                        <p:tgtEl>
                                          <p:spTgt spid="3">
                                            <p:txEl>
                                              <p:pRg st="9" end="9"/>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0" presetClass="entr" presetSubtype="0" decel="10000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 calcmode="lin" valueType="num">
                                      <p:cBhvr>
                                        <p:cTn id="77" dur="1000" fill="hold"/>
                                        <p:tgtEl>
                                          <p:spTgt spid="3">
                                            <p:txEl>
                                              <p:pRg st="10" end="10"/>
                                            </p:txEl>
                                          </p:spTgt>
                                        </p:tgtEl>
                                        <p:attrNameLst>
                                          <p:attrName>ppt_w</p:attrName>
                                        </p:attrNameLst>
                                      </p:cBhvr>
                                      <p:tavLst>
                                        <p:tav tm="0">
                                          <p:val>
                                            <p:strVal val="#ppt_w+.3"/>
                                          </p:val>
                                        </p:tav>
                                        <p:tav tm="100000">
                                          <p:val>
                                            <p:strVal val="#ppt_w"/>
                                          </p:val>
                                        </p:tav>
                                      </p:tavLst>
                                    </p:anim>
                                    <p:anim calcmode="lin" valueType="num">
                                      <p:cBhvr>
                                        <p:cTn id="78" dur="1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79"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1438"/>
            <a:ext cx="8229600" cy="939800"/>
          </a:xfrm>
        </p:spPr>
        <p:txBody>
          <a:bodyPr/>
          <a:lstStyle/>
          <a:p>
            <a:pPr eaLnBrk="1" hangingPunct="1"/>
            <a:r>
              <a:rPr lang="en-GB" smtClean="0"/>
              <a:t>El simbolismo</a:t>
            </a:r>
            <a:endParaRPr lang="en-US" smtClean="0"/>
          </a:p>
        </p:txBody>
      </p:sp>
      <p:sp>
        <p:nvSpPr>
          <p:cNvPr id="12291" name="Content Placeholder 2"/>
          <p:cNvSpPr>
            <a:spLocks noGrp="1"/>
          </p:cNvSpPr>
          <p:nvPr>
            <p:ph idx="1"/>
          </p:nvPr>
        </p:nvSpPr>
        <p:spPr>
          <a:xfrm>
            <a:off x="457200" y="1000125"/>
            <a:ext cx="8258175" cy="5572125"/>
          </a:xfrm>
        </p:spPr>
        <p:txBody>
          <a:bodyPr/>
          <a:lstStyle/>
          <a:p>
            <a:pPr eaLnBrk="1" hangingPunct="1"/>
            <a:r>
              <a:rPr lang="en-GB" sz="2800" b="1" dirty="0" smtClean="0"/>
              <a:t>El </a:t>
            </a:r>
            <a:r>
              <a:rPr lang="en-GB" sz="2800" b="1" dirty="0" err="1" smtClean="0"/>
              <a:t>vaso</a:t>
            </a:r>
            <a:r>
              <a:rPr lang="en-GB" sz="2800" b="1" dirty="0" smtClean="0"/>
              <a:t> de </a:t>
            </a:r>
            <a:r>
              <a:rPr lang="en-GB" sz="2800" b="1" dirty="0" err="1" smtClean="0"/>
              <a:t>agua</a:t>
            </a:r>
            <a:r>
              <a:rPr lang="en-GB" sz="2800" b="1" dirty="0" smtClean="0"/>
              <a:t> </a:t>
            </a:r>
            <a:r>
              <a:rPr lang="en-GB" sz="2800" dirty="0" err="1" smtClean="0"/>
              <a:t>es</a:t>
            </a:r>
            <a:r>
              <a:rPr lang="en-GB" sz="2800" dirty="0" smtClean="0"/>
              <a:t> </a:t>
            </a:r>
            <a:r>
              <a:rPr lang="en-GB" sz="2800" dirty="0" err="1" smtClean="0"/>
              <a:t>para</a:t>
            </a:r>
            <a:r>
              <a:rPr lang="en-GB" sz="2800" dirty="0" smtClean="0"/>
              <a:t> </a:t>
            </a:r>
            <a:r>
              <a:rPr lang="en-GB" sz="2800" dirty="0" err="1" smtClean="0"/>
              <a:t>refrescar</a:t>
            </a:r>
            <a:r>
              <a:rPr lang="en-GB" sz="2800" dirty="0" smtClean="0"/>
              <a:t> al alma </a:t>
            </a:r>
            <a:r>
              <a:rPr lang="en-GB" sz="2800" dirty="0" err="1" smtClean="0"/>
              <a:t>cansada</a:t>
            </a:r>
            <a:r>
              <a:rPr lang="en-GB" sz="2800" dirty="0" smtClean="0"/>
              <a:t>.</a:t>
            </a:r>
          </a:p>
          <a:p>
            <a:pPr eaLnBrk="1" hangingPunct="1"/>
            <a:r>
              <a:rPr lang="en-GB" sz="2800" b="1" dirty="0" smtClean="0"/>
              <a:t>El copal </a:t>
            </a:r>
            <a:r>
              <a:rPr lang="en-GB" sz="2800" dirty="0" err="1" smtClean="0"/>
              <a:t>sirve</a:t>
            </a:r>
            <a:r>
              <a:rPr lang="en-GB" sz="2800" dirty="0" smtClean="0"/>
              <a:t> </a:t>
            </a:r>
            <a:r>
              <a:rPr lang="en-GB" sz="2800" dirty="0" err="1" smtClean="0"/>
              <a:t>para</a:t>
            </a:r>
            <a:r>
              <a:rPr lang="en-GB" sz="2800" dirty="0" smtClean="0"/>
              <a:t> </a:t>
            </a:r>
            <a:r>
              <a:rPr lang="en-GB" sz="2800" dirty="0" err="1" smtClean="0"/>
              <a:t>atraer</a:t>
            </a:r>
            <a:r>
              <a:rPr lang="en-GB" sz="2800" dirty="0" smtClean="0"/>
              <a:t> a </a:t>
            </a:r>
            <a:r>
              <a:rPr lang="en-GB" sz="2800" dirty="0" err="1" smtClean="0"/>
              <a:t>las</a:t>
            </a:r>
            <a:r>
              <a:rPr lang="en-GB" sz="2800" dirty="0" smtClean="0"/>
              <a:t> almas.</a:t>
            </a:r>
          </a:p>
          <a:p>
            <a:pPr eaLnBrk="1" hangingPunct="1"/>
            <a:r>
              <a:rPr lang="en-GB" sz="2800" dirty="0" err="1" smtClean="0"/>
              <a:t>Cada</a:t>
            </a:r>
            <a:r>
              <a:rPr lang="en-GB" sz="2800" dirty="0" smtClean="0"/>
              <a:t> </a:t>
            </a:r>
            <a:r>
              <a:rPr lang="en-GB" sz="2800" b="1" dirty="0" smtClean="0"/>
              <a:t>vela</a:t>
            </a:r>
            <a:r>
              <a:rPr lang="en-GB" sz="2800" dirty="0" smtClean="0"/>
              <a:t> </a:t>
            </a:r>
            <a:r>
              <a:rPr lang="en-GB" sz="2800" dirty="0" err="1" smtClean="0"/>
              <a:t>representa</a:t>
            </a:r>
            <a:r>
              <a:rPr lang="en-GB" sz="2800" dirty="0" smtClean="0"/>
              <a:t> un alma </a:t>
            </a:r>
            <a:r>
              <a:rPr lang="en-GB" sz="2800" dirty="0" err="1" smtClean="0"/>
              <a:t>difunta</a:t>
            </a:r>
            <a:r>
              <a:rPr lang="en-GB" sz="2800" dirty="0" smtClean="0"/>
              <a:t>.</a:t>
            </a:r>
          </a:p>
          <a:p>
            <a:pPr eaLnBrk="1" hangingPunct="1"/>
            <a:r>
              <a:rPr lang="en-GB" sz="2800" dirty="0" smtClean="0"/>
              <a:t>La </a:t>
            </a:r>
            <a:r>
              <a:rPr lang="en-GB" sz="2800" dirty="0" err="1" smtClean="0"/>
              <a:t>luz</a:t>
            </a:r>
            <a:r>
              <a:rPr lang="en-GB" sz="2800" dirty="0" smtClean="0"/>
              <a:t> de </a:t>
            </a:r>
            <a:r>
              <a:rPr lang="en-GB" sz="2800" b="1" dirty="0" err="1" smtClean="0"/>
              <a:t>las</a:t>
            </a:r>
            <a:r>
              <a:rPr lang="en-GB" sz="2800" b="1" dirty="0" smtClean="0"/>
              <a:t> </a:t>
            </a:r>
            <a:r>
              <a:rPr lang="en-GB" sz="2800" b="1" dirty="0" err="1" smtClean="0"/>
              <a:t>velas</a:t>
            </a:r>
            <a:r>
              <a:rPr lang="en-GB" sz="2800" b="1" dirty="0" smtClean="0"/>
              <a:t> </a:t>
            </a:r>
            <a:r>
              <a:rPr lang="en-GB" sz="2800" dirty="0" err="1" smtClean="0"/>
              <a:t>es</a:t>
            </a:r>
            <a:r>
              <a:rPr lang="en-GB" sz="2800" dirty="0" smtClean="0"/>
              <a:t> </a:t>
            </a:r>
            <a:r>
              <a:rPr lang="en-GB" sz="2800" dirty="0" err="1" smtClean="0"/>
              <a:t>para</a:t>
            </a:r>
            <a:r>
              <a:rPr lang="en-GB" sz="2800" dirty="0" smtClean="0"/>
              <a:t> </a:t>
            </a:r>
            <a:r>
              <a:rPr lang="en-GB" sz="2800" dirty="0" err="1" smtClean="0"/>
              <a:t>iluminar</a:t>
            </a:r>
            <a:r>
              <a:rPr lang="en-GB" sz="2800" dirty="0" smtClean="0"/>
              <a:t> el </a:t>
            </a:r>
            <a:r>
              <a:rPr lang="en-GB" sz="2800" dirty="0" err="1" smtClean="0"/>
              <a:t>camino</a:t>
            </a:r>
            <a:r>
              <a:rPr lang="en-GB" sz="2800" dirty="0" smtClean="0"/>
              <a:t> de </a:t>
            </a:r>
            <a:r>
              <a:rPr lang="en-GB" sz="2800" dirty="0" err="1" smtClean="0"/>
              <a:t>vuelta</a:t>
            </a:r>
            <a:r>
              <a:rPr lang="en-GB" sz="2800" dirty="0" smtClean="0"/>
              <a:t> a casa.</a:t>
            </a:r>
          </a:p>
          <a:p>
            <a:pPr eaLnBrk="1" hangingPunct="1"/>
            <a:r>
              <a:rPr lang="en-GB" sz="2800" b="1" dirty="0" smtClean="0"/>
              <a:t>El pan de </a:t>
            </a:r>
            <a:r>
              <a:rPr lang="en-GB" sz="2800" b="1" dirty="0" err="1" smtClean="0"/>
              <a:t>muerto</a:t>
            </a:r>
            <a:r>
              <a:rPr lang="en-GB" sz="2800" b="1" dirty="0" smtClean="0"/>
              <a:t> </a:t>
            </a:r>
            <a:r>
              <a:rPr lang="en-GB" sz="2800" dirty="0" err="1" smtClean="0"/>
              <a:t>representa</a:t>
            </a:r>
            <a:r>
              <a:rPr lang="en-GB" sz="2800" dirty="0" smtClean="0"/>
              <a:t> el alma del </a:t>
            </a:r>
            <a:r>
              <a:rPr lang="en-GB" sz="2800" dirty="0" err="1" smtClean="0"/>
              <a:t>difunto</a:t>
            </a:r>
            <a:r>
              <a:rPr lang="en-GB" sz="2800" dirty="0" smtClean="0"/>
              <a:t>.</a:t>
            </a:r>
          </a:p>
          <a:p>
            <a:pPr eaLnBrk="1" hangingPunct="1"/>
            <a:r>
              <a:rPr lang="en-GB" sz="2800" b="1" dirty="0" err="1" smtClean="0"/>
              <a:t>las</a:t>
            </a:r>
            <a:r>
              <a:rPr lang="en-GB" sz="2800" b="1" dirty="0" smtClean="0"/>
              <a:t> </a:t>
            </a:r>
            <a:r>
              <a:rPr lang="en-GB" sz="2800" b="1" dirty="0" err="1" smtClean="0"/>
              <a:t>flores</a:t>
            </a:r>
            <a:r>
              <a:rPr lang="en-GB" sz="2800" b="1" dirty="0" smtClean="0"/>
              <a:t> </a:t>
            </a:r>
            <a:r>
              <a:rPr lang="en-GB" sz="2800" dirty="0" smtClean="0"/>
              <a:t>(el </a:t>
            </a:r>
            <a:r>
              <a:rPr lang="en-GB" sz="2800" dirty="0" err="1" smtClean="0"/>
              <a:t>olor</a:t>
            </a:r>
            <a:r>
              <a:rPr lang="en-GB" sz="2800" dirty="0" smtClean="0"/>
              <a:t> y los </a:t>
            </a:r>
            <a:r>
              <a:rPr lang="en-GB" sz="2800" dirty="0" err="1" smtClean="0"/>
              <a:t>pétalos</a:t>
            </a:r>
            <a:r>
              <a:rPr lang="en-GB" sz="2800" dirty="0" smtClean="0"/>
              <a:t>) </a:t>
            </a:r>
            <a:r>
              <a:rPr lang="es-MX" sz="2800" dirty="0" smtClean="0"/>
              <a:t>crean un camino claro para guiar </a:t>
            </a:r>
            <a:r>
              <a:rPr lang="es-MX" sz="2800" dirty="0" smtClean="0"/>
              <a:t>a las </a:t>
            </a:r>
            <a:r>
              <a:rPr lang="es-MX" sz="2800" dirty="0" smtClean="0"/>
              <a:t>almas de vuelta a las casas.</a:t>
            </a:r>
          </a:p>
          <a:p>
            <a:pPr eaLnBrk="1" hangingPunct="1"/>
            <a:r>
              <a:rPr lang="es-MX" sz="2800" b="1" dirty="0" smtClean="0"/>
              <a:t>Las calaveras </a:t>
            </a:r>
            <a:r>
              <a:rPr lang="es-MX" sz="2800" dirty="0" smtClean="0"/>
              <a:t>simbolizan la muerte y la reencarnación. Sonríen porque se burlan de la muerte. </a:t>
            </a:r>
            <a:endParaRPr lang="en-US" sz="2800" dirty="0" smtClean="0"/>
          </a:p>
          <a:p>
            <a:pPr eaLnBrk="1" hangingPunct="1"/>
            <a:endParaRPr lang="en-GB" sz="2800" dirty="0" smtClean="0"/>
          </a:p>
          <a:p>
            <a:pPr eaLnBrk="1" hangingPunct="1"/>
            <a:endParaRPr lang="en-US" sz="2800" dirty="0" smtClean="0"/>
          </a:p>
        </p:txBody>
      </p:sp>
      <p:pic>
        <p:nvPicPr>
          <p:cNvPr id="12292" name="Picture 3" descr="dia-de-los-muertos-coloring-page.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43813" y="4476750"/>
            <a:ext cx="1374775"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428625" y="285750"/>
            <a:ext cx="8215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3600"/>
              <a:t>La gente hace (y come) pan de muerto.</a:t>
            </a:r>
            <a:endParaRPr lang="en-GB" sz="3600"/>
          </a:p>
        </p:txBody>
      </p:sp>
      <p:pic>
        <p:nvPicPr>
          <p:cNvPr id="3" name="Picture 2" descr="pan_de_muerto.jpg"/>
          <p:cNvPicPr>
            <a:picLocks noChangeAspect="1"/>
          </p:cNvPicPr>
          <p:nvPr/>
        </p:nvPicPr>
        <p:blipFill>
          <a:blip r:embed="rId2"/>
          <a:stretch>
            <a:fillRect/>
          </a:stretch>
        </p:blipFill>
        <p:spPr>
          <a:xfrm>
            <a:off x="500063" y="1071563"/>
            <a:ext cx="3589337" cy="2695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316" name="Picture 3" descr="pan_muert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714500"/>
            <a:ext cx="38862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14313" y="4143375"/>
            <a:ext cx="4214812" cy="1200150"/>
          </a:xfrm>
          <a:prstGeom prst="rect">
            <a:avLst/>
          </a:prstGeom>
          <a:noFill/>
        </p:spPr>
        <p:txBody>
          <a:bodyPr>
            <a:spAutoFit/>
          </a:bodyPr>
          <a:lstStyle/>
          <a:p>
            <a:pPr>
              <a:defRPr/>
            </a:pPr>
            <a:r>
              <a:rPr lang="es-MX" sz="3600" dirty="0">
                <a:latin typeface="+mn-lt"/>
              </a:rPr>
              <a:t>Este pan representa el alma del difunto. </a:t>
            </a:r>
            <a:endParaRPr lang="en-US" sz="3600" dirty="0">
              <a:latin typeface="+mn-lt"/>
            </a:endParaRPr>
          </a:p>
        </p:txBody>
      </p:sp>
      <p:sp>
        <p:nvSpPr>
          <p:cNvPr id="6" name="Rectangle 5"/>
          <p:cNvSpPr/>
          <p:nvPr/>
        </p:nvSpPr>
        <p:spPr>
          <a:xfrm>
            <a:off x="285750" y="5357813"/>
            <a:ext cx="8429625" cy="1200150"/>
          </a:xfrm>
          <a:prstGeom prst="rect">
            <a:avLst/>
          </a:prstGeom>
        </p:spPr>
        <p:txBody>
          <a:bodyPr>
            <a:spAutoFit/>
          </a:bodyPr>
          <a:lstStyle/>
          <a:p>
            <a:pPr>
              <a:defRPr/>
            </a:pPr>
            <a:r>
              <a:rPr lang="es-MX" sz="3600" dirty="0">
                <a:latin typeface="+mn-lt"/>
              </a:rPr>
              <a:t>La decoración de encima representa los huesos.</a:t>
            </a:r>
            <a:endParaRPr lang="en-US" sz="3600"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3209925"/>
            <a:ext cx="3643313"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2"/>
          <p:cNvSpPr txBox="1">
            <a:spLocks noChangeArrowheads="1"/>
          </p:cNvSpPr>
          <p:nvPr/>
        </p:nvSpPr>
        <p:spPr bwMode="auto">
          <a:xfrm>
            <a:off x="4572000" y="4500563"/>
            <a:ext cx="42862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sz="2800">
                <a:latin typeface="Calibri" pitchFamily="34" charset="0"/>
              </a:rPr>
              <a:t>Se fabrican y se consumen dulces de azúcar o chocolate en forma de calaveras.</a:t>
            </a:r>
            <a:endParaRPr lang="en-US" sz="2800"/>
          </a:p>
        </p:txBody>
      </p:sp>
      <p:sp>
        <p:nvSpPr>
          <p:cNvPr id="14340" name="TextBox 3"/>
          <p:cNvSpPr txBox="1">
            <a:spLocks noChangeArrowheads="1"/>
          </p:cNvSpPr>
          <p:nvPr/>
        </p:nvSpPr>
        <p:spPr bwMode="auto">
          <a:xfrm>
            <a:off x="357188" y="357188"/>
            <a:ext cx="3643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p:txBody>
      </p:sp>
      <p:sp>
        <p:nvSpPr>
          <p:cNvPr id="5" name="TextBox 4"/>
          <p:cNvSpPr txBox="1"/>
          <p:nvPr/>
        </p:nvSpPr>
        <p:spPr>
          <a:xfrm>
            <a:off x="285750" y="428625"/>
            <a:ext cx="4071938" cy="2524125"/>
          </a:xfrm>
          <a:prstGeom prst="rect">
            <a:avLst/>
          </a:prstGeom>
          <a:noFill/>
        </p:spPr>
        <p:txBody>
          <a:bodyPr>
            <a:spAutoFit/>
          </a:bodyPr>
          <a:lstStyle/>
          <a:p>
            <a:pPr>
              <a:defRPr/>
            </a:pPr>
            <a:r>
              <a:rPr lang="es-MX" sz="2800" b="1" dirty="0">
                <a:latin typeface="+mn-lt"/>
              </a:rPr>
              <a:t>Las calaveras </a:t>
            </a:r>
            <a:r>
              <a:rPr lang="es-MX" sz="2800" dirty="0">
                <a:latin typeface="+mn-lt"/>
              </a:rPr>
              <a:t>simbolizan la muerte y la reencarnación. Sonríen porque se burlan de la muerte. Se hacen de papel maché o de madera.</a:t>
            </a:r>
            <a:endParaRPr lang="en-US" sz="2800" dirty="0">
              <a:latin typeface="+mn-lt"/>
            </a:endParaRPr>
          </a:p>
          <a:p>
            <a:pPr>
              <a:defRPr/>
            </a:pPr>
            <a:endParaRPr lang="en-US" dirty="0">
              <a:latin typeface="Arial" charset="0"/>
            </a:endParaRPr>
          </a:p>
        </p:txBody>
      </p:sp>
      <p:pic>
        <p:nvPicPr>
          <p:cNvPr id="14342" name="Picture 5" descr="calaveras.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0"/>
            <a:ext cx="414337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9188" y="428625"/>
            <a:ext cx="4000500" cy="600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2"/>
          <p:cNvSpPr txBox="1">
            <a:spLocks noChangeArrowheads="1"/>
          </p:cNvSpPr>
          <p:nvPr/>
        </p:nvSpPr>
        <p:spPr bwMode="auto">
          <a:xfrm>
            <a:off x="214313" y="357188"/>
            <a:ext cx="4500562"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sz="3200">
                <a:latin typeface="Calibri" pitchFamily="34" charset="0"/>
              </a:rPr>
              <a:t>Se pinta la cara y se viste muy elegante.</a:t>
            </a:r>
            <a:br>
              <a:rPr lang="es-ES" sz="3200">
                <a:latin typeface="Calibri" pitchFamily="34" charset="0"/>
              </a:rPr>
            </a:br>
            <a:r>
              <a:rPr lang="es-ES" sz="3200">
                <a:latin typeface="Calibri" pitchFamily="34" charset="0"/>
              </a:rPr>
              <a:t>Esto es para burlarse de la muerte.</a:t>
            </a:r>
            <a:endParaRPr lang="en-US" sz="3200"/>
          </a:p>
        </p:txBody>
      </p:sp>
      <p:pic>
        <p:nvPicPr>
          <p:cNvPr id="15364" name="Picture 3" descr="dia-de-los-muertos-coloring-page.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4500" y="3786188"/>
            <a:ext cx="1374775"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p:txBody>
          <a:bodyPr/>
          <a:lstStyle/>
          <a:p>
            <a:pPr eaLnBrk="1" hangingPunct="1"/>
            <a:r>
              <a:rPr lang="en-GB" b="1" smtClean="0"/>
              <a:t>El Día de Muertos</a:t>
            </a:r>
            <a:endParaRPr lang="en-US" b="1" smtClean="0"/>
          </a:p>
        </p:txBody>
      </p:sp>
      <p:sp>
        <p:nvSpPr>
          <p:cNvPr id="16387" name="Content Placeholder 3"/>
          <p:cNvSpPr>
            <a:spLocks noGrp="1"/>
          </p:cNvSpPr>
          <p:nvPr>
            <p:ph idx="1"/>
          </p:nvPr>
        </p:nvSpPr>
        <p:spPr/>
        <p:txBody>
          <a:bodyPr/>
          <a:lstStyle/>
          <a:p>
            <a:pPr eaLnBrk="1" hangingPunct="1"/>
            <a:r>
              <a:rPr lang="en-GB" sz="3600" smtClean="0"/>
              <a:t>¿Cuándo se celebra?</a:t>
            </a:r>
          </a:p>
          <a:p>
            <a:pPr eaLnBrk="1" hangingPunct="1"/>
            <a:r>
              <a:rPr lang="en-GB" sz="3600" smtClean="0"/>
              <a:t>¿En qué país se originó esta fiesta?</a:t>
            </a:r>
          </a:p>
          <a:p>
            <a:pPr eaLnBrk="1" hangingPunct="1"/>
            <a:r>
              <a:rPr lang="en-GB" sz="3600" smtClean="0"/>
              <a:t>¿Para qué sirve esta fiesta?</a:t>
            </a:r>
          </a:p>
          <a:p>
            <a:pPr eaLnBrk="1" hangingPunct="1"/>
            <a:r>
              <a:rPr lang="en-GB" sz="3600" smtClean="0"/>
              <a:t>¿ Es una fiesta triste o alegre?  </a:t>
            </a:r>
          </a:p>
          <a:p>
            <a:pPr eaLnBrk="1" hangingPunct="1"/>
            <a:r>
              <a:rPr lang="en-GB" sz="3600" smtClean="0"/>
              <a:t>¿Qué hace la gente para celebrar? </a:t>
            </a:r>
            <a:endParaRPr lang="en-US" sz="3600" smtClean="0"/>
          </a:p>
        </p:txBody>
      </p:sp>
      <p:pic>
        <p:nvPicPr>
          <p:cNvPr id="16388" name="Picture 4" descr="dia-de-los-muertos-coloring-page.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15188" y="4143375"/>
            <a:ext cx="1374775"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714375" y="642938"/>
            <a:ext cx="7772400" cy="1470025"/>
          </a:xfrm>
        </p:spPr>
        <p:txBody>
          <a:bodyPr/>
          <a:lstStyle/>
          <a:p>
            <a:pPr eaLnBrk="1" hangingPunct="1"/>
            <a:r>
              <a:rPr lang="en-GB" sz="6600" b="1" smtClean="0"/>
              <a:t>El pan para celebrar</a:t>
            </a:r>
            <a:endParaRPr lang="en-US" sz="6600" b="1" smtClean="0"/>
          </a:p>
        </p:txBody>
      </p:sp>
      <p:pic>
        <p:nvPicPr>
          <p:cNvPr id="3075" name="Picture 4" descr="Pan De Muert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2286000"/>
            <a:ext cx="527050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descr="pan de vid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00688" y="2286000"/>
            <a:ext cx="3429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6"/>
          <p:cNvSpPr txBox="1">
            <a:spLocks noChangeArrowheads="1"/>
          </p:cNvSpPr>
          <p:nvPr/>
        </p:nvSpPr>
        <p:spPr bwMode="auto">
          <a:xfrm>
            <a:off x="5500688" y="2286000"/>
            <a:ext cx="342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4000" b="1">
                <a:solidFill>
                  <a:srgbClr val="FFFF00"/>
                </a:solidFill>
                <a:latin typeface="Calibri" pitchFamily="34" charset="0"/>
              </a:rPr>
              <a:t>Pan de vida</a:t>
            </a:r>
            <a:endParaRPr lang="en-US" sz="4000" b="1">
              <a:solidFill>
                <a:srgbClr val="FFFF00"/>
              </a:solidFill>
              <a:latin typeface="Calibri" pitchFamily="34" charset="0"/>
            </a:endParaRPr>
          </a:p>
        </p:txBody>
      </p:sp>
      <p:sp>
        <p:nvSpPr>
          <p:cNvPr id="3078" name="TextBox 7"/>
          <p:cNvSpPr txBox="1">
            <a:spLocks noChangeArrowheads="1"/>
          </p:cNvSpPr>
          <p:nvPr/>
        </p:nvSpPr>
        <p:spPr bwMode="auto">
          <a:xfrm>
            <a:off x="0" y="6334125"/>
            <a:ext cx="3000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800" i="1">
                <a:latin typeface="Calibri" pitchFamily="34" charset="0"/>
              </a:rPr>
              <a:t>el alma = soul</a:t>
            </a:r>
            <a:endParaRPr lang="en-US" sz="2800" i="1">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an De Muert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75" y="548680"/>
            <a:ext cx="527050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pan de vid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0688" y="548680"/>
            <a:ext cx="3429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67544" y="4365104"/>
            <a:ext cx="7920880" cy="1569660"/>
          </a:xfrm>
          <a:prstGeom prst="rect">
            <a:avLst/>
          </a:prstGeom>
          <a:noFill/>
        </p:spPr>
        <p:txBody>
          <a:bodyPr wrap="square" rtlCol="0">
            <a:spAutoFit/>
          </a:bodyPr>
          <a:lstStyle/>
          <a:p>
            <a:r>
              <a:rPr lang="en-GB" sz="2400" dirty="0" err="1" smtClean="0"/>
              <a:t>Objetivos</a:t>
            </a:r>
            <a:r>
              <a:rPr lang="en-GB" sz="2400" dirty="0" smtClean="0"/>
              <a:t>:</a:t>
            </a:r>
            <a:br>
              <a:rPr lang="en-GB" sz="2400" dirty="0" smtClean="0"/>
            </a:br>
            <a:endParaRPr lang="en-GB" sz="2400" dirty="0" smtClean="0"/>
          </a:p>
          <a:p>
            <a:pPr marL="285750" indent="-285750">
              <a:buFont typeface="Wingdings" pitchFamily="2" charset="2"/>
              <a:buChar char="§"/>
            </a:pPr>
            <a:r>
              <a:rPr lang="en-GB" sz="2400" dirty="0" err="1" smtClean="0"/>
              <a:t>Aprender</a:t>
            </a:r>
            <a:r>
              <a:rPr lang="en-GB" sz="2400" dirty="0" smtClean="0"/>
              <a:t> </a:t>
            </a:r>
            <a:r>
              <a:rPr lang="en-GB" sz="2400" dirty="0" err="1" smtClean="0"/>
              <a:t>sobre</a:t>
            </a:r>
            <a:r>
              <a:rPr lang="en-GB" sz="2400" dirty="0" smtClean="0"/>
              <a:t> un </a:t>
            </a:r>
            <a:r>
              <a:rPr lang="en-GB" sz="2400" dirty="0" err="1" smtClean="0"/>
              <a:t>aspecto</a:t>
            </a:r>
            <a:r>
              <a:rPr lang="en-GB" sz="2400" dirty="0" smtClean="0"/>
              <a:t> cultural de </a:t>
            </a:r>
            <a:r>
              <a:rPr lang="en-GB" sz="2400" dirty="0" err="1" smtClean="0"/>
              <a:t>otro</a:t>
            </a:r>
            <a:r>
              <a:rPr lang="en-GB" sz="2400" dirty="0" smtClean="0"/>
              <a:t> </a:t>
            </a:r>
            <a:r>
              <a:rPr lang="en-GB" sz="2400" dirty="0" err="1" smtClean="0"/>
              <a:t>país</a:t>
            </a:r>
            <a:endParaRPr lang="en-GB" sz="2400" dirty="0" smtClean="0"/>
          </a:p>
          <a:p>
            <a:pPr marL="285750" indent="-285750">
              <a:buFont typeface="Wingdings" pitchFamily="2" charset="2"/>
              <a:buChar char="§"/>
            </a:pPr>
            <a:r>
              <a:rPr lang="en-GB" sz="2400" dirty="0" err="1" smtClean="0"/>
              <a:t>Contestar</a:t>
            </a:r>
            <a:r>
              <a:rPr lang="en-GB" sz="2400" dirty="0" smtClean="0"/>
              <a:t> </a:t>
            </a:r>
            <a:r>
              <a:rPr lang="en-GB" sz="2400" dirty="0" err="1" smtClean="0"/>
              <a:t>preguntas</a:t>
            </a:r>
            <a:r>
              <a:rPr lang="en-GB" sz="2400" dirty="0" smtClean="0"/>
              <a:t> en </a:t>
            </a:r>
            <a:r>
              <a:rPr lang="en-GB" sz="2400" dirty="0" err="1" smtClean="0"/>
              <a:t>español</a:t>
            </a:r>
            <a:endParaRPr lang="en-GB" sz="2400" dirty="0"/>
          </a:p>
        </p:txBody>
      </p:sp>
    </p:spTree>
    <p:extLst>
      <p:ext uri="{BB962C8B-B14F-4D97-AF65-F5344CB8AC3E}">
        <p14:creationId xmlns:p14="http://schemas.microsoft.com/office/powerpoint/2010/main" val="1947896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ubtitle 2"/>
          <p:cNvSpPr>
            <a:spLocks noGrp="1"/>
          </p:cNvSpPr>
          <p:nvPr>
            <p:ph type="subTitle" idx="1"/>
          </p:nvPr>
        </p:nvSpPr>
        <p:spPr>
          <a:xfrm>
            <a:off x="500063" y="5572125"/>
            <a:ext cx="8358187" cy="1752600"/>
          </a:xfrm>
        </p:spPr>
        <p:txBody>
          <a:bodyPr/>
          <a:lstStyle/>
          <a:p>
            <a:pPr eaLnBrk="1" hangingPunct="1"/>
            <a:r>
              <a:rPr lang="es-MX" sz="5400" smtClean="0">
                <a:solidFill>
                  <a:schemeClr val="tx1"/>
                </a:solidFill>
                <a:cs typeface="Aharoni" pitchFamily="2" charset="-79"/>
              </a:rPr>
              <a:t>Una fiesta mexicana</a:t>
            </a:r>
            <a:endParaRPr lang="en-GB" sz="5400" smtClean="0">
              <a:solidFill>
                <a:schemeClr val="tx1"/>
              </a:solidFill>
              <a:cs typeface="Aharoni" pitchFamily="2" charset="-79"/>
            </a:endParaRPr>
          </a:p>
        </p:txBody>
      </p:sp>
      <p:pic>
        <p:nvPicPr>
          <p:cNvPr id="4099" name="Picture 3" descr="muerto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7250" y="357188"/>
            <a:ext cx="7500938" cy="535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mx-map.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84400"/>
            <a:ext cx="91440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mx-lgflag.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429125"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857625" y="357188"/>
            <a:ext cx="4572000" cy="1323975"/>
          </a:xfrm>
          <a:prstGeom prst="rect">
            <a:avLst/>
          </a:prstGeom>
          <a:noFill/>
        </p:spPr>
        <p:txBody>
          <a:bodyPr>
            <a:spAutoFit/>
          </a:bodyPr>
          <a:lstStyle/>
          <a:p>
            <a:pPr algn="ctr">
              <a:defRPr/>
            </a:pPr>
            <a:r>
              <a:rPr lang="en-GB" sz="8000" dirty="0">
                <a:latin typeface="+mn-lt"/>
              </a:rPr>
              <a:t>México</a:t>
            </a:r>
            <a:endParaRPr lang="en-US" sz="8000" dirty="0">
              <a:latin typeface="+mn-lt"/>
            </a:endParaRPr>
          </a:p>
        </p:txBody>
      </p:sp>
      <p:pic>
        <p:nvPicPr>
          <p:cNvPr id="5125" name="Picture 6" descr="dia-de-los-muertos-coloring-page.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69225" y="0"/>
            <a:ext cx="1374775"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42875"/>
            <a:ext cx="8229600" cy="1143000"/>
          </a:xfrm>
        </p:spPr>
        <p:txBody>
          <a:bodyPr/>
          <a:lstStyle/>
          <a:p>
            <a:pPr eaLnBrk="1" hangingPunct="1"/>
            <a:r>
              <a:rPr lang="es-MX" smtClean="0"/>
              <a:t>Orígenes</a:t>
            </a:r>
            <a:endParaRPr lang="en-GB" smtClean="0"/>
          </a:p>
        </p:txBody>
      </p:sp>
      <p:pic>
        <p:nvPicPr>
          <p:cNvPr id="6147" name="Picture 3" descr="aztec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65175"/>
            <a:ext cx="413385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143375" y="1428750"/>
            <a:ext cx="4786313" cy="5509200"/>
          </a:xfrm>
          <a:prstGeom prst="rect">
            <a:avLst/>
          </a:prstGeom>
          <a:noFill/>
        </p:spPr>
        <p:txBody>
          <a:bodyPr>
            <a:spAutoFit/>
          </a:bodyPr>
          <a:lstStyle/>
          <a:p>
            <a:pPr>
              <a:defRPr/>
            </a:pPr>
            <a:r>
              <a:rPr lang="en-GB" dirty="0">
                <a:latin typeface="Arial" charset="0"/>
              </a:rPr>
              <a:t> </a:t>
            </a:r>
            <a:r>
              <a:rPr lang="en-GB" sz="3200" dirty="0">
                <a:latin typeface="+mn-lt"/>
              </a:rPr>
              <a:t>El </a:t>
            </a:r>
            <a:r>
              <a:rPr lang="en-GB" sz="3200" dirty="0" err="1">
                <a:latin typeface="+mn-lt"/>
              </a:rPr>
              <a:t>Día</a:t>
            </a:r>
            <a:r>
              <a:rPr lang="en-GB" sz="3200" dirty="0">
                <a:latin typeface="+mn-lt"/>
              </a:rPr>
              <a:t> de los </a:t>
            </a:r>
            <a:r>
              <a:rPr lang="en-GB" sz="3200" dirty="0" err="1">
                <a:latin typeface="+mn-lt"/>
              </a:rPr>
              <a:t>Muertos</a:t>
            </a:r>
            <a:r>
              <a:rPr lang="en-GB" sz="3200" dirty="0">
                <a:latin typeface="+mn-lt"/>
              </a:rPr>
              <a:t> era </a:t>
            </a:r>
            <a:r>
              <a:rPr lang="en-GB" sz="3200" dirty="0" err="1">
                <a:latin typeface="+mn-lt"/>
              </a:rPr>
              <a:t>una</a:t>
            </a:r>
            <a:r>
              <a:rPr lang="en-GB" sz="3200" dirty="0">
                <a:latin typeface="+mn-lt"/>
              </a:rPr>
              <a:t> </a:t>
            </a:r>
            <a:r>
              <a:rPr lang="en-GB" sz="3200" dirty="0" err="1">
                <a:latin typeface="+mn-lt"/>
              </a:rPr>
              <a:t>celebración</a:t>
            </a:r>
            <a:r>
              <a:rPr lang="en-GB" sz="3200" dirty="0">
                <a:latin typeface="+mn-lt"/>
              </a:rPr>
              <a:t> pre-</a:t>
            </a:r>
            <a:r>
              <a:rPr lang="en-GB" sz="3200" dirty="0" err="1">
                <a:latin typeface="+mn-lt"/>
              </a:rPr>
              <a:t>colombina</a:t>
            </a:r>
            <a:r>
              <a:rPr lang="en-GB" sz="3200" dirty="0">
                <a:latin typeface="+mn-lt"/>
              </a:rPr>
              <a:t>, </a:t>
            </a:r>
            <a:r>
              <a:rPr lang="en-GB" sz="3200" dirty="0" err="1" smtClean="0">
                <a:latin typeface="+mn-lt"/>
              </a:rPr>
              <a:t>practicada</a:t>
            </a:r>
            <a:r>
              <a:rPr lang="en-GB" sz="3200" dirty="0" smtClean="0">
                <a:latin typeface="+mn-lt"/>
              </a:rPr>
              <a:t> </a:t>
            </a:r>
            <a:r>
              <a:rPr lang="en-GB" sz="3200" dirty="0" err="1">
                <a:latin typeface="+mn-lt"/>
              </a:rPr>
              <a:t>por</a:t>
            </a:r>
            <a:r>
              <a:rPr lang="en-GB" sz="3200" dirty="0">
                <a:latin typeface="+mn-lt"/>
              </a:rPr>
              <a:t> los </a:t>
            </a:r>
            <a:r>
              <a:rPr lang="en-GB" sz="3200" b="1" dirty="0">
                <a:latin typeface="+mn-lt"/>
              </a:rPr>
              <a:t>Mayas</a:t>
            </a:r>
            <a:r>
              <a:rPr lang="en-GB" sz="3200" dirty="0">
                <a:latin typeface="+mn-lt"/>
              </a:rPr>
              <a:t>, los </a:t>
            </a:r>
            <a:r>
              <a:rPr lang="en-GB" sz="3200" b="1" dirty="0" err="1">
                <a:latin typeface="+mn-lt"/>
              </a:rPr>
              <a:t>Toltecas</a:t>
            </a:r>
            <a:r>
              <a:rPr lang="en-GB" sz="3200" dirty="0">
                <a:latin typeface="+mn-lt"/>
              </a:rPr>
              <a:t> y los </a:t>
            </a:r>
            <a:r>
              <a:rPr lang="en-GB" sz="3200" b="1" dirty="0" err="1">
                <a:latin typeface="+mn-lt"/>
              </a:rPr>
              <a:t>Aztecas</a:t>
            </a:r>
            <a:r>
              <a:rPr lang="en-GB" sz="3200" dirty="0">
                <a:latin typeface="+mn-lt"/>
              </a:rPr>
              <a:t> </a:t>
            </a:r>
            <a:r>
              <a:rPr lang="en-GB" sz="3200" dirty="0" err="1">
                <a:latin typeface="+mn-lt"/>
              </a:rPr>
              <a:t>para</a:t>
            </a:r>
            <a:r>
              <a:rPr lang="en-GB" sz="3200" dirty="0">
                <a:latin typeface="+mn-lt"/>
              </a:rPr>
              <a:t> </a:t>
            </a:r>
            <a:r>
              <a:rPr lang="en-GB" sz="3200" dirty="0" err="1">
                <a:latin typeface="+mn-lt"/>
              </a:rPr>
              <a:t>honrar</a:t>
            </a:r>
            <a:r>
              <a:rPr lang="en-GB" sz="3200" dirty="0">
                <a:latin typeface="+mn-lt"/>
              </a:rPr>
              <a:t> a los </a:t>
            </a:r>
            <a:r>
              <a:rPr lang="en-GB" sz="3200" dirty="0" err="1">
                <a:latin typeface="+mn-lt"/>
              </a:rPr>
              <a:t>difuntos</a:t>
            </a:r>
            <a:r>
              <a:rPr lang="en-GB" sz="3200" dirty="0">
                <a:latin typeface="+mn-lt"/>
              </a:rPr>
              <a:t>. </a:t>
            </a:r>
            <a:r>
              <a:rPr lang="en-GB" sz="3200" dirty="0" err="1">
                <a:latin typeface="+mn-lt"/>
              </a:rPr>
              <a:t>Así</a:t>
            </a:r>
            <a:r>
              <a:rPr lang="en-GB" sz="3200" dirty="0">
                <a:latin typeface="+mn-lt"/>
              </a:rPr>
              <a:t> </a:t>
            </a:r>
            <a:r>
              <a:rPr lang="en-GB" sz="3200" dirty="0" err="1" smtClean="0">
                <a:latin typeface="+mn-lt"/>
              </a:rPr>
              <a:t>que</a:t>
            </a:r>
            <a:r>
              <a:rPr lang="en-GB" sz="3200" dirty="0" smtClean="0">
                <a:latin typeface="+mn-lt"/>
              </a:rPr>
              <a:t> </a:t>
            </a:r>
            <a:r>
              <a:rPr lang="en-GB" sz="3200" dirty="0" err="1" smtClean="0">
                <a:latin typeface="+mn-lt"/>
              </a:rPr>
              <a:t>es</a:t>
            </a:r>
            <a:r>
              <a:rPr lang="en-GB" sz="3200" dirty="0" smtClean="0">
                <a:latin typeface="+mn-lt"/>
              </a:rPr>
              <a:t> </a:t>
            </a:r>
            <a:r>
              <a:rPr lang="en-GB" sz="3200" dirty="0" err="1">
                <a:latin typeface="+mn-lt"/>
              </a:rPr>
              <a:t>una</a:t>
            </a:r>
            <a:r>
              <a:rPr lang="en-GB" sz="3200" dirty="0">
                <a:latin typeface="+mn-lt"/>
              </a:rPr>
              <a:t> fiesta </a:t>
            </a:r>
            <a:r>
              <a:rPr lang="en-GB" sz="3200" dirty="0" err="1">
                <a:latin typeface="+mn-lt"/>
              </a:rPr>
              <a:t>tradicional</a:t>
            </a:r>
            <a:r>
              <a:rPr lang="en-GB" sz="3200" dirty="0">
                <a:latin typeface="+mn-lt"/>
              </a:rPr>
              <a:t> e </a:t>
            </a:r>
            <a:r>
              <a:rPr lang="en-GB" sz="3200" dirty="0" err="1">
                <a:latin typeface="+mn-lt"/>
              </a:rPr>
              <a:t>histórica</a:t>
            </a:r>
            <a:r>
              <a:rPr lang="en-GB" sz="3200" dirty="0">
                <a:latin typeface="+mn-lt"/>
              </a:rPr>
              <a:t>. </a:t>
            </a:r>
            <a:r>
              <a:rPr lang="en-GB" sz="3200" dirty="0" err="1">
                <a:latin typeface="+mn-lt"/>
              </a:rPr>
              <a:t>Sirve</a:t>
            </a:r>
            <a:r>
              <a:rPr lang="en-GB" sz="3200" dirty="0">
                <a:latin typeface="+mn-lt"/>
              </a:rPr>
              <a:t> </a:t>
            </a:r>
            <a:r>
              <a:rPr lang="en-GB" sz="3200" dirty="0" err="1">
                <a:latin typeface="+mn-lt"/>
              </a:rPr>
              <a:t>para</a:t>
            </a:r>
            <a:r>
              <a:rPr lang="en-GB" sz="3200" dirty="0">
                <a:latin typeface="+mn-lt"/>
              </a:rPr>
              <a:t> </a:t>
            </a:r>
            <a:r>
              <a:rPr lang="en-GB" sz="3200" dirty="0" err="1">
                <a:latin typeface="+mn-lt"/>
              </a:rPr>
              <a:t>acordarse</a:t>
            </a:r>
            <a:r>
              <a:rPr lang="en-GB" sz="3200" dirty="0">
                <a:latin typeface="+mn-lt"/>
              </a:rPr>
              <a:t> de los </a:t>
            </a:r>
            <a:r>
              <a:rPr lang="en-GB" sz="3200" dirty="0" err="1">
                <a:latin typeface="+mn-lt"/>
              </a:rPr>
              <a:t>difuntos</a:t>
            </a:r>
            <a:r>
              <a:rPr lang="en-GB" sz="3200" dirty="0">
                <a:latin typeface="+mn-lt"/>
              </a:rPr>
              <a:t> (los </a:t>
            </a:r>
            <a:r>
              <a:rPr lang="en-GB" sz="3200" dirty="0" err="1">
                <a:latin typeface="+mn-lt"/>
              </a:rPr>
              <a:t>muertos</a:t>
            </a:r>
            <a:r>
              <a:rPr lang="en-GB" sz="3200" dirty="0">
                <a:latin typeface="+mn-lt"/>
              </a:rPr>
              <a:t>)</a:t>
            </a:r>
          </a:p>
          <a:p>
            <a:pPr>
              <a:defRPr/>
            </a:pPr>
            <a:endParaRPr lang="en-US" sz="3200" dirty="0">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313" y="4046538"/>
            <a:ext cx="8929687" cy="2523768"/>
          </a:xfrm>
          <a:prstGeom prst="rect">
            <a:avLst/>
          </a:prstGeom>
          <a:noFill/>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sz="2800" dirty="0" err="1" smtClean="0">
                <a:latin typeface="Calibri" pitchFamily="34" charset="0"/>
              </a:rPr>
              <a:t>Cuando</a:t>
            </a:r>
            <a:r>
              <a:rPr lang="en-GB" sz="2800" dirty="0" smtClean="0">
                <a:latin typeface="Calibri" pitchFamily="34" charset="0"/>
              </a:rPr>
              <a:t> </a:t>
            </a:r>
            <a:r>
              <a:rPr lang="en-GB" sz="2800" dirty="0" err="1" smtClean="0">
                <a:latin typeface="Calibri" pitchFamily="34" charset="0"/>
              </a:rPr>
              <a:t>llegaron</a:t>
            </a:r>
            <a:r>
              <a:rPr lang="en-GB" sz="2800" dirty="0" smtClean="0">
                <a:latin typeface="Calibri" pitchFamily="34" charset="0"/>
              </a:rPr>
              <a:t> los </a:t>
            </a:r>
            <a:r>
              <a:rPr lang="en-GB" sz="2800" dirty="0" err="1" smtClean="0">
                <a:latin typeface="Calibri" pitchFamily="34" charset="0"/>
              </a:rPr>
              <a:t>españoles</a:t>
            </a:r>
            <a:r>
              <a:rPr lang="en-GB" sz="2800" dirty="0" smtClean="0">
                <a:latin typeface="Calibri" pitchFamily="34" charset="0"/>
              </a:rPr>
              <a:t>, </a:t>
            </a:r>
            <a:r>
              <a:rPr lang="en-GB" sz="2800" dirty="0" err="1" smtClean="0">
                <a:latin typeface="Calibri" pitchFamily="34" charset="0"/>
              </a:rPr>
              <a:t>intentaron</a:t>
            </a:r>
            <a:r>
              <a:rPr lang="en-GB" sz="2800" dirty="0" smtClean="0">
                <a:latin typeface="Calibri" pitchFamily="34" charset="0"/>
              </a:rPr>
              <a:t> </a:t>
            </a:r>
            <a:r>
              <a:rPr lang="en-GB" sz="2800" dirty="0" err="1" smtClean="0">
                <a:latin typeface="Calibri" pitchFamily="34" charset="0"/>
              </a:rPr>
              <a:t>convertir</a:t>
            </a:r>
            <a:r>
              <a:rPr lang="en-GB" sz="2800" dirty="0" smtClean="0">
                <a:latin typeface="Calibri" pitchFamily="34" charset="0"/>
              </a:rPr>
              <a:t> a</a:t>
            </a:r>
            <a:r>
              <a:rPr lang="en-GB" sz="2800" dirty="0" smtClean="0">
                <a:solidFill>
                  <a:srgbClr val="FF0000"/>
                </a:solidFill>
                <a:latin typeface="Calibri" pitchFamily="34" charset="0"/>
              </a:rPr>
              <a:t> </a:t>
            </a:r>
            <a:r>
              <a:rPr lang="en-GB" sz="2800" dirty="0" smtClean="0">
                <a:latin typeface="Calibri" pitchFamily="34" charset="0"/>
              </a:rPr>
              <a:t>los </a:t>
            </a:r>
            <a:r>
              <a:rPr lang="en-GB" sz="2800" dirty="0" err="1" smtClean="0">
                <a:latin typeface="Calibri" pitchFamily="34" charset="0"/>
              </a:rPr>
              <a:t>indígenas</a:t>
            </a:r>
            <a:r>
              <a:rPr lang="en-GB" sz="2800" dirty="0" smtClean="0">
                <a:latin typeface="Calibri" pitchFamily="34" charset="0"/>
              </a:rPr>
              <a:t> al </a:t>
            </a:r>
            <a:r>
              <a:rPr lang="en-GB" sz="2800" dirty="0" err="1" smtClean="0">
                <a:latin typeface="Calibri" pitchFamily="34" charset="0"/>
              </a:rPr>
              <a:t>catolicismo</a:t>
            </a:r>
            <a:r>
              <a:rPr lang="en-GB" sz="2800" dirty="0" smtClean="0">
                <a:latin typeface="Calibri" pitchFamily="34" charset="0"/>
              </a:rPr>
              <a:t> y </a:t>
            </a:r>
            <a:r>
              <a:rPr lang="en-GB" sz="2800" dirty="0" err="1" smtClean="0">
                <a:latin typeface="Calibri" pitchFamily="34" charset="0"/>
              </a:rPr>
              <a:t>destruir</a:t>
            </a:r>
            <a:r>
              <a:rPr lang="en-GB" sz="2800" dirty="0" smtClean="0">
                <a:latin typeface="Calibri" pitchFamily="34" charset="0"/>
              </a:rPr>
              <a:t> </a:t>
            </a:r>
            <a:r>
              <a:rPr lang="en-GB" sz="2800" dirty="0" err="1" smtClean="0">
                <a:latin typeface="Calibri" pitchFamily="34" charset="0"/>
              </a:rPr>
              <a:t>esa</a:t>
            </a:r>
            <a:r>
              <a:rPr lang="en-GB" sz="2800" dirty="0" smtClean="0">
                <a:latin typeface="Calibri" pitchFamily="34" charset="0"/>
              </a:rPr>
              <a:t> </a:t>
            </a:r>
            <a:r>
              <a:rPr lang="en-GB" sz="2800" dirty="0" err="1" smtClean="0">
                <a:latin typeface="Calibri" pitchFamily="34" charset="0"/>
              </a:rPr>
              <a:t>tradición</a:t>
            </a:r>
            <a:r>
              <a:rPr lang="en-GB" sz="2800" dirty="0" smtClean="0">
                <a:latin typeface="Calibri" pitchFamily="34" charset="0"/>
              </a:rPr>
              <a:t>. Los </a:t>
            </a:r>
            <a:r>
              <a:rPr lang="en-GB" sz="2800" dirty="0" err="1" smtClean="0">
                <a:latin typeface="Calibri" pitchFamily="34" charset="0"/>
              </a:rPr>
              <a:t>indígenas</a:t>
            </a:r>
            <a:r>
              <a:rPr lang="en-GB" sz="2800" dirty="0" smtClean="0">
                <a:latin typeface="Calibri" pitchFamily="34" charset="0"/>
              </a:rPr>
              <a:t> </a:t>
            </a:r>
            <a:r>
              <a:rPr lang="en-GB" sz="2800" dirty="0" err="1" smtClean="0">
                <a:latin typeface="Calibri" pitchFamily="34" charset="0"/>
              </a:rPr>
              <a:t>eran</a:t>
            </a:r>
            <a:r>
              <a:rPr lang="en-GB" sz="2800" dirty="0" smtClean="0">
                <a:latin typeface="Calibri" pitchFamily="34" charset="0"/>
              </a:rPr>
              <a:t> </a:t>
            </a:r>
            <a:r>
              <a:rPr lang="en-GB" sz="2800" dirty="0" err="1" smtClean="0">
                <a:latin typeface="Calibri" pitchFamily="34" charset="0"/>
              </a:rPr>
              <a:t>inteligentes</a:t>
            </a:r>
            <a:r>
              <a:rPr lang="en-GB" sz="2800" dirty="0" smtClean="0">
                <a:latin typeface="Calibri" pitchFamily="34" charset="0"/>
              </a:rPr>
              <a:t> </a:t>
            </a:r>
            <a:r>
              <a:rPr lang="en-GB" sz="2800" dirty="0" err="1" smtClean="0">
                <a:latin typeface="Calibri" pitchFamily="34" charset="0"/>
              </a:rPr>
              <a:t>así</a:t>
            </a:r>
            <a:r>
              <a:rPr lang="en-GB" sz="2800" dirty="0" smtClean="0">
                <a:latin typeface="Calibri" pitchFamily="34" charset="0"/>
              </a:rPr>
              <a:t> </a:t>
            </a:r>
            <a:r>
              <a:rPr lang="en-GB" sz="2800" dirty="0" err="1" smtClean="0">
                <a:latin typeface="Calibri" pitchFamily="34" charset="0"/>
              </a:rPr>
              <a:t>que</a:t>
            </a:r>
            <a:r>
              <a:rPr lang="en-GB" sz="2800" dirty="0" smtClean="0">
                <a:latin typeface="Calibri" pitchFamily="34" charset="0"/>
              </a:rPr>
              <a:t> </a:t>
            </a:r>
            <a:r>
              <a:rPr lang="en-GB" sz="2800" dirty="0" err="1" smtClean="0">
                <a:latin typeface="Calibri" pitchFamily="34" charset="0"/>
              </a:rPr>
              <a:t>cambiaron</a:t>
            </a:r>
            <a:r>
              <a:rPr lang="en-GB" sz="2800" dirty="0" smtClean="0">
                <a:latin typeface="Calibri" pitchFamily="34" charset="0"/>
              </a:rPr>
              <a:t> </a:t>
            </a:r>
            <a:r>
              <a:rPr lang="en-GB" sz="2800" dirty="0" err="1" smtClean="0">
                <a:latin typeface="Calibri" pitchFamily="34" charset="0"/>
              </a:rPr>
              <a:t>su</a:t>
            </a:r>
            <a:r>
              <a:rPr lang="en-GB" sz="2800" dirty="0" smtClean="0">
                <a:latin typeface="Calibri" pitchFamily="34" charset="0"/>
              </a:rPr>
              <a:t> </a:t>
            </a:r>
            <a:r>
              <a:rPr lang="en-GB" sz="2800" dirty="0" err="1" smtClean="0">
                <a:latin typeface="Calibri" pitchFamily="34" charset="0"/>
              </a:rPr>
              <a:t>celebración</a:t>
            </a:r>
            <a:r>
              <a:rPr lang="en-GB" sz="2800" dirty="0" smtClean="0">
                <a:latin typeface="Calibri" pitchFamily="34" charset="0"/>
              </a:rPr>
              <a:t> del </a:t>
            </a:r>
            <a:r>
              <a:rPr lang="en-GB" sz="2800" dirty="0" err="1" smtClean="0">
                <a:latin typeface="Calibri" pitchFamily="34" charset="0"/>
              </a:rPr>
              <a:t>mes</a:t>
            </a:r>
            <a:r>
              <a:rPr lang="en-GB" sz="2800" dirty="0" smtClean="0">
                <a:latin typeface="Calibri" pitchFamily="34" charset="0"/>
              </a:rPr>
              <a:t> de </a:t>
            </a:r>
            <a:r>
              <a:rPr lang="en-GB" sz="2800" b="1" dirty="0" err="1" smtClean="0">
                <a:latin typeface="Calibri" pitchFamily="34" charset="0"/>
              </a:rPr>
              <a:t>agosto</a:t>
            </a:r>
            <a:r>
              <a:rPr lang="en-GB" sz="2800" dirty="0" smtClean="0">
                <a:latin typeface="Calibri" pitchFamily="34" charset="0"/>
              </a:rPr>
              <a:t> </a:t>
            </a:r>
            <a:r>
              <a:rPr lang="en-GB" sz="2800" dirty="0" smtClean="0">
                <a:latin typeface="Calibri" pitchFamily="34" charset="0"/>
              </a:rPr>
              <a:t>al</a:t>
            </a:r>
            <a:r>
              <a:rPr lang="en-GB" sz="2800" strike="sngStrike" dirty="0" smtClean="0">
                <a:latin typeface="Calibri" pitchFamily="34" charset="0"/>
              </a:rPr>
              <a:t> </a:t>
            </a:r>
            <a:r>
              <a:rPr lang="en-GB" sz="2800" dirty="0" err="1" smtClean="0">
                <a:latin typeface="Calibri" pitchFamily="34" charset="0"/>
              </a:rPr>
              <a:t>mes</a:t>
            </a:r>
            <a:r>
              <a:rPr lang="en-GB" sz="2800" dirty="0" smtClean="0">
                <a:latin typeface="Calibri" pitchFamily="34" charset="0"/>
              </a:rPr>
              <a:t> </a:t>
            </a:r>
            <a:r>
              <a:rPr lang="en-GB" sz="2800" dirty="0" smtClean="0">
                <a:latin typeface="Calibri" pitchFamily="34" charset="0"/>
              </a:rPr>
              <a:t>de </a:t>
            </a:r>
            <a:r>
              <a:rPr lang="en-GB" sz="2800" b="1" dirty="0" err="1" smtClean="0">
                <a:latin typeface="Calibri" pitchFamily="34" charset="0"/>
              </a:rPr>
              <a:t>noviembre</a:t>
            </a:r>
            <a:r>
              <a:rPr lang="en-GB" sz="2800" dirty="0" smtClean="0">
                <a:latin typeface="Calibri" pitchFamily="34" charset="0"/>
              </a:rPr>
              <a:t>, </a:t>
            </a:r>
            <a:r>
              <a:rPr lang="en-GB" sz="2800" dirty="0" err="1" smtClean="0">
                <a:latin typeface="Calibri" pitchFamily="34" charset="0"/>
              </a:rPr>
              <a:t>para</a:t>
            </a:r>
            <a:r>
              <a:rPr lang="en-GB" sz="2800" dirty="0" smtClean="0">
                <a:latin typeface="Calibri" pitchFamily="34" charset="0"/>
              </a:rPr>
              <a:t> </a:t>
            </a:r>
            <a:r>
              <a:rPr lang="en-GB" sz="2800" dirty="0" err="1" smtClean="0">
                <a:latin typeface="Calibri" pitchFamily="34" charset="0"/>
              </a:rPr>
              <a:t>coincidir</a:t>
            </a:r>
            <a:r>
              <a:rPr lang="en-GB" sz="2800" dirty="0" smtClean="0">
                <a:latin typeface="Calibri" pitchFamily="34" charset="0"/>
              </a:rPr>
              <a:t> con </a:t>
            </a:r>
            <a:r>
              <a:rPr lang="en-GB" sz="2800" dirty="0" err="1" smtClean="0">
                <a:latin typeface="Calibri" pitchFamily="34" charset="0"/>
              </a:rPr>
              <a:t>una</a:t>
            </a:r>
            <a:r>
              <a:rPr lang="en-GB" sz="2800" dirty="0" smtClean="0">
                <a:latin typeface="Calibri" pitchFamily="34" charset="0"/>
              </a:rPr>
              <a:t> </a:t>
            </a:r>
            <a:r>
              <a:rPr lang="en-GB" sz="2800" dirty="0" err="1" smtClean="0">
                <a:latin typeface="Calibri" pitchFamily="34" charset="0"/>
              </a:rPr>
              <a:t>celebración</a:t>
            </a:r>
            <a:r>
              <a:rPr lang="en-GB" sz="2800" dirty="0" smtClean="0">
                <a:latin typeface="Calibri" pitchFamily="34" charset="0"/>
              </a:rPr>
              <a:t> </a:t>
            </a:r>
            <a:r>
              <a:rPr lang="en-GB" sz="2800" dirty="0" err="1" smtClean="0">
                <a:latin typeface="Calibri" pitchFamily="34" charset="0"/>
              </a:rPr>
              <a:t>católica</a:t>
            </a:r>
            <a:r>
              <a:rPr lang="en-GB" sz="2800" dirty="0" smtClean="0">
                <a:latin typeface="Calibri" pitchFamily="34" charset="0"/>
              </a:rPr>
              <a:t>, el </a:t>
            </a:r>
            <a:r>
              <a:rPr lang="en-GB" sz="2800" dirty="0" err="1" smtClean="0">
                <a:latin typeface="Calibri" pitchFamily="34" charset="0"/>
              </a:rPr>
              <a:t>día</a:t>
            </a:r>
            <a:r>
              <a:rPr lang="en-GB" sz="2800" dirty="0" smtClean="0">
                <a:latin typeface="Calibri" pitchFamily="34" charset="0"/>
              </a:rPr>
              <a:t> de </a:t>
            </a:r>
            <a:r>
              <a:rPr lang="en-GB" sz="2800" dirty="0" err="1" smtClean="0">
                <a:latin typeface="Calibri" pitchFamily="34" charset="0"/>
              </a:rPr>
              <a:t>todos</a:t>
            </a:r>
            <a:r>
              <a:rPr lang="en-GB" sz="2800" dirty="0" smtClean="0">
                <a:latin typeface="Calibri" pitchFamily="34" charset="0"/>
              </a:rPr>
              <a:t> los </a:t>
            </a:r>
            <a:r>
              <a:rPr lang="en-GB" sz="2800" dirty="0" err="1" smtClean="0">
                <a:latin typeface="Calibri" pitchFamily="34" charset="0"/>
              </a:rPr>
              <a:t>santos</a:t>
            </a:r>
            <a:r>
              <a:rPr lang="en-GB" sz="2800" dirty="0" smtClean="0">
                <a:latin typeface="Calibri" pitchFamily="34" charset="0"/>
              </a:rPr>
              <a:t>.</a:t>
            </a:r>
          </a:p>
          <a:p>
            <a:pPr eaLnBrk="1" hangingPunct="1">
              <a:defRPr/>
            </a:pPr>
            <a:endParaRPr lang="en-US" dirty="0" smtClean="0"/>
          </a:p>
        </p:txBody>
      </p:sp>
      <p:sp>
        <p:nvSpPr>
          <p:cNvPr id="8195" name="Title 1"/>
          <p:cNvSpPr txBox="1">
            <a:spLocks/>
          </p:cNvSpPr>
          <p:nvPr/>
        </p:nvSpPr>
        <p:spPr bwMode="auto">
          <a:xfrm>
            <a:off x="457200" y="1428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MX" sz="4400">
                <a:latin typeface="Calibri" pitchFamily="34" charset="0"/>
              </a:rPr>
              <a:t>La Conquista</a:t>
            </a:r>
            <a:endParaRPr lang="en-GB" sz="4400">
              <a:latin typeface="Calibri" pitchFamily="34" charset="0"/>
            </a:endParaRPr>
          </a:p>
        </p:txBody>
      </p:sp>
      <p:pic>
        <p:nvPicPr>
          <p:cNvPr id="8196" name="Picture 5" descr="conq.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063" y="928688"/>
            <a:ext cx="3952875"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descr="Calendario de eventos del mes de Agost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3500" y="1357313"/>
            <a:ext cx="3571875"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alendario-noviembre-2009.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86375" y="857250"/>
            <a:ext cx="3214688"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487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posado.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5188" y="285750"/>
            <a:ext cx="15367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Box 5"/>
          <p:cNvSpPr txBox="1">
            <a:spLocks noChangeArrowheads="1"/>
          </p:cNvSpPr>
          <p:nvPr/>
        </p:nvSpPr>
        <p:spPr bwMode="auto">
          <a:xfrm>
            <a:off x="428625" y="58738"/>
            <a:ext cx="842962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sz="4400" dirty="0" smtClean="0">
                <a:latin typeface="Calibri" pitchFamily="34" charset="0"/>
              </a:rPr>
              <a:t>El </a:t>
            </a:r>
            <a:r>
              <a:rPr lang="en-GB" sz="4400" dirty="0" err="1" smtClean="0">
                <a:latin typeface="Calibri" pitchFamily="34" charset="0"/>
              </a:rPr>
              <a:t>día</a:t>
            </a:r>
            <a:r>
              <a:rPr lang="en-GB" sz="4400" dirty="0" smtClean="0">
                <a:latin typeface="Calibri" pitchFamily="34" charset="0"/>
              </a:rPr>
              <a:t> de los </a:t>
            </a:r>
            <a:r>
              <a:rPr lang="en-GB" sz="4400" dirty="0" err="1" smtClean="0">
                <a:latin typeface="Calibri" pitchFamily="34" charset="0"/>
              </a:rPr>
              <a:t>muertos</a:t>
            </a:r>
            <a:r>
              <a:rPr lang="en-GB" sz="4400" dirty="0" smtClean="0">
                <a:latin typeface="Calibri" pitchFamily="34" charset="0"/>
              </a:rPr>
              <a:t> </a:t>
            </a:r>
            <a:br>
              <a:rPr lang="en-GB" sz="4400" dirty="0" smtClean="0">
                <a:latin typeface="Calibri" pitchFamily="34" charset="0"/>
              </a:rPr>
            </a:br>
            <a:r>
              <a:rPr lang="en-GB" sz="4400" dirty="0" smtClean="0">
                <a:latin typeface="Calibri" pitchFamily="34" charset="0"/>
              </a:rPr>
              <a:t>1 </a:t>
            </a:r>
            <a:r>
              <a:rPr lang="en-GB" sz="4400" dirty="0" smtClean="0">
                <a:latin typeface="Calibri" pitchFamily="34" charset="0"/>
              </a:rPr>
              <a:t>y </a:t>
            </a:r>
            <a:r>
              <a:rPr lang="en-GB" sz="4400" dirty="0" smtClean="0">
                <a:latin typeface="Calibri" pitchFamily="34" charset="0"/>
              </a:rPr>
              <a:t>2 de </a:t>
            </a:r>
            <a:r>
              <a:rPr lang="en-GB" sz="4400" dirty="0" err="1" smtClean="0">
                <a:latin typeface="Calibri" pitchFamily="34" charset="0"/>
              </a:rPr>
              <a:t>noviembre</a:t>
            </a:r>
            <a:endParaRPr lang="en-US" sz="4400" dirty="0" smtClean="0">
              <a:latin typeface="Calibri" pitchFamily="34" charset="0"/>
            </a:endParaRPr>
          </a:p>
        </p:txBody>
      </p:sp>
      <p:sp>
        <p:nvSpPr>
          <p:cNvPr id="9220" name="TextBox 6"/>
          <p:cNvSpPr txBox="1">
            <a:spLocks noChangeArrowheads="1"/>
          </p:cNvSpPr>
          <p:nvPr/>
        </p:nvSpPr>
        <p:spPr bwMode="auto">
          <a:xfrm>
            <a:off x="357188" y="1714500"/>
            <a:ext cx="8501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a:latin typeface="Calibri" pitchFamily="34" charset="0"/>
              </a:rPr>
              <a:t>Las familias van al cementerio y decoran las tumbas con flores</a:t>
            </a:r>
            <a:r>
              <a:rPr lang="en-US" sz="3600">
                <a:latin typeface="Calibri" pitchFamily="34" charset="0"/>
              </a:rPr>
              <a:t>.</a:t>
            </a:r>
            <a:endParaRPr lang="en-GB" sz="3600">
              <a:latin typeface="Calibri" pitchFamily="34" charset="0"/>
            </a:endParaRPr>
          </a:p>
        </p:txBody>
      </p:sp>
      <p:pic>
        <p:nvPicPr>
          <p:cNvPr id="92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813" y="2500313"/>
            <a:ext cx="257175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8"/>
          <p:cNvSpPr txBox="1">
            <a:spLocks noChangeArrowheads="1"/>
          </p:cNvSpPr>
          <p:nvPr/>
        </p:nvSpPr>
        <p:spPr bwMode="auto">
          <a:xfrm>
            <a:off x="428625" y="3000375"/>
            <a:ext cx="45005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a:latin typeface="Calibri" pitchFamily="34" charset="0"/>
              </a:rPr>
              <a:t>Las flores son de color naranja.</a:t>
            </a:r>
            <a:endParaRPr lang="en-US" sz="3600">
              <a:latin typeface="Calibri" pitchFamily="34" charset="0"/>
            </a:endParaRPr>
          </a:p>
        </p:txBody>
      </p:sp>
      <p:pic>
        <p:nvPicPr>
          <p:cNvPr id="9223" name="Picture 9" descr="dia-de-los-muertos-coloring-page.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28875" y="4143375"/>
            <a:ext cx="1374775"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1607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frendas - entravista.wmv">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285875" y="642938"/>
            <a:ext cx="6762750"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622</TotalTime>
  <Words>889</Words>
  <Application>Microsoft Office PowerPoint</Application>
  <PresentationFormat>On-screen Show (4:3)</PresentationFormat>
  <Paragraphs>76</Paragraphs>
  <Slides>16</Slides>
  <Notes>11</Notes>
  <HiddenSlides>0</HiddenSlides>
  <MMClips>2</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El pan para celebrar</vt:lpstr>
      <vt:lpstr>PowerPoint Presentation</vt:lpstr>
      <vt:lpstr>PowerPoint Presentation</vt:lpstr>
      <vt:lpstr>PowerPoint Presentation</vt:lpstr>
      <vt:lpstr>Orígenes</vt:lpstr>
      <vt:lpstr>PowerPoint Presentation</vt:lpstr>
      <vt:lpstr>PowerPoint Presentation</vt:lpstr>
      <vt:lpstr>PowerPoint Presentation</vt:lpstr>
      <vt:lpstr>PowerPoint Presentation</vt:lpstr>
      <vt:lpstr>PowerPoint Presentation</vt:lpstr>
      <vt:lpstr>El simbolismo</vt:lpstr>
      <vt:lpstr>PowerPoint Presentation</vt:lpstr>
      <vt:lpstr>PowerPoint Presentation</vt:lpstr>
      <vt:lpstr>PowerPoint Presentation</vt:lpstr>
      <vt:lpstr>El Día de Muertos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57</cp:revision>
  <dcterms:created xsi:type="dcterms:W3CDTF">2011-03-06T11:44:28Z</dcterms:created>
  <dcterms:modified xsi:type="dcterms:W3CDTF">2011-09-03T04:08:48Z</dcterms:modified>
</cp:coreProperties>
</file>