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60" r:id="rId4"/>
    <p:sldId id="261" r:id="rId5"/>
    <p:sldId id="258" r:id="rId6"/>
    <p:sldId id="262"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6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1CCF98-1355-4C9E-A34E-096C6BF13248}" type="datetimeFigureOut">
              <a:rPr lang="en-GB" smtClean="0"/>
              <a:t>03/09/2011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3B9A85-4515-4E79-A074-ABAAEB2136F5}" type="slidenum">
              <a:rPr lang="en-GB" smtClean="0"/>
              <a:t>‹#›</a:t>
            </a:fld>
            <a:endParaRPr lang="en-GB"/>
          </a:p>
        </p:txBody>
      </p:sp>
    </p:spTree>
    <p:extLst>
      <p:ext uri="{BB962C8B-B14F-4D97-AF65-F5344CB8AC3E}">
        <p14:creationId xmlns:p14="http://schemas.microsoft.com/office/powerpoint/2010/main" val="3221931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E2F6CEAE-E1D9-4A13-A2D7-802FC54D6A14}" type="slidenum">
              <a:rPr lang="en-GB"/>
              <a:pPr/>
              <a:t>3</a:t>
            </a:fld>
            <a:endParaRPr lang="en-GB"/>
          </a:p>
        </p:txBody>
      </p:sp>
      <p:sp>
        <p:nvSpPr>
          <p:cNvPr id="7" name="Rectangle 7"/>
          <p:cNvSpPr txBox="1">
            <a:spLocks noGrp="1" noChangeArrowheads="1"/>
          </p:cNvSpPr>
          <p:nvPr/>
        </p:nvSpPr>
        <p:spPr>
          <a:xfrm>
            <a:off x="3884613" y="8685213"/>
            <a:ext cx="2971800" cy="457200"/>
          </a:xfrm>
          <a:prstGeom prst="rect">
            <a:avLst/>
          </a:prstGeom>
          <a:noFill/>
        </p:spPr>
        <p:txBody>
          <a:bodyPr anchor="b"/>
          <a:lstStyle/>
          <a:p>
            <a:pPr algn="r" fontAlgn="auto">
              <a:spcBef>
                <a:spcPts val="0"/>
              </a:spcBef>
              <a:spcAft>
                <a:spcPts val="0"/>
              </a:spcAft>
              <a:defRPr/>
            </a:pPr>
            <a:fld id="{4F652767-21FA-4021-868D-E9003D0B8363}" type="slidenum">
              <a:rPr lang="en-GB" sz="1200">
                <a:latin typeface="+mn-lt"/>
              </a:rPr>
              <a:pPr algn="r" fontAlgn="auto">
                <a:spcBef>
                  <a:spcPts val="0"/>
                </a:spcBef>
                <a:spcAft>
                  <a:spcPts val="0"/>
                </a:spcAft>
                <a:defRPr/>
              </a:pPr>
              <a:t>3</a:t>
            </a:fld>
            <a:endParaRPr lang="en-GB" sz="1200">
              <a:latin typeface="+mn-lt"/>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p:txBody>
          <a:bodyPr/>
          <a:lstStyle/>
          <a:p>
            <a:r>
              <a:rPr lang="en-US" dirty="0" smtClean="0"/>
              <a:t>Point out to them that these</a:t>
            </a:r>
            <a:r>
              <a:rPr lang="en-US" baseline="0" dirty="0" smtClean="0"/>
              <a:t> tasks and activities from last lesson are exactly what they need to be using for their 80% main sections.  </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 perfect guide for Paragraph 3.</a:t>
            </a:r>
            <a:endParaRPr lang="en-GB" dirty="0"/>
          </a:p>
        </p:txBody>
      </p:sp>
      <p:sp>
        <p:nvSpPr>
          <p:cNvPr id="4" name="Slide Number Placeholder 3"/>
          <p:cNvSpPr>
            <a:spLocks noGrp="1"/>
          </p:cNvSpPr>
          <p:nvPr>
            <p:ph type="sldNum" sz="quarter" idx="10"/>
          </p:nvPr>
        </p:nvSpPr>
        <p:spPr/>
        <p:txBody>
          <a:bodyPr/>
          <a:lstStyle/>
          <a:p>
            <a:fld id="{37FE61C1-E181-4EEC-8F96-ACFA71BE4869}" type="slidenum">
              <a:rPr lang="en-GB" smtClean="0"/>
              <a:t>5</a:t>
            </a:fld>
            <a:endParaRPr lang="en-GB"/>
          </a:p>
        </p:txBody>
      </p:sp>
    </p:spTree>
    <p:extLst>
      <p:ext uri="{BB962C8B-B14F-4D97-AF65-F5344CB8AC3E}">
        <p14:creationId xmlns:p14="http://schemas.microsoft.com/office/powerpoint/2010/main" val="1985871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Work in groups on this with classes</a:t>
            </a:r>
            <a:r>
              <a:rPr lang="en-GB" baseline="0" dirty="0" smtClean="0"/>
              <a:t> that need additional support.  See the next slide for ways to do this.</a:t>
            </a:r>
            <a:endParaRPr lang="en-GB" dirty="0"/>
          </a:p>
        </p:txBody>
      </p:sp>
      <p:sp>
        <p:nvSpPr>
          <p:cNvPr id="4" name="Slide Number Placeholder 3"/>
          <p:cNvSpPr>
            <a:spLocks noGrp="1"/>
          </p:cNvSpPr>
          <p:nvPr>
            <p:ph type="sldNum" sz="quarter" idx="10"/>
          </p:nvPr>
        </p:nvSpPr>
        <p:spPr/>
        <p:txBody>
          <a:bodyPr/>
          <a:lstStyle/>
          <a:p>
            <a:fld id="{C93B9A85-4515-4E79-A074-ABAAEB2136F5}" type="slidenum">
              <a:rPr lang="en-GB" smtClean="0"/>
              <a:t>6</a:t>
            </a:fld>
            <a:endParaRPr lang="en-GB"/>
          </a:p>
        </p:txBody>
      </p:sp>
    </p:spTree>
    <p:extLst>
      <p:ext uri="{BB962C8B-B14F-4D97-AF65-F5344CB8AC3E}">
        <p14:creationId xmlns:p14="http://schemas.microsoft.com/office/powerpoint/2010/main" val="1749661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looks v complicated and will need</a:t>
            </a:r>
            <a:r>
              <a:rPr lang="en-GB" baseline="0" dirty="0" smtClean="0"/>
              <a:t> explaining in English the first time around.  In pairs students are given a combination and they need to come up with a sentence or two using the linguistic category to cover that part of the content.  Some are not the obvious combinations and will be harder but it forces students to use language they know / have in their books in new, creative ways.</a:t>
            </a:r>
            <a:endParaRPr lang="en-GB" dirty="0"/>
          </a:p>
        </p:txBody>
      </p:sp>
      <p:sp>
        <p:nvSpPr>
          <p:cNvPr id="4" name="Slide Number Placeholder 3"/>
          <p:cNvSpPr>
            <a:spLocks noGrp="1"/>
          </p:cNvSpPr>
          <p:nvPr>
            <p:ph type="sldNum" sz="quarter" idx="10"/>
          </p:nvPr>
        </p:nvSpPr>
        <p:spPr/>
        <p:txBody>
          <a:bodyPr/>
          <a:lstStyle/>
          <a:p>
            <a:fld id="{C93B9A85-4515-4E79-A074-ABAAEB2136F5}" type="slidenum">
              <a:rPr lang="en-GB" smtClean="0"/>
              <a:t>7</a:t>
            </a:fld>
            <a:endParaRPr lang="en-GB"/>
          </a:p>
        </p:txBody>
      </p:sp>
    </p:spTree>
    <p:extLst>
      <p:ext uri="{BB962C8B-B14F-4D97-AF65-F5344CB8AC3E}">
        <p14:creationId xmlns:p14="http://schemas.microsoft.com/office/powerpoint/2010/main" val="1418359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DCDFFD8-481B-490F-872D-234139DC773B}"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139281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CDFFD8-481B-490F-872D-234139DC773B}"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5314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CDFFD8-481B-490F-872D-234139DC773B}"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179121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CDFFD8-481B-490F-872D-234139DC773B}"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119914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CDFFD8-481B-490F-872D-234139DC773B}"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412220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DCDFFD8-481B-490F-872D-234139DC773B}"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3668019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DCDFFD8-481B-490F-872D-234139DC773B}" type="datetimeFigureOut">
              <a:rPr lang="en-GB" smtClean="0"/>
              <a:t>03/09/2011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409794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DCDFFD8-481B-490F-872D-234139DC773B}" type="datetimeFigureOut">
              <a:rPr lang="en-GB" smtClean="0"/>
              <a:t>03/09/2011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1239875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DFFD8-481B-490F-872D-234139DC773B}" type="datetimeFigureOut">
              <a:rPr lang="en-GB" smtClean="0"/>
              <a:t>03/09/2011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981123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CDFFD8-481B-490F-872D-234139DC773B}"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35767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CDFFD8-481B-490F-872D-234139DC773B}"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7CE07-77B6-405C-9500-11CCAB30802C}" type="slidenum">
              <a:rPr lang="en-GB" smtClean="0"/>
              <a:t>‹#›</a:t>
            </a:fld>
            <a:endParaRPr lang="en-GB"/>
          </a:p>
        </p:txBody>
      </p:sp>
    </p:spTree>
    <p:extLst>
      <p:ext uri="{BB962C8B-B14F-4D97-AF65-F5344CB8AC3E}">
        <p14:creationId xmlns:p14="http://schemas.microsoft.com/office/powerpoint/2010/main" val="1154422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DFFD8-481B-490F-872D-234139DC773B}" type="datetimeFigureOut">
              <a:rPr lang="en-GB" smtClean="0"/>
              <a:t>03/09/2011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47CE07-77B6-405C-9500-11CCAB30802C}" type="slidenum">
              <a:rPr lang="en-GB" smtClean="0"/>
              <a:t>‹#›</a:t>
            </a:fld>
            <a:endParaRPr lang="en-GB"/>
          </a:p>
        </p:txBody>
      </p:sp>
    </p:spTree>
    <p:extLst>
      <p:ext uri="{BB962C8B-B14F-4D97-AF65-F5344CB8AC3E}">
        <p14:creationId xmlns:p14="http://schemas.microsoft.com/office/powerpoint/2010/main" val="4168232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7772400" cy="1008112"/>
          </a:xfrm>
          <a:solidFill>
            <a:schemeClr val="tx2">
              <a:lumMod val="60000"/>
              <a:lumOff val="40000"/>
            </a:schemeClr>
          </a:solidFill>
          <a:effectLst>
            <a:outerShdw blurRad="76200" dir="13500000" sy="23000" kx="1200000" algn="br" rotWithShape="0">
              <a:prstClr val="black">
                <a:alpha val="20000"/>
              </a:prstClr>
            </a:outerShdw>
          </a:effectLst>
        </p:spPr>
        <p:txBody>
          <a:bodyPr/>
          <a:lstStyle/>
          <a:p>
            <a:r>
              <a:rPr lang="en-GB" b="1" dirty="0" smtClean="0">
                <a:solidFill>
                  <a:schemeClr val="bg1"/>
                </a:solidFill>
              </a:rPr>
              <a:t>El </a:t>
            </a:r>
            <a:r>
              <a:rPr lang="en-GB" b="1" dirty="0" err="1" smtClean="0">
                <a:solidFill>
                  <a:schemeClr val="bg1"/>
                </a:solidFill>
              </a:rPr>
              <a:t>Misterio</a:t>
            </a:r>
            <a:r>
              <a:rPr lang="en-GB" b="1" dirty="0" smtClean="0">
                <a:solidFill>
                  <a:schemeClr val="bg1"/>
                </a:solidFill>
              </a:rPr>
              <a:t> del </a:t>
            </a:r>
            <a:r>
              <a:rPr lang="en-GB" b="1" dirty="0" err="1" smtClean="0">
                <a:solidFill>
                  <a:schemeClr val="bg1"/>
                </a:solidFill>
              </a:rPr>
              <a:t>Pez</a:t>
            </a:r>
            <a:endParaRPr lang="en-GB" b="1" dirty="0">
              <a:solidFill>
                <a:schemeClr val="bg1"/>
              </a:solidFill>
            </a:endParaRPr>
          </a:p>
        </p:txBody>
      </p:sp>
      <p:sp>
        <p:nvSpPr>
          <p:cNvPr id="3" name="Subtitle 2"/>
          <p:cNvSpPr>
            <a:spLocks noGrp="1"/>
          </p:cNvSpPr>
          <p:nvPr>
            <p:ph type="subTitle" idx="1"/>
          </p:nvPr>
        </p:nvSpPr>
        <p:spPr>
          <a:xfrm>
            <a:off x="1259632" y="5949280"/>
            <a:ext cx="6984776" cy="1080120"/>
          </a:xfrm>
        </p:spPr>
        <p:txBody>
          <a:bodyPr/>
          <a:lstStyle/>
          <a:p>
            <a:pPr marL="457200" indent="-457200" algn="l">
              <a:buFont typeface="Wingdings" pitchFamily="2" charset="2"/>
              <a:buChar char="§"/>
            </a:pPr>
            <a:r>
              <a:rPr lang="en-GB" sz="2800" dirty="0" err="1" smtClean="0">
                <a:solidFill>
                  <a:schemeClr val="tx1">
                    <a:lumMod val="85000"/>
                    <a:lumOff val="15000"/>
                  </a:schemeClr>
                </a:solidFill>
              </a:rPr>
              <a:t>Escribir</a:t>
            </a:r>
            <a:r>
              <a:rPr lang="en-GB" sz="2800" dirty="0" smtClean="0">
                <a:solidFill>
                  <a:schemeClr val="tx1">
                    <a:lumMod val="85000"/>
                    <a:lumOff val="15000"/>
                  </a:schemeClr>
                </a:solidFill>
              </a:rPr>
              <a:t> </a:t>
            </a:r>
            <a:r>
              <a:rPr lang="en-GB" sz="2800" dirty="0" err="1" smtClean="0">
                <a:solidFill>
                  <a:schemeClr val="tx1">
                    <a:lumMod val="85000"/>
                    <a:lumOff val="15000"/>
                  </a:schemeClr>
                </a:solidFill>
              </a:rPr>
              <a:t>una</a:t>
            </a:r>
            <a:r>
              <a:rPr lang="en-GB" sz="2800" dirty="0" smtClean="0">
                <a:solidFill>
                  <a:schemeClr val="tx1">
                    <a:lumMod val="85000"/>
                    <a:lumOff val="15000"/>
                  </a:schemeClr>
                </a:solidFill>
              </a:rPr>
              <a:t> </a:t>
            </a:r>
            <a:r>
              <a:rPr lang="en-GB" sz="2800" dirty="0" err="1" smtClean="0">
                <a:solidFill>
                  <a:schemeClr val="tx1">
                    <a:lumMod val="85000"/>
                    <a:lumOff val="15000"/>
                  </a:schemeClr>
                </a:solidFill>
              </a:rPr>
              <a:t>crítica</a:t>
            </a:r>
            <a:r>
              <a:rPr lang="en-GB" sz="2800" dirty="0" smtClean="0">
                <a:solidFill>
                  <a:schemeClr val="tx1">
                    <a:lumMod val="85000"/>
                    <a:lumOff val="15000"/>
                  </a:schemeClr>
                </a:solidFill>
              </a:rPr>
              <a:t> </a:t>
            </a:r>
            <a:r>
              <a:rPr lang="en-GB" sz="2800" dirty="0" err="1" smtClean="0">
                <a:solidFill>
                  <a:schemeClr val="tx1">
                    <a:lumMod val="85000"/>
                    <a:lumOff val="15000"/>
                  </a:schemeClr>
                </a:solidFill>
              </a:rPr>
              <a:t>sobre</a:t>
            </a:r>
            <a:r>
              <a:rPr lang="en-GB" sz="2800" dirty="0" smtClean="0">
                <a:solidFill>
                  <a:schemeClr val="tx1">
                    <a:lumMod val="85000"/>
                    <a:lumOff val="15000"/>
                  </a:schemeClr>
                </a:solidFill>
              </a:rPr>
              <a:t> el </a:t>
            </a:r>
            <a:r>
              <a:rPr lang="en-GB" sz="2800" dirty="0" err="1" smtClean="0">
                <a:solidFill>
                  <a:schemeClr val="tx1">
                    <a:lumMod val="85000"/>
                    <a:lumOff val="15000"/>
                  </a:schemeClr>
                </a:solidFill>
              </a:rPr>
              <a:t>Misterio</a:t>
            </a:r>
            <a:r>
              <a:rPr lang="en-GB" sz="2800" dirty="0" smtClean="0">
                <a:solidFill>
                  <a:schemeClr val="tx1">
                    <a:lumMod val="85000"/>
                    <a:lumOff val="15000"/>
                  </a:schemeClr>
                </a:solidFill>
              </a:rPr>
              <a:t> del </a:t>
            </a:r>
            <a:r>
              <a:rPr lang="en-GB" sz="2800" dirty="0" err="1" smtClean="0">
                <a:solidFill>
                  <a:schemeClr val="tx1">
                    <a:lumMod val="85000"/>
                    <a:lumOff val="15000"/>
                  </a:schemeClr>
                </a:solidFill>
              </a:rPr>
              <a:t>Pez</a:t>
            </a:r>
            <a:endParaRPr lang="en-GB" sz="2800" dirty="0">
              <a:solidFill>
                <a:schemeClr val="tx1">
                  <a:lumMod val="85000"/>
                  <a:lumOff val="15000"/>
                </a:schemeClr>
              </a:solidFill>
            </a:endParaRPr>
          </a:p>
        </p:txBody>
      </p:sp>
      <p:sp>
        <p:nvSpPr>
          <p:cNvPr id="4" name="Subtitle 2"/>
          <p:cNvSpPr txBox="1">
            <a:spLocks/>
          </p:cNvSpPr>
          <p:nvPr/>
        </p:nvSpPr>
        <p:spPr>
          <a:xfrm>
            <a:off x="1259632" y="5445224"/>
            <a:ext cx="6400800" cy="108012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GB" sz="2800" dirty="0" smtClean="0">
                <a:solidFill>
                  <a:schemeClr val="tx1">
                    <a:lumMod val="85000"/>
                    <a:lumOff val="15000"/>
                  </a:schemeClr>
                </a:solidFill>
              </a:rPr>
              <a:t>Hoy </a:t>
            </a:r>
            <a:r>
              <a:rPr lang="en-GB" sz="2800" dirty="0" err="1" smtClean="0">
                <a:solidFill>
                  <a:schemeClr val="tx1">
                    <a:lumMod val="85000"/>
                    <a:lumOff val="15000"/>
                  </a:schemeClr>
                </a:solidFill>
              </a:rPr>
              <a:t>vamos</a:t>
            </a:r>
            <a:r>
              <a:rPr lang="en-GB" sz="2800" dirty="0" smtClean="0">
                <a:solidFill>
                  <a:schemeClr val="tx1">
                    <a:lumMod val="85000"/>
                    <a:lumOff val="15000"/>
                  </a:schemeClr>
                </a:solidFill>
              </a:rPr>
              <a:t> a:</a:t>
            </a:r>
            <a:endParaRPr lang="en-GB" sz="2800" dirty="0">
              <a:solidFill>
                <a:schemeClr val="tx1">
                  <a:lumMod val="85000"/>
                  <a:lumOff val="15000"/>
                </a:schemeClr>
              </a:solidFill>
            </a:endParaRPr>
          </a:p>
        </p:txBody>
      </p:sp>
      <p:pic>
        <p:nvPicPr>
          <p:cNvPr id="5" name="Picture 6" descr="elmisteriodelpez.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5813" y="1696814"/>
            <a:ext cx="3714750" cy="27622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Pez_en_mano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3339877"/>
            <a:ext cx="3944937" cy="246538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Post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1696814"/>
            <a:ext cx="1173162" cy="164306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2334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4968" y="1412776"/>
            <a:ext cx="8229600" cy="4525963"/>
          </a:xfrm>
        </p:spPr>
        <p:txBody>
          <a:bodyPr>
            <a:normAutofit lnSpcReduction="10000"/>
          </a:bodyPr>
          <a:lstStyle/>
          <a:p>
            <a:r>
              <a:rPr lang="en-GB" sz="2400" dirty="0" smtClean="0"/>
              <a:t>Introduction</a:t>
            </a:r>
          </a:p>
          <a:p>
            <a:pPr marL="0" indent="0">
              <a:buNone/>
            </a:pPr>
            <a:r>
              <a:rPr lang="en-GB" sz="2400" dirty="0" smtClean="0"/>
              <a:t>(Types of films you like and why – and those you don’t)</a:t>
            </a:r>
          </a:p>
          <a:p>
            <a:r>
              <a:rPr lang="en-GB" sz="2400" dirty="0" smtClean="0"/>
              <a:t>Paragraph 1</a:t>
            </a:r>
          </a:p>
          <a:p>
            <a:pPr marL="0" indent="0">
              <a:buNone/>
            </a:pPr>
            <a:r>
              <a:rPr lang="en-GB" sz="2400" dirty="0" smtClean="0"/>
              <a:t>(How often you go to the cinema, compare to watching </a:t>
            </a:r>
            <a:r>
              <a:rPr lang="en-GB" sz="2400" dirty="0" err="1" smtClean="0"/>
              <a:t>tv</a:t>
            </a:r>
            <a:r>
              <a:rPr lang="en-GB" sz="2400" dirty="0" smtClean="0"/>
              <a:t>)</a:t>
            </a:r>
          </a:p>
          <a:p>
            <a:r>
              <a:rPr lang="en-GB" sz="2400" dirty="0" smtClean="0"/>
              <a:t>Paragraph 2</a:t>
            </a:r>
          </a:p>
          <a:p>
            <a:pPr marL="0" indent="0">
              <a:buNone/>
            </a:pPr>
            <a:r>
              <a:rPr lang="en-GB" sz="2400" dirty="0" smtClean="0"/>
              <a:t>(</a:t>
            </a:r>
            <a:r>
              <a:rPr lang="en-GB" sz="2400" dirty="0" err="1" smtClean="0"/>
              <a:t>Misterio</a:t>
            </a:r>
            <a:r>
              <a:rPr lang="en-GB" sz="2400" dirty="0" smtClean="0"/>
              <a:t> del </a:t>
            </a:r>
            <a:r>
              <a:rPr lang="en-GB" sz="2400" dirty="0" err="1" smtClean="0"/>
              <a:t>Pez</a:t>
            </a:r>
            <a:r>
              <a:rPr lang="en-GB" sz="2400" dirty="0" smtClean="0"/>
              <a:t> – describe the type of film it is, where, who for)</a:t>
            </a:r>
          </a:p>
          <a:p>
            <a:r>
              <a:rPr lang="en-GB" sz="2400" dirty="0" smtClean="0"/>
              <a:t>Paragraph 3</a:t>
            </a:r>
          </a:p>
          <a:p>
            <a:pPr marL="0" indent="0">
              <a:buNone/>
            </a:pPr>
            <a:r>
              <a:rPr lang="en-GB" sz="2400" dirty="0" smtClean="0"/>
              <a:t>(Tell the story of the film using past)</a:t>
            </a:r>
          </a:p>
          <a:p>
            <a:r>
              <a:rPr lang="en-GB" sz="2400" dirty="0" smtClean="0"/>
              <a:t>Paragraph 4</a:t>
            </a:r>
          </a:p>
          <a:p>
            <a:pPr marL="0" indent="0">
              <a:buNone/>
            </a:pPr>
            <a:r>
              <a:rPr lang="en-GB" sz="2400" dirty="0" smtClean="0"/>
              <a:t>(Opinion of the film and reason, give specific films you liked better/not so much, say which film you will see next)</a:t>
            </a:r>
          </a:p>
          <a:p>
            <a:endParaRPr lang="en-GB" sz="2400" dirty="0" smtClean="0"/>
          </a:p>
        </p:txBody>
      </p:sp>
      <p:sp>
        <p:nvSpPr>
          <p:cNvPr id="4" name="Title 1"/>
          <p:cNvSpPr txBox="1">
            <a:spLocks/>
          </p:cNvSpPr>
          <p:nvPr/>
        </p:nvSpPr>
        <p:spPr>
          <a:xfrm>
            <a:off x="683568" y="260649"/>
            <a:ext cx="7772400" cy="1008112"/>
          </a:xfrm>
          <a:prstGeom prst="rect">
            <a:avLst/>
          </a:prstGeom>
          <a:solidFill>
            <a:schemeClr val="tx2">
              <a:lumMod val="60000"/>
              <a:lumOff val="40000"/>
            </a:schemeClr>
          </a:solidFill>
          <a:effectLst>
            <a:outerShdw blurRad="76200" dir="13500000" sy="23000" kx="1200000" algn="br" rotWithShape="0">
              <a:prstClr val="black">
                <a:alpha val="20000"/>
              </a:prstClr>
            </a:outerShdw>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smtClean="0">
                <a:solidFill>
                  <a:schemeClr val="bg1"/>
                </a:solidFill>
              </a:rPr>
              <a:t>El Misterio del Pez</a:t>
            </a:r>
            <a:endParaRPr lang="en-GB" b="1" dirty="0">
              <a:solidFill>
                <a:schemeClr val="bg1"/>
              </a:solidFill>
            </a:endParaRPr>
          </a:p>
        </p:txBody>
      </p:sp>
      <p:sp>
        <p:nvSpPr>
          <p:cNvPr id="5" name="TextBox 4"/>
          <p:cNvSpPr txBox="1"/>
          <p:nvPr/>
        </p:nvSpPr>
        <p:spPr>
          <a:xfrm>
            <a:off x="323528" y="5949280"/>
            <a:ext cx="8568952" cy="646331"/>
          </a:xfrm>
          <a:prstGeom prst="rect">
            <a:avLst/>
          </a:prstGeom>
          <a:solidFill>
            <a:schemeClr val="tx2">
              <a:lumMod val="60000"/>
              <a:lumOff val="40000"/>
            </a:schemeClr>
          </a:solidFill>
        </p:spPr>
        <p:txBody>
          <a:bodyPr wrap="square" rtlCol="0">
            <a:spAutoFit/>
          </a:bodyPr>
          <a:lstStyle/>
          <a:p>
            <a:r>
              <a:rPr lang="en-GB" b="1" dirty="0" smtClean="0">
                <a:solidFill>
                  <a:schemeClr val="bg1"/>
                </a:solidFill>
              </a:rPr>
              <a:t>NB:  Paragraphs DO NOT have to be long, they are just to organise the material logically (30 words as a guide)</a:t>
            </a:r>
            <a:endParaRPr lang="en-GB" b="1" dirty="0">
              <a:solidFill>
                <a:schemeClr val="bg1"/>
              </a:solidFill>
            </a:endParaRPr>
          </a:p>
        </p:txBody>
      </p:sp>
      <p:sp>
        <p:nvSpPr>
          <p:cNvPr id="6" name="TextBox 5"/>
          <p:cNvSpPr txBox="1"/>
          <p:nvPr/>
        </p:nvSpPr>
        <p:spPr>
          <a:xfrm>
            <a:off x="288819" y="5949279"/>
            <a:ext cx="8568952" cy="646331"/>
          </a:xfrm>
          <a:prstGeom prst="rect">
            <a:avLst/>
          </a:prstGeom>
          <a:solidFill>
            <a:schemeClr val="tx2">
              <a:lumMod val="60000"/>
              <a:lumOff val="40000"/>
            </a:schemeClr>
          </a:solidFill>
        </p:spPr>
        <p:txBody>
          <a:bodyPr wrap="square" rtlCol="0">
            <a:spAutoFit/>
          </a:bodyPr>
          <a:lstStyle/>
          <a:p>
            <a:r>
              <a:rPr lang="en-GB" b="1" dirty="0" smtClean="0">
                <a:solidFill>
                  <a:schemeClr val="bg1"/>
                </a:solidFill>
              </a:rPr>
              <a:t>Use your TICK GRID and the 80:20 rule (i.e. 80% material is from your notes / vocabulary book and 20% could be new words you have not learnt in the lesson.</a:t>
            </a:r>
            <a:endParaRPr lang="en-GB" b="1" dirty="0">
              <a:solidFill>
                <a:schemeClr val="bg1"/>
              </a:solidFill>
            </a:endParaRPr>
          </a:p>
        </p:txBody>
      </p:sp>
    </p:spTree>
    <p:extLst>
      <p:ext uri="{BB962C8B-B14F-4D97-AF65-F5344CB8AC3E}">
        <p14:creationId xmlns:p14="http://schemas.microsoft.com/office/powerpoint/2010/main" val="200717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4129" y="-27482"/>
            <a:ext cx="8229600" cy="864096"/>
          </a:xfrm>
          <a:noFill/>
        </p:spPr>
        <p:txBody>
          <a:bodyPr/>
          <a:lstStyle/>
          <a:p>
            <a:r>
              <a:rPr lang="es-ES" b="1" dirty="0">
                <a:solidFill>
                  <a:srgbClr val="0070C0"/>
                </a:solidFill>
                <a:effectLst>
                  <a:outerShdw blurRad="38100" dist="38100" dir="2700000" algn="tl">
                    <a:srgbClr val="000000"/>
                  </a:outerShdw>
                </a:effectLst>
              </a:rPr>
              <a:t>¿Cuáles son las preguntas?</a:t>
            </a:r>
          </a:p>
        </p:txBody>
      </p:sp>
      <p:sp>
        <p:nvSpPr>
          <p:cNvPr id="11268" name="AutoShape 4"/>
          <p:cNvSpPr>
            <a:spLocks noChangeArrowheads="1"/>
          </p:cNvSpPr>
          <p:nvPr/>
        </p:nvSpPr>
        <p:spPr bwMode="auto">
          <a:xfrm>
            <a:off x="4140200" y="908050"/>
            <a:ext cx="3095625" cy="1174905"/>
          </a:xfrm>
          <a:prstGeom prst="wedgeRectCallout">
            <a:avLst>
              <a:gd name="adj1" fmla="val -32667"/>
              <a:gd name="adj2" fmla="val 72926"/>
            </a:avLst>
          </a:prstGeom>
          <a:solidFill>
            <a:schemeClr val="tx2">
              <a:lumMod val="40000"/>
              <a:lumOff val="60000"/>
            </a:schemeClr>
          </a:solidFill>
          <a:ln w="57150">
            <a:solidFill>
              <a:srgbClr val="0070C0"/>
            </a:solidFill>
            <a:miter lim="800000"/>
            <a:headEnd/>
            <a:tailEnd/>
          </a:ln>
          <a:effectLst>
            <a:outerShdw blurRad="76200" dir="13500000" sy="23000" kx="1200000" algn="br" rotWithShape="0">
              <a:prstClr val="black">
                <a:alpha val="20000"/>
              </a:prstClr>
            </a:outerShdw>
          </a:effectLst>
        </p:spPr>
        <p:txBody>
          <a:bodyPr anchor="ctr"/>
          <a:lstStyle/>
          <a:p>
            <a:pPr algn="ctr"/>
            <a:r>
              <a:rPr lang="es-ES" sz="2400" b="1" dirty="0">
                <a:latin typeface="Calibri" pitchFamily="34" charset="0"/>
              </a:rPr>
              <a:t>1. </a:t>
            </a:r>
            <a:r>
              <a:rPr lang="es-ES" sz="2400" b="1" dirty="0" smtClean="0">
                <a:latin typeface="Calibri" pitchFamily="34" charset="0"/>
              </a:rPr>
              <a:t>No voy a menudo al cine porque es caro.</a:t>
            </a:r>
            <a:endParaRPr lang="es-ES" sz="2400" b="1" dirty="0">
              <a:latin typeface="Calibri" pitchFamily="34" charset="0"/>
            </a:endParaRPr>
          </a:p>
        </p:txBody>
      </p:sp>
      <p:sp>
        <p:nvSpPr>
          <p:cNvPr id="11270" name="AutoShape 6"/>
          <p:cNvSpPr>
            <a:spLocks noChangeArrowheads="1"/>
          </p:cNvSpPr>
          <p:nvPr/>
        </p:nvSpPr>
        <p:spPr bwMode="auto">
          <a:xfrm>
            <a:off x="6012160" y="1738014"/>
            <a:ext cx="2952328" cy="1940521"/>
          </a:xfrm>
          <a:prstGeom prst="wedgeEllipseCallout">
            <a:avLst>
              <a:gd name="adj1" fmla="val -65328"/>
              <a:gd name="adj2" fmla="val 21635"/>
            </a:avLst>
          </a:prstGeom>
          <a:solidFill>
            <a:srgbClr val="FFFF99"/>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b="1" dirty="0">
                <a:latin typeface="Calibri" pitchFamily="34" charset="0"/>
              </a:rPr>
              <a:t>2. </a:t>
            </a:r>
            <a:r>
              <a:rPr lang="es-ES" sz="2800" b="1" dirty="0" smtClean="0">
                <a:latin typeface="Calibri" pitchFamily="34" charset="0"/>
              </a:rPr>
              <a:t>Prefiero las películas de acción.</a:t>
            </a:r>
            <a:endParaRPr lang="es-ES" sz="2800" b="1" dirty="0">
              <a:latin typeface="Calibri" pitchFamily="34" charset="0"/>
            </a:endParaRPr>
          </a:p>
        </p:txBody>
      </p:sp>
      <p:sp>
        <p:nvSpPr>
          <p:cNvPr id="11271" name="AutoShape 7"/>
          <p:cNvSpPr>
            <a:spLocks noChangeArrowheads="1"/>
          </p:cNvSpPr>
          <p:nvPr/>
        </p:nvSpPr>
        <p:spPr bwMode="auto">
          <a:xfrm>
            <a:off x="3563938" y="5084763"/>
            <a:ext cx="3384550" cy="1512589"/>
          </a:xfrm>
          <a:prstGeom prst="wedgeEllipseCallout">
            <a:avLst>
              <a:gd name="adj1" fmla="val -19745"/>
              <a:gd name="adj2" fmla="val -96079"/>
            </a:avLst>
          </a:prstGeom>
          <a:solidFill>
            <a:schemeClr val="tx2">
              <a:lumMod val="40000"/>
              <a:lumOff val="60000"/>
            </a:schemeClr>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400" b="1" dirty="0">
                <a:latin typeface="Calibri" pitchFamily="34" charset="0"/>
              </a:rPr>
              <a:t>4. </a:t>
            </a:r>
            <a:r>
              <a:rPr lang="es-ES" sz="2400" b="1" dirty="0" smtClean="0">
                <a:latin typeface="Calibri" pitchFamily="34" charset="0"/>
              </a:rPr>
              <a:t>La última película que vi fue Harry Potter.</a:t>
            </a:r>
            <a:endParaRPr lang="es-ES" sz="2400" b="1" dirty="0">
              <a:latin typeface="Calibri" pitchFamily="34" charset="0"/>
            </a:endParaRPr>
          </a:p>
        </p:txBody>
      </p:sp>
      <p:sp>
        <p:nvSpPr>
          <p:cNvPr id="11274" name="AutoShape 10"/>
          <p:cNvSpPr>
            <a:spLocks noChangeArrowheads="1"/>
          </p:cNvSpPr>
          <p:nvPr/>
        </p:nvSpPr>
        <p:spPr bwMode="auto">
          <a:xfrm>
            <a:off x="684213" y="836614"/>
            <a:ext cx="3168650" cy="1440258"/>
          </a:xfrm>
          <a:prstGeom prst="wedgeEllipseCallout">
            <a:avLst>
              <a:gd name="adj1" fmla="val 41423"/>
              <a:gd name="adj2" fmla="val 72535"/>
            </a:avLst>
          </a:prstGeom>
          <a:solidFill>
            <a:srgbClr val="FFFF99"/>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400" b="1" dirty="0" smtClean="0">
                <a:latin typeface="Calibri" pitchFamily="34" charset="0"/>
              </a:rPr>
              <a:t>7. Mi película favorita es </a:t>
            </a:r>
            <a:r>
              <a:rPr lang="es-ES" sz="2400" b="1" dirty="0" err="1" smtClean="0">
                <a:latin typeface="Calibri" pitchFamily="34" charset="0"/>
              </a:rPr>
              <a:t>Star</a:t>
            </a:r>
            <a:r>
              <a:rPr lang="es-ES" sz="2400" b="1" dirty="0" smtClean="0">
                <a:latin typeface="Calibri" pitchFamily="34" charset="0"/>
              </a:rPr>
              <a:t> </a:t>
            </a:r>
            <a:r>
              <a:rPr lang="es-ES" sz="2400" b="1" dirty="0" err="1" smtClean="0">
                <a:latin typeface="Calibri" pitchFamily="34" charset="0"/>
              </a:rPr>
              <a:t>Wars</a:t>
            </a:r>
            <a:r>
              <a:rPr lang="es-ES" sz="2400" b="1" dirty="0" smtClean="0">
                <a:latin typeface="Calibri" pitchFamily="34" charset="0"/>
              </a:rPr>
              <a:t>.</a:t>
            </a:r>
            <a:endParaRPr lang="es-ES" sz="2400" b="1" dirty="0">
              <a:latin typeface="Calibri" pitchFamily="34" charset="0"/>
            </a:endParaRPr>
          </a:p>
        </p:txBody>
      </p:sp>
      <p:pic>
        <p:nvPicPr>
          <p:cNvPr id="11275" name="Picture 11" descr="Trent%20Site%20cartoon%20boy%20smili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708275"/>
            <a:ext cx="1398587" cy="1461864"/>
          </a:xfrm>
          <a:prstGeom prst="rect">
            <a:avLst/>
          </a:prstGeom>
          <a:noFill/>
          <a:ln w="57150">
            <a:solidFill>
              <a:srgbClr val="0070C0"/>
            </a:solidFill>
            <a:miter lim="800000"/>
            <a:headEnd/>
            <a:tailEnd/>
          </a:ln>
          <a:effectLst>
            <a:outerShdw blurRad="76200" dir="13500000" sy="23000" kx="1200000" algn="br" rotWithShape="0">
              <a:prstClr val="black">
                <a:alpha val="20000"/>
              </a:prstClr>
            </a:outerShdw>
          </a:effectLst>
          <a:extLst>
            <a:ext uri="{909E8E84-426E-40DD-AFC4-6F175D3DCCD1}">
              <a14:hiddenFill xmlns:a14="http://schemas.microsoft.com/office/drawing/2010/main">
                <a:solidFill>
                  <a:srgbClr val="FFFFFF"/>
                </a:solidFill>
              </a14:hiddenFill>
            </a:ext>
          </a:extLst>
        </p:spPr>
      </p:pic>
      <p:sp>
        <p:nvSpPr>
          <p:cNvPr id="11276" name="AutoShape 12"/>
          <p:cNvSpPr>
            <a:spLocks noChangeArrowheads="1"/>
          </p:cNvSpPr>
          <p:nvPr/>
        </p:nvSpPr>
        <p:spPr bwMode="auto">
          <a:xfrm>
            <a:off x="250825" y="2528602"/>
            <a:ext cx="2736850" cy="1814842"/>
          </a:xfrm>
          <a:prstGeom prst="wedgeEllipseCallout">
            <a:avLst>
              <a:gd name="adj1" fmla="val 63693"/>
              <a:gd name="adj2" fmla="val 4814"/>
            </a:avLst>
          </a:prstGeom>
          <a:solidFill>
            <a:srgbClr val="0070C0"/>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400" b="1" dirty="0" smtClean="0">
                <a:solidFill>
                  <a:schemeClr val="bg1"/>
                </a:solidFill>
                <a:latin typeface="Calibri" pitchFamily="34" charset="0"/>
              </a:rPr>
              <a:t>6. Mi próxima película será Cars 2</a:t>
            </a:r>
            <a:r>
              <a:rPr lang="es-ES" sz="2800" b="1" dirty="0" smtClean="0">
                <a:solidFill>
                  <a:schemeClr val="bg1"/>
                </a:solidFill>
                <a:latin typeface="Calibri" pitchFamily="34" charset="0"/>
              </a:rPr>
              <a:t>.</a:t>
            </a:r>
            <a:endParaRPr lang="es-ES" sz="2800" b="1" dirty="0">
              <a:solidFill>
                <a:schemeClr val="bg1"/>
              </a:solidFill>
              <a:latin typeface="Calibri" pitchFamily="34" charset="0"/>
            </a:endParaRPr>
          </a:p>
        </p:txBody>
      </p:sp>
      <p:sp>
        <p:nvSpPr>
          <p:cNvPr id="11277" name="AutoShape 4"/>
          <p:cNvSpPr>
            <a:spLocks noChangeArrowheads="1"/>
          </p:cNvSpPr>
          <p:nvPr/>
        </p:nvSpPr>
        <p:spPr bwMode="auto">
          <a:xfrm>
            <a:off x="5508104" y="3755992"/>
            <a:ext cx="3095625" cy="1174905"/>
          </a:xfrm>
          <a:prstGeom prst="wedgeRectCallout">
            <a:avLst>
              <a:gd name="adj1" fmla="val -40044"/>
              <a:gd name="adj2" fmla="val -79790"/>
            </a:avLst>
          </a:prstGeom>
          <a:solidFill>
            <a:srgbClr val="0070C0"/>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b="1" dirty="0">
                <a:solidFill>
                  <a:schemeClr val="bg1">
                    <a:lumMod val="95000"/>
                  </a:schemeClr>
                </a:solidFill>
                <a:latin typeface="Calibri" pitchFamily="34" charset="0"/>
              </a:rPr>
              <a:t>3. </a:t>
            </a:r>
            <a:r>
              <a:rPr lang="es-ES" sz="2800" b="1" dirty="0" smtClean="0">
                <a:solidFill>
                  <a:schemeClr val="bg1">
                    <a:lumMod val="95000"/>
                  </a:schemeClr>
                </a:solidFill>
                <a:latin typeface="Calibri" pitchFamily="34" charset="0"/>
              </a:rPr>
              <a:t>Las comedias me gustan menos.</a:t>
            </a:r>
            <a:endParaRPr lang="es-ES" sz="2800" b="1" dirty="0">
              <a:solidFill>
                <a:schemeClr val="bg1">
                  <a:lumMod val="95000"/>
                </a:schemeClr>
              </a:solidFill>
              <a:latin typeface="Calibri" pitchFamily="34" charset="0"/>
            </a:endParaRPr>
          </a:p>
        </p:txBody>
      </p:sp>
      <p:sp>
        <p:nvSpPr>
          <p:cNvPr id="11278" name="AutoShape 7"/>
          <p:cNvSpPr>
            <a:spLocks noChangeArrowheads="1"/>
          </p:cNvSpPr>
          <p:nvPr/>
        </p:nvSpPr>
        <p:spPr bwMode="auto">
          <a:xfrm>
            <a:off x="789448" y="4585221"/>
            <a:ext cx="3384550" cy="1580083"/>
          </a:xfrm>
          <a:prstGeom prst="wedgeEllipseCallout">
            <a:avLst>
              <a:gd name="adj1" fmla="val 18505"/>
              <a:gd name="adj2" fmla="val -72042"/>
            </a:avLst>
          </a:prstGeom>
          <a:solidFill>
            <a:srgbClr val="FFFF99"/>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b="1" dirty="0">
                <a:latin typeface="Calibri" pitchFamily="34" charset="0"/>
              </a:rPr>
              <a:t>5. </a:t>
            </a:r>
            <a:r>
              <a:rPr lang="es-ES" sz="2800" b="1" dirty="0" smtClean="0">
                <a:latin typeface="Calibri" pitchFamily="34" charset="0"/>
              </a:rPr>
              <a:t>Sí por supuesto. ¿Y tú?</a:t>
            </a:r>
            <a:endParaRPr lang="es-ES" sz="2800" b="1" dirty="0">
              <a:latin typeface="Calibri" pitchFamily="34" charset="0"/>
            </a:endParaRPr>
          </a:p>
        </p:txBody>
      </p:sp>
    </p:spTree>
    <p:extLst>
      <p:ext uri="{BB962C8B-B14F-4D97-AF65-F5344CB8AC3E}">
        <p14:creationId xmlns:p14="http://schemas.microsoft.com/office/powerpoint/2010/main" val="3217328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0070C0"/>
          </a:solidFill>
          <a:effectLst>
            <a:outerShdw blurRad="76200" dir="13500000" sy="23000" kx="1200000" algn="br" rotWithShape="0">
              <a:prstClr val="black">
                <a:alpha val="20000"/>
              </a:prstClr>
            </a:outerShdw>
          </a:effectLst>
        </p:spPr>
        <p:txBody>
          <a:bodyPr/>
          <a:lstStyle/>
          <a:p>
            <a:r>
              <a:rPr lang="en-GB" b="1" dirty="0" err="1" smtClean="0">
                <a:solidFill>
                  <a:schemeClr val="bg1"/>
                </a:solidFill>
              </a:rPr>
              <a:t>Preguntas</a:t>
            </a:r>
            <a:r>
              <a:rPr lang="en-GB" b="1" dirty="0" smtClean="0">
                <a:solidFill>
                  <a:schemeClr val="bg1"/>
                </a:solidFill>
              </a:rPr>
              <a:t> </a:t>
            </a:r>
            <a:r>
              <a:rPr lang="en-GB" b="1" dirty="0" err="1" smtClean="0">
                <a:solidFill>
                  <a:schemeClr val="bg1"/>
                </a:solidFill>
              </a:rPr>
              <a:t>sobre</a:t>
            </a:r>
            <a:r>
              <a:rPr lang="en-GB" b="1" dirty="0" smtClean="0">
                <a:solidFill>
                  <a:schemeClr val="bg1"/>
                </a:solidFill>
              </a:rPr>
              <a:t> el cine</a:t>
            </a:r>
            <a:endParaRPr lang="en-GB" b="1" dirty="0">
              <a:solidFill>
                <a:schemeClr val="bg1"/>
              </a:solidFill>
            </a:endParaRPr>
          </a:p>
        </p:txBody>
      </p:sp>
      <p:sp>
        <p:nvSpPr>
          <p:cNvPr id="3" name="Content Placeholder 2"/>
          <p:cNvSpPr>
            <a:spLocks noGrp="1"/>
          </p:cNvSpPr>
          <p:nvPr>
            <p:ph idx="1"/>
          </p:nvPr>
        </p:nvSpPr>
        <p:spPr/>
        <p:txBody>
          <a:bodyPr>
            <a:normAutofit fontScale="92500"/>
          </a:bodyPr>
          <a:lstStyle/>
          <a:p>
            <a:r>
              <a:rPr lang="en-GB" dirty="0" smtClean="0"/>
              <a:t>¿Vas a menudo al cine? ¿</a:t>
            </a:r>
            <a:r>
              <a:rPr lang="en-GB" dirty="0" err="1" smtClean="0"/>
              <a:t>Por</a:t>
            </a:r>
            <a:r>
              <a:rPr lang="en-GB" dirty="0" smtClean="0"/>
              <a:t> </a:t>
            </a:r>
            <a:r>
              <a:rPr lang="en-GB" dirty="0" err="1" smtClean="0"/>
              <a:t>qué</a:t>
            </a:r>
            <a:r>
              <a:rPr lang="en-GB" dirty="0" smtClean="0"/>
              <a:t>/no?</a:t>
            </a:r>
          </a:p>
          <a:p>
            <a:r>
              <a:rPr lang="en-GB" dirty="0" smtClean="0"/>
              <a:t>¿</a:t>
            </a:r>
            <a:r>
              <a:rPr lang="en-GB" dirty="0" err="1" smtClean="0"/>
              <a:t>Qué</a:t>
            </a:r>
            <a:r>
              <a:rPr lang="en-GB" dirty="0" smtClean="0"/>
              <a:t> </a:t>
            </a:r>
            <a:r>
              <a:rPr lang="en-GB" dirty="0" err="1" smtClean="0"/>
              <a:t>tipo</a:t>
            </a:r>
            <a:r>
              <a:rPr lang="en-GB" dirty="0" smtClean="0"/>
              <a:t> de </a:t>
            </a:r>
            <a:r>
              <a:rPr lang="en-GB" dirty="0" err="1" smtClean="0"/>
              <a:t>películas</a:t>
            </a:r>
            <a:r>
              <a:rPr lang="en-GB" dirty="0" smtClean="0"/>
              <a:t> </a:t>
            </a:r>
            <a:r>
              <a:rPr lang="en-GB" dirty="0" err="1" smtClean="0"/>
              <a:t>te</a:t>
            </a:r>
            <a:r>
              <a:rPr lang="en-GB" dirty="0" smtClean="0"/>
              <a:t> </a:t>
            </a:r>
            <a:r>
              <a:rPr lang="en-GB" dirty="0" err="1" smtClean="0"/>
              <a:t>gusta</a:t>
            </a:r>
            <a:r>
              <a:rPr lang="en-GB" dirty="0" smtClean="0"/>
              <a:t> </a:t>
            </a:r>
            <a:r>
              <a:rPr lang="en-GB" dirty="0" err="1" smtClean="0"/>
              <a:t>más</a:t>
            </a:r>
            <a:r>
              <a:rPr lang="en-GB" dirty="0" smtClean="0"/>
              <a:t>/</a:t>
            </a:r>
            <a:r>
              <a:rPr lang="en-GB" dirty="0" err="1" smtClean="0"/>
              <a:t>prefieres</a:t>
            </a:r>
            <a:r>
              <a:rPr lang="en-GB" dirty="0" smtClean="0"/>
              <a:t>? ¿</a:t>
            </a:r>
            <a:r>
              <a:rPr lang="en-GB" dirty="0" err="1" smtClean="0"/>
              <a:t>Por</a:t>
            </a:r>
            <a:r>
              <a:rPr lang="en-GB" dirty="0" smtClean="0"/>
              <a:t> </a:t>
            </a:r>
            <a:r>
              <a:rPr lang="en-GB" dirty="0" err="1" smtClean="0"/>
              <a:t>qué</a:t>
            </a:r>
            <a:r>
              <a:rPr lang="en-GB" dirty="0" smtClean="0"/>
              <a:t>?</a:t>
            </a:r>
          </a:p>
          <a:p>
            <a:r>
              <a:rPr lang="en-GB" dirty="0" smtClean="0"/>
              <a:t>¿</a:t>
            </a:r>
            <a:r>
              <a:rPr lang="en-GB" dirty="0" err="1" smtClean="0"/>
              <a:t>Qué</a:t>
            </a:r>
            <a:r>
              <a:rPr lang="en-GB" dirty="0" smtClean="0"/>
              <a:t> </a:t>
            </a:r>
            <a:r>
              <a:rPr lang="en-GB" dirty="0" err="1" smtClean="0"/>
              <a:t>tipo</a:t>
            </a:r>
            <a:r>
              <a:rPr lang="en-GB" dirty="0" smtClean="0"/>
              <a:t> de </a:t>
            </a:r>
            <a:r>
              <a:rPr lang="en-GB" dirty="0" err="1" smtClean="0"/>
              <a:t>películas</a:t>
            </a:r>
            <a:r>
              <a:rPr lang="en-GB" dirty="0" smtClean="0"/>
              <a:t> </a:t>
            </a:r>
            <a:r>
              <a:rPr lang="en-GB" dirty="0" err="1" smtClean="0"/>
              <a:t>te</a:t>
            </a:r>
            <a:r>
              <a:rPr lang="en-GB" dirty="0" smtClean="0"/>
              <a:t> </a:t>
            </a:r>
            <a:r>
              <a:rPr lang="en-GB" dirty="0" err="1" smtClean="0"/>
              <a:t>gusta</a:t>
            </a:r>
            <a:r>
              <a:rPr lang="en-GB" dirty="0" smtClean="0"/>
              <a:t> </a:t>
            </a:r>
            <a:r>
              <a:rPr lang="en-GB" dirty="0" err="1" smtClean="0"/>
              <a:t>menos</a:t>
            </a:r>
            <a:r>
              <a:rPr lang="en-GB" dirty="0" smtClean="0"/>
              <a:t>? ¿</a:t>
            </a:r>
            <a:r>
              <a:rPr lang="en-GB" dirty="0" err="1" smtClean="0"/>
              <a:t>Por</a:t>
            </a:r>
            <a:r>
              <a:rPr lang="en-GB" dirty="0" smtClean="0"/>
              <a:t> </a:t>
            </a:r>
            <a:r>
              <a:rPr lang="en-GB" dirty="0" err="1" smtClean="0"/>
              <a:t>qué</a:t>
            </a:r>
            <a:r>
              <a:rPr lang="en-GB" dirty="0" smtClean="0"/>
              <a:t>?</a:t>
            </a:r>
          </a:p>
          <a:p>
            <a:r>
              <a:rPr lang="en-GB" dirty="0" smtClean="0"/>
              <a:t>¿</a:t>
            </a:r>
            <a:r>
              <a:rPr lang="en-GB" dirty="0" err="1" smtClean="0"/>
              <a:t>Cuál</a:t>
            </a:r>
            <a:r>
              <a:rPr lang="en-GB" dirty="0" smtClean="0"/>
              <a:t> </a:t>
            </a:r>
            <a:r>
              <a:rPr lang="en-GB" dirty="0" err="1" smtClean="0"/>
              <a:t>fue</a:t>
            </a:r>
            <a:r>
              <a:rPr lang="en-GB" dirty="0" smtClean="0"/>
              <a:t> la </a:t>
            </a:r>
            <a:r>
              <a:rPr lang="en-GB" dirty="0" err="1" smtClean="0"/>
              <a:t>última</a:t>
            </a:r>
            <a:r>
              <a:rPr lang="en-GB" dirty="0" smtClean="0"/>
              <a:t> </a:t>
            </a:r>
            <a:r>
              <a:rPr lang="en-GB" dirty="0" err="1" smtClean="0"/>
              <a:t>película</a:t>
            </a:r>
            <a:r>
              <a:rPr lang="en-GB" dirty="0" smtClean="0"/>
              <a:t> </a:t>
            </a:r>
            <a:r>
              <a:rPr lang="en-GB" dirty="0" err="1" smtClean="0"/>
              <a:t>que</a:t>
            </a:r>
            <a:r>
              <a:rPr lang="en-GB" dirty="0" smtClean="0"/>
              <a:t> </a:t>
            </a:r>
            <a:r>
              <a:rPr lang="en-GB" dirty="0" err="1" smtClean="0"/>
              <a:t>viste</a:t>
            </a:r>
            <a:r>
              <a:rPr lang="en-GB" dirty="0" smtClean="0"/>
              <a:t>?</a:t>
            </a:r>
          </a:p>
          <a:p>
            <a:r>
              <a:rPr lang="en-GB" dirty="0" smtClean="0"/>
              <a:t>¿</a:t>
            </a:r>
            <a:r>
              <a:rPr lang="en-GB" dirty="0" err="1" smtClean="0"/>
              <a:t>Cuál</a:t>
            </a:r>
            <a:r>
              <a:rPr lang="en-GB" dirty="0" smtClean="0"/>
              <a:t> </a:t>
            </a:r>
            <a:r>
              <a:rPr lang="en-GB" dirty="0" err="1" smtClean="0"/>
              <a:t>será</a:t>
            </a:r>
            <a:r>
              <a:rPr lang="en-GB" dirty="0" smtClean="0"/>
              <a:t> la </a:t>
            </a:r>
            <a:r>
              <a:rPr lang="en-GB" dirty="0" err="1" smtClean="0"/>
              <a:t>próxima</a:t>
            </a:r>
            <a:r>
              <a:rPr lang="en-GB" dirty="0" smtClean="0"/>
              <a:t> </a:t>
            </a:r>
            <a:r>
              <a:rPr lang="en-GB" dirty="0" err="1" smtClean="0"/>
              <a:t>película</a:t>
            </a:r>
            <a:r>
              <a:rPr lang="en-GB" dirty="0"/>
              <a:t> </a:t>
            </a:r>
            <a:r>
              <a:rPr lang="en-GB" dirty="0" err="1" smtClean="0"/>
              <a:t>que</a:t>
            </a:r>
            <a:r>
              <a:rPr lang="en-GB" dirty="0" smtClean="0"/>
              <a:t> </a:t>
            </a:r>
            <a:r>
              <a:rPr lang="en-GB" dirty="0" err="1" smtClean="0"/>
              <a:t>veas</a:t>
            </a:r>
            <a:r>
              <a:rPr lang="en-GB" dirty="0" smtClean="0"/>
              <a:t>?</a:t>
            </a:r>
          </a:p>
          <a:p>
            <a:r>
              <a:rPr lang="en-GB" dirty="0" err="1" smtClean="0"/>
              <a:t>Nombra</a:t>
            </a:r>
            <a:r>
              <a:rPr lang="en-GB" dirty="0" smtClean="0"/>
              <a:t> </a:t>
            </a:r>
            <a:r>
              <a:rPr lang="en-GB" dirty="0" err="1" smtClean="0"/>
              <a:t>tu</a:t>
            </a:r>
            <a:r>
              <a:rPr lang="en-GB" dirty="0" smtClean="0"/>
              <a:t> </a:t>
            </a:r>
            <a:r>
              <a:rPr lang="en-GB" dirty="0" err="1" smtClean="0"/>
              <a:t>película</a:t>
            </a:r>
            <a:r>
              <a:rPr lang="en-GB" dirty="0" smtClean="0"/>
              <a:t> </a:t>
            </a:r>
            <a:r>
              <a:rPr lang="en-GB" dirty="0" err="1" smtClean="0"/>
              <a:t>favorita</a:t>
            </a:r>
            <a:r>
              <a:rPr lang="en-GB" dirty="0" smtClean="0"/>
              <a:t>. ¿</a:t>
            </a:r>
            <a:r>
              <a:rPr lang="en-GB" dirty="0" err="1" smtClean="0"/>
              <a:t>Por</a:t>
            </a:r>
            <a:r>
              <a:rPr lang="en-GB" dirty="0" smtClean="0"/>
              <a:t> </a:t>
            </a:r>
            <a:r>
              <a:rPr lang="en-GB" dirty="0" err="1" smtClean="0"/>
              <a:t>qué</a:t>
            </a:r>
            <a:r>
              <a:rPr lang="en-GB" dirty="0" smtClean="0"/>
              <a:t> </a:t>
            </a:r>
            <a:r>
              <a:rPr lang="en-GB" dirty="0" err="1" smtClean="0"/>
              <a:t>te</a:t>
            </a:r>
            <a:r>
              <a:rPr lang="en-GB" dirty="0" smtClean="0"/>
              <a:t> </a:t>
            </a:r>
            <a:r>
              <a:rPr lang="en-GB" dirty="0" err="1" smtClean="0"/>
              <a:t>gustó</a:t>
            </a:r>
            <a:r>
              <a:rPr lang="en-GB" dirty="0" smtClean="0"/>
              <a:t>?</a:t>
            </a:r>
          </a:p>
        </p:txBody>
      </p:sp>
    </p:spTree>
    <p:extLst>
      <p:ext uri="{BB962C8B-B14F-4D97-AF65-F5344CB8AC3E}">
        <p14:creationId xmlns:p14="http://schemas.microsoft.com/office/powerpoint/2010/main" val="3419780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03023" y="270404"/>
            <a:ext cx="5953153" cy="646331"/>
          </a:xfrm>
          <a:prstGeom prst="rect">
            <a:avLst/>
          </a:prstGeom>
          <a:solidFill>
            <a:schemeClr val="tx1"/>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a:solidFill>
                  <a:schemeClr val="bg1"/>
                </a:solidFill>
              </a:rPr>
              <a:t>1.  </a:t>
            </a:r>
            <a:r>
              <a:rPr lang="en-US" sz="3600" b="1" dirty="0">
                <a:solidFill>
                  <a:schemeClr val="bg1"/>
                </a:solidFill>
                <a:cs typeface="Arial" pitchFamily="34" charset="0"/>
              </a:rPr>
              <a:t>¿</a:t>
            </a:r>
            <a:r>
              <a:rPr lang="en-US" sz="3600" b="1" dirty="0" err="1">
                <a:solidFill>
                  <a:schemeClr val="bg1"/>
                </a:solidFill>
                <a:cs typeface="Arial" pitchFamily="34" charset="0"/>
              </a:rPr>
              <a:t>Qué</a:t>
            </a:r>
            <a:r>
              <a:rPr lang="en-US" sz="3600" b="1" dirty="0">
                <a:solidFill>
                  <a:schemeClr val="bg1"/>
                </a:solidFill>
                <a:cs typeface="Arial" pitchFamily="34" charset="0"/>
              </a:rPr>
              <a:t> </a:t>
            </a:r>
            <a:r>
              <a:rPr lang="en-US" sz="3600" b="1" dirty="0" err="1">
                <a:solidFill>
                  <a:schemeClr val="bg1"/>
                </a:solidFill>
                <a:cs typeface="Arial" pitchFamily="34" charset="0"/>
              </a:rPr>
              <a:t>tipo</a:t>
            </a:r>
            <a:r>
              <a:rPr lang="en-US" sz="3600" b="1" dirty="0">
                <a:solidFill>
                  <a:schemeClr val="bg1"/>
                </a:solidFill>
                <a:cs typeface="Arial" pitchFamily="34" charset="0"/>
              </a:rPr>
              <a:t> de </a:t>
            </a:r>
            <a:r>
              <a:rPr lang="en-US" sz="3600" b="1" dirty="0" err="1" smtClean="0">
                <a:solidFill>
                  <a:schemeClr val="bg1"/>
                </a:solidFill>
                <a:cs typeface="Arial" pitchFamily="34" charset="0"/>
              </a:rPr>
              <a:t>película</a:t>
            </a:r>
            <a:r>
              <a:rPr lang="en-US" sz="3600" b="1" dirty="0" smtClean="0">
                <a:solidFill>
                  <a:schemeClr val="bg1"/>
                </a:solidFill>
                <a:cs typeface="Arial" pitchFamily="34" charset="0"/>
              </a:rPr>
              <a:t> </a:t>
            </a:r>
            <a:r>
              <a:rPr lang="en-US" sz="3600" b="1" dirty="0" err="1">
                <a:solidFill>
                  <a:schemeClr val="bg1"/>
                </a:solidFill>
                <a:cs typeface="Arial" pitchFamily="34" charset="0"/>
              </a:rPr>
              <a:t>es</a:t>
            </a:r>
            <a:r>
              <a:rPr lang="en-US" sz="3600" b="1" dirty="0">
                <a:solidFill>
                  <a:schemeClr val="bg1"/>
                </a:solidFill>
                <a:cs typeface="Arial" pitchFamily="34" charset="0"/>
              </a:rPr>
              <a:t>?</a:t>
            </a:r>
          </a:p>
        </p:txBody>
      </p:sp>
      <p:sp>
        <p:nvSpPr>
          <p:cNvPr id="3" name="Text Box 51"/>
          <p:cNvSpPr txBox="1">
            <a:spLocks noChangeArrowheads="1"/>
          </p:cNvSpPr>
          <p:nvPr/>
        </p:nvSpPr>
        <p:spPr bwMode="auto">
          <a:xfrm>
            <a:off x="2599022" y="1900166"/>
            <a:ext cx="4944207" cy="646331"/>
          </a:xfrm>
          <a:prstGeom prst="rect">
            <a:avLst/>
          </a:prstGeom>
          <a:solidFill>
            <a:schemeClr val="tx1"/>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a:solidFill>
                  <a:schemeClr val="bg1"/>
                </a:solidFill>
              </a:rPr>
              <a:t>2.  </a:t>
            </a:r>
            <a:r>
              <a:rPr lang="en-US" sz="3600" b="1" dirty="0">
                <a:solidFill>
                  <a:schemeClr val="bg1"/>
                </a:solidFill>
                <a:cs typeface="Arial" pitchFamily="34" charset="0"/>
              </a:rPr>
              <a:t>¿Para </a:t>
            </a:r>
            <a:r>
              <a:rPr lang="en-US" sz="3600" b="1" dirty="0" err="1">
                <a:solidFill>
                  <a:schemeClr val="bg1"/>
                </a:solidFill>
                <a:cs typeface="Arial" pitchFamily="34" charset="0"/>
              </a:rPr>
              <a:t>quién</a:t>
            </a:r>
            <a:r>
              <a:rPr lang="en-US" sz="3600" b="1" dirty="0">
                <a:solidFill>
                  <a:schemeClr val="bg1"/>
                </a:solidFill>
                <a:cs typeface="Arial" pitchFamily="34" charset="0"/>
              </a:rPr>
              <a:t> </a:t>
            </a:r>
            <a:r>
              <a:rPr lang="en-US" sz="3600" b="1" dirty="0" err="1">
                <a:solidFill>
                  <a:schemeClr val="bg1"/>
                </a:solidFill>
                <a:cs typeface="Arial" pitchFamily="34" charset="0"/>
              </a:rPr>
              <a:t>es</a:t>
            </a:r>
            <a:r>
              <a:rPr lang="en-US" sz="3600" b="1" dirty="0">
                <a:solidFill>
                  <a:schemeClr val="bg1"/>
                </a:solidFill>
                <a:cs typeface="Arial" pitchFamily="34" charset="0"/>
              </a:rPr>
              <a:t> ?</a:t>
            </a:r>
          </a:p>
        </p:txBody>
      </p:sp>
      <p:sp>
        <p:nvSpPr>
          <p:cNvPr id="4" name="Text Box 72"/>
          <p:cNvSpPr txBox="1">
            <a:spLocks noChangeArrowheads="1"/>
          </p:cNvSpPr>
          <p:nvPr/>
        </p:nvSpPr>
        <p:spPr bwMode="auto">
          <a:xfrm>
            <a:off x="3816817" y="3582772"/>
            <a:ext cx="5192601" cy="646331"/>
          </a:xfrm>
          <a:prstGeom prst="rect">
            <a:avLst/>
          </a:prstGeom>
          <a:solidFill>
            <a:schemeClr val="tx1"/>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a:solidFill>
                  <a:schemeClr val="bg1"/>
                </a:solidFill>
              </a:rPr>
              <a:t>3.  </a:t>
            </a:r>
            <a:r>
              <a:rPr lang="en-US" sz="3600" b="1" dirty="0">
                <a:solidFill>
                  <a:schemeClr val="bg1"/>
                </a:solidFill>
                <a:cs typeface="Arial" pitchFamily="34" charset="0"/>
              </a:rPr>
              <a:t>¿</a:t>
            </a:r>
            <a:r>
              <a:rPr lang="en-US" sz="3600" b="1" dirty="0" err="1">
                <a:solidFill>
                  <a:schemeClr val="bg1"/>
                </a:solidFill>
                <a:cs typeface="Arial" pitchFamily="34" charset="0"/>
              </a:rPr>
              <a:t>Dónde</a:t>
            </a:r>
            <a:r>
              <a:rPr lang="en-US" sz="3600" b="1" dirty="0">
                <a:solidFill>
                  <a:schemeClr val="bg1"/>
                </a:solidFill>
                <a:cs typeface="Arial" pitchFamily="34" charset="0"/>
              </a:rPr>
              <a:t> </a:t>
            </a:r>
            <a:r>
              <a:rPr lang="en-US" sz="3600" b="1" dirty="0" err="1">
                <a:solidFill>
                  <a:schemeClr val="bg1"/>
                </a:solidFill>
                <a:cs typeface="Arial" pitchFamily="34" charset="0"/>
              </a:rPr>
              <a:t>tiene</a:t>
            </a:r>
            <a:r>
              <a:rPr lang="en-US" sz="3600" b="1" dirty="0">
                <a:solidFill>
                  <a:schemeClr val="bg1"/>
                </a:solidFill>
                <a:cs typeface="Arial" pitchFamily="34" charset="0"/>
              </a:rPr>
              <a:t> </a:t>
            </a:r>
            <a:r>
              <a:rPr lang="en-US" sz="3600" b="1" dirty="0" err="1">
                <a:solidFill>
                  <a:schemeClr val="bg1"/>
                </a:solidFill>
                <a:cs typeface="Arial" pitchFamily="34" charset="0"/>
              </a:rPr>
              <a:t>lugar</a:t>
            </a:r>
            <a:r>
              <a:rPr lang="en-US" sz="3600" b="1" dirty="0">
                <a:solidFill>
                  <a:schemeClr val="bg1"/>
                </a:solidFill>
                <a:cs typeface="Arial" pitchFamily="34" charset="0"/>
              </a:rPr>
              <a:t>?</a:t>
            </a:r>
          </a:p>
        </p:txBody>
      </p:sp>
      <p:sp>
        <p:nvSpPr>
          <p:cNvPr id="5" name="Text Box 123"/>
          <p:cNvSpPr txBox="1">
            <a:spLocks noChangeArrowheads="1"/>
          </p:cNvSpPr>
          <p:nvPr/>
        </p:nvSpPr>
        <p:spPr bwMode="auto">
          <a:xfrm>
            <a:off x="5940890" y="5157192"/>
            <a:ext cx="3068527" cy="646331"/>
          </a:xfrm>
          <a:prstGeom prst="rect">
            <a:avLst/>
          </a:prstGeom>
          <a:solidFill>
            <a:schemeClr val="tx1"/>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a:solidFill>
                  <a:schemeClr val="bg1"/>
                </a:solidFill>
              </a:rPr>
              <a:t>4.  </a:t>
            </a:r>
            <a:r>
              <a:rPr lang="en-US" sz="3600" b="1" dirty="0">
                <a:solidFill>
                  <a:schemeClr val="bg1"/>
                </a:solidFill>
                <a:cs typeface="Arial" pitchFamily="34" charset="0"/>
              </a:rPr>
              <a:t>¿</a:t>
            </a:r>
            <a:r>
              <a:rPr lang="en-US" sz="3600" b="1" dirty="0" err="1">
                <a:solidFill>
                  <a:schemeClr val="bg1"/>
                </a:solidFill>
                <a:cs typeface="Arial" pitchFamily="34" charset="0"/>
              </a:rPr>
              <a:t>Cómo</a:t>
            </a:r>
            <a:r>
              <a:rPr lang="en-US" sz="3600" b="1" dirty="0">
                <a:solidFill>
                  <a:schemeClr val="bg1"/>
                </a:solidFill>
                <a:cs typeface="Arial" pitchFamily="34" charset="0"/>
              </a:rPr>
              <a:t> </a:t>
            </a:r>
            <a:r>
              <a:rPr lang="en-US" sz="3600" b="1" dirty="0" err="1">
                <a:solidFill>
                  <a:schemeClr val="bg1"/>
                </a:solidFill>
                <a:cs typeface="Arial" pitchFamily="34" charset="0"/>
              </a:rPr>
              <a:t>es</a:t>
            </a:r>
            <a:r>
              <a:rPr lang="en-US" sz="3600" b="1" dirty="0">
                <a:solidFill>
                  <a:schemeClr val="bg1"/>
                </a:solidFill>
                <a:cs typeface="Arial" pitchFamily="34" charset="0"/>
              </a:rPr>
              <a:t>?</a:t>
            </a:r>
          </a:p>
        </p:txBody>
      </p:sp>
      <p:sp>
        <p:nvSpPr>
          <p:cNvPr id="8" name="Text Box 5"/>
          <p:cNvSpPr txBox="1">
            <a:spLocks noChangeArrowheads="1"/>
          </p:cNvSpPr>
          <p:nvPr/>
        </p:nvSpPr>
        <p:spPr bwMode="auto">
          <a:xfrm>
            <a:off x="222138" y="1069135"/>
            <a:ext cx="5953153" cy="646331"/>
          </a:xfrm>
          <a:prstGeom prst="rect">
            <a:avLst/>
          </a:prstGeom>
          <a:solidFill>
            <a:schemeClr val="tx2">
              <a:lumMod val="60000"/>
              <a:lumOff val="40000"/>
            </a:schemeClr>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smtClean="0">
                <a:solidFill>
                  <a:schemeClr val="bg1"/>
                </a:solidFill>
              </a:rPr>
              <a:t>El </a:t>
            </a:r>
            <a:r>
              <a:rPr lang="en-GB" sz="3600" b="1" dirty="0" err="1" smtClean="0">
                <a:solidFill>
                  <a:schemeClr val="bg1"/>
                </a:solidFill>
              </a:rPr>
              <a:t>Misterio</a:t>
            </a:r>
            <a:r>
              <a:rPr lang="en-GB" sz="3600" b="1" dirty="0" smtClean="0">
                <a:solidFill>
                  <a:schemeClr val="bg1"/>
                </a:solidFill>
              </a:rPr>
              <a:t> del </a:t>
            </a:r>
            <a:r>
              <a:rPr lang="en-GB" sz="3600" b="1" dirty="0" err="1" smtClean="0">
                <a:solidFill>
                  <a:schemeClr val="bg1"/>
                </a:solidFill>
              </a:rPr>
              <a:t>Pez</a:t>
            </a:r>
            <a:r>
              <a:rPr lang="en-GB" sz="3600" b="1" dirty="0" smtClean="0">
                <a:solidFill>
                  <a:schemeClr val="bg1"/>
                </a:solidFill>
              </a:rPr>
              <a:t> </a:t>
            </a:r>
            <a:r>
              <a:rPr lang="en-GB" sz="3600" b="1" dirty="0" err="1" smtClean="0">
                <a:solidFill>
                  <a:schemeClr val="bg1"/>
                </a:solidFill>
              </a:rPr>
              <a:t>es</a:t>
            </a:r>
            <a:r>
              <a:rPr lang="en-GB" sz="3600" b="1" dirty="0" smtClean="0">
                <a:solidFill>
                  <a:schemeClr val="bg1"/>
                </a:solidFill>
              </a:rPr>
              <a:t>……</a:t>
            </a:r>
            <a:endParaRPr lang="en-US" sz="3600" b="1" dirty="0">
              <a:solidFill>
                <a:schemeClr val="bg1"/>
              </a:solidFill>
              <a:cs typeface="Arial" pitchFamily="34" charset="0"/>
            </a:endParaRPr>
          </a:p>
        </p:txBody>
      </p:sp>
      <p:sp>
        <p:nvSpPr>
          <p:cNvPr id="9" name="Text Box 5"/>
          <p:cNvSpPr txBox="1">
            <a:spLocks noChangeArrowheads="1"/>
          </p:cNvSpPr>
          <p:nvPr/>
        </p:nvSpPr>
        <p:spPr bwMode="auto">
          <a:xfrm>
            <a:off x="2599022" y="2708920"/>
            <a:ext cx="6437474" cy="646331"/>
          </a:xfrm>
          <a:prstGeom prst="rect">
            <a:avLst/>
          </a:prstGeom>
          <a:solidFill>
            <a:schemeClr val="tx2">
              <a:lumMod val="60000"/>
              <a:lumOff val="40000"/>
            </a:schemeClr>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err="1" smtClean="0">
                <a:solidFill>
                  <a:schemeClr val="bg1"/>
                </a:solidFill>
              </a:rPr>
              <a:t>Es</a:t>
            </a:r>
            <a:r>
              <a:rPr lang="en-GB" sz="3600" b="1" dirty="0" smtClean="0">
                <a:solidFill>
                  <a:schemeClr val="bg1"/>
                </a:solidFill>
              </a:rPr>
              <a:t> </a:t>
            </a:r>
            <a:r>
              <a:rPr lang="en-GB" sz="3600" b="1" dirty="0" err="1" smtClean="0">
                <a:solidFill>
                  <a:schemeClr val="bg1"/>
                </a:solidFill>
              </a:rPr>
              <a:t>una</a:t>
            </a:r>
            <a:r>
              <a:rPr lang="en-GB" sz="3600" b="1" dirty="0" smtClean="0">
                <a:solidFill>
                  <a:schemeClr val="bg1"/>
                </a:solidFill>
              </a:rPr>
              <a:t> </a:t>
            </a:r>
            <a:r>
              <a:rPr lang="en-GB" sz="3600" b="1" dirty="0" err="1" smtClean="0">
                <a:solidFill>
                  <a:schemeClr val="bg1"/>
                </a:solidFill>
              </a:rPr>
              <a:t>película</a:t>
            </a:r>
            <a:r>
              <a:rPr lang="en-GB" sz="3600" b="1" dirty="0" smtClean="0">
                <a:solidFill>
                  <a:schemeClr val="bg1"/>
                </a:solidFill>
              </a:rPr>
              <a:t> </a:t>
            </a:r>
            <a:r>
              <a:rPr lang="en-GB" sz="3600" b="1" dirty="0" err="1" smtClean="0">
                <a:solidFill>
                  <a:schemeClr val="bg1"/>
                </a:solidFill>
              </a:rPr>
              <a:t>para</a:t>
            </a:r>
            <a:r>
              <a:rPr lang="en-GB" sz="3600" b="1" dirty="0" smtClean="0">
                <a:solidFill>
                  <a:schemeClr val="bg1"/>
                </a:solidFill>
              </a:rPr>
              <a:t>…… </a:t>
            </a:r>
            <a:r>
              <a:rPr lang="en-GB" sz="3600" b="1" dirty="0" err="1" smtClean="0">
                <a:solidFill>
                  <a:schemeClr val="bg1"/>
                </a:solidFill>
              </a:rPr>
              <a:t>porque</a:t>
            </a:r>
            <a:r>
              <a:rPr lang="en-GB" sz="3600" b="1" dirty="0" smtClean="0">
                <a:solidFill>
                  <a:schemeClr val="bg1"/>
                </a:solidFill>
              </a:rPr>
              <a:t>..</a:t>
            </a:r>
            <a:endParaRPr lang="en-US" sz="3600" b="1" dirty="0">
              <a:solidFill>
                <a:schemeClr val="bg1"/>
              </a:solidFill>
              <a:cs typeface="Arial" pitchFamily="34" charset="0"/>
            </a:endParaRPr>
          </a:p>
        </p:txBody>
      </p:sp>
      <p:sp>
        <p:nvSpPr>
          <p:cNvPr id="10" name="Text Box 5"/>
          <p:cNvSpPr txBox="1">
            <a:spLocks noChangeArrowheads="1"/>
          </p:cNvSpPr>
          <p:nvPr/>
        </p:nvSpPr>
        <p:spPr bwMode="auto">
          <a:xfrm>
            <a:off x="3816817" y="4365104"/>
            <a:ext cx="5219679" cy="646331"/>
          </a:xfrm>
          <a:prstGeom prst="rect">
            <a:avLst/>
          </a:prstGeom>
          <a:solidFill>
            <a:schemeClr val="tx2">
              <a:lumMod val="60000"/>
              <a:lumOff val="40000"/>
            </a:schemeClr>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err="1" smtClean="0">
                <a:solidFill>
                  <a:schemeClr val="bg1"/>
                </a:solidFill>
              </a:rPr>
              <a:t>Tiene</a:t>
            </a:r>
            <a:r>
              <a:rPr lang="en-GB" sz="3600" b="1" dirty="0" smtClean="0">
                <a:solidFill>
                  <a:schemeClr val="bg1"/>
                </a:solidFill>
              </a:rPr>
              <a:t> </a:t>
            </a:r>
            <a:r>
              <a:rPr lang="en-GB" sz="3600" b="1" dirty="0" err="1" smtClean="0">
                <a:solidFill>
                  <a:schemeClr val="bg1"/>
                </a:solidFill>
              </a:rPr>
              <a:t>lugar</a:t>
            </a:r>
            <a:r>
              <a:rPr lang="en-GB" sz="3600" b="1" dirty="0" smtClean="0">
                <a:solidFill>
                  <a:schemeClr val="bg1"/>
                </a:solidFill>
              </a:rPr>
              <a:t> en….</a:t>
            </a:r>
            <a:endParaRPr lang="en-US" sz="3600" b="1" dirty="0">
              <a:solidFill>
                <a:schemeClr val="bg1"/>
              </a:solidFill>
              <a:cs typeface="Arial" pitchFamily="34" charset="0"/>
            </a:endParaRPr>
          </a:p>
        </p:txBody>
      </p:sp>
      <p:sp>
        <p:nvSpPr>
          <p:cNvPr id="11" name="Text Box 5"/>
          <p:cNvSpPr txBox="1">
            <a:spLocks noChangeArrowheads="1"/>
          </p:cNvSpPr>
          <p:nvPr/>
        </p:nvSpPr>
        <p:spPr bwMode="auto">
          <a:xfrm>
            <a:off x="107504" y="5949280"/>
            <a:ext cx="8901914" cy="646331"/>
          </a:xfrm>
          <a:prstGeom prst="rect">
            <a:avLst/>
          </a:prstGeom>
          <a:solidFill>
            <a:schemeClr val="tx2">
              <a:lumMod val="60000"/>
              <a:lumOff val="40000"/>
            </a:schemeClr>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err="1" smtClean="0">
                <a:solidFill>
                  <a:schemeClr val="bg1"/>
                </a:solidFill>
              </a:rPr>
              <a:t>Pienso</a:t>
            </a:r>
            <a:r>
              <a:rPr lang="en-GB" sz="3600" b="1" dirty="0" smtClean="0">
                <a:solidFill>
                  <a:schemeClr val="bg1"/>
                </a:solidFill>
              </a:rPr>
              <a:t> </a:t>
            </a:r>
            <a:r>
              <a:rPr lang="en-GB" sz="3600" b="1" dirty="0" err="1" smtClean="0">
                <a:solidFill>
                  <a:schemeClr val="bg1"/>
                </a:solidFill>
              </a:rPr>
              <a:t>que</a:t>
            </a:r>
            <a:r>
              <a:rPr lang="en-GB" sz="3600" b="1" dirty="0" smtClean="0">
                <a:solidFill>
                  <a:schemeClr val="bg1"/>
                </a:solidFill>
              </a:rPr>
              <a:t> el </a:t>
            </a:r>
            <a:r>
              <a:rPr lang="en-GB" sz="3600" b="1" dirty="0" err="1" smtClean="0">
                <a:solidFill>
                  <a:schemeClr val="bg1"/>
                </a:solidFill>
              </a:rPr>
              <a:t>Misterio</a:t>
            </a:r>
            <a:r>
              <a:rPr lang="en-GB" sz="3600" b="1" dirty="0" smtClean="0">
                <a:solidFill>
                  <a:schemeClr val="bg1"/>
                </a:solidFill>
              </a:rPr>
              <a:t> del </a:t>
            </a:r>
            <a:r>
              <a:rPr lang="en-GB" sz="3600" b="1" dirty="0" err="1" smtClean="0">
                <a:solidFill>
                  <a:schemeClr val="bg1"/>
                </a:solidFill>
              </a:rPr>
              <a:t>Pez</a:t>
            </a:r>
            <a:r>
              <a:rPr lang="en-GB" sz="3600" b="1" dirty="0" smtClean="0">
                <a:solidFill>
                  <a:schemeClr val="bg1"/>
                </a:solidFill>
              </a:rPr>
              <a:t> </a:t>
            </a:r>
            <a:r>
              <a:rPr lang="en-GB" sz="3600" b="1" dirty="0" err="1" smtClean="0">
                <a:solidFill>
                  <a:schemeClr val="bg1"/>
                </a:solidFill>
              </a:rPr>
              <a:t>es</a:t>
            </a:r>
            <a:r>
              <a:rPr lang="en-GB" sz="3600" b="1" dirty="0" smtClean="0">
                <a:solidFill>
                  <a:schemeClr val="bg1"/>
                </a:solidFill>
              </a:rPr>
              <a:t>…y … </a:t>
            </a:r>
            <a:r>
              <a:rPr lang="en-GB" sz="3600" b="1" dirty="0" err="1" smtClean="0">
                <a:solidFill>
                  <a:schemeClr val="bg1"/>
                </a:solidFill>
              </a:rPr>
              <a:t>porque</a:t>
            </a:r>
            <a:endParaRPr lang="en-US" sz="3600" b="1" dirty="0">
              <a:solidFill>
                <a:schemeClr val="bg1"/>
              </a:solidFill>
              <a:cs typeface="Arial" pitchFamily="34" charset="0"/>
            </a:endParaRPr>
          </a:p>
        </p:txBody>
      </p:sp>
      <p:pic>
        <p:nvPicPr>
          <p:cNvPr id="12" name="Picture 7" descr="Pez_en_mano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2138" y="3679286"/>
            <a:ext cx="3229004" cy="2017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Post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5420" y="2036223"/>
            <a:ext cx="1173162"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66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Vertical)">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655"/>
          <p:cNvGraphicFramePr>
            <a:graphicFrameLocks noGrp="1"/>
          </p:cNvGraphicFramePr>
          <p:nvPr>
            <p:extLst>
              <p:ext uri="{D42A27DB-BD31-4B8C-83A1-F6EECF244321}">
                <p14:modId xmlns:p14="http://schemas.microsoft.com/office/powerpoint/2010/main" val="2676559260"/>
              </p:ext>
            </p:extLst>
          </p:nvPr>
        </p:nvGraphicFramePr>
        <p:xfrm>
          <a:off x="251520" y="332656"/>
          <a:ext cx="4536504" cy="6080508"/>
        </p:xfrm>
        <a:graphic>
          <a:graphicData uri="http://schemas.openxmlformats.org/drawingml/2006/table">
            <a:tbl>
              <a:tblPr/>
              <a:tblGrid>
                <a:gridCol w="2979095"/>
                <a:gridCol w="779443"/>
                <a:gridCol w="777966"/>
              </a:tblGrid>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dirty="0" smtClean="0">
                        <a:ln>
                          <a:noFill/>
                        </a:ln>
                        <a:solidFill>
                          <a:schemeClr val="tx1"/>
                        </a:solidFill>
                        <a:effectLst/>
                        <a:latin typeface="+mn-lt"/>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smtClean="0">
                          <a:ln>
                            <a:noFill/>
                          </a:ln>
                          <a:solidFill>
                            <a:schemeClr val="tx1"/>
                          </a:solidFill>
                          <a:effectLst/>
                          <a:latin typeface="+mn-lt"/>
                          <a:sym typeface="Wingdings" pitchFamily="2" charset="2"/>
                        </a:rPr>
                        <a:t></a:t>
                      </a: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smtClean="0">
                          <a:ln>
                            <a:noFill/>
                          </a:ln>
                          <a:solidFill>
                            <a:schemeClr val="tx1"/>
                          </a:solidFill>
                          <a:effectLst/>
                          <a:latin typeface="+mn-lt"/>
                          <a:sym typeface="Wingdings" pitchFamily="2" charset="2"/>
                        </a:rPr>
                        <a:t></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presente</a:t>
                      </a:r>
                      <a:endParaRPr kumimoji="0" lang="en-GB" sz="2100" b="0" i="0" u="none" strike="noStrike" cap="none" normalizeH="0" baseline="0" dirty="0" smtClean="0">
                        <a:ln>
                          <a:noFill/>
                        </a:ln>
                        <a:solidFill>
                          <a:schemeClr val="tx1"/>
                        </a:solidFill>
                        <a:effectLst/>
                        <a:latin typeface="+mn-lt"/>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presente</a:t>
                      </a:r>
                      <a:r>
                        <a:rPr kumimoji="0" lang="en-GB" sz="2100" b="0" i="0" u="none" strike="noStrike" cap="none" normalizeH="0" baseline="0" dirty="0" smtClean="0">
                          <a:ln>
                            <a:noFill/>
                          </a:ln>
                          <a:solidFill>
                            <a:schemeClr val="tx1"/>
                          </a:solidFill>
                          <a:effectLst/>
                          <a:latin typeface="+mn-lt"/>
                        </a:rPr>
                        <a:t> (</a:t>
                      </a:r>
                      <a:r>
                        <a:rPr kumimoji="0" lang="en-GB" sz="2100" b="0" i="0" u="none" strike="noStrike" cap="none" normalizeH="0" baseline="0" dirty="0" err="1" smtClean="0">
                          <a:ln>
                            <a:noFill/>
                          </a:ln>
                          <a:solidFill>
                            <a:schemeClr val="tx1"/>
                          </a:solidFill>
                          <a:effectLst/>
                          <a:latin typeface="+mn-lt"/>
                        </a:rPr>
                        <a:t>otras</a:t>
                      </a:r>
                      <a:r>
                        <a:rPr kumimoji="0" lang="en-GB" sz="2100" b="0" i="0" u="none" strike="noStrike" cap="none" normalizeH="0" baseline="0" dirty="0" smtClean="0">
                          <a:ln>
                            <a:noFill/>
                          </a:ln>
                          <a:solidFill>
                            <a:schemeClr val="tx1"/>
                          </a:solidFill>
                          <a:effectLst/>
                          <a:latin typeface="+mn-lt"/>
                        </a:rPr>
                        <a:t> personas)</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dirty="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pasado</a:t>
                      </a:r>
                      <a:r>
                        <a:rPr kumimoji="0" lang="en-GB" sz="2100" b="0" i="0" u="none" strike="noStrike" cap="none" normalizeH="0" baseline="0" dirty="0" smtClean="0">
                          <a:ln>
                            <a:noFill/>
                          </a:ln>
                          <a:solidFill>
                            <a:schemeClr val="tx1"/>
                          </a:solidFill>
                          <a:effectLst/>
                          <a:latin typeface="+mn-lt"/>
                        </a:rPr>
                        <a:t> (</a:t>
                      </a:r>
                      <a:r>
                        <a:rPr kumimoji="0" lang="en-GB" sz="2100" b="0" i="0" u="none" strike="noStrike" cap="none" normalizeH="0" baseline="0" dirty="0" err="1" smtClean="0">
                          <a:ln>
                            <a:noFill/>
                          </a:ln>
                          <a:solidFill>
                            <a:schemeClr val="tx1"/>
                          </a:solidFill>
                          <a:effectLst/>
                          <a:latin typeface="+mn-lt"/>
                        </a:rPr>
                        <a:t>pretérito</a:t>
                      </a:r>
                      <a:r>
                        <a:rPr kumimoji="0" lang="en-GB" sz="2100" b="0" i="0" u="none" strike="noStrike" cap="none" normalizeH="0" baseline="0" dirty="0" smtClean="0">
                          <a:ln>
                            <a:noFill/>
                          </a:ln>
                          <a:solidFill>
                            <a:schemeClr val="tx1"/>
                          </a:solidFill>
                          <a:effectLst/>
                          <a:latin typeface="+mn-lt"/>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pasado</a:t>
                      </a:r>
                      <a:r>
                        <a:rPr kumimoji="0" lang="en-GB" sz="2100" b="0" i="0" u="none" strike="noStrike" cap="none" normalizeH="0" baseline="0" dirty="0" smtClean="0">
                          <a:ln>
                            <a:noFill/>
                          </a:ln>
                          <a:solidFill>
                            <a:schemeClr val="tx1"/>
                          </a:solidFill>
                          <a:effectLst/>
                          <a:latin typeface="+mn-lt"/>
                        </a:rPr>
                        <a:t> (</a:t>
                      </a:r>
                      <a:r>
                        <a:rPr kumimoji="0" lang="en-GB" sz="2100" b="0" i="0" u="none" strike="noStrike" cap="none" normalizeH="0" baseline="0" dirty="0" err="1" smtClean="0">
                          <a:ln>
                            <a:noFill/>
                          </a:ln>
                          <a:solidFill>
                            <a:schemeClr val="tx1"/>
                          </a:solidFill>
                          <a:effectLst/>
                          <a:latin typeface="+mn-lt"/>
                        </a:rPr>
                        <a:t>imperfecto</a:t>
                      </a:r>
                      <a:r>
                        <a:rPr kumimoji="0" lang="en-GB" sz="2100" b="0" i="0" u="none" strike="noStrike" cap="none" normalizeH="0" baseline="0" dirty="0" smtClean="0">
                          <a:ln>
                            <a:noFill/>
                          </a:ln>
                          <a:solidFill>
                            <a:schemeClr val="tx1"/>
                          </a:solidFill>
                          <a:effectLst/>
                          <a:latin typeface="+mn-lt"/>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futuro</a:t>
                      </a:r>
                      <a:endParaRPr kumimoji="0" lang="en-GB" sz="2100" b="0" i="0" u="none" strike="noStrike" cap="none" normalizeH="0" baseline="0" dirty="0" smtClean="0">
                        <a:ln>
                          <a:noFill/>
                        </a:ln>
                        <a:solidFill>
                          <a:schemeClr val="tx1"/>
                        </a:solidFill>
                        <a:effectLst/>
                        <a:latin typeface="+mn-lt"/>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verbo</a:t>
                      </a:r>
                      <a:r>
                        <a:rPr kumimoji="0" lang="en-GB" sz="2100" b="0" i="0" u="none" strike="noStrike" cap="none" normalizeH="0" baseline="0" dirty="0" smtClean="0">
                          <a:ln>
                            <a:noFill/>
                          </a:ln>
                          <a:solidFill>
                            <a:schemeClr val="tx1"/>
                          </a:solidFill>
                          <a:effectLst/>
                          <a:latin typeface="+mn-lt"/>
                        </a:rPr>
                        <a:t> + </a:t>
                      </a:r>
                      <a:r>
                        <a:rPr kumimoji="0" lang="en-GB" sz="2100" b="0" i="0" u="none" strike="noStrike" cap="none" normalizeH="0" baseline="0" dirty="0" err="1" smtClean="0">
                          <a:ln>
                            <a:noFill/>
                          </a:ln>
                          <a:solidFill>
                            <a:schemeClr val="tx1"/>
                          </a:solidFill>
                          <a:effectLst/>
                          <a:latin typeface="+mn-lt"/>
                        </a:rPr>
                        <a:t>infinitivo</a:t>
                      </a:r>
                      <a:endParaRPr kumimoji="0" lang="en-GB" sz="2100" b="0" i="0" u="none" strike="noStrike" cap="none" normalizeH="0" baseline="0" dirty="0" smtClean="0">
                        <a:ln>
                          <a:noFill/>
                        </a:ln>
                        <a:solidFill>
                          <a:schemeClr val="tx1"/>
                        </a:solidFill>
                        <a:effectLst/>
                        <a:latin typeface="+mn-lt"/>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dirty="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smtClean="0">
                          <a:ln>
                            <a:noFill/>
                          </a:ln>
                          <a:solidFill>
                            <a:schemeClr val="tx1"/>
                          </a:solidFill>
                          <a:effectLst/>
                          <a:latin typeface="+mn-lt"/>
                        </a:rPr>
                        <a:t>enlaces</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37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smtClean="0">
                          <a:ln>
                            <a:noFill/>
                          </a:ln>
                          <a:solidFill>
                            <a:schemeClr val="tx1"/>
                          </a:solidFill>
                          <a:effectLst/>
                          <a:latin typeface="+mn-lt"/>
                        </a:rPr>
                        <a:t>‘</a:t>
                      </a:r>
                      <a:r>
                        <a:rPr kumimoji="0" lang="en-GB" sz="2100" b="0" i="0" u="none" strike="noStrike" cap="none" normalizeH="0" baseline="0" dirty="0" err="1" smtClean="0">
                          <a:ln>
                            <a:noFill/>
                          </a:ln>
                          <a:solidFill>
                            <a:schemeClr val="tx1"/>
                          </a:solidFill>
                          <a:effectLst/>
                          <a:latin typeface="+mn-lt"/>
                        </a:rPr>
                        <a:t>que</a:t>
                      </a:r>
                      <a:r>
                        <a:rPr kumimoji="0" lang="en-GB" sz="2100" b="0" i="0" u="none" strike="noStrike" cap="none" normalizeH="0" baseline="0" dirty="0" smtClean="0">
                          <a:ln>
                            <a:noFill/>
                          </a:ln>
                          <a:solidFill>
                            <a:schemeClr val="tx1"/>
                          </a:solidFill>
                          <a:effectLst/>
                          <a:latin typeface="+mn-lt"/>
                        </a:rPr>
                        <a:t>’ (</a:t>
                      </a:r>
                      <a:r>
                        <a:rPr kumimoji="0" lang="en-GB" sz="2100" b="0" i="0" u="none" strike="noStrike" cap="none" normalizeH="0" baseline="0" dirty="0" err="1" smtClean="0">
                          <a:ln>
                            <a:noFill/>
                          </a:ln>
                          <a:solidFill>
                            <a:schemeClr val="tx1"/>
                          </a:solidFill>
                          <a:effectLst/>
                          <a:latin typeface="+mn-lt"/>
                        </a:rPr>
                        <a:t>pronombre</a:t>
                      </a:r>
                      <a:r>
                        <a:rPr kumimoji="0" lang="en-GB" sz="2100" b="0" i="0" u="none" strike="noStrike" cap="none" normalizeH="0" baseline="0" dirty="0" smtClean="0">
                          <a:ln>
                            <a:noFill/>
                          </a:ln>
                          <a:solidFill>
                            <a:schemeClr val="tx1"/>
                          </a:solidFill>
                          <a:effectLst/>
                          <a:latin typeface="+mn-lt"/>
                        </a:rPr>
                        <a:t> </a:t>
                      </a:r>
                      <a:r>
                        <a:rPr kumimoji="0" lang="en-GB" sz="2100" b="0" i="0" u="none" strike="noStrike" cap="none" normalizeH="0" baseline="0" dirty="0" err="1" smtClean="0">
                          <a:ln>
                            <a:noFill/>
                          </a:ln>
                          <a:solidFill>
                            <a:schemeClr val="tx1"/>
                          </a:solidFill>
                          <a:effectLst/>
                          <a:latin typeface="+mn-lt"/>
                        </a:rPr>
                        <a:t>relativo</a:t>
                      </a:r>
                      <a:r>
                        <a:rPr kumimoji="0" lang="en-GB" sz="2100" b="0" i="0" u="none" strike="noStrike" cap="none" normalizeH="0" baseline="0" dirty="0" smtClean="0">
                          <a:ln>
                            <a:noFill/>
                          </a:ln>
                          <a:solidFill>
                            <a:schemeClr val="tx1"/>
                          </a:solidFill>
                          <a:effectLst/>
                          <a:latin typeface="+mn-lt"/>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dirty="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smtClean="0">
                          <a:ln>
                            <a:noFill/>
                          </a:ln>
                          <a:solidFill>
                            <a:schemeClr val="tx1"/>
                          </a:solidFill>
                          <a:effectLst/>
                          <a:latin typeface="+mn-lt"/>
                        </a:rPr>
                        <a:t>opiniones</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razones</a:t>
                      </a:r>
                      <a:endParaRPr kumimoji="0" lang="en-GB" sz="2100" b="0" i="0" u="none" strike="noStrike" cap="none" normalizeH="0" baseline="0" dirty="0" smtClean="0">
                        <a:ln>
                          <a:noFill/>
                        </a:ln>
                        <a:solidFill>
                          <a:schemeClr val="tx1"/>
                        </a:solidFill>
                        <a:effectLst/>
                        <a:latin typeface="+mn-lt"/>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negativos</a:t>
                      </a:r>
                      <a:endParaRPr kumimoji="0" lang="en-GB" sz="2100" b="0" i="0" u="none" strike="noStrike" cap="none" normalizeH="0" baseline="0" dirty="0" smtClean="0">
                        <a:ln>
                          <a:noFill/>
                        </a:ln>
                        <a:solidFill>
                          <a:schemeClr val="tx1"/>
                        </a:solidFill>
                        <a:effectLst/>
                        <a:latin typeface="+mn-lt"/>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dirty="0" err="1" smtClean="0">
                          <a:ln>
                            <a:noFill/>
                          </a:ln>
                          <a:solidFill>
                            <a:schemeClr val="tx1"/>
                          </a:solidFill>
                          <a:effectLst/>
                          <a:latin typeface="+mn-lt"/>
                        </a:rPr>
                        <a:t>comparativos</a:t>
                      </a:r>
                      <a:endParaRPr kumimoji="0" lang="en-GB" sz="2100" b="0" i="0" u="none" strike="noStrike" cap="none" normalizeH="0" baseline="0" dirty="0" smtClean="0">
                        <a:ln>
                          <a:noFill/>
                        </a:ln>
                        <a:solidFill>
                          <a:schemeClr val="tx1"/>
                        </a:solidFill>
                        <a:effectLst/>
                        <a:latin typeface="+mn-lt"/>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100" b="0" i="0" u="none" strike="noStrike" cap="none" normalizeH="0" baseline="0" smtClean="0">
                          <a:ln>
                            <a:noFill/>
                          </a:ln>
                          <a:solidFill>
                            <a:schemeClr val="tx1"/>
                          </a:solidFill>
                          <a:effectLst/>
                          <a:latin typeface="+mn-lt"/>
                        </a:rPr>
                        <a:t>spelling errors</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100" b="0" i="0" u="none" strike="noStrike" cap="none" normalizeH="0" baseline="0" dirty="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1085095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92" name="Group 52"/>
          <p:cNvGraphicFramePr>
            <a:graphicFrameLocks noGrp="1"/>
          </p:cNvGraphicFramePr>
          <p:nvPr>
            <p:extLst>
              <p:ext uri="{D42A27DB-BD31-4B8C-83A1-F6EECF244321}">
                <p14:modId xmlns:p14="http://schemas.microsoft.com/office/powerpoint/2010/main" val="2726439707"/>
              </p:ext>
            </p:extLst>
          </p:nvPr>
        </p:nvGraphicFramePr>
        <p:xfrm>
          <a:off x="319980" y="188640"/>
          <a:ext cx="8572500" cy="6344418"/>
        </p:xfrm>
        <a:graphic>
          <a:graphicData uri="http://schemas.openxmlformats.org/drawingml/2006/table">
            <a:tbl>
              <a:tblPr/>
              <a:tblGrid>
                <a:gridCol w="779463"/>
                <a:gridCol w="3506787"/>
                <a:gridCol w="779463"/>
                <a:gridCol w="3506787"/>
              </a:tblGrid>
              <a:tr h="63493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dirty="0" err="1" smtClean="0">
                          <a:ln>
                            <a:noFill/>
                          </a:ln>
                          <a:solidFill>
                            <a:schemeClr val="tx1"/>
                          </a:solidFill>
                          <a:effectLst/>
                          <a:latin typeface="Arial" pitchFamily="34" charset="0"/>
                        </a:rPr>
                        <a:t>Funciones</a:t>
                      </a:r>
                      <a:endParaRPr kumimoji="0" lang="en-US" sz="3200" b="1"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smtClean="0">
                          <a:ln>
                            <a:noFill/>
                          </a:ln>
                          <a:solidFill>
                            <a:schemeClr val="tx1"/>
                          </a:solidFill>
                          <a:effectLst/>
                          <a:latin typeface="Arial" pitchFamily="34" charset="0"/>
                        </a:rPr>
                        <a:t>Temas</a:t>
                      </a:r>
                      <a:endParaRPr kumimoji="0" lang="en-US" sz="32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6349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A</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Presente</a:t>
                      </a:r>
                      <a:r>
                        <a:rPr kumimoji="0" lang="en-US" sz="2400" b="0" i="0" u="none" strike="noStrike" cap="none" normalizeH="0" baseline="0" dirty="0" smtClean="0">
                          <a:ln>
                            <a:noFill/>
                          </a:ln>
                          <a:solidFill>
                            <a:schemeClr val="tx1"/>
                          </a:solidFill>
                          <a:effectLst/>
                          <a:latin typeface="Arial" pitchFamily="34" charset="0"/>
                        </a:rPr>
                        <a:t>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1</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Tipos</a:t>
                      </a:r>
                      <a:r>
                        <a:rPr kumimoji="0" lang="en-US" sz="2400" b="0" i="0" u="none" strike="noStrike" cap="none" normalizeH="0" baseline="0" dirty="0" smtClean="0">
                          <a:ln>
                            <a:noFill/>
                          </a:ln>
                          <a:solidFill>
                            <a:schemeClr val="tx1"/>
                          </a:solidFill>
                          <a:effectLst/>
                          <a:latin typeface="Arial" pitchFamily="34" charset="0"/>
                        </a:rPr>
                        <a:t> de </a:t>
                      </a:r>
                      <a:r>
                        <a:rPr kumimoji="0" lang="en-US" sz="2400" b="0" i="0" u="none" strike="noStrike" cap="none" normalizeH="0" baseline="0" dirty="0" err="1" smtClean="0">
                          <a:ln>
                            <a:noFill/>
                          </a:ln>
                          <a:solidFill>
                            <a:schemeClr val="tx1"/>
                          </a:solidFill>
                          <a:effectLst/>
                          <a:latin typeface="Arial" pitchFamily="34" charset="0"/>
                        </a:rPr>
                        <a:t>películas</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49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B</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Pasado</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2</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Ir</a:t>
                      </a:r>
                      <a:r>
                        <a:rPr kumimoji="0" lang="en-US" sz="2400" b="0" i="0" u="none" strike="noStrike" cap="none" normalizeH="0" baseline="0" dirty="0" smtClean="0">
                          <a:ln>
                            <a:noFill/>
                          </a:ln>
                          <a:solidFill>
                            <a:schemeClr val="tx1"/>
                          </a:solidFill>
                          <a:effectLst/>
                          <a:latin typeface="Arial" pitchFamily="34" charset="0"/>
                        </a:rPr>
                        <a:t> al cine (</a:t>
                      </a:r>
                      <a:r>
                        <a:rPr kumimoji="0" lang="en-US" sz="2400" b="0" i="0" u="none" strike="noStrike" cap="none" normalizeH="0" baseline="0" dirty="0" err="1" smtClean="0">
                          <a:ln>
                            <a:noFill/>
                          </a:ln>
                          <a:solidFill>
                            <a:schemeClr val="tx1"/>
                          </a:solidFill>
                          <a:effectLst/>
                          <a:latin typeface="Arial" pitchFamily="34" charset="0"/>
                        </a:rPr>
                        <a:t>rutina</a:t>
                      </a:r>
                      <a:r>
                        <a:rPr kumimoji="0" lang="en-US" sz="2400" b="0" i="0" u="none" strike="noStrike" cap="none" normalizeH="0" baseline="0" dirty="0" smtClean="0">
                          <a:ln>
                            <a:noFill/>
                          </a:ln>
                          <a:solidFill>
                            <a:schemeClr val="tx1"/>
                          </a:solidFill>
                          <a:effectLst/>
                          <a:latin typeface="Arial" pitchFamily="34" charset="0"/>
                        </a:rPr>
                        <a:t>)</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49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C</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Futuro</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3</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Misterio</a:t>
                      </a:r>
                      <a:r>
                        <a:rPr kumimoji="0" lang="en-US" sz="2400" b="0" i="0" u="none" strike="noStrike" cap="none" normalizeH="0" baseline="0" dirty="0" smtClean="0">
                          <a:ln>
                            <a:noFill/>
                          </a:ln>
                          <a:solidFill>
                            <a:schemeClr val="tx1"/>
                          </a:solidFill>
                          <a:effectLst/>
                          <a:latin typeface="Arial" pitchFamily="34" charset="0"/>
                        </a:rPr>
                        <a:t> del </a:t>
                      </a:r>
                      <a:r>
                        <a:rPr kumimoji="0" lang="en-US" sz="2400" b="0" i="0" u="none" strike="noStrike" cap="none" normalizeH="0" baseline="0" dirty="0" err="1" smtClean="0">
                          <a:ln>
                            <a:noFill/>
                          </a:ln>
                          <a:solidFill>
                            <a:schemeClr val="tx1"/>
                          </a:solidFill>
                          <a:effectLst/>
                          <a:latin typeface="Arial" pitchFamily="34" charset="0"/>
                        </a:rPr>
                        <a:t>Pez</a:t>
                      </a:r>
                      <a:r>
                        <a:rPr kumimoji="0" lang="en-US" sz="2400" b="0" i="0" u="none" strike="noStrike" cap="none" normalizeH="0" baseline="0" dirty="0" smtClean="0">
                          <a:ln>
                            <a:noFill/>
                          </a:ln>
                          <a:solidFill>
                            <a:schemeClr val="tx1"/>
                          </a:solidFill>
                          <a:effectLst/>
                          <a:latin typeface="Arial" pitchFamily="34" charset="0"/>
                        </a:rPr>
                        <a:t> – </a:t>
                      </a:r>
                      <a:r>
                        <a:rPr kumimoji="0" lang="en-US" sz="2400" b="0" i="0" u="none" strike="noStrike" cap="none" normalizeH="0" baseline="0" dirty="0" err="1" smtClean="0">
                          <a:ln>
                            <a:noFill/>
                          </a:ln>
                          <a:solidFill>
                            <a:schemeClr val="tx1"/>
                          </a:solidFill>
                          <a:effectLst/>
                          <a:latin typeface="Arial" pitchFamily="34" charset="0"/>
                        </a:rPr>
                        <a:t>descripción</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49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D</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Verbo</a:t>
                      </a:r>
                      <a:r>
                        <a:rPr kumimoji="0" lang="en-US" sz="2400" b="0" i="0" u="none" strike="noStrike" cap="none" normalizeH="0" baseline="0" dirty="0" smtClean="0">
                          <a:ln>
                            <a:noFill/>
                          </a:ln>
                          <a:solidFill>
                            <a:schemeClr val="tx1"/>
                          </a:solidFill>
                          <a:effectLst/>
                          <a:latin typeface="Arial" pitchFamily="34" charset="0"/>
                        </a:rPr>
                        <a:t> + </a:t>
                      </a:r>
                      <a:r>
                        <a:rPr kumimoji="0" lang="en-US" sz="2400" b="0" i="0" u="none" strike="noStrike" cap="none" normalizeH="0" baseline="0" dirty="0" err="1" smtClean="0">
                          <a:ln>
                            <a:noFill/>
                          </a:ln>
                          <a:solidFill>
                            <a:schemeClr val="tx1"/>
                          </a:solidFill>
                          <a:effectLst/>
                          <a:latin typeface="Arial" pitchFamily="34" charset="0"/>
                        </a:rPr>
                        <a:t>infinitivo</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4</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Argumento</a:t>
                      </a:r>
                      <a:r>
                        <a:rPr kumimoji="0" lang="en-US" sz="2400" b="0" i="0" u="none" strike="noStrike" cap="none" normalizeH="0" baseline="0" dirty="0" smtClean="0">
                          <a:ln>
                            <a:noFill/>
                          </a:ln>
                          <a:solidFill>
                            <a:schemeClr val="tx1"/>
                          </a:solidFill>
                          <a:effectLst/>
                          <a:latin typeface="Arial" pitchFamily="34" charset="0"/>
                        </a:rPr>
                        <a:t> / </a:t>
                      </a:r>
                      <a:r>
                        <a:rPr kumimoji="0" lang="en-US" sz="2400" b="0" i="0" u="none" strike="noStrike" cap="none" normalizeH="0" baseline="0" dirty="0" err="1" smtClean="0">
                          <a:ln>
                            <a:noFill/>
                          </a:ln>
                          <a:solidFill>
                            <a:schemeClr val="tx1"/>
                          </a:solidFill>
                          <a:effectLst/>
                          <a:latin typeface="Arial" pitchFamily="34" charset="0"/>
                        </a:rPr>
                        <a:t>Historia</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E</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Opiniones</a:t>
                      </a:r>
                      <a:r>
                        <a:rPr kumimoji="0" lang="en-US" sz="2400" b="0" i="0" u="none" strike="noStrike" cap="none" normalizeH="0" baseline="0" dirty="0" smtClean="0">
                          <a:ln>
                            <a:noFill/>
                          </a:ln>
                          <a:solidFill>
                            <a:schemeClr val="tx1"/>
                          </a:solidFill>
                          <a:effectLst/>
                          <a:latin typeface="Arial" pitchFamily="34" charset="0"/>
                        </a:rPr>
                        <a:t> / </a:t>
                      </a:r>
                      <a:r>
                        <a:rPr kumimoji="0" lang="en-US" sz="2400" b="0" i="0" u="none" strike="noStrike" cap="none" normalizeH="0" baseline="0" dirty="0" err="1" smtClean="0">
                          <a:ln>
                            <a:noFill/>
                          </a:ln>
                          <a:solidFill>
                            <a:schemeClr val="tx1"/>
                          </a:solidFill>
                          <a:effectLst/>
                          <a:latin typeface="Arial" pitchFamily="34" charset="0"/>
                        </a:rPr>
                        <a:t>Razones</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5</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Opinión</a:t>
                      </a:r>
                      <a:r>
                        <a:rPr kumimoji="0" lang="en-US" sz="2400" b="0" i="0" u="none" strike="noStrike" cap="none" normalizeH="0" baseline="0" dirty="0" smtClean="0">
                          <a:ln>
                            <a:noFill/>
                          </a:ln>
                          <a:solidFill>
                            <a:schemeClr val="tx1"/>
                          </a:solidFill>
                          <a:effectLst/>
                          <a:latin typeface="Arial" pitchFamily="34" charset="0"/>
                        </a:rPr>
                        <a:t> – M d P + </a:t>
                      </a:r>
                      <a:r>
                        <a:rPr kumimoji="0" lang="en-US" sz="2400" b="0" i="0" u="none" strike="noStrike" cap="none" normalizeH="0" baseline="0" dirty="0" err="1" smtClean="0">
                          <a:ln>
                            <a:noFill/>
                          </a:ln>
                          <a:solidFill>
                            <a:schemeClr val="tx1"/>
                          </a:solidFill>
                          <a:effectLst/>
                          <a:latin typeface="Arial" pitchFamily="34" charset="0"/>
                        </a:rPr>
                        <a:t>otras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err="1" smtClean="0">
                          <a:ln>
                            <a:noFill/>
                          </a:ln>
                          <a:solidFill>
                            <a:schemeClr val="tx1"/>
                          </a:solidFill>
                          <a:effectLst/>
                          <a:latin typeface="Arial" pitchFamily="34" charset="0"/>
                        </a:rPr>
                        <a:t>películas</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F</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rPr>
                        <a:t>Enlaces / ‘</a:t>
                      </a:r>
                      <a:r>
                        <a:rPr kumimoji="0" lang="en-US" sz="2400" b="0" i="0" u="none" strike="noStrike" cap="none" normalizeH="0" baseline="0" dirty="0" err="1" smtClean="0">
                          <a:ln>
                            <a:noFill/>
                          </a:ln>
                          <a:solidFill>
                            <a:schemeClr val="tx1"/>
                          </a:solidFill>
                          <a:effectLst/>
                          <a:latin typeface="Arial" pitchFamily="34" charset="0"/>
                        </a:rPr>
                        <a:t>Que</a:t>
                      </a:r>
                      <a:r>
                        <a:rPr kumimoji="0" lang="en-US" sz="2400" b="0" i="0" u="none" strike="noStrike" cap="none" normalizeH="0" baseline="0" dirty="0" smtClean="0">
                          <a:ln>
                            <a:noFill/>
                          </a:ln>
                          <a:solidFill>
                            <a:schemeClr val="tx1"/>
                          </a:solidFill>
                          <a:effectLst/>
                          <a:latin typeface="Arial" pitchFamily="34" charset="0"/>
                        </a:rPr>
                        <a:t>’</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Arial" pitchFamily="34" charset="0"/>
                        </a:rPr>
                        <a:t>Por</a:t>
                      </a:r>
                      <a:r>
                        <a:rPr kumimoji="0" lang="en-US" sz="2000" b="1" i="0" u="none" strike="noStrike" cap="none" normalizeH="0" baseline="0" dirty="0" smtClean="0">
                          <a:ln>
                            <a:noFill/>
                          </a:ln>
                          <a:solidFill>
                            <a:schemeClr val="tx1"/>
                          </a:solidFill>
                          <a:effectLst/>
                          <a:latin typeface="Arial" pitchFamily="34" charset="0"/>
                        </a:rPr>
                        <a:t> </a:t>
                      </a:r>
                      <a:r>
                        <a:rPr kumimoji="0" lang="en-US" sz="2000" b="1" i="0" u="none" strike="noStrike" cap="none" normalizeH="0" baseline="0" dirty="0" err="1" smtClean="0">
                          <a:ln>
                            <a:noFill/>
                          </a:ln>
                          <a:solidFill>
                            <a:schemeClr val="tx1"/>
                          </a:solidFill>
                          <a:effectLst/>
                          <a:latin typeface="Arial" pitchFamily="34" charset="0"/>
                        </a:rPr>
                        <a:t>ejemplo</a:t>
                      </a:r>
                      <a:r>
                        <a:rPr kumimoji="0" lang="en-US" sz="2000" b="1" i="0" u="none" strike="noStrike" cap="none" normalizeH="0" baseline="0" dirty="0" smtClean="0">
                          <a:ln>
                            <a:noFill/>
                          </a:ln>
                          <a:solidFill>
                            <a:schemeClr val="tx1"/>
                          </a:solidFill>
                          <a:effectLst/>
                          <a:latin typeface="Arial" pitchFamily="34" charset="0"/>
                        </a:rPr>
                        <a:t>:</a:t>
                      </a:r>
                      <a:br>
                        <a:rPr kumimoji="0" lang="en-US" sz="2000" b="1" i="0" u="none" strike="noStrike" cap="none" normalizeH="0" baseline="0" dirty="0" smtClean="0">
                          <a:ln>
                            <a:noFill/>
                          </a:ln>
                          <a:solidFill>
                            <a:schemeClr val="tx1"/>
                          </a:solidFill>
                          <a:effectLst/>
                          <a:latin typeface="Arial" pitchFamily="34" charset="0"/>
                        </a:rPr>
                      </a:br>
                      <a:r>
                        <a:rPr kumimoji="0" lang="en-US" sz="2000" b="1" i="0" u="none" strike="noStrike" cap="none" normalizeH="0" baseline="0" dirty="0" smtClean="0">
                          <a:ln>
                            <a:noFill/>
                          </a:ln>
                          <a:solidFill>
                            <a:schemeClr val="tx1"/>
                          </a:solidFill>
                          <a:effectLst/>
                          <a:latin typeface="Arial" pitchFamily="34" charset="0"/>
                        </a:rPr>
                        <a:t>If you are given </a:t>
                      </a:r>
                      <a:r>
                        <a:rPr kumimoji="0" lang="en-US" sz="2000" b="1" i="0" u="none" strike="noStrike" cap="none" normalizeH="0" baseline="0" dirty="0" smtClean="0">
                          <a:ln>
                            <a:noFill/>
                          </a:ln>
                          <a:solidFill>
                            <a:srgbClr val="0070C0"/>
                          </a:solidFill>
                          <a:effectLst/>
                          <a:latin typeface="Arial" pitchFamily="34" charset="0"/>
                        </a:rPr>
                        <a:t>A5 </a:t>
                      </a:r>
                      <a:r>
                        <a:rPr kumimoji="0" lang="en-US" sz="2000" b="1" i="0" u="none" strike="noStrike" cap="none" normalizeH="0" baseline="0" dirty="0" smtClean="0">
                          <a:ln>
                            <a:noFill/>
                          </a:ln>
                          <a:solidFill>
                            <a:schemeClr val="tx1"/>
                          </a:solidFill>
                          <a:effectLst/>
                          <a:latin typeface="Arial" pitchFamily="34" charset="0"/>
                        </a:rPr>
                        <a:t>as combination, you have to come up with present tense sentence giving your opinion of M d P and other films.</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49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G</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Negativos</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smtClean="0">
                          <a:ln>
                            <a:noFill/>
                          </a:ln>
                          <a:solidFill>
                            <a:schemeClr val="tx1"/>
                          </a:solidFill>
                          <a:effectLst/>
                          <a:latin typeface="Arial" pitchFamily="34" charset="0"/>
                        </a:rPr>
                        <a:t>H</a:t>
                      </a: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Comparativos</a:t>
                      </a: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685693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600</Words>
  <Application>Microsoft Office PowerPoint</Application>
  <PresentationFormat>On-screen Show (4:3)</PresentationFormat>
  <Paragraphs>92</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El Misterio del Pez</vt:lpstr>
      <vt:lpstr>PowerPoint Presentation</vt:lpstr>
      <vt:lpstr>¿Cuáles son las preguntas?</vt:lpstr>
      <vt:lpstr>Preguntas sobre el cine</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Misterio del Pez</dc:title>
  <dc:creator> </dc:creator>
  <cp:lastModifiedBy> </cp:lastModifiedBy>
  <cp:revision>7</cp:revision>
  <dcterms:created xsi:type="dcterms:W3CDTF">2011-07-20T19:03:59Z</dcterms:created>
  <dcterms:modified xsi:type="dcterms:W3CDTF">2011-09-03T05:38:21Z</dcterms:modified>
</cp:coreProperties>
</file>