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24" autoAdjust="0"/>
  </p:normalViewPr>
  <p:slideViewPr>
    <p:cSldViewPr>
      <p:cViewPr>
        <p:scale>
          <a:sx n="70" d="100"/>
          <a:sy n="70" d="100"/>
        </p:scale>
        <p:origin x="-51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8D765-9112-4BB5-B96D-AD6CEE4E1A1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CDF92-5A9B-4EAF-B1BB-0C20AD3581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6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shortfilmfest.com/images/corto/elmisteriodelpez.jp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zampanoproducciones.8m.com/paginas/cortometrajes.htm" TargetMode="External"/><Relationship Id="rId4" Type="http://schemas.openxmlformats.org/officeDocument/2006/relationships/hyperlink" Target="http://www.elcortometrajen100nombres.com/descarga/images/zampano_capit.jpg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mpano.eu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elcortometrajen100nombres.com/descarga/capitulos.php?id_capitulo=97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 flash version of this Spanish short film is available from : http://www.zampano.eu/cortoteca/cortoteca%20home.htm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 YouTube version is also available here:</a:t>
            </a:r>
            <a:br>
              <a:rPr lang="en-US" smtClean="0"/>
            </a:br>
            <a:r>
              <a:rPr lang="en-US" smtClean="0"/>
              <a:t>http://www.youtube.com/watch?v=oJKO14gDaYU</a:t>
            </a:r>
          </a:p>
          <a:p>
            <a:pPr>
              <a:spcBef>
                <a:spcPct val="0"/>
              </a:spcBef>
            </a:pP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It is also available on:</a:t>
            </a:r>
          </a:p>
          <a:p>
            <a:pPr>
              <a:spcBef>
                <a:spcPct val="0"/>
              </a:spcBef>
            </a:pPr>
            <a:r>
              <a:rPr lang="en-US" smtClean="0"/>
              <a:t>http://www.dailymotion.com/video/x8tmmr_el-misterio-del-pez_shortfilmsC</a:t>
            </a:r>
            <a:br>
              <a:rPr lang="en-US" smtClean="0"/>
            </a:br>
            <a:endParaRPr lang="en-US" smtClean="0"/>
          </a:p>
          <a:p>
            <a:pPr eaLnBrk="0" hangingPunct="0"/>
            <a:r>
              <a:rPr lang="en-US" smtClean="0"/>
              <a:t>And here:</a:t>
            </a:r>
            <a:br>
              <a:rPr lang="en-US" smtClean="0"/>
            </a:br>
            <a:r>
              <a:rPr lang="en-US" smtClean="0"/>
              <a:t>http://www.242movietv.com/video/el-misterio-del-pez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b="1" smtClean="0"/>
              <a:t>Images used</a:t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Man holding fish</a:t>
            </a:r>
            <a:br>
              <a:rPr lang="en-US" b="1" smtClean="0"/>
            </a:br>
            <a:r>
              <a:rPr lang="en-US" u="sng" smtClean="0">
                <a:hlinkClick r:id="rId3"/>
              </a:rPr>
              <a:t>http://www.digitalshortfilmfest.com/images/corto/elmisteriodelpez.jpg</a:t>
            </a:r>
            <a:r>
              <a:rPr lang="es-ES_tradnl" b="1" smtClean="0"/>
              <a:t>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Fish in man’s hands</a:t>
            </a:r>
            <a:br>
              <a:rPr lang="en-US" b="1" smtClean="0"/>
            </a:br>
            <a:r>
              <a:rPr lang="en-US" u="sng" smtClean="0">
                <a:hlinkClick r:id="rId4"/>
              </a:rPr>
              <a:t>http://www.elcortometrajen100nombres.com/descarga/images/zampano_capit.jpg</a:t>
            </a:r>
            <a:r>
              <a:rPr lang="en-US" b="1" smtClean="0"/>
              <a:t> </a:t>
            </a:r>
            <a:br>
              <a:rPr lang="en-US" b="1" smtClean="0"/>
            </a:br>
            <a:r>
              <a:rPr lang="en-US" b="1" smtClean="0"/>
              <a:t>Poster</a:t>
            </a:r>
            <a:br>
              <a:rPr lang="en-US" b="1" smtClean="0"/>
            </a:br>
            <a:r>
              <a:rPr lang="en-US" u="sng" smtClean="0">
                <a:hlinkClick r:id="rId5"/>
              </a:rPr>
              <a:t>http://www.zampanoproducciones.8m.com/paginas/cortometrajes.htm</a:t>
            </a:r>
            <a:r>
              <a:rPr lang="en-US" b="1" smtClean="0"/>
              <a:t> </a:t>
            </a: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0B480A-4208-450B-BCBC-E9F15A7B7DE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261B9150-3D95-44C6-89AF-706FE4F49B38}" type="slidenum">
              <a:rPr lang="en-GB" sz="1200"/>
              <a:pPr eaLnBrk="1" hangingPunct="1"/>
              <a:t>2</a:t>
            </a:fld>
            <a:endParaRPr lang="en-GB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Students should watch the film again at the start of the lesson.  They</a:t>
            </a:r>
            <a:r>
              <a:rPr lang="en-GB" baseline="0" dirty="0" smtClean="0"/>
              <a:t> will find with repeated viewings that they understand more words.  As they watch they can fill in this sheet.  Afterwards they can do 2 minutes of group talk on their impressions of the film.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This will need some dictionary work.  Useful to explore with students after they have sorted according to ‘fish’ or ‘man’ a further sorting out into two different uses of the imperfect – i.e. For description in the past and for routine.  For both these tasks, students could use a Venn diagram.  Sentence 5 for example describes both man and fish.  </a:t>
            </a: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690575-A4EE-448F-809B-9842C4E476E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Here are the answers.</a:t>
            </a: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71290A-0E15-4804-BC25-E9A930F965A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This could be for all abilities</a:t>
            </a:r>
            <a:r>
              <a:rPr lang="en-GB" baseline="0" dirty="0" smtClean="0"/>
              <a:t> – to see what they can find out.  There will be lots that they don’t understand.  Encourage them by saying that this is authentic material, not from a text book, just from the internet.  Just ask them to find out any details they can.  </a:t>
            </a:r>
            <a:r>
              <a:rPr lang="en-GB" dirty="0" smtClean="0"/>
              <a:t>Additional information about the </a:t>
            </a:r>
            <a:r>
              <a:rPr lang="en-GB" dirty="0" err="1" smtClean="0"/>
              <a:t>modelmaker</a:t>
            </a:r>
            <a:r>
              <a:rPr lang="en-GB" dirty="0" smtClean="0"/>
              <a:t> and the film director.  You can also visit the director’s website.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u="sng" dirty="0" smtClean="0">
                <a:hlinkClick r:id="rId3"/>
              </a:rPr>
              <a:t>http://www.zampano.eu</a:t>
            </a:r>
            <a:endParaRPr lang="en-GB" u="sng" dirty="0" smtClean="0"/>
          </a:p>
          <a:p>
            <a:pPr>
              <a:spcBef>
                <a:spcPct val="0"/>
              </a:spcBef>
            </a:pPr>
            <a:endParaRPr lang="en-GB" u="sng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And there is also more information here:</a:t>
            </a:r>
            <a:br>
              <a:rPr lang="en-GB" dirty="0" smtClean="0"/>
            </a:br>
            <a:r>
              <a:rPr lang="en-US" u="sng" dirty="0" smtClean="0">
                <a:hlinkClick r:id="rId4"/>
              </a:rPr>
              <a:t>http://www.elcortometrajen100nombres.com/descarga/capitulos.php?id_capitulo=97</a:t>
            </a:r>
            <a:r>
              <a:rPr lang="en-US" b="1" dirty="0" smtClean="0"/>
              <a:t>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 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348A9D-B9B6-464E-AD94-89462CE396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38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1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2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3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68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90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32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5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44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52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3520-83C8-4406-8F8E-60878D003F0C}" type="datetimeFigureOut">
              <a:rPr lang="en-GB" smtClean="0"/>
              <a:t>03/09/2011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BC58-56F2-409C-9F36-5F109C417D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2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395288" y="333375"/>
            <a:ext cx="8353425" cy="61912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714375" y="457200"/>
            <a:ext cx="7786688" cy="1114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8000" kern="10">
                <a:ln w="1841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algn="tl" rotWithShape="0">
                    <a:srgbClr val="000000">
                      <a:alpha val="70000"/>
                    </a:srgbClr>
                  </a:outerShdw>
                </a:effectLst>
                <a:latin typeface="AucoinExtBol"/>
              </a:rPr>
              <a:t>El misterio del pez</a:t>
            </a: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1714500" y="5857875"/>
            <a:ext cx="5857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b="1" dirty="0" err="1">
                <a:solidFill>
                  <a:schemeClr val="bg1"/>
                </a:solidFill>
              </a:rPr>
              <a:t>dirigido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b="1" dirty="0" err="1">
                <a:solidFill>
                  <a:schemeClr val="bg1"/>
                </a:solidFill>
              </a:rPr>
              <a:t>por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Giovanni </a:t>
            </a:r>
            <a:r>
              <a:rPr lang="en-US" b="1" dirty="0" err="1">
                <a:solidFill>
                  <a:schemeClr val="bg1"/>
                </a:solidFill>
              </a:rPr>
              <a:t>Maccelli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fr-FR" b="1" dirty="0">
                <a:solidFill>
                  <a:schemeClr val="bg1"/>
                </a:solidFill>
              </a:rPr>
              <a:t>(2008)</a:t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en-GB" b="1" dirty="0" smtClean="0"/>
              <a:t> </a:t>
            </a:r>
            <a:endParaRPr lang="en-US" b="1" dirty="0"/>
          </a:p>
        </p:txBody>
      </p:sp>
      <p:pic>
        <p:nvPicPr>
          <p:cNvPr id="2053" name="Picture 6" descr="elmisteriodelpe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714500"/>
            <a:ext cx="371475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Pez_en_mano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57563"/>
            <a:ext cx="394493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Post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714500"/>
            <a:ext cx="1173162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2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14313" y="500063"/>
            <a:ext cx="7000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Título del programa/de la pel</a:t>
            </a:r>
            <a:r>
              <a:rPr lang="en-US">
                <a:cs typeface="Arial" pitchFamily="34" charset="0"/>
              </a:rPr>
              <a:t>ícula</a:t>
            </a:r>
            <a:r>
              <a:rPr lang="en-GB"/>
              <a:t>: ………………………………….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42875" y="857250"/>
            <a:ext cx="350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/>
              <a:t>1.  </a:t>
            </a:r>
            <a:r>
              <a:rPr lang="en-US" sz="1600" dirty="0">
                <a:cs typeface="Arial" pitchFamily="34" charset="0"/>
              </a:rPr>
              <a:t>¿</a:t>
            </a:r>
            <a:r>
              <a:rPr lang="en-US" sz="1600" dirty="0" err="1">
                <a:cs typeface="Arial" pitchFamily="34" charset="0"/>
              </a:rPr>
              <a:t>Qué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tipo</a:t>
            </a:r>
            <a:r>
              <a:rPr lang="en-US" sz="1600" dirty="0">
                <a:cs typeface="Arial" pitchFamily="34" charset="0"/>
              </a:rPr>
              <a:t> de </a:t>
            </a:r>
            <a:r>
              <a:rPr lang="en-US" sz="1600" dirty="0" err="1">
                <a:cs typeface="Arial" pitchFamily="34" charset="0"/>
              </a:rPr>
              <a:t>programa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es</a:t>
            </a:r>
            <a:r>
              <a:rPr lang="en-US" sz="1600" dirty="0">
                <a:cs typeface="Arial" pitchFamily="34" charset="0"/>
              </a:rPr>
              <a:t>?</a:t>
            </a:r>
          </a:p>
        </p:txBody>
      </p:sp>
      <p:graphicFrame>
        <p:nvGraphicFramePr>
          <p:cNvPr id="819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220784"/>
              </p:ext>
            </p:extLst>
          </p:nvPr>
        </p:nvGraphicFramePr>
        <p:xfrm>
          <a:off x="534988" y="1214438"/>
          <a:ext cx="2393950" cy="2349504"/>
        </p:xfrm>
        <a:graphic>
          <a:graphicData uri="http://schemas.openxmlformats.org/drawingml/2006/table">
            <a:tbl>
              <a:tblPr/>
              <a:tblGrid>
                <a:gridCol w="441325"/>
                <a:gridCol w="1952625"/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pel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ícula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dibujos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animados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telenovela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noticias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programa de deporte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telecomedia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concurso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programa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de m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úsica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9" name="Rectangle 43"/>
          <p:cNvSpPr>
            <a:spLocks noChangeArrowheads="1"/>
          </p:cNvSpPr>
          <p:nvPr/>
        </p:nvSpPr>
        <p:spPr bwMode="auto">
          <a:xfrm>
            <a:off x="642938" y="1293813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Rectangle 44"/>
          <p:cNvSpPr>
            <a:spLocks noChangeArrowheads="1"/>
          </p:cNvSpPr>
          <p:nvPr/>
        </p:nvSpPr>
        <p:spPr bwMode="auto">
          <a:xfrm>
            <a:off x="642938" y="1579563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45"/>
          <p:cNvSpPr>
            <a:spLocks noChangeArrowheads="1"/>
          </p:cNvSpPr>
          <p:nvPr/>
        </p:nvSpPr>
        <p:spPr bwMode="auto">
          <a:xfrm>
            <a:off x="642938" y="185737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Rectangle 46"/>
          <p:cNvSpPr>
            <a:spLocks noChangeArrowheads="1"/>
          </p:cNvSpPr>
          <p:nvPr/>
        </p:nvSpPr>
        <p:spPr bwMode="auto">
          <a:xfrm>
            <a:off x="642938" y="2151063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Rectangle 47"/>
          <p:cNvSpPr>
            <a:spLocks noChangeArrowheads="1"/>
          </p:cNvSpPr>
          <p:nvPr/>
        </p:nvSpPr>
        <p:spPr bwMode="auto">
          <a:xfrm>
            <a:off x="642938" y="241300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Rectangle 48"/>
          <p:cNvSpPr>
            <a:spLocks noChangeArrowheads="1"/>
          </p:cNvSpPr>
          <p:nvPr/>
        </p:nvSpPr>
        <p:spPr bwMode="auto">
          <a:xfrm>
            <a:off x="642938" y="268287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42938" y="295275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642938" y="322262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Text Box 51"/>
          <p:cNvSpPr txBox="1">
            <a:spLocks noChangeArrowheads="1"/>
          </p:cNvSpPr>
          <p:nvPr/>
        </p:nvSpPr>
        <p:spPr bwMode="auto">
          <a:xfrm>
            <a:off x="153988" y="3805238"/>
            <a:ext cx="5053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/>
              <a:t>2.  </a:t>
            </a:r>
            <a:r>
              <a:rPr lang="en-US" sz="1600" dirty="0">
                <a:cs typeface="Arial" pitchFamily="34" charset="0"/>
              </a:rPr>
              <a:t>¿Para </a:t>
            </a:r>
            <a:r>
              <a:rPr lang="en-US" sz="1600" dirty="0" err="1">
                <a:cs typeface="Arial" pitchFamily="34" charset="0"/>
              </a:rPr>
              <a:t>quién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es</a:t>
            </a:r>
            <a:r>
              <a:rPr lang="en-US" sz="1600" dirty="0">
                <a:cs typeface="Arial" pitchFamily="34" charset="0"/>
              </a:rPr>
              <a:t> ?</a:t>
            </a:r>
          </a:p>
        </p:txBody>
      </p:sp>
      <p:graphicFrame>
        <p:nvGraphicFramePr>
          <p:cNvPr id="8244" name="Group 52"/>
          <p:cNvGraphicFramePr>
            <a:graphicFrameLocks noGrp="1"/>
          </p:cNvGraphicFramePr>
          <p:nvPr/>
        </p:nvGraphicFramePr>
        <p:xfrm>
          <a:off x="698500" y="4357688"/>
          <a:ext cx="3160713" cy="846138"/>
        </p:xfrm>
        <a:graphic>
          <a:graphicData uri="http://schemas.openxmlformats.org/drawingml/2006/table">
            <a:tbl>
              <a:tblPr/>
              <a:tblGrid>
                <a:gridCol w="279400"/>
                <a:gridCol w="2881313"/>
              </a:tblGrid>
              <a:tr h="28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303" marB="343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adultos</a:t>
                      </a:r>
                    </a:p>
                  </a:txBody>
                  <a:tcPr marL="121920" marR="121920" marT="34303" marB="343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303" marB="343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ños</a:t>
                      </a:r>
                    </a:p>
                  </a:txBody>
                  <a:tcPr marL="121920" marR="121920" marT="34303" marB="343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303" marB="343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todos</a:t>
                      </a:r>
                    </a:p>
                  </a:txBody>
                  <a:tcPr marL="121920" marR="121920" marT="34303" marB="343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5" name="Text Box 72"/>
          <p:cNvSpPr txBox="1">
            <a:spLocks noChangeArrowheads="1"/>
          </p:cNvSpPr>
          <p:nvPr/>
        </p:nvSpPr>
        <p:spPr bwMode="auto">
          <a:xfrm>
            <a:off x="2786063" y="879475"/>
            <a:ext cx="50530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/>
              <a:t>3.  </a:t>
            </a:r>
            <a:r>
              <a:rPr lang="en-US" sz="1600" dirty="0">
                <a:cs typeface="Arial" pitchFamily="34" charset="0"/>
              </a:rPr>
              <a:t>¿</a:t>
            </a:r>
            <a:r>
              <a:rPr lang="en-US" sz="1600" dirty="0" err="1">
                <a:cs typeface="Arial" pitchFamily="34" charset="0"/>
              </a:rPr>
              <a:t>Dónde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tiene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lugar</a:t>
            </a:r>
            <a:r>
              <a:rPr lang="en-US" sz="1600" dirty="0">
                <a:cs typeface="Arial" pitchFamily="34" charset="0"/>
              </a:rPr>
              <a:t>?</a:t>
            </a:r>
          </a:p>
        </p:txBody>
      </p:sp>
      <p:graphicFrame>
        <p:nvGraphicFramePr>
          <p:cNvPr id="8265" name="Group 73"/>
          <p:cNvGraphicFramePr>
            <a:graphicFrameLocks noGrp="1"/>
          </p:cNvGraphicFramePr>
          <p:nvPr/>
        </p:nvGraphicFramePr>
        <p:xfrm>
          <a:off x="3071813" y="1500188"/>
          <a:ext cx="1857375" cy="285750"/>
        </p:xfrm>
        <a:graphic>
          <a:graphicData uri="http://schemas.openxmlformats.org/drawingml/2006/table">
            <a:tbl>
              <a:tblPr/>
              <a:tblGrid>
                <a:gridCol w="333375"/>
                <a:gridCol w="15240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afuera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75" name="Group 83"/>
          <p:cNvGraphicFramePr>
            <a:graphicFrameLocks noGrp="1"/>
          </p:cNvGraphicFramePr>
          <p:nvPr/>
        </p:nvGraphicFramePr>
        <p:xfrm>
          <a:off x="3651250" y="1785938"/>
          <a:ext cx="1992313" cy="669926"/>
        </p:xfrm>
        <a:graphic>
          <a:graphicData uri="http://schemas.openxmlformats.org/drawingml/2006/table">
            <a:tbl>
              <a:tblPr/>
              <a:tblGrid>
                <a:gridCol w="357188"/>
                <a:gridCol w="16351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la ciudad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el campo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90" name="Group 98"/>
          <p:cNvGraphicFramePr>
            <a:graphicFrameLocks noGrp="1"/>
          </p:cNvGraphicFramePr>
          <p:nvPr/>
        </p:nvGraphicFramePr>
        <p:xfrm>
          <a:off x="3097213" y="2500313"/>
          <a:ext cx="1903412" cy="306387"/>
        </p:xfrm>
        <a:graphic>
          <a:graphicData uri="http://schemas.openxmlformats.org/drawingml/2006/table">
            <a:tbl>
              <a:tblPr/>
              <a:tblGrid>
                <a:gridCol w="341312"/>
                <a:gridCol w="1562100"/>
              </a:tblGrid>
              <a:tr h="306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adentro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00" name="Group 108"/>
          <p:cNvGraphicFramePr>
            <a:graphicFrameLocks noGrp="1"/>
          </p:cNvGraphicFramePr>
          <p:nvPr/>
        </p:nvGraphicFramePr>
        <p:xfrm>
          <a:off x="3651250" y="2857500"/>
          <a:ext cx="1992313" cy="563804"/>
        </p:xfrm>
        <a:graphic>
          <a:graphicData uri="http://schemas.openxmlformats.org/drawingml/2006/table">
            <a:tbl>
              <a:tblPr/>
              <a:tblGrid>
                <a:gridCol w="357188"/>
                <a:gridCol w="1635125"/>
              </a:tblGrid>
              <a:tr h="281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71" marB="3427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el estudio</a:t>
                      </a:r>
                    </a:p>
                  </a:txBody>
                  <a:tcPr marL="121920" marR="121920" marT="34271" marB="3427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71" marB="3427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 un edificio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marT="34271" marB="3427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22" name="Text Box 123"/>
          <p:cNvSpPr txBox="1">
            <a:spLocks noChangeArrowheads="1"/>
          </p:cNvSpPr>
          <p:nvPr/>
        </p:nvSpPr>
        <p:spPr bwMode="auto">
          <a:xfrm>
            <a:off x="2857500" y="3714750"/>
            <a:ext cx="2928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/>
              <a:t>4.  </a:t>
            </a:r>
            <a:r>
              <a:rPr lang="en-US" sz="1600" dirty="0">
                <a:cs typeface="Arial" pitchFamily="34" charset="0"/>
              </a:rPr>
              <a:t>¿</a:t>
            </a:r>
            <a:r>
              <a:rPr lang="en-US" sz="1600" dirty="0" err="1">
                <a:cs typeface="Arial" pitchFamily="34" charset="0"/>
              </a:rPr>
              <a:t>Cómo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es</a:t>
            </a:r>
            <a:r>
              <a:rPr lang="en-US" sz="1600" dirty="0">
                <a:cs typeface="Arial" pitchFamily="34" charset="0"/>
              </a:rPr>
              <a:t>?</a:t>
            </a:r>
          </a:p>
        </p:txBody>
      </p:sp>
      <p:graphicFrame>
        <p:nvGraphicFramePr>
          <p:cNvPr id="8316" name="Group 124"/>
          <p:cNvGraphicFramePr>
            <a:graphicFrameLocks noGrp="1"/>
          </p:cNvGraphicFramePr>
          <p:nvPr/>
        </p:nvGraphicFramePr>
        <p:xfrm>
          <a:off x="3143250" y="4214813"/>
          <a:ext cx="2357438" cy="2362200"/>
        </p:xfrm>
        <a:graphic>
          <a:graphicData uri="http://schemas.openxmlformats.org/drawingml/2006/table">
            <a:tbl>
              <a:tblPr/>
              <a:tblGrid>
                <a:gridCol w="434975"/>
                <a:gridCol w="1922463"/>
              </a:tblGrid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divertido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ómico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triste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informativo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serio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interesante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emocionante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aburrido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40" name="Text Box 169"/>
          <p:cNvSpPr txBox="1">
            <a:spLocks noChangeArrowheads="1"/>
          </p:cNvSpPr>
          <p:nvPr/>
        </p:nvSpPr>
        <p:spPr bwMode="auto">
          <a:xfrm>
            <a:off x="5429250" y="1000125"/>
            <a:ext cx="50530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5.  </a:t>
            </a:r>
            <a:r>
              <a:rPr lang="en-US" sz="1600">
                <a:cs typeface="Arial" pitchFamily="34" charset="0"/>
              </a:rPr>
              <a:t>¡Añade tu opinión</a:t>
            </a:r>
            <a:r>
              <a:rPr lang="en-GB" sz="1600"/>
              <a:t>!</a:t>
            </a:r>
            <a:endParaRPr lang="en-US" sz="1600">
              <a:cs typeface="Arial" pitchFamily="34" charset="0"/>
            </a:endParaRPr>
          </a:p>
        </p:txBody>
      </p:sp>
      <p:graphicFrame>
        <p:nvGraphicFramePr>
          <p:cNvPr id="8362" name="Group 170"/>
          <p:cNvGraphicFramePr>
            <a:graphicFrameLocks noGrp="1"/>
          </p:cNvGraphicFramePr>
          <p:nvPr/>
        </p:nvGraphicFramePr>
        <p:xfrm>
          <a:off x="6215063" y="1428750"/>
          <a:ext cx="2571750" cy="571500"/>
        </p:xfrm>
        <a:graphic>
          <a:graphicData uri="http://schemas.openxmlformats.org/drawingml/2006/table">
            <a:tbl>
              <a:tblPr/>
              <a:tblGrid>
                <a:gridCol w="461962"/>
                <a:gridCol w="2109788"/>
              </a:tblGrid>
              <a:tr h="287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 gust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ó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me gust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ó</a:t>
                      </a: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46" name="Text Box 185"/>
          <p:cNvSpPr txBox="1">
            <a:spLocks noChangeArrowheads="1"/>
          </p:cNvSpPr>
          <p:nvPr/>
        </p:nvSpPr>
        <p:spPr bwMode="auto">
          <a:xfrm>
            <a:off x="5500688" y="2559050"/>
            <a:ext cx="3578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6"/>
            </a:pPr>
            <a:r>
              <a:rPr lang="en-US" sz="1600" dirty="0" err="1">
                <a:cs typeface="Arial" pitchFamily="34" charset="0"/>
              </a:rPr>
              <a:t>Escribe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smtClean="0">
                <a:cs typeface="Arial" pitchFamily="34" charset="0"/>
              </a:rPr>
              <a:t>en </a:t>
            </a:r>
            <a:r>
              <a:rPr lang="en-US" sz="1600" dirty="0" err="1" smtClean="0">
                <a:cs typeface="Arial" pitchFamily="34" charset="0"/>
              </a:rPr>
              <a:t>español</a:t>
            </a:r>
            <a:r>
              <a:rPr lang="en-US" sz="1600" dirty="0" smtClean="0">
                <a:cs typeface="Arial" pitchFamily="34" charset="0"/>
              </a:rPr>
              <a:t> lo </a:t>
            </a:r>
            <a:r>
              <a:rPr lang="en-US" sz="1600" dirty="0" err="1">
                <a:cs typeface="Arial" pitchFamily="34" charset="0"/>
              </a:rPr>
              <a:t>que</a:t>
            </a:r>
            <a:r>
              <a:rPr lang="en-US" sz="1600" dirty="0">
                <a:cs typeface="Arial" pitchFamily="34" charset="0"/>
              </a:rPr>
              <a:t> </a:t>
            </a:r>
            <a:r>
              <a:rPr lang="en-US" sz="1600" dirty="0" err="1">
                <a:cs typeface="Arial" pitchFamily="34" charset="0"/>
              </a:rPr>
              <a:t>ves</a:t>
            </a:r>
            <a:r>
              <a:rPr lang="en-US" sz="1600" dirty="0">
                <a:cs typeface="Arial" pitchFamily="34" charset="0"/>
              </a:rPr>
              <a:t> en el </a:t>
            </a:r>
            <a:r>
              <a:rPr lang="en-US" sz="1600" dirty="0" err="1">
                <a:cs typeface="Arial" pitchFamily="34" charset="0"/>
              </a:rPr>
              <a:t>programa</a:t>
            </a:r>
            <a:r>
              <a:rPr lang="en-US" sz="1600" dirty="0">
                <a:cs typeface="Arial" pitchFamily="34" charset="0"/>
              </a:rPr>
              <a:t>.</a:t>
            </a:r>
          </a:p>
        </p:txBody>
      </p:sp>
      <p:sp>
        <p:nvSpPr>
          <p:cNvPr id="7247" name="Text Box 186"/>
          <p:cNvSpPr txBox="1">
            <a:spLocks noChangeArrowheads="1"/>
          </p:cNvSpPr>
          <p:nvPr/>
        </p:nvSpPr>
        <p:spPr bwMode="auto">
          <a:xfrm>
            <a:off x="5572125" y="3071813"/>
            <a:ext cx="350678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248" name="TextBox 46"/>
          <p:cNvSpPr txBox="1">
            <a:spLocks noChangeArrowheads="1"/>
          </p:cNvSpPr>
          <p:nvPr/>
        </p:nvSpPr>
        <p:spPr bwMode="auto">
          <a:xfrm>
            <a:off x="5857875" y="0"/>
            <a:ext cx="328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sz="2800"/>
              <a:t>¡Vamos a mirar algo!</a:t>
            </a:r>
          </a:p>
        </p:txBody>
      </p:sp>
      <p:sp>
        <p:nvSpPr>
          <p:cNvPr id="7249" name="Rectangle 48"/>
          <p:cNvSpPr>
            <a:spLocks noChangeArrowheads="1"/>
          </p:cNvSpPr>
          <p:nvPr/>
        </p:nvSpPr>
        <p:spPr bwMode="auto">
          <a:xfrm>
            <a:off x="642938" y="439737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0" name="Rectangle 49"/>
          <p:cNvSpPr>
            <a:spLocks noChangeArrowheads="1"/>
          </p:cNvSpPr>
          <p:nvPr/>
        </p:nvSpPr>
        <p:spPr bwMode="auto">
          <a:xfrm>
            <a:off x="642938" y="466725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1" name="Rectangle 50"/>
          <p:cNvSpPr>
            <a:spLocks noChangeArrowheads="1"/>
          </p:cNvSpPr>
          <p:nvPr/>
        </p:nvSpPr>
        <p:spPr bwMode="auto">
          <a:xfrm>
            <a:off x="642938" y="493712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2" name="Rectangle 50"/>
          <p:cNvSpPr>
            <a:spLocks noChangeArrowheads="1"/>
          </p:cNvSpPr>
          <p:nvPr/>
        </p:nvSpPr>
        <p:spPr bwMode="auto">
          <a:xfrm>
            <a:off x="3143250" y="1500188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3" name="Rectangle 50"/>
          <p:cNvSpPr>
            <a:spLocks noChangeArrowheads="1"/>
          </p:cNvSpPr>
          <p:nvPr/>
        </p:nvSpPr>
        <p:spPr bwMode="auto">
          <a:xfrm>
            <a:off x="3143250" y="2500313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4" name="Rectangle 50"/>
          <p:cNvSpPr>
            <a:spLocks noChangeArrowheads="1"/>
          </p:cNvSpPr>
          <p:nvPr/>
        </p:nvSpPr>
        <p:spPr bwMode="auto">
          <a:xfrm>
            <a:off x="3714750" y="185737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5" name="Rectangle 50"/>
          <p:cNvSpPr>
            <a:spLocks noChangeArrowheads="1"/>
          </p:cNvSpPr>
          <p:nvPr/>
        </p:nvSpPr>
        <p:spPr bwMode="auto">
          <a:xfrm>
            <a:off x="3714750" y="2151063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6" name="Rectangle 50"/>
          <p:cNvSpPr>
            <a:spLocks noChangeArrowheads="1"/>
          </p:cNvSpPr>
          <p:nvPr/>
        </p:nvSpPr>
        <p:spPr bwMode="auto">
          <a:xfrm>
            <a:off x="3714750" y="285750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7" name="Rectangle 50"/>
          <p:cNvSpPr>
            <a:spLocks noChangeArrowheads="1"/>
          </p:cNvSpPr>
          <p:nvPr/>
        </p:nvSpPr>
        <p:spPr bwMode="auto">
          <a:xfrm>
            <a:off x="3714750" y="3151188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8" name="Rectangle 43"/>
          <p:cNvSpPr>
            <a:spLocks noChangeArrowheads="1"/>
          </p:cNvSpPr>
          <p:nvPr/>
        </p:nvSpPr>
        <p:spPr bwMode="auto">
          <a:xfrm>
            <a:off x="3143250" y="4294188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9" name="Rectangle 44"/>
          <p:cNvSpPr>
            <a:spLocks noChangeArrowheads="1"/>
          </p:cNvSpPr>
          <p:nvPr/>
        </p:nvSpPr>
        <p:spPr bwMode="auto">
          <a:xfrm>
            <a:off x="3143250" y="4579938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0" name="Rectangle 45"/>
          <p:cNvSpPr>
            <a:spLocks noChangeArrowheads="1"/>
          </p:cNvSpPr>
          <p:nvPr/>
        </p:nvSpPr>
        <p:spPr bwMode="auto">
          <a:xfrm>
            <a:off x="3143250" y="485775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1" name="Rectangle 46"/>
          <p:cNvSpPr>
            <a:spLocks noChangeArrowheads="1"/>
          </p:cNvSpPr>
          <p:nvPr/>
        </p:nvSpPr>
        <p:spPr bwMode="auto">
          <a:xfrm>
            <a:off x="3143250" y="5151438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2" name="Rectangle 47"/>
          <p:cNvSpPr>
            <a:spLocks noChangeArrowheads="1"/>
          </p:cNvSpPr>
          <p:nvPr/>
        </p:nvSpPr>
        <p:spPr bwMode="auto">
          <a:xfrm>
            <a:off x="3143250" y="541337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3" name="Rectangle 48"/>
          <p:cNvSpPr>
            <a:spLocks noChangeArrowheads="1"/>
          </p:cNvSpPr>
          <p:nvPr/>
        </p:nvSpPr>
        <p:spPr bwMode="auto">
          <a:xfrm>
            <a:off x="3143250" y="568325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4" name="Rectangle 49"/>
          <p:cNvSpPr>
            <a:spLocks noChangeArrowheads="1"/>
          </p:cNvSpPr>
          <p:nvPr/>
        </p:nvSpPr>
        <p:spPr bwMode="auto">
          <a:xfrm>
            <a:off x="3143250" y="595312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5" name="Rectangle 50"/>
          <p:cNvSpPr>
            <a:spLocks noChangeArrowheads="1"/>
          </p:cNvSpPr>
          <p:nvPr/>
        </p:nvSpPr>
        <p:spPr bwMode="auto">
          <a:xfrm>
            <a:off x="3143250" y="6223000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6" name="Rectangle 50"/>
          <p:cNvSpPr>
            <a:spLocks noChangeArrowheads="1"/>
          </p:cNvSpPr>
          <p:nvPr/>
        </p:nvSpPr>
        <p:spPr bwMode="auto">
          <a:xfrm>
            <a:off x="6357938" y="1500188"/>
            <a:ext cx="285750" cy="2778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7" name="Rectangle 50"/>
          <p:cNvSpPr>
            <a:spLocks noChangeArrowheads="1"/>
          </p:cNvSpPr>
          <p:nvPr/>
        </p:nvSpPr>
        <p:spPr bwMode="auto">
          <a:xfrm>
            <a:off x="6357938" y="1793875"/>
            <a:ext cx="285750" cy="277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099472"/>
              </p:ext>
            </p:extLst>
          </p:nvPr>
        </p:nvGraphicFramePr>
        <p:xfrm>
          <a:off x="285750" y="214313"/>
          <a:ext cx="8501063" cy="64103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501063"/>
              </a:tblGrid>
              <a:tr h="607264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4  ¿Estas </a:t>
                      </a:r>
                      <a:r>
                        <a:rPr lang="en-GB" sz="3200" dirty="0" err="1" smtClean="0"/>
                        <a:t>frases</a:t>
                      </a:r>
                      <a:r>
                        <a:rPr lang="en-GB" sz="3200" dirty="0" smtClean="0"/>
                        <a:t> se </a:t>
                      </a:r>
                      <a:r>
                        <a:rPr lang="en-GB" sz="3200" dirty="0" err="1" smtClean="0"/>
                        <a:t>refieren</a:t>
                      </a:r>
                      <a:r>
                        <a:rPr lang="en-GB" sz="3200" dirty="0" smtClean="0"/>
                        <a:t> al </a:t>
                      </a:r>
                      <a:r>
                        <a:rPr lang="en-GB" sz="3200" dirty="0" err="1" smtClean="0"/>
                        <a:t>viejo</a:t>
                      </a:r>
                      <a:r>
                        <a:rPr lang="en-GB" sz="3200" dirty="0" smtClean="0"/>
                        <a:t> o al </a:t>
                      </a:r>
                      <a:r>
                        <a:rPr lang="en-GB" sz="3200" dirty="0" err="1" smtClean="0"/>
                        <a:t>pez</a:t>
                      </a:r>
                      <a:r>
                        <a:rPr lang="en-GB" sz="3200" dirty="0" smtClean="0"/>
                        <a:t>?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3" marB="4572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  Solo </a:t>
                      </a:r>
                      <a:r>
                        <a:rPr lang="en-GB" sz="2800" dirty="0" err="1" smtClean="0"/>
                        <a:t>conservaba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pelo</a:t>
                      </a:r>
                      <a:r>
                        <a:rPr lang="en-GB" sz="2800" dirty="0" smtClean="0"/>
                        <a:t> en </a:t>
                      </a:r>
                      <a:r>
                        <a:rPr lang="en-GB" sz="2800" dirty="0" err="1" smtClean="0"/>
                        <a:t>las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baseline="0" dirty="0" err="1" smtClean="0"/>
                        <a:t>sienes</a:t>
                      </a:r>
                      <a:r>
                        <a:rPr lang="en-GB" sz="2800" baseline="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2  </a:t>
                      </a:r>
                      <a:r>
                        <a:rPr lang="en-GB" sz="2800" dirty="0" err="1" smtClean="0"/>
                        <a:t>Bajaba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cada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día</a:t>
                      </a:r>
                      <a:r>
                        <a:rPr lang="en-GB" sz="2800" dirty="0" smtClean="0"/>
                        <a:t> a </a:t>
                      </a:r>
                      <a:r>
                        <a:rPr lang="en-GB" sz="2800" dirty="0" err="1" smtClean="0"/>
                        <a:t>pescar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3.  </a:t>
                      </a:r>
                      <a:r>
                        <a:rPr lang="en-GB" sz="2800" dirty="0" err="1" smtClean="0"/>
                        <a:t>Tenía</a:t>
                      </a:r>
                      <a:r>
                        <a:rPr lang="en-GB" sz="2800" dirty="0" smtClean="0"/>
                        <a:t> dos </a:t>
                      </a:r>
                      <a:r>
                        <a:rPr lang="en-GB" sz="2800" dirty="0" err="1" smtClean="0"/>
                        <a:t>motitas</a:t>
                      </a:r>
                      <a:r>
                        <a:rPr lang="en-GB" sz="2800" dirty="0" smtClean="0"/>
                        <a:t> en la </a:t>
                      </a:r>
                      <a:r>
                        <a:rPr lang="en-GB" sz="2800" dirty="0" err="1" smtClean="0"/>
                        <a:t>aleta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4  Le </a:t>
                      </a:r>
                      <a:r>
                        <a:rPr lang="en-GB" sz="2800" dirty="0" err="1" smtClean="0"/>
                        <a:t>faltaban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escamas</a:t>
                      </a:r>
                      <a:r>
                        <a:rPr lang="en-GB" sz="2800" dirty="0" smtClean="0"/>
                        <a:t> en un </a:t>
                      </a:r>
                      <a:r>
                        <a:rPr lang="en-GB" sz="2800" dirty="0" err="1" smtClean="0"/>
                        <a:t>flanco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5.  Se </a:t>
                      </a:r>
                      <a:r>
                        <a:rPr lang="en-GB" sz="2800" dirty="0" err="1" smtClean="0"/>
                        <a:t>sentía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baseline="0" dirty="0" err="1" smtClean="0"/>
                        <a:t>muy</a:t>
                      </a:r>
                      <a:r>
                        <a:rPr lang="en-GB" sz="2800" baseline="0" dirty="0" smtClean="0"/>
                        <a:t> solo.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6.  Sus </a:t>
                      </a:r>
                      <a:r>
                        <a:rPr lang="en-GB" sz="2800" dirty="0" err="1" smtClean="0"/>
                        <a:t>manos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eran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una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telaraña</a:t>
                      </a:r>
                      <a:r>
                        <a:rPr lang="en-GB" sz="2800" dirty="0" smtClean="0"/>
                        <a:t> de </a:t>
                      </a:r>
                      <a:r>
                        <a:rPr lang="en-GB" sz="2800" dirty="0" err="1" smtClean="0">
                          <a:solidFill>
                            <a:schemeClr val="tx1"/>
                          </a:solidFill>
                        </a:rPr>
                        <a:t>arrugas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7.  </a:t>
                      </a:r>
                      <a:r>
                        <a:rPr lang="en-GB" sz="2800" dirty="0" err="1" smtClean="0"/>
                        <a:t>Volvía</a:t>
                      </a:r>
                      <a:r>
                        <a:rPr lang="en-GB" sz="2800" baseline="0" dirty="0" smtClean="0"/>
                        <a:t> a </a:t>
                      </a:r>
                      <a:r>
                        <a:rPr lang="en-GB" sz="2800" baseline="0" dirty="0" err="1" smtClean="0"/>
                        <a:t>pasitos</a:t>
                      </a:r>
                      <a:r>
                        <a:rPr lang="en-GB" sz="2800" baseline="0" dirty="0" smtClean="0"/>
                        <a:t> de </a:t>
                      </a:r>
                      <a:r>
                        <a:rPr lang="en-GB" sz="2800" baseline="0" dirty="0" err="1" smtClean="0"/>
                        <a:t>tortuga</a:t>
                      </a:r>
                      <a:r>
                        <a:rPr lang="en-GB" sz="2800" baseline="0" dirty="0" smtClean="0"/>
                        <a:t> a </a:t>
                      </a:r>
                      <a:r>
                        <a:rPr lang="en-GB" sz="2800" baseline="0" dirty="0" err="1" smtClean="0"/>
                        <a:t>su</a:t>
                      </a:r>
                      <a:r>
                        <a:rPr lang="en-GB" sz="2800" baseline="0" dirty="0" smtClean="0"/>
                        <a:t> casa </a:t>
                      </a:r>
                      <a:r>
                        <a:rPr lang="en-GB" sz="2800" baseline="0" dirty="0" err="1" smtClean="0"/>
                        <a:t>vacía</a:t>
                      </a:r>
                      <a:r>
                        <a:rPr lang="en-GB" sz="2800" baseline="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8.  </a:t>
                      </a:r>
                      <a:r>
                        <a:rPr lang="en-GB" sz="2800" dirty="0" err="1" smtClean="0"/>
                        <a:t>Tenía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las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branquias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baseline="0" dirty="0" err="1" smtClean="0"/>
                        <a:t>raídas</a:t>
                      </a:r>
                      <a:r>
                        <a:rPr lang="en-GB" sz="2800" baseline="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944945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9.  </a:t>
                      </a:r>
                      <a:r>
                        <a:rPr lang="en-GB" sz="2800" dirty="0" err="1" smtClean="0"/>
                        <a:t>Pescaba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para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perder</a:t>
                      </a:r>
                      <a:r>
                        <a:rPr lang="en-GB" sz="2800" dirty="0" smtClean="0"/>
                        <a:t> el </a:t>
                      </a:r>
                      <a:r>
                        <a:rPr lang="en-GB" sz="2800" dirty="0" err="1" smtClean="0"/>
                        <a:t>tiempo</a:t>
                      </a:r>
                      <a:r>
                        <a:rPr lang="en-GB" sz="2800" dirty="0" smtClean="0"/>
                        <a:t> no </a:t>
                      </a:r>
                      <a:r>
                        <a:rPr lang="en-GB" sz="2800" dirty="0" err="1" smtClean="0"/>
                        <a:t>para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conseguir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peces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6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40381"/>
              </p:ext>
            </p:extLst>
          </p:nvPr>
        </p:nvGraphicFramePr>
        <p:xfrm>
          <a:off x="285750" y="214313"/>
          <a:ext cx="8501063" cy="64103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501063"/>
              </a:tblGrid>
              <a:tr h="607264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4  ¿</a:t>
                      </a:r>
                      <a:r>
                        <a:rPr lang="en-GB" sz="3200" dirty="0" err="1" smtClean="0"/>
                        <a:t>Estas</a:t>
                      </a:r>
                      <a:r>
                        <a:rPr lang="en-GB" sz="3200" dirty="0" smtClean="0"/>
                        <a:t> </a:t>
                      </a:r>
                      <a:r>
                        <a:rPr lang="en-GB" sz="3200" dirty="0" err="1" smtClean="0"/>
                        <a:t>frases</a:t>
                      </a:r>
                      <a:r>
                        <a:rPr lang="en-GB" sz="3200" dirty="0" smtClean="0"/>
                        <a:t> se </a:t>
                      </a:r>
                      <a:r>
                        <a:rPr lang="en-GB" sz="3200" dirty="0" err="1" smtClean="0"/>
                        <a:t>refieren</a:t>
                      </a:r>
                      <a:r>
                        <a:rPr lang="en-GB" sz="3200" dirty="0" smtClean="0"/>
                        <a:t> al </a:t>
                      </a:r>
                      <a:r>
                        <a:rPr lang="en-GB" sz="3200" dirty="0" err="1" smtClean="0"/>
                        <a:t>viejo</a:t>
                      </a:r>
                      <a:r>
                        <a:rPr lang="en-GB" sz="3200" dirty="0" smtClean="0"/>
                        <a:t> o al </a:t>
                      </a:r>
                      <a:r>
                        <a:rPr lang="en-GB" sz="3200" dirty="0" err="1" smtClean="0"/>
                        <a:t>pez</a:t>
                      </a:r>
                      <a:r>
                        <a:rPr lang="en-GB" sz="3200" dirty="0" smtClean="0"/>
                        <a:t>?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3" marB="4572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  Solo </a:t>
                      </a:r>
                      <a:r>
                        <a:rPr lang="en-GB" sz="2800" dirty="0" err="1" smtClean="0"/>
                        <a:t>conservaba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pelo</a:t>
                      </a:r>
                      <a:r>
                        <a:rPr lang="en-GB" sz="2800" dirty="0" smtClean="0"/>
                        <a:t> en </a:t>
                      </a:r>
                      <a:r>
                        <a:rPr lang="en-GB" sz="2800" dirty="0" err="1" smtClean="0"/>
                        <a:t>las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baseline="0" dirty="0" err="1" smtClean="0"/>
                        <a:t>sienes</a:t>
                      </a:r>
                      <a:r>
                        <a:rPr lang="en-GB" sz="2800" baseline="0" dirty="0" smtClean="0"/>
                        <a:t>.  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2  </a:t>
                      </a:r>
                      <a:r>
                        <a:rPr lang="en-GB" sz="2800" dirty="0" err="1" smtClean="0"/>
                        <a:t>Bajaba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cada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día</a:t>
                      </a:r>
                      <a:r>
                        <a:rPr lang="en-GB" sz="2800" dirty="0" smtClean="0"/>
                        <a:t> a </a:t>
                      </a:r>
                      <a:r>
                        <a:rPr lang="en-GB" sz="2800" dirty="0" err="1" smtClean="0"/>
                        <a:t>pescar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3.  </a:t>
                      </a:r>
                      <a:r>
                        <a:rPr lang="en-GB" sz="2800" dirty="0" err="1" smtClean="0"/>
                        <a:t>Tenía</a:t>
                      </a:r>
                      <a:r>
                        <a:rPr lang="en-GB" sz="2800" dirty="0" smtClean="0"/>
                        <a:t> dos </a:t>
                      </a:r>
                      <a:r>
                        <a:rPr lang="en-GB" sz="2800" dirty="0" err="1" smtClean="0"/>
                        <a:t>motitas</a:t>
                      </a:r>
                      <a:r>
                        <a:rPr lang="en-GB" sz="2800" dirty="0" smtClean="0"/>
                        <a:t> en la </a:t>
                      </a:r>
                      <a:r>
                        <a:rPr lang="en-GB" sz="2800" dirty="0" err="1" smtClean="0"/>
                        <a:t>aleta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4  Le </a:t>
                      </a:r>
                      <a:r>
                        <a:rPr lang="en-GB" sz="2800" dirty="0" err="1" smtClean="0"/>
                        <a:t>faltaban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escamas</a:t>
                      </a:r>
                      <a:r>
                        <a:rPr lang="en-GB" sz="2800" dirty="0" smtClean="0"/>
                        <a:t> en un </a:t>
                      </a:r>
                      <a:r>
                        <a:rPr lang="en-GB" sz="2800" dirty="0" err="1" smtClean="0"/>
                        <a:t>flanco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5.  Se </a:t>
                      </a:r>
                      <a:r>
                        <a:rPr lang="en-GB" sz="2800" dirty="0" err="1" smtClean="0"/>
                        <a:t>sentía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baseline="0" dirty="0" err="1" smtClean="0"/>
                        <a:t>muy</a:t>
                      </a:r>
                      <a:r>
                        <a:rPr lang="en-GB" sz="2800" baseline="0" dirty="0" smtClean="0"/>
                        <a:t> solo.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6.  Sus </a:t>
                      </a:r>
                      <a:r>
                        <a:rPr lang="en-GB" sz="2800" dirty="0" err="1" smtClean="0"/>
                        <a:t>manos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eran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una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telaraña</a:t>
                      </a:r>
                      <a:r>
                        <a:rPr lang="en-GB" sz="2800" dirty="0" smtClean="0"/>
                        <a:t> de </a:t>
                      </a:r>
                      <a:r>
                        <a:rPr lang="en-GB" sz="2800" dirty="0" err="1" smtClean="0">
                          <a:solidFill>
                            <a:schemeClr val="tx1"/>
                          </a:solidFill>
                        </a:rPr>
                        <a:t>arrugas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7.  </a:t>
                      </a:r>
                      <a:r>
                        <a:rPr lang="en-GB" sz="2800" dirty="0" err="1" smtClean="0"/>
                        <a:t>Volvía</a:t>
                      </a:r>
                      <a:r>
                        <a:rPr lang="en-GB" sz="2800" baseline="0" dirty="0" smtClean="0"/>
                        <a:t> a </a:t>
                      </a:r>
                      <a:r>
                        <a:rPr lang="en-GB" sz="2800" baseline="0" dirty="0" err="1" smtClean="0"/>
                        <a:t>pasitos</a:t>
                      </a:r>
                      <a:r>
                        <a:rPr lang="en-GB" sz="2800" baseline="0" dirty="0" smtClean="0"/>
                        <a:t> de </a:t>
                      </a:r>
                      <a:r>
                        <a:rPr lang="en-GB" sz="2800" baseline="0" dirty="0" err="1" smtClean="0"/>
                        <a:t>tortuga</a:t>
                      </a:r>
                      <a:r>
                        <a:rPr lang="en-GB" sz="2800" baseline="0" dirty="0" smtClean="0"/>
                        <a:t> a </a:t>
                      </a:r>
                      <a:r>
                        <a:rPr lang="en-GB" sz="2800" baseline="0" dirty="0" err="1" smtClean="0"/>
                        <a:t>su</a:t>
                      </a:r>
                      <a:r>
                        <a:rPr lang="en-GB" sz="2800" baseline="0" dirty="0" smtClean="0"/>
                        <a:t> casa </a:t>
                      </a:r>
                      <a:r>
                        <a:rPr lang="en-GB" sz="2800" baseline="0" dirty="0" err="1" smtClean="0"/>
                        <a:t>vacía</a:t>
                      </a:r>
                      <a:r>
                        <a:rPr lang="en-GB" sz="2800" baseline="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60726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8.  </a:t>
                      </a:r>
                      <a:r>
                        <a:rPr lang="en-GB" sz="2800" dirty="0" err="1" smtClean="0"/>
                        <a:t>Tenía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las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branquias</a:t>
                      </a:r>
                      <a:r>
                        <a:rPr lang="en-GB" sz="2800" baseline="0" dirty="0" smtClean="0"/>
                        <a:t> </a:t>
                      </a:r>
                      <a:r>
                        <a:rPr lang="en-GB" sz="2800" baseline="0" dirty="0" err="1" smtClean="0"/>
                        <a:t>raídas</a:t>
                      </a:r>
                      <a:r>
                        <a:rPr lang="en-GB" sz="2800" baseline="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  <a:tr h="944945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9.  </a:t>
                      </a:r>
                      <a:r>
                        <a:rPr lang="en-GB" sz="2800" dirty="0" err="1" smtClean="0"/>
                        <a:t>Pescaba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para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perder</a:t>
                      </a:r>
                      <a:r>
                        <a:rPr lang="en-GB" sz="2800" dirty="0" smtClean="0"/>
                        <a:t> el </a:t>
                      </a:r>
                      <a:r>
                        <a:rPr lang="en-GB" sz="2800" dirty="0" err="1" smtClean="0"/>
                        <a:t>tiempo</a:t>
                      </a:r>
                      <a:r>
                        <a:rPr lang="en-GB" sz="2800" dirty="0" smtClean="0"/>
                        <a:t> no </a:t>
                      </a:r>
                      <a:r>
                        <a:rPr lang="en-GB" sz="2800" dirty="0" err="1" smtClean="0"/>
                        <a:t>para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conseguir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peces</a:t>
                      </a:r>
                      <a:r>
                        <a:rPr lang="en-GB" sz="2800" dirty="0" smtClean="0"/>
                        <a:t>.</a:t>
                      </a:r>
                      <a:endParaRPr lang="en-US" sz="2800" dirty="0"/>
                    </a:p>
                  </a:txBody>
                  <a:tcPr marL="91439" marR="91439" marT="45723" marB="45723" anchor="ctr"/>
                </a:tc>
              </a:tr>
            </a:tbl>
          </a:graphicData>
        </a:graphic>
      </p:graphicFrame>
      <p:pic>
        <p:nvPicPr>
          <p:cNvPr id="3" name="Picture 2" descr="PESCADOR-TRE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857250"/>
            <a:ext cx="71437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PESCADOR-TRE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1463675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Pe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089150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e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678113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e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286125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ESCADOR-TRE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3286125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PESCADOR-TRE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894138"/>
            <a:ext cx="71437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PESCADOR-TRE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4500563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Pe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5108575"/>
            <a:ext cx="71437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PESCADOR-TRE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6000750"/>
            <a:ext cx="7143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46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71438"/>
            <a:ext cx="8643937" cy="584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6  El </a:t>
            </a:r>
            <a:r>
              <a:rPr lang="en-US" sz="3200" b="1" dirty="0" err="1">
                <a:solidFill>
                  <a:schemeClr val="bg1"/>
                </a:solidFill>
                <a:latin typeface="+mn-lt"/>
              </a:rPr>
              <a:t>animador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 y el director</a:t>
            </a:r>
          </a:p>
        </p:txBody>
      </p:sp>
      <p:pic>
        <p:nvPicPr>
          <p:cNvPr id="10243" name="Picture 2" descr="Pe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803275"/>
            <a:ext cx="2071688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 descr="ManuelRubi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785813"/>
            <a:ext cx="2095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PESCADOR-TREA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919663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142875" y="2428875"/>
            <a:ext cx="46434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_tradnl" sz="2400"/>
              <a:t>Se llama Manuel Rubio.  Es animador y modelmaker especializado en la técnica Stop-Motion, realizando todo el proceso de animación de personajes y construcción de los mismos.</a:t>
            </a:r>
            <a:endParaRPr lang="en-US" sz="2400"/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4643438" y="714375"/>
            <a:ext cx="4500562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_tradnl" sz="2200" b="1"/>
              <a:t>Sobre el director:</a:t>
            </a:r>
            <a:r>
              <a:rPr lang="es-ES_tradnl" sz="2200"/>
              <a:t> Giovanni Maccelli nació en Prato (Italia), 1977</a:t>
            </a:r>
            <a:br>
              <a:rPr lang="es-ES_tradnl" sz="2200"/>
            </a:br>
            <a:r>
              <a:rPr lang="es-ES_tradnl" sz="2200"/>
              <a:t>Estudió Teoría y Técnica del Lenguaje Cinematográfico en la Universidad de Florencia y consiguió el Master de Dirección Cinematográfica en la Escuela Immagina de Florencia.  </a:t>
            </a:r>
            <a:br>
              <a:rPr lang="es-ES_tradnl" sz="2200"/>
            </a:br>
            <a:r>
              <a:rPr lang="es-ES_tradnl" sz="2200"/>
              <a:t>Ha realizado más de nueve cortometrajes ganando veinte premios en festivales italianos y españoles. En 2004 se instaló en Madrid, donde se dedica a la realización de cortometrajes de ficción y animación en stop-motion. En la actualidad, tiene una pequeña productora de cine, Zampanò, con la que realiza proyectos de cortometraje.</a:t>
            </a:r>
            <a:endParaRPr lang="en-US" sz="22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pic>
        <p:nvPicPr>
          <p:cNvPr id="11268" name="Picture 3" descr="ElMisteriodelPez_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55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573</Words>
  <Application>Microsoft Office PowerPoint</Application>
  <PresentationFormat>On-screen Show (4:3)</PresentationFormat>
  <Paragraphs>77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7</cp:revision>
  <dcterms:created xsi:type="dcterms:W3CDTF">2011-07-07T05:33:09Z</dcterms:created>
  <dcterms:modified xsi:type="dcterms:W3CDTF">2011-09-03T05:34:26Z</dcterms:modified>
</cp:coreProperties>
</file>