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613" autoAdjust="0"/>
  </p:normalViewPr>
  <p:slideViewPr>
    <p:cSldViewPr>
      <p:cViewPr varScale="1">
        <p:scale>
          <a:sx n="59" d="100"/>
          <a:sy n="59" d="100"/>
        </p:scale>
        <p:origin x="-8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09913B-E497-4A33-9297-0A1755A374E3}" type="datetimeFigureOut">
              <a:rPr lang="en-GB" smtClean="0"/>
              <a:t>03/09/2011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694B23-2AF3-4242-B180-E777EB0DB70D}" type="slidenum">
              <a:rPr lang="en-GB" smtClean="0"/>
              <a:t>‹#›</a:t>
            </a:fld>
            <a:endParaRPr lang="en-GB"/>
          </a:p>
        </p:txBody>
      </p:sp>
    </p:spTree>
    <p:extLst>
      <p:ext uri="{BB962C8B-B14F-4D97-AF65-F5344CB8AC3E}">
        <p14:creationId xmlns:p14="http://schemas.microsoft.com/office/powerpoint/2010/main" val="2162953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digitalshortfilmfest.com/images/corto/elmisteriodelpez.jpg"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www.zampanoproducciones.8m.com/paginas/cortometrajes.htm" TargetMode="External"/><Relationship Id="rId4" Type="http://schemas.openxmlformats.org/officeDocument/2006/relationships/hyperlink" Target="http://www.elcortometrajen100nombres.com/descarga/images/zampano_capit.jp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t>A flash version of this Spanish short film is available from : http://www.zampano.eu/cortoteca/cortoteca%20home.htm </a:t>
            </a:r>
            <a:br>
              <a:rPr lang="en-US" smtClean="0"/>
            </a:br>
            <a:r>
              <a:rPr lang="en-US" smtClean="0"/>
              <a:t/>
            </a:r>
            <a:br>
              <a:rPr lang="en-US" smtClean="0"/>
            </a:br>
            <a:r>
              <a:rPr lang="en-US" smtClean="0"/>
              <a:t>A YouTube version is also available here:</a:t>
            </a:r>
            <a:br>
              <a:rPr lang="en-US" smtClean="0"/>
            </a:br>
            <a:r>
              <a:rPr lang="en-US" smtClean="0"/>
              <a:t>http://www.youtube.com/watch?v=oJKO14gDaYU</a:t>
            </a:r>
          </a:p>
          <a:p>
            <a:pPr>
              <a:spcBef>
                <a:spcPct val="0"/>
              </a:spcBef>
            </a:pPr>
            <a:r>
              <a:rPr lang="en-GB" smtClean="0"/>
              <a:t/>
            </a:r>
            <a:br>
              <a:rPr lang="en-GB" smtClean="0"/>
            </a:br>
            <a:r>
              <a:rPr lang="en-GB" smtClean="0"/>
              <a:t>It is also available on:</a:t>
            </a:r>
          </a:p>
          <a:p>
            <a:pPr>
              <a:spcBef>
                <a:spcPct val="0"/>
              </a:spcBef>
            </a:pPr>
            <a:r>
              <a:rPr lang="en-US" smtClean="0"/>
              <a:t>http://www.dailymotion.com/video/x8tmmr_el-misterio-del-pez_shortfilmsC</a:t>
            </a:r>
            <a:br>
              <a:rPr lang="en-US" smtClean="0"/>
            </a:br>
            <a:endParaRPr lang="en-US" smtClean="0"/>
          </a:p>
          <a:p>
            <a:pPr eaLnBrk="0" hangingPunct="0"/>
            <a:r>
              <a:rPr lang="en-US" smtClean="0"/>
              <a:t>And here:</a:t>
            </a:r>
            <a:br>
              <a:rPr lang="en-US" smtClean="0"/>
            </a:br>
            <a:r>
              <a:rPr lang="en-US" smtClean="0"/>
              <a:t>http://www.242movietv.com/video/el-misterio-del-pez </a:t>
            </a:r>
            <a:br>
              <a:rPr lang="en-US" smtClean="0"/>
            </a:br>
            <a:r>
              <a:rPr lang="en-US" smtClean="0"/>
              <a:t/>
            </a:r>
            <a:br>
              <a:rPr lang="en-US" smtClean="0"/>
            </a:br>
            <a:r>
              <a:rPr lang="en-US" b="1" smtClean="0"/>
              <a:t>Images used</a:t>
            </a:r>
            <a:br>
              <a:rPr lang="en-US" b="1" smtClean="0"/>
            </a:br>
            <a:r>
              <a:rPr lang="en-US" b="1" smtClean="0"/>
              <a:t/>
            </a:r>
            <a:br>
              <a:rPr lang="en-US" b="1" smtClean="0"/>
            </a:br>
            <a:r>
              <a:rPr lang="en-US" b="1" smtClean="0"/>
              <a:t>Man holding fish</a:t>
            </a:r>
            <a:br>
              <a:rPr lang="en-US" b="1" smtClean="0"/>
            </a:br>
            <a:r>
              <a:rPr lang="en-US" u="sng" smtClean="0">
                <a:hlinkClick r:id="rId3"/>
              </a:rPr>
              <a:t>http://www.digitalshortfilmfest.com/images/corto/elmisteriodelpez.jpg</a:t>
            </a:r>
            <a:r>
              <a:rPr lang="es-ES_tradnl" b="1" smtClean="0"/>
              <a:t> </a:t>
            </a:r>
            <a:r>
              <a:rPr lang="en-US" b="1" smtClean="0"/>
              <a:t/>
            </a:r>
            <a:br>
              <a:rPr lang="en-US" b="1" smtClean="0"/>
            </a:br>
            <a:r>
              <a:rPr lang="en-US" b="1" smtClean="0"/>
              <a:t>Fish in man’s hands</a:t>
            </a:r>
            <a:br>
              <a:rPr lang="en-US" b="1" smtClean="0"/>
            </a:br>
            <a:r>
              <a:rPr lang="en-US" u="sng" smtClean="0">
                <a:hlinkClick r:id="rId4"/>
              </a:rPr>
              <a:t>http://www.elcortometrajen100nombres.com/descarga/images/zampano_capit.jpg</a:t>
            </a:r>
            <a:r>
              <a:rPr lang="en-US" b="1" smtClean="0"/>
              <a:t> </a:t>
            </a:r>
            <a:br>
              <a:rPr lang="en-US" b="1" smtClean="0"/>
            </a:br>
            <a:r>
              <a:rPr lang="en-US" b="1" smtClean="0"/>
              <a:t>Poster</a:t>
            </a:r>
            <a:br>
              <a:rPr lang="en-US" b="1" smtClean="0"/>
            </a:br>
            <a:r>
              <a:rPr lang="en-US" u="sng" smtClean="0">
                <a:hlinkClick r:id="rId5"/>
              </a:rPr>
              <a:t>http://www.zampanoproducciones.8m.com/paginas/cortometrajes.htm</a:t>
            </a:r>
            <a:r>
              <a:rPr lang="en-US" b="1" smtClean="0"/>
              <a:t> </a:t>
            </a:r>
            <a:endParaRPr lang="en-US" smtClean="0"/>
          </a:p>
          <a:p>
            <a:pPr>
              <a:spcBef>
                <a:spcPct val="0"/>
              </a:spcBef>
            </a:pPr>
            <a:endParaRPr lang="en-US"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B0B480A-4208-450B-BCBC-E9F15A7B7DE0}" type="slidenum">
              <a:rPr lang="en-US"/>
              <a:pPr fontAlgn="base">
                <a:spcBef>
                  <a:spcPct val="0"/>
                </a:spcBef>
                <a:spcAft>
                  <a:spcPct val="0"/>
                </a:spcAft>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smtClean="0"/>
              <a:t>On their first full watching of the film it is fun to ask students to order the living creatures in the film in order of their appearance in it.  The first task is to pronounce the new words and then work out as many as they can with prior knowledge, guess work and then more securely with a dictionary! You could even do a bit of preliminary oral work – opinions, preferences, descriptives of colour/’perceived’ character of these creatures.</a:t>
            </a:r>
            <a:endParaRPr 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8E03A82-F44E-4561-8D23-36052A8F5934}"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smtClean="0"/>
              <a:t>Here are the answers.</a:t>
            </a:r>
            <a:endParaRPr lang="en-US"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0BBE12C8-E34A-4148-8442-DF5162A7393B}"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dirty="0" smtClean="0"/>
              <a:t>The main grammatical focus of the work on this film is the past in Spanish – more particularly the difference in usage between the imperfect and </a:t>
            </a:r>
            <a:r>
              <a:rPr lang="en-GB" dirty="0" err="1" smtClean="0"/>
              <a:t>preterite</a:t>
            </a:r>
            <a:r>
              <a:rPr lang="en-GB" dirty="0" smtClean="0"/>
              <a:t> tenses.  This film is excellent for this!  They’ve already established use of the imperfect for routine in the opening sequence.  Now for a closer look.  Students first need to sort into </a:t>
            </a:r>
            <a:r>
              <a:rPr lang="en-GB" dirty="0" err="1" smtClean="0"/>
              <a:t>Rutina</a:t>
            </a:r>
            <a:r>
              <a:rPr lang="en-GB" dirty="0" smtClean="0"/>
              <a:t> o </a:t>
            </a:r>
            <a:r>
              <a:rPr lang="en-GB" dirty="0" err="1" smtClean="0"/>
              <a:t>Suceso</a:t>
            </a:r>
            <a:r>
              <a:rPr lang="en-GB" dirty="0" smtClean="0"/>
              <a:t> – imperfect or </a:t>
            </a:r>
            <a:r>
              <a:rPr lang="en-GB" dirty="0" err="1" smtClean="0"/>
              <a:t>preterite</a:t>
            </a:r>
            <a:r>
              <a:rPr lang="en-GB" dirty="0" smtClean="0"/>
              <a:t>.  You can give as much support/scaffolding as you feel the students need. E.g. You could remind them first of how to spot the two tenses and that there are 6 of each or you could tell them nothing and the sorts of helpful time phrases that indicate both the tenses.</a:t>
            </a:r>
          </a:p>
          <a:p>
            <a:pPr>
              <a:spcBef>
                <a:spcPct val="0"/>
              </a:spcBef>
            </a:pPr>
            <a:r>
              <a:rPr lang="en-GB" dirty="0" smtClean="0"/>
              <a:t>The second task is to order these cards – they will tell the story if put in the correct order.  The next slide has the narrative ordered correctly.  </a:t>
            </a:r>
            <a:endParaRPr lang="en-US" dirty="0"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DF409ED-DA39-44E6-8DF5-2C82C6DAA317}"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dirty="0" smtClean="0"/>
              <a:t>There is not one absolutely correct answer – you could swap 8 and 9 around quite easily for example.  </a:t>
            </a:r>
            <a:br>
              <a:rPr lang="en-GB" dirty="0" smtClean="0"/>
            </a:br>
            <a:r>
              <a:rPr lang="en-GB" dirty="0" smtClean="0"/>
              <a:t>As</a:t>
            </a:r>
            <a:r>
              <a:rPr lang="en-GB" baseline="0" dirty="0" smtClean="0"/>
              <a:t> a final activity in this lesson, students could produce an English translation of the 9 sentences – this could be group work i.e. they could have 2 x boxes each to do with dictionaries and then bring them all together and read it out loud, making sure it sounds right in English.  If they do the writing on the cards themselves and then put them all in order again, a quick photo can be taken of the finished versions for them to have </a:t>
            </a:r>
            <a:r>
              <a:rPr lang="en-GB" baseline="0" smtClean="0"/>
              <a:t>in their ex books.</a:t>
            </a:r>
            <a:endParaRPr 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56BB57D2-80F8-4FC8-AF60-B38B8E8CF3A5}" type="slidenum">
              <a:rPr lang="en-US"/>
              <a:pPr fontAlgn="base">
                <a:spcBef>
                  <a:spcPct val="0"/>
                </a:spcBef>
                <a:spcAft>
                  <a:spcPct val="0"/>
                </a:spcAft>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F93F5EF-6DA2-4D04-A516-490E2D9DC6CD}"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652DCE-7CD4-4B49-8790-433BD63D410D}" type="slidenum">
              <a:rPr lang="en-GB" smtClean="0"/>
              <a:t>‹#›</a:t>
            </a:fld>
            <a:endParaRPr lang="en-GB"/>
          </a:p>
        </p:txBody>
      </p:sp>
    </p:spTree>
    <p:extLst>
      <p:ext uri="{BB962C8B-B14F-4D97-AF65-F5344CB8AC3E}">
        <p14:creationId xmlns:p14="http://schemas.microsoft.com/office/powerpoint/2010/main" val="2361864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93F5EF-6DA2-4D04-A516-490E2D9DC6CD}"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652DCE-7CD4-4B49-8790-433BD63D410D}" type="slidenum">
              <a:rPr lang="en-GB" smtClean="0"/>
              <a:t>‹#›</a:t>
            </a:fld>
            <a:endParaRPr lang="en-GB"/>
          </a:p>
        </p:txBody>
      </p:sp>
    </p:spTree>
    <p:extLst>
      <p:ext uri="{BB962C8B-B14F-4D97-AF65-F5344CB8AC3E}">
        <p14:creationId xmlns:p14="http://schemas.microsoft.com/office/powerpoint/2010/main" val="32698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93F5EF-6DA2-4D04-A516-490E2D9DC6CD}"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652DCE-7CD4-4B49-8790-433BD63D410D}" type="slidenum">
              <a:rPr lang="en-GB" smtClean="0"/>
              <a:t>‹#›</a:t>
            </a:fld>
            <a:endParaRPr lang="en-GB"/>
          </a:p>
        </p:txBody>
      </p:sp>
    </p:spTree>
    <p:extLst>
      <p:ext uri="{BB962C8B-B14F-4D97-AF65-F5344CB8AC3E}">
        <p14:creationId xmlns:p14="http://schemas.microsoft.com/office/powerpoint/2010/main" val="2294562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93F5EF-6DA2-4D04-A516-490E2D9DC6CD}"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652DCE-7CD4-4B49-8790-433BD63D410D}" type="slidenum">
              <a:rPr lang="en-GB" smtClean="0"/>
              <a:t>‹#›</a:t>
            </a:fld>
            <a:endParaRPr lang="en-GB"/>
          </a:p>
        </p:txBody>
      </p:sp>
    </p:spTree>
    <p:extLst>
      <p:ext uri="{BB962C8B-B14F-4D97-AF65-F5344CB8AC3E}">
        <p14:creationId xmlns:p14="http://schemas.microsoft.com/office/powerpoint/2010/main" val="1110855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93F5EF-6DA2-4D04-A516-490E2D9DC6CD}"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652DCE-7CD4-4B49-8790-433BD63D410D}" type="slidenum">
              <a:rPr lang="en-GB" smtClean="0"/>
              <a:t>‹#›</a:t>
            </a:fld>
            <a:endParaRPr lang="en-GB"/>
          </a:p>
        </p:txBody>
      </p:sp>
    </p:spTree>
    <p:extLst>
      <p:ext uri="{BB962C8B-B14F-4D97-AF65-F5344CB8AC3E}">
        <p14:creationId xmlns:p14="http://schemas.microsoft.com/office/powerpoint/2010/main" val="134784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F93F5EF-6DA2-4D04-A516-490E2D9DC6CD}"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652DCE-7CD4-4B49-8790-433BD63D410D}" type="slidenum">
              <a:rPr lang="en-GB" smtClean="0"/>
              <a:t>‹#›</a:t>
            </a:fld>
            <a:endParaRPr lang="en-GB"/>
          </a:p>
        </p:txBody>
      </p:sp>
    </p:spTree>
    <p:extLst>
      <p:ext uri="{BB962C8B-B14F-4D97-AF65-F5344CB8AC3E}">
        <p14:creationId xmlns:p14="http://schemas.microsoft.com/office/powerpoint/2010/main" val="1044498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F93F5EF-6DA2-4D04-A516-490E2D9DC6CD}" type="datetimeFigureOut">
              <a:rPr lang="en-GB" smtClean="0"/>
              <a:t>03/09/2011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652DCE-7CD4-4B49-8790-433BD63D410D}" type="slidenum">
              <a:rPr lang="en-GB" smtClean="0"/>
              <a:t>‹#›</a:t>
            </a:fld>
            <a:endParaRPr lang="en-GB"/>
          </a:p>
        </p:txBody>
      </p:sp>
    </p:spTree>
    <p:extLst>
      <p:ext uri="{BB962C8B-B14F-4D97-AF65-F5344CB8AC3E}">
        <p14:creationId xmlns:p14="http://schemas.microsoft.com/office/powerpoint/2010/main" val="2945546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F93F5EF-6DA2-4D04-A516-490E2D9DC6CD}" type="datetimeFigureOut">
              <a:rPr lang="en-GB" smtClean="0"/>
              <a:t>03/09/2011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652DCE-7CD4-4B49-8790-433BD63D410D}" type="slidenum">
              <a:rPr lang="en-GB" smtClean="0"/>
              <a:t>‹#›</a:t>
            </a:fld>
            <a:endParaRPr lang="en-GB"/>
          </a:p>
        </p:txBody>
      </p:sp>
    </p:spTree>
    <p:extLst>
      <p:ext uri="{BB962C8B-B14F-4D97-AF65-F5344CB8AC3E}">
        <p14:creationId xmlns:p14="http://schemas.microsoft.com/office/powerpoint/2010/main" val="3876163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93F5EF-6DA2-4D04-A516-490E2D9DC6CD}" type="datetimeFigureOut">
              <a:rPr lang="en-GB" smtClean="0"/>
              <a:t>03/09/2011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652DCE-7CD4-4B49-8790-433BD63D410D}" type="slidenum">
              <a:rPr lang="en-GB" smtClean="0"/>
              <a:t>‹#›</a:t>
            </a:fld>
            <a:endParaRPr lang="en-GB"/>
          </a:p>
        </p:txBody>
      </p:sp>
    </p:spTree>
    <p:extLst>
      <p:ext uri="{BB962C8B-B14F-4D97-AF65-F5344CB8AC3E}">
        <p14:creationId xmlns:p14="http://schemas.microsoft.com/office/powerpoint/2010/main" val="916047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93F5EF-6DA2-4D04-A516-490E2D9DC6CD}"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652DCE-7CD4-4B49-8790-433BD63D410D}" type="slidenum">
              <a:rPr lang="en-GB" smtClean="0"/>
              <a:t>‹#›</a:t>
            </a:fld>
            <a:endParaRPr lang="en-GB"/>
          </a:p>
        </p:txBody>
      </p:sp>
    </p:spTree>
    <p:extLst>
      <p:ext uri="{BB962C8B-B14F-4D97-AF65-F5344CB8AC3E}">
        <p14:creationId xmlns:p14="http://schemas.microsoft.com/office/powerpoint/2010/main" val="2202715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93F5EF-6DA2-4D04-A516-490E2D9DC6CD}"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652DCE-7CD4-4B49-8790-433BD63D410D}" type="slidenum">
              <a:rPr lang="en-GB" smtClean="0"/>
              <a:t>‹#›</a:t>
            </a:fld>
            <a:endParaRPr lang="en-GB"/>
          </a:p>
        </p:txBody>
      </p:sp>
    </p:spTree>
    <p:extLst>
      <p:ext uri="{BB962C8B-B14F-4D97-AF65-F5344CB8AC3E}">
        <p14:creationId xmlns:p14="http://schemas.microsoft.com/office/powerpoint/2010/main" val="645611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3F5EF-6DA2-4D04-A516-490E2D9DC6CD}" type="datetimeFigureOut">
              <a:rPr lang="en-GB" smtClean="0"/>
              <a:t>03/09/2011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652DCE-7CD4-4B49-8790-433BD63D410D}" type="slidenum">
              <a:rPr lang="en-GB" smtClean="0"/>
              <a:t>‹#›</a:t>
            </a:fld>
            <a:endParaRPr lang="en-GB"/>
          </a:p>
        </p:txBody>
      </p:sp>
    </p:spTree>
    <p:extLst>
      <p:ext uri="{BB962C8B-B14F-4D97-AF65-F5344CB8AC3E}">
        <p14:creationId xmlns:p14="http://schemas.microsoft.com/office/powerpoint/2010/main" val="2604204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emf"/></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7"/>
          <p:cNvSpPr>
            <a:spLocks noChangeArrowheads="1"/>
          </p:cNvSpPr>
          <p:nvPr/>
        </p:nvSpPr>
        <p:spPr bwMode="auto">
          <a:xfrm>
            <a:off x="395288" y="333375"/>
            <a:ext cx="8353425" cy="6191250"/>
          </a:xfrm>
          <a:prstGeom prst="rect">
            <a:avLst/>
          </a:prstGeom>
          <a:solidFill>
            <a:schemeClr val="tx2">
              <a:lumMod val="60000"/>
              <a:lumOff val="40000"/>
            </a:schemeClr>
          </a:solidFill>
          <a:ln w="9525">
            <a:noFill/>
            <a:miter lim="800000"/>
            <a:headEnd/>
            <a:tailEnd/>
          </a:ln>
        </p:spPr>
        <p:txBody>
          <a:bodyPr wrap="none" anchor="ctr"/>
          <a:lstStyle/>
          <a:p>
            <a:pPr fontAlgn="auto">
              <a:spcBef>
                <a:spcPts val="0"/>
              </a:spcBef>
              <a:spcAft>
                <a:spcPts val="0"/>
              </a:spcAft>
              <a:defRPr/>
            </a:pPr>
            <a:endParaRPr lang="en-US">
              <a:latin typeface="Calibri" pitchFamily="34" charset="0"/>
            </a:endParaRPr>
          </a:p>
        </p:txBody>
      </p:sp>
      <p:sp>
        <p:nvSpPr>
          <p:cNvPr id="2051" name="WordArt 4"/>
          <p:cNvSpPr>
            <a:spLocks noChangeArrowheads="1" noChangeShapeType="1" noTextEdit="1"/>
          </p:cNvSpPr>
          <p:nvPr/>
        </p:nvSpPr>
        <p:spPr bwMode="auto">
          <a:xfrm>
            <a:off x="714375" y="457200"/>
            <a:ext cx="7786688" cy="1114425"/>
          </a:xfrm>
          <a:prstGeom prst="rect">
            <a:avLst/>
          </a:prstGeom>
        </p:spPr>
        <p:txBody>
          <a:bodyPr wrap="none" fromWordArt="1">
            <a:prstTxWarp prst="textPlain">
              <a:avLst>
                <a:gd name="adj" fmla="val 50000"/>
              </a:avLst>
            </a:prstTxWarp>
          </a:bodyPr>
          <a:lstStyle/>
          <a:p>
            <a:pPr algn="ctr"/>
            <a:r>
              <a:rPr lang="en-GB" sz="8000" kern="10">
                <a:ln w="18415">
                  <a:solidFill>
                    <a:srgbClr val="000000"/>
                  </a:solidFill>
                  <a:round/>
                  <a:headEnd/>
                  <a:tailEnd/>
                </a:ln>
                <a:solidFill>
                  <a:srgbClr val="A50021"/>
                </a:solidFill>
                <a:effectLst>
                  <a:outerShdw algn="tl" rotWithShape="0">
                    <a:srgbClr val="000000">
                      <a:alpha val="70000"/>
                    </a:srgbClr>
                  </a:outerShdw>
                </a:effectLst>
                <a:latin typeface="AucoinExtBol"/>
              </a:rPr>
              <a:t>El misterio del pez</a:t>
            </a:r>
          </a:p>
        </p:txBody>
      </p:sp>
      <p:sp>
        <p:nvSpPr>
          <p:cNvPr id="2052" name="TextBox 6"/>
          <p:cNvSpPr txBox="1">
            <a:spLocks noChangeArrowheads="1"/>
          </p:cNvSpPr>
          <p:nvPr/>
        </p:nvSpPr>
        <p:spPr bwMode="auto">
          <a:xfrm>
            <a:off x="1714500" y="5857875"/>
            <a:ext cx="58578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b="1" dirty="0" err="1">
                <a:solidFill>
                  <a:schemeClr val="bg1"/>
                </a:solidFill>
              </a:rPr>
              <a:t>dirigido</a:t>
            </a:r>
            <a:r>
              <a:rPr lang="en-GB" b="1" dirty="0">
                <a:solidFill>
                  <a:schemeClr val="bg1"/>
                </a:solidFill>
              </a:rPr>
              <a:t> </a:t>
            </a:r>
            <a:r>
              <a:rPr lang="en-GB" b="1" dirty="0" err="1">
                <a:solidFill>
                  <a:schemeClr val="bg1"/>
                </a:solidFill>
              </a:rPr>
              <a:t>por</a:t>
            </a:r>
            <a:r>
              <a:rPr lang="en-GB" b="1" dirty="0">
                <a:solidFill>
                  <a:schemeClr val="bg1"/>
                </a:solidFill>
              </a:rPr>
              <a:t> </a:t>
            </a:r>
            <a:r>
              <a:rPr lang="en-US" b="1" dirty="0">
                <a:solidFill>
                  <a:schemeClr val="bg1"/>
                </a:solidFill>
              </a:rPr>
              <a:t>Giovanni </a:t>
            </a:r>
            <a:r>
              <a:rPr lang="en-US" b="1" dirty="0" err="1">
                <a:solidFill>
                  <a:schemeClr val="bg1"/>
                </a:solidFill>
              </a:rPr>
              <a:t>Maccelli</a:t>
            </a:r>
            <a:r>
              <a:rPr lang="en-US" b="1" dirty="0">
                <a:solidFill>
                  <a:schemeClr val="bg1"/>
                </a:solidFill>
              </a:rPr>
              <a:t> </a:t>
            </a:r>
            <a:r>
              <a:rPr lang="fr-FR" b="1" dirty="0">
                <a:solidFill>
                  <a:schemeClr val="bg1"/>
                </a:solidFill>
              </a:rPr>
              <a:t>(2008)</a:t>
            </a:r>
            <a:br>
              <a:rPr lang="fr-FR" b="1" dirty="0">
                <a:solidFill>
                  <a:schemeClr val="bg1"/>
                </a:solidFill>
              </a:rPr>
            </a:br>
            <a:endParaRPr lang="en-GB" b="1" dirty="0">
              <a:solidFill>
                <a:schemeClr val="bg1"/>
              </a:solidFill>
            </a:endParaRPr>
          </a:p>
          <a:p>
            <a:pPr algn="ctr"/>
            <a:r>
              <a:rPr lang="en-GB" b="1" dirty="0"/>
              <a:t> </a:t>
            </a:r>
            <a:endParaRPr lang="en-US" b="1" dirty="0"/>
          </a:p>
        </p:txBody>
      </p:sp>
      <p:pic>
        <p:nvPicPr>
          <p:cNvPr id="2053" name="Picture 6" descr="elmisteriodelpez.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5813" y="1714500"/>
            <a:ext cx="371475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7" descr="Pez_en_manos.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3357563"/>
            <a:ext cx="3944937"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8" descr="Poster.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00563" y="1714500"/>
            <a:ext cx="1173162" cy="164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8225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857750" y="1071563"/>
          <a:ext cx="4000500" cy="5357816"/>
        </p:xfrm>
        <a:graphic>
          <a:graphicData uri="http://schemas.openxmlformats.org/drawingml/2006/table">
            <a:tbl>
              <a:tblPr firstRow="1" bandRow="1">
                <a:tableStyleId>{7E9639D4-E3E2-4D34-9284-5A2195B3D0D7}</a:tableStyleId>
              </a:tblPr>
              <a:tblGrid>
                <a:gridCol w="2428875"/>
                <a:gridCol w="1571625"/>
              </a:tblGrid>
              <a:tr h="669727">
                <a:tc>
                  <a:txBody>
                    <a:bodyPr/>
                    <a:lstStyle/>
                    <a:p>
                      <a:pPr algn="ctr"/>
                      <a:r>
                        <a:rPr lang="en-GB" sz="2800" dirty="0" err="1" smtClean="0"/>
                        <a:t>Español</a:t>
                      </a:r>
                      <a:endParaRPr lang="en-US" sz="2800" dirty="0"/>
                    </a:p>
                  </a:txBody>
                  <a:tcPr marL="91439" marR="91439" anchor="ctr">
                    <a:solidFill>
                      <a:schemeClr val="tx2">
                        <a:lumMod val="60000"/>
                        <a:lumOff val="40000"/>
                      </a:schemeClr>
                    </a:solidFill>
                  </a:tcPr>
                </a:tc>
                <a:tc>
                  <a:txBody>
                    <a:bodyPr/>
                    <a:lstStyle/>
                    <a:p>
                      <a:pPr algn="ctr"/>
                      <a:r>
                        <a:rPr lang="en-GB" sz="2800" dirty="0" err="1" smtClean="0"/>
                        <a:t>Inglés</a:t>
                      </a:r>
                      <a:endParaRPr lang="en-US" sz="2800" dirty="0"/>
                    </a:p>
                  </a:txBody>
                  <a:tcPr marL="91439" marR="91439" anchor="ctr">
                    <a:solidFill>
                      <a:schemeClr val="tx2">
                        <a:lumMod val="60000"/>
                        <a:lumOff val="40000"/>
                      </a:schemeClr>
                    </a:solidFill>
                  </a:tcPr>
                </a:tc>
              </a:tr>
              <a:tr h="669727">
                <a:tc>
                  <a:txBody>
                    <a:bodyPr/>
                    <a:lstStyle/>
                    <a:p>
                      <a:pPr algn="ctr"/>
                      <a:r>
                        <a:rPr lang="en-GB" sz="2800" b="1" dirty="0" err="1" smtClean="0">
                          <a:solidFill>
                            <a:schemeClr val="bg1"/>
                          </a:solidFill>
                        </a:rPr>
                        <a:t>una</a:t>
                      </a:r>
                      <a:r>
                        <a:rPr lang="en-GB" sz="2800" b="1" dirty="0" smtClean="0">
                          <a:solidFill>
                            <a:schemeClr val="bg1"/>
                          </a:solidFill>
                        </a:rPr>
                        <a:t> </a:t>
                      </a:r>
                      <a:r>
                        <a:rPr lang="en-GB" sz="2800" b="1" dirty="0" err="1" smtClean="0">
                          <a:solidFill>
                            <a:schemeClr val="bg1"/>
                          </a:solidFill>
                        </a:rPr>
                        <a:t>rana</a:t>
                      </a:r>
                      <a:endParaRPr lang="en-US" sz="2800" b="1" dirty="0">
                        <a:solidFill>
                          <a:schemeClr val="bg1"/>
                        </a:solidFill>
                      </a:endParaRPr>
                    </a:p>
                  </a:txBody>
                  <a:tcPr marL="91439" marR="91439" anchor="ctr">
                    <a:solidFill>
                      <a:schemeClr val="tx2">
                        <a:lumMod val="60000"/>
                        <a:lumOff val="40000"/>
                      </a:schemeClr>
                    </a:solidFill>
                  </a:tcPr>
                </a:tc>
                <a:tc>
                  <a:txBody>
                    <a:bodyPr/>
                    <a:lstStyle/>
                    <a:p>
                      <a:pPr algn="ctr"/>
                      <a:endParaRPr lang="en-US" sz="2800" dirty="0"/>
                    </a:p>
                  </a:txBody>
                  <a:tcPr marL="91439" marR="91439" anchor="ctr">
                    <a:solidFill>
                      <a:schemeClr val="tx2">
                        <a:lumMod val="60000"/>
                        <a:lumOff val="40000"/>
                      </a:schemeClr>
                    </a:solidFill>
                  </a:tcPr>
                </a:tc>
              </a:tr>
              <a:tr h="669727">
                <a:tc>
                  <a:txBody>
                    <a:bodyPr/>
                    <a:lstStyle/>
                    <a:p>
                      <a:pPr algn="ctr"/>
                      <a:r>
                        <a:rPr lang="en-GB" sz="2800" b="1" dirty="0" smtClean="0">
                          <a:solidFill>
                            <a:schemeClr val="bg1"/>
                          </a:solidFill>
                        </a:rPr>
                        <a:t>un </a:t>
                      </a:r>
                      <a:r>
                        <a:rPr lang="en-GB" sz="2800" b="1" dirty="0" err="1" smtClean="0">
                          <a:solidFill>
                            <a:schemeClr val="bg1"/>
                          </a:solidFill>
                        </a:rPr>
                        <a:t>escarabajo</a:t>
                      </a:r>
                      <a:endParaRPr lang="en-US" sz="2800" b="1" dirty="0">
                        <a:solidFill>
                          <a:schemeClr val="bg1"/>
                        </a:solidFill>
                      </a:endParaRPr>
                    </a:p>
                  </a:txBody>
                  <a:tcPr marL="91439" marR="91439" anchor="ctr">
                    <a:solidFill>
                      <a:schemeClr val="tx2">
                        <a:lumMod val="60000"/>
                        <a:lumOff val="40000"/>
                      </a:schemeClr>
                    </a:solidFill>
                  </a:tcPr>
                </a:tc>
                <a:tc>
                  <a:txBody>
                    <a:bodyPr/>
                    <a:lstStyle/>
                    <a:p>
                      <a:pPr algn="ctr"/>
                      <a:endParaRPr lang="en-US" sz="2800" dirty="0"/>
                    </a:p>
                  </a:txBody>
                  <a:tcPr marL="91439" marR="91439" anchor="ctr">
                    <a:solidFill>
                      <a:schemeClr val="tx2">
                        <a:lumMod val="60000"/>
                        <a:lumOff val="40000"/>
                      </a:schemeClr>
                    </a:solidFill>
                  </a:tcPr>
                </a:tc>
              </a:tr>
              <a:tr h="669727">
                <a:tc>
                  <a:txBody>
                    <a:bodyPr/>
                    <a:lstStyle/>
                    <a:p>
                      <a:pPr algn="ctr"/>
                      <a:r>
                        <a:rPr lang="en-GB" sz="2800" b="1" dirty="0" smtClean="0">
                          <a:solidFill>
                            <a:schemeClr val="bg1"/>
                          </a:solidFill>
                        </a:rPr>
                        <a:t>un </a:t>
                      </a:r>
                      <a:r>
                        <a:rPr lang="en-GB" sz="2800" b="1" dirty="0" err="1" smtClean="0">
                          <a:solidFill>
                            <a:schemeClr val="bg1"/>
                          </a:solidFill>
                        </a:rPr>
                        <a:t>pez</a:t>
                      </a:r>
                      <a:endParaRPr lang="en-US" sz="2800" b="1" dirty="0">
                        <a:solidFill>
                          <a:schemeClr val="bg1"/>
                        </a:solidFill>
                      </a:endParaRPr>
                    </a:p>
                  </a:txBody>
                  <a:tcPr marL="91439" marR="91439" anchor="ctr">
                    <a:solidFill>
                      <a:schemeClr val="tx2">
                        <a:lumMod val="60000"/>
                        <a:lumOff val="40000"/>
                      </a:schemeClr>
                    </a:solidFill>
                  </a:tcPr>
                </a:tc>
                <a:tc>
                  <a:txBody>
                    <a:bodyPr/>
                    <a:lstStyle/>
                    <a:p>
                      <a:pPr algn="ctr"/>
                      <a:endParaRPr lang="en-US" sz="2800" dirty="0"/>
                    </a:p>
                  </a:txBody>
                  <a:tcPr marL="91439" marR="91439" anchor="ctr">
                    <a:solidFill>
                      <a:schemeClr val="tx2">
                        <a:lumMod val="60000"/>
                        <a:lumOff val="40000"/>
                      </a:schemeClr>
                    </a:solidFill>
                  </a:tcPr>
                </a:tc>
              </a:tr>
              <a:tr h="669727">
                <a:tc>
                  <a:txBody>
                    <a:bodyPr/>
                    <a:lstStyle/>
                    <a:p>
                      <a:pPr algn="ctr"/>
                      <a:r>
                        <a:rPr lang="en-GB" sz="2800" b="1" dirty="0" err="1" smtClean="0">
                          <a:solidFill>
                            <a:schemeClr val="bg1"/>
                          </a:solidFill>
                        </a:rPr>
                        <a:t>una</a:t>
                      </a:r>
                      <a:r>
                        <a:rPr lang="en-GB" sz="2800" b="1" dirty="0" smtClean="0">
                          <a:solidFill>
                            <a:schemeClr val="bg1"/>
                          </a:solidFill>
                        </a:rPr>
                        <a:t> </a:t>
                      </a:r>
                      <a:r>
                        <a:rPr lang="en-GB" sz="2800" b="1" dirty="0" err="1" smtClean="0">
                          <a:solidFill>
                            <a:schemeClr val="bg1"/>
                          </a:solidFill>
                        </a:rPr>
                        <a:t>hormiga</a:t>
                      </a:r>
                      <a:endParaRPr lang="en-US" sz="2800" b="1" dirty="0">
                        <a:solidFill>
                          <a:schemeClr val="bg1"/>
                        </a:solidFill>
                      </a:endParaRPr>
                    </a:p>
                  </a:txBody>
                  <a:tcPr marL="91439" marR="91439" anchor="ctr">
                    <a:solidFill>
                      <a:schemeClr val="tx2">
                        <a:lumMod val="60000"/>
                        <a:lumOff val="40000"/>
                      </a:schemeClr>
                    </a:solidFill>
                  </a:tcPr>
                </a:tc>
                <a:tc>
                  <a:txBody>
                    <a:bodyPr/>
                    <a:lstStyle/>
                    <a:p>
                      <a:pPr algn="ctr"/>
                      <a:endParaRPr lang="en-US" sz="2800" dirty="0"/>
                    </a:p>
                  </a:txBody>
                  <a:tcPr marL="91439" marR="91439" anchor="ctr">
                    <a:solidFill>
                      <a:schemeClr val="tx2">
                        <a:lumMod val="60000"/>
                        <a:lumOff val="40000"/>
                      </a:schemeClr>
                    </a:solidFill>
                  </a:tcPr>
                </a:tc>
              </a:tr>
              <a:tr h="669727">
                <a:tc>
                  <a:txBody>
                    <a:bodyPr/>
                    <a:lstStyle/>
                    <a:p>
                      <a:pPr algn="ctr"/>
                      <a:r>
                        <a:rPr lang="en-GB" sz="2800" b="1" dirty="0" smtClean="0">
                          <a:solidFill>
                            <a:schemeClr val="bg1"/>
                          </a:solidFill>
                        </a:rPr>
                        <a:t>un </a:t>
                      </a:r>
                      <a:r>
                        <a:rPr lang="en-GB" sz="2800" b="1" dirty="0" err="1" smtClean="0">
                          <a:solidFill>
                            <a:schemeClr val="bg1"/>
                          </a:solidFill>
                        </a:rPr>
                        <a:t>gusano</a:t>
                      </a:r>
                      <a:endParaRPr lang="en-US" sz="2800" b="1" dirty="0">
                        <a:solidFill>
                          <a:schemeClr val="bg1"/>
                        </a:solidFill>
                      </a:endParaRPr>
                    </a:p>
                  </a:txBody>
                  <a:tcPr marL="91439" marR="91439" anchor="ctr">
                    <a:solidFill>
                      <a:schemeClr val="tx2">
                        <a:lumMod val="60000"/>
                        <a:lumOff val="40000"/>
                      </a:schemeClr>
                    </a:solidFill>
                  </a:tcPr>
                </a:tc>
                <a:tc>
                  <a:txBody>
                    <a:bodyPr/>
                    <a:lstStyle/>
                    <a:p>
                      <a:pPr algn="ctr"/>
                      <a:endParaRPr lang="en-US" sz="2800" dirty="0"/>
                    </a:p>
                  </a:txBody>
                  <a:tcPr marL="91439" marR="91439" anchor="ctr">
                    <a:solidFill>
                      <a:schemeClr val="tx2">
                        <a:lumMod val="60000"/>
                        <a:lumOff val="40000"/>
                      </a:schemeClr>
                    </a:solidFill>
                  </a:tcPr>
                </a:tc>
              </a:tr>
              <a:tr h="669727">
                <a:tc>
                  <a:txBody>
                    <a:bodyPr/>
                    <a:lstStyle/>
                    <a:p>
                      <a:pPr algn="ctr"/>
                      <a:r>
                        <a:rPr lang="en-GB" sz="2800" b="1" dirty="0" err="1" smtClean="0">
                          <a:solidFill>
                            <a:schemeClr val="bg1"/>
                          </a:solidFill>
                        </a:rPr>
                        <a:t>una</a:t>
                      </a:r>
                      <a:r>
                        <a:rPr lang="en-GB" sz="2800" b="1" dirty="0" smtClean="0">
                          <a:solidFill>
                            <a:schemeClr val="bg1"/>
                          </a:solidFill>
                        </a:rPr>
                        <a:t> </a:t>
                      </a:r>
                      <a:r>
                        <a:rPr lang="en-GB" sz="2800" b="1" dirty="0" err="1" smtClean="0">
                          <a:solidFill>
                            <a:schemeClr val="bg1"/>
                          </a:solidFill>
                        </a:rPr>
                        <a:t>libélula</a:t>
                      </a:r>
                      <a:endParaRPr lang="en-US" sz="2800" b="1" dirty="0">
                        <a:solidFill>
                          <a:schemeClr val="bg1"/>
                        </a:solidFill>
                      </a:endParaRPr>
                    </a:p>
                  </a:txBody>
                  <a:tcPr marL="91439" marR="91439" anchor="ctr">
                    <a:solidFill>
                      <a:schemeClr val="tx2">
                        <a:lumMod val="60000"/>
                        <a:lumOff val="40000"/>
                      </a:schemeClr>
                    </a:solidFill>
                  </a:tcPr>
                </a:tc>
                <a:tc>
                  <a:txBody>
                    <a:bodyPr/>
                    <a:lstStyle/>
                    <a:p>
                      <a:pPr algn="ctr"/>
                      <a:endParaRPr lang="en-US" sz="2800" dirty="0"/>
                    </a:p>
                  </a:txBody>
                  <a:tcPr marL="91439" marR="91439" anchor="ctr">
                    <a:solidFill>
                      <a:schemeClr val="tx2">
                        <a:lumMod val="60000"/>
                        <a:lumOff val="40000"/>
                      </a:schemeClr>
                    </a:solidFill>
                  </a:tcPr>
                </a:tc>
              </a:tr>
              <a:tr h="669727">
                <a:tc>
                  <a:txBody>
                    <a:bodyPr/>
                    <a:lstStyle/>
                    <a:p>
                      <a:pPr algn="ctr"/>
                      <a:r>
                        <a:rPr lang="en-GB" sz="2800" b="1" dirty="0" smtClean="0">
                          <a:solidFill>
                            <a:schemeClr val="bg1"/>
                          </a:solidFill>
                        </a:rPr>
                        <a:t>un </a:t>
                      </a:r>
                      <a:r>
                        <a:rPr lang="en-GB" sz="2800" b="1" dirty="0" err="1" smtClean="0">
                          <a:solidFill>
                            <a:schemeClr val="bg1"/>
                          </a:solidFill>
                        </a:rPr>
                        <a:t>ciempiés</a:t>
                      </a:r>
                      <a:endParaRPr lang="en-US" sz="2800" b="1" dirty="0">
                        <a:solidFill>
                          <a:schemeClr val="bg1"/>
                        </a:solidFill>
                      </a:endParaRPr>
                    </a:p>
                  </a:txBody>
                  <a:tcPr marL="91439" marR="91439" anchor="ctr">
                    <a:solidFill>
                      <a:schemeClr val="tx2">
                        <a:lumMod val="60000"/>
                        <a:lumOff val="40000"/>
                      </a:schemeClr>
                    </a:solidFill>
                  </a:tcPr>
                </a:tc>
                <a:tc>
                  <a:txBody>
                    <a:bodyPr/>
                    <a:lstStyle/>
                    <a:p>
                      <a:pPr algn="ctr"/>
                      <a:endParaRPr lang="en-US" sz="2800" dirty="0"/>
                    </a:p>
                  </a:txBody>
                  <a:tcPr marL="91439" marR="91439" anchor="ctr">
                    <a:solidFill>
                      <a:schemeClr val="tx2">
                        <a:lumMod val="60000"/>
                        <a:lumOff val="40000"/>
                      </a:schemeClr>
                    </a:solidFill>
                  </a:tcPr>
                </a:tc>
              </a:tr>
            </a:tbl>
          </a:graphicData>
        </a:graphic>
      </p:graphicFrame>
      <p:pic>
        <p:nvPicPr>
          <p:cNvPr id="3102"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57438" y="1143000"/>
            <a:ext cx="1311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3"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4375" y="1285875"/>
            <a:ext cx="142875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4" name="Picture 5" descr="fish.gif"/>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1500" y="3071813"/>
            <a:ext cx="2252663" cy="130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5" name="Picture 6" descr="frog.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857500" y="5094288"/>
            <a:ext cx="1333500"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6"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00313" y="3714750"/>
            <a:ext cx="1819275"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7" name="Picture 6"/>
          <p:cNvPicPr>
            <a:picLocks noChangeAspect="1" noChangeArrowheads="1"/>
          </p:cNvPicPr>
          <p:nvPr/>
        </p:nvPicPr>
        <p:blipFill>
          <a:blip r:embed="rId8">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3071813" y="2214563"/>
            <a:ext cx="1500187"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8"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4375" y="4857750"/>
            <a:ext cx="1819275"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
          <p:cNvSpPr txBox="1">
            <a:spLocks noChangeArrowheads="1"/>
          </p:cNvSpPr>
          <p:nvPr/>
        </p:nvSpPr>
        <p:spPr bwMode="auto">
          <a:xfrm>
            <a:off x="214313" y="71438"/>
            <a:ext cx="8643937" cy="584200"/>
          </a:xfrm>
          <a:prstGeom prst="rect">
            <a:avLst/>
          </a:prstGeom>
          <a:solidFill>
            <a:schemeClr val="tx2">
              <a:lumMod val="60000"/>
              <a:lumOff val="40000"/>
            </a:schemeClr>
          </a:solidFill>
          <a:ln w="57150">
            <a:solidFill>
              <a:srgbClr val="A50021"/>
            </a:solidFill>
            <a:miter lim="800000"/>
            <a:headEnd/>
            <a:tailEnd/>
          </a:ln>
        </p:spPr>
        <p:txBody>
          <a:bodyPr>
            <a:spAutoFit/>
          </a:bodyPr>
          <a:lstStyle/>
          <a:p>
            <a:pPr fontAlgn="auto">
              <a:spcBef>
                <a:spcPts val="0"/>
              </a:spcBef>
              <a:spcAft>
                <a:spcPts val="0"/>
              </a:spcAft>
              <a:defRPr/>
            </a:pPr>
            <a:r>
              <a:rPr lang="en-US" sz="3200" b="1" dirty="0">
                <a:solidFill>
                  <a:schemeClr val="bg1"/>
                </a:solidFill>
                <a:latin typeface="+mn-lt"/>
              </a:rPr>
              <a:t>1  ¿</a:t>
            </a:r>
            <a:r>
              <a:rPr lang="en-US" sz="3200" b="1" dirty="0" err="1">
                <a:solidFill>
                  <a:schemeClr val="bg1"/>
                </a:solidFill>
                <a:latin typeface="+mn-lt"/>
              </a:rPr>
              <a:t>Cuáles</a:t>
            </a:r>
            <a:r>
              <a:rPr lang="en-US" sz="3200" b="1" dirty="0">
                <a:solidFill>
                  <a:schemeClr val="bg1"/>
                </a:solidFill>
                <a:latin typeface="+mn-lt"/>
              </a:rPr>
              <a:t> son </a:t>
            </a:r>
            <a:r>
              <a:rPr lang="en-US" sz="3200" b="1" dirty="0" err="1">
                <a:solidFill>
                  <a:schemeClr val="bg1"/>
                </a:solidFill>
                <a:latin typeface="+mn-lt"/>
              </a:rPr>
              <a:t>estas</a:t>
            </a:r>
            <a:r>
              <a:rPr lang="en-US" sz="3200" b="1" dirty="0">
                <a:solidFill>
                  <a:schemeClr val="bg1"/>
                </a:solidFill>
                <a:latin typeface="+mn-lt"/>
              </a:rPr>
              <a:t> </a:t>
            </a:r>
            <a:r>
              <a:rPr lang="en-US" sz="3200" b="1" dirty="0" err="1">
                <a:solidFill>
                  <a:schemeClr val="bg1"/>
                </a:solidFill>
                <a:latin typeface="+mn-lt"/>
              </a:rPr>
              <a:t>criaturas</a:t>
            </a:r>
            <a:r>
              <a:rPr lang="en-US" sz="3200" b="1" dirty="0">
                <a:solidFill>
                  <a:schemeClr val="bg1"/>
                </a:solidFill>
                <a:latin typeface="+mn-lt"/>
              </a:rPr>
              <a:t>?</a:t>
            </a:r>
          </a:p>
        </p:txBody>
      </p:sp>
    </p:spTree>
    <p:extLst>
      <p:ext uri="{BB962C8B-B14F-4D97-AF65-F5344CB8AC3E}">
        <p14:creationId xmlns:p14="http://schemas.microsoft.com/office/powerpoint/2010/main" val="1387159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786063" y="2427288"/>
          <a:ext cx="3879850" cy="4145216"/>
        </p:xfrm>
        <a:graphic>
          <a:graphicData uri="http://schemas.openxmlformats.org/drawingml/2006/table">
            <a:tbl>
              <a:tblPr firstRow="1" bandRow="1">
                <a:tableStyleId>{5940675A-B579-460E-94D1-54222C63F5DA}</a:tableStyleId>
              </a:tblPr>
              <a:tblGrid>
                <a:gridCol w="785812"/>
                <a:gridCol w="3094038"/>
              </a:tblGrid>
              <a:tr h="518120">
                <a:tc>
                  <a:txBody>
                    <a:bodyPr/>
                    <a:lstStyle/>
                    <a:p>
                      <a:pPr algn="ctr"/>
                      <a:endParaRPr lang="en-US" sz="2800" dirty="0"/>
                    </a:p>
                  </a:txBody>
                  <a:tcPr marL="91439" marR="91439" marT="45716" marB="45716" anchor="ctr">
                    <a:solidFill>
                      <a:schemeClr val="tx2">
                        <a:lumMod val="60000"/>
                        <a:lumOff val="40000"/>
                      </a:schemeClr>
                    </a:solidFill>
                  </a:tcPr>
                </a:tc>
                <a:tc>
                  <a:txBody>
                    <a:bodyPr/>
                    <a:lstStyle/>
                    <a:p>
                      <a:pPr algn="ctr"/>
                      <a:r>
                        <a:rPr lang="en-GB" sz="2800" b="1" dirty="0" err="1" smtClean="0">
                          <a:solidFill>
                            <a:schemeClr val="bg1"/>
                          </a:solidFill>
                        </a:rPr>
                        <a:t>Español</a:t>
                      </a:r>
                      <a:endParaRPr lang="en-US" sz="2800" b="1" dirty="0">
                        <a:solidFill>
                          <a:schemeClr val="bg1"/>
                        </a:solidFill>
                      </a:endParaRPr>
                    </a:p>
                  </a:txBody>
                  <a:tcPr marL="91439" marR="91439" marT="45716" marB="45716" anchor="ctr">
                    <a:solidFill>
                      <a:schemeClr val="tx2">
                        <a:lumMod val="60000"/>
                        <a:lumOff val="40000"/>
                      </a:schemeClr>
                    </a:solidFill>
                  </a:tcPr>
                </a:tc>
              </a:tr>
              <a:tr h="518120">
                <a:tc>
                  <a:txBody>
                    <a:bodyPr/>
                    <a:lstStyle/>
                    <a:p>
                      <a:pPr algn="ctr"/>
                      <a:endParaRPr lang="en-US" sz="2800" dirty="0"/>
                    </a:p>
                  </a:txBody>
                  <a:tcPr marL="91439" marR="91439" marT="45716" marB="45716" anchor="ctr"/>
                </a:tc>
                <a:tc>
                  <a:txBody>
                    <a:bodyPr/>
                    <a:lstStyle/>
                    <a:p>
                      <a:pPr algn="ctr"/>
                      <a:r>
                        <a:rPr lang="en-GB" sz="2800" dirty="0" err="1" smtClean="0"/>
                        <a:t>una</a:t>
                      </a:r>
                      <a:r>
                        <a:rPr lang="en-GB" sz="2800" dirty="0" smtClean="0"/>
                        <a:t> </a:t>
                      </a:r>
                      <a:r>
                        <a:rPr lang="en-GB" sz="2800" dirty="0" err="1" smtClean="0"/>
                        <a:t>rana</a:t>
                      </a:r>
                      <a:endParaRPr lang="en-US" sz="2800" dirty="0"/>
                    </a:p>
                  </a:txBody>
                  <a:tcPr marL="91439" marR="91439" marT="45716" marB="45716" anchor="ctr"/>
                </a:tc>
              </a:tr>
              <a:tr h="518120">
                <a:tc>
                  <a:txBody>
                    <a:bodyPr/>
                    <a:lstStyle/>
                    <a:p>
                      <a:pPr algn="ctr"/>
                      <a:endParaRPr lang="en-US" sz="2800" dirty="0"/>
                    </a:p>
                  </a:txBody>
                  <a:tcPr marL="91439" marR="91439" marT="45716" marB="45716" anchor="ctr"/>
                </a:tc>
                <a:tc>
                  <a:txBody>
                    <a:bodyPr/>
                    <a:lstStyle/>
                    <a:p>
                      <a:pPr algn="ctr"/>
                      <a:r>
                        <a:rPr lang="en-GB" sz="2800" dirty="0" smtClean="0"/>
                        <a:t>un </a:t>
                      </a:r>
                      <a:r>
                        <a:rPr lang="en-GB" sz="2800" dirty="0" err="1" smtClean="0"/>
                        <a:t>escarabajo</a:t>
                      </a:r>
                      <a:endParaRPr lang="en-US" sz="2800" dirty="0"/>
                    </a:p>
                  </a:txBody>
                  <a:tcPr marL="91439" marR="91439" marT="45716" marB="45716" anchor="ctr"/>
                </a:tc>
              </a:tr>
              <a:tr h="518120">
                <a:tc>
                  <a:txBody>
                    <a:bodyPr/>
                    <a:lstStyle/>
                    <a:p>
                      <a:pPr algn="ctr"/>
                      <a:endParaRPr lang="en-US" sz="2800" dirty="0"/>
                    </a:p>
                  </a:txBody>
                  <a:tcPr marL="91439" marR="91439" marT="45716" marB="45716" anchor="ctr"/>
                </a:tc>
                <a:tc>
                  <a:txBody>
                    <a:bodyPr/>
                    <a:lstStyle/>
                    <a:p>
                      <a:pPr algn="ctr"/>
                      <a:r>
                        <a:rPr lang="en-GB" sz="2800" dirty="0" smtClean="0"/>
                        <a:t>un </a:t>
                      </a:r>
                      <a:r>
                        <a:rPr lang="en-GB" sz="2800" dirty="0" err="1" smtClean="0"/>
                        <a:t>pez</a:t>
                      </a:r>
                      <a:endParaRPr lang="en-US" sz="2800" dirty="0"/>
                    </a:p>
                  </a:txBody>
                  <a:tcPr marL="91439" marR="91439" marT="45716" marB="45716" anchor="ctr"/>
                </a:tc>
              </a:tr>
              <a:tr h="518120">
                <a:tc>
                  <a:txBody>
                    <a:bodyPr/>
                    <a:lstStyle/>
                    <a:p>
                      <a:pPr algn="ctr"/>
                      <a:endParaRPr lang="en-US" sz="2800" dirty="0"/>
                    </a:p>
                  </a:txBody>
                  <a:tcPr marL="91439" marR="91439" marT="45716" marB="45716" anchor="ctr"/>
                </a:tc>
                <a:tc>
                  <a:txBody>
                    <a:bodyPr/>
                    <a:lstStyle/>
                    <a:p>
                      <a:pPr algn="ctr"/>
                      <a:r>
                        <a:rPr lang="en-GB" sz="2800" dirty="0" err="1" smtClean="0"/>
                        <a:t>una</a:t>
                      </a:r>
                      <a:r>
                        <a:rPr lang="en-GB" sz="2800" dirty="0" smtClean="0"/>
                        <a:t> </a:t>
                      </a:r>
                      <a:r>
                        <a:rPr lang="en-GB" sz="2800" dirty="0" err="1" smtClean="0"/>
                        <a:t>hormiga</a:t>
                      </a:r>
                      <a:endParaRPr lang="en-US" sz="2800" dirty="0"/>
                    </a:p>
                  </a:txBody>
                  <a:tcPr marL="91439" marR="91439" marT="45716" marB="45716" anchor="ctr"/>
                </a:tc>
              </a:tr>
              <a:tr h="518120">
                <a:tc>
                  <a:txBody>
                    <a:bodyPr/>
                    <a:lstStyle/>
                    <a:p>
                      <a:pPr algn="ctr"/>
                      <a:endParaRPr lang="en-US" sz="2800" dirty="0"/>
                    </a:p>
                  </a:txBody>
                  <a:tcPr marL="91439" marR="91439" marT="45716" marB="45716" anchor="ctr"/>
                </a:tc>
                <a:tc>
                  <a:txBody>
                    <a:bodyPr/>
                    <a:lstStyle/>
                    <a:p>
                      <a:pPr algn="ctr"/>
                      <a:r>
                        <a:rPr lang="en-GB" sz="2800" dirty="0" smtClean="0"/>
                        <a:t>un </a:t>
                      </a:r>
                      <a:r>
                        <a:rPr lang="en-GB" sz="2800" dirty="0" err="1" smtClean="0"/>
                        <a:t>gusano</a:t>
                      </a:r>
                      <a:endParaRPr lang="en-US" sz="2800" dirty="0"/>
                    </a:p>
                  </a:txBody>
                  <a:tcPr marL="91439" marR="91439" marT="45716" marB="45716" anchor="ctr"/>
                </a:tc>
              </a:tr>
              <a:tr h="518120">
                <a:tc>
                  <a:txBody>
                    <a:bodyPr/>
                    <a:lstStyle/>
                    <a:p>
                      <a:pPr algn="ctr"/>
                      <a:endParaRPr lang="en-US" sz="2800" dirty="0"/>
                    </a:p>
                  </a:txBody>
                  <a:tcPr marL="91439" marR="91439" marT="45716" marB="45716" anchor="ctr"/>
                </a:tc>
                <a:tc>
                  <a:txBody>
                    <a:bodyPr/>
                    <a:lstStyle/>
                    <a:p>
                      <a:pPr algn="ctr"/>
                      <a:r>
                        <a:rPr lang="en-GB" sz="2800" dirty="0" err="1" smtClean="0"/>
                        <a:t>una</a:t>
                      </a:r>
                      <a:r>
                        <a:rPr lang="en-GB" sz="2800" dirty="0" smtClean="0"/>
                        <a:t> </a:t>
                      </a:r>
                      <a:r>
                        <a:rPr lang="en-GB" sz="2800" dirty="0" err="1" smtClean="0"/>
                        <a:t>libélula</a:t>
                      </a:r>
                      <a:endParaRPr lang="en-US" sz="2800" dirty="0"/>
                    </a:p>
                  </a:txBody>
                  <a:tcPr marL="91439" marR="91439" marT="45716" marB="45716" anchor="ctr"/>
                </a:tc>
              </a:tr>
              <a:tr h="518120">
                <a:tc>
                  <a:txBody>
                    <a:bodyPr/>
                    <a:lstStyle/>
                    <a:p>
                      <a:pPr algn="ctr"/>
                      <a:endParaRPr lang="en-US" sz="2800" dirty="0"/>
                    </a:p>
                  </a:txBody>
                  <a:tcPr marL="91439" marR="91439" marT="45716" marB="45716" anchor="ctr"/>
                </a:tc>
                <a:tc>
                  <a:txBody>
                    <a:bodyPr/>
                    <a:lstStyle/>
                    <a:p>
                      <a:pPr algn="ctr"/>
                      <a:r>
                        <a:rPr lang="en-GB" sz="2800" dirty="0" smtClean="0"/>
                        <a:t>un </a:t>
                      </a:r>
                      <a:r>
                        <a:rPr lang="en-GB" sz="2800" dirty="0" err="1" smtClean="0"/>
                        <a:t>ciempiés</a:t>
                      </a:r>
                      <a:endParaRPr lang="en-US" sz="2800" dirty="0"/>
                    </a:p>
                  </a:txBody>
                  <a:tcPr marL="91439" marR="91439" marT="45716" marB="45716" anchor="ctr"/>
                </a:tc>
              </a:tr>
            </a:tbl>
          </a:graphicData>
        </a:graphic>
      </p:graphicFrame>
      <p:pic>
        <p:nvPicPr>
          <p:cNvPr id="4127"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58063" y="1143000"/>
            <a:ext cx="1311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8"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286625" y="3071813"/>
            <a:ext cx="142875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9" name="Picture 5" descr="fish.gif"/>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71875" y="1000125"/>
            <a:ext cx="2252663"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0" name="Picture 6" descr="frog.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28688" y="4714875"/>
            <a:ext cx="1333500"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1"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29438" y="5143500"/>
            <a:ext cx="1819275"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2" name="Picture 6"/>
          <p:cNvPicPr>
            <a:picLocks noChangeAspect="1" noChangeArrowheads="1"/>
          </p:cNvPicPr>
          <p:nvPr/>
        </p:nvPicPr>
        <p:blipFill>
          <a:blip r:embed="rId8">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1071563" y="1071563"/>
            <a:ext cx="1500187"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3"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1500" y="2714625"/>
            <a:ext cx="1819275"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
          <p:cNvSpPr txBox="1">
            <a:spLocks noChangeArrowheads="1"/>
          </p:cNvSpPr>
          <p:nvPr/>
        </p:nvSpPr>
        <p:spPr bwMode="auto">
          <a:xfrm>
            <a:off x="214313" y="71438"/>
            <a:ext cx="8643937" cy="584200"/>
          </a:xfrm>
          <a:prstGeom prst="rect">
            <a:avLst/>
          </a:prstGeom>
          <a:solidFill>
            <a:schemeClr val="tx2">
              <a:lumMod val="60000"/>
              <a:lumOff val="40000"/>
            </a:schemeClr>
          </a:solidFill>
          <a:ln w="57150">
            <a:solidFill>
              <a:srgbClr val="A50021"/>
            </a:solidFill>
            <a:miter lim="800000"/>
            <a:headEnd/>
            <a:tailEnd/>
          </a:ln>
        </p:spPr>
        <p:txBody>
          <a:bodyPr>
            <a:spAutoFit/>
          </a:bodyPr>
          <a:lstStyle/>
          <a:p>
            <a:pPr fontAlgn="auto">
              <a:spcBef>
                <a:spcPts val="0"/>
              </a:spcBef>
              <a:spcAft>
                <a:spcPts val="0"/>
              </a:spcAft>
              <a:defRPr/>
            </a:pPr>
            <a:r>
              <a:rPr lang="en-US" sz="3200" b="1" dirty="0">
                <a:solidFill>
                  <a:schemeClr val="bg1"/>
                </a:solidFill>
                <a:latin typeface="+mn-lt"/>
              </a:rPr>
              <a:t>2  ¿En </a:t>
            </a:r>
            <a:r>
              <a:rPr lang="en-US" sz="3200" b="1" dirty="0" err="1">
                <a:solidFill>
                  <a:schemeClr val="bg1"/>
                </a:solidFill>
                <a:latin typeface="+mn-lt"/>
              </a:rPr>
              <a:t>qué</a:t>
            </a:r>
            <a:r>
              <a:rPr lang="en-US" sz="3200" b="1" dirty="0">
                <a:solidFill>
                  <a:schemeClr val="bg1"/>
                </a:solidFill>
                <a:latin typeface="+mn-lt"/>
              </a:rPr>
              <a:t> </a:t>
            </a:r>
            <a:r>
              <a:rPr lang="en-US" sz="3200" b="1" dirty="0" err="1">
                <a:solidFill>
                  <a:schemeClr val="bg1"/>
                </a:solidFill>
                <a:latin typeface="+mn-lt"/>
              </a:rPr>
              <a:t>orden</a:t>
            </a:r>
            <a:r>
              <a:rPr lang="en-US" sz="3200" b="1" dirty="0">
                <a:solidFill>
                  <a:schemeClr val="bg1"/>
                </a:solidFill>
                <a:latin typeface="+mn-lt"/>
              </a:rPr>
              <a:t> </a:t>
            </a:r>
            <a:r>
              <a:rPr lang="en-US" sz="3200" b="1" dirty="0" err="1">
                <a:solidFill>
                  <a:schemeClr val="bg1"/>
                </a:solidFill>
                <a:latin typeface="+mn-lt"/>
              </a:rPr>
              <a:t>aparecen</a:t>
            </a:r>
            <a:r>
              <a:rPr lang="en-US" sz="3200" b="1" dirty="0">
                <a:solidFill>
                  <a:schemeClr val="bg1"/>
                </a:solidFill>
                <a:latin typeface="+mn-lt"/>
              </a:rPr>
              <a:t> en la </a:t>
            </a:r>
            <a:r>
              <a:rPr lang="en-US" sz="3200" b="1" dirty="0" err="1">
                <a:solidFill>
                  <a:schemeClr val="bg1"/>
                </a:solidFill>
                <a:latin typeface="+mn-lt"/>
              </a:rPr>
              <a:t>película</a:t>
            </a:r>
            <a:r>
              <a:rPr lang="en-US" sz="3200" b="1" dirty="0">
                <a:solidFill>
                  <a:schemeClr val="bg1"/>
                </a:solidFill>
                <a:latin typeface="+mn-lt"/>
              </a:rPr>
              <a:t>?</a:t>
            </a:r>
          </a:p>
        </p:txBody>
      </p:sp>
      <p:sp>
        <p:nvSpPr>
          <p:cNvPr id="11" name="TextBox 10"/>
          <p:cNvSpPr txBox="1">
            <a:spLocks noChangeArrowheads="1"/>
          </p:cNvSpPr>
          <p:nvPr/>
        </p:nvSpPr>
        <p:spPr bwMode="auto">
          <a:xfrm>
            <a:off x="2857500" y="3863975"/>
            <a:ext cx="6429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4000" b="1">
                <a:solidFill>
                  <a:srgbClr val="A50021"/>
                </a:solidFill>
                <a:latin typeface="Berlin Sans FB Demi" pitchFamily="34" charset="0"/>
              </a:rPr>
              <a:t>1</a:t>
            </a:r>
            <a:endParaRPr lang="en-US" sz="4000" b="1">
              <a:solidFill>
                <a:srgbClr val="A50021"/>
              </a:solidFill>
              <a:latin typeface="Berlin Sans FB Demi" pitchFamily="34" charset="0"/>
            </a:endParaRPr>
          </a:p>
        </p:txBody>
      </p:sp>
      <p:sp>
        <p:nvSpPr>
          <p:cNvPr id="12" name="TextBox 11"/>
          <p:cNvSpPr txBox="1">
            <a:spLocks noChangeArrowheads="1"/>
          </p:cNvSpPr>
          <p:nvPr/>
        </p:nvSpPr>
        <p:spPr bwMode="auto">
          <a:xfrm>
            <a:off x="2857500" y="4357688"/>
            <a:ext cx="6429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4000" b="1">
                <a:solidFill>
                  <a:srgbClr val="A50021"/>
                </a:solidFill>
                <a:latin typeface="Berlin Sans FB Demi" pitchFamily="34" charset="0"/>
              </a:rPr>
              <a:t>2</a:t>
            </a:r>
            <a:endParaRPr lang="en-US" sz="4000" b="1">
              <a:solidFill>
                <a:srgbClr val="A50021"/>
              </a:solidFill>
              <a:latin typeface="Berlin Sans FB Demi" pitchFamily="34" charset="0"/>
            </a:endParaRPr>
          </a:p>
        </p:txBody>
      </p:sp>
      <p:sp>
        <p:nvSpPr>
          <p:cNvPr id="13" name="TextBox 12"/>
          <p:cNvSpPr txBox="1">
            <a:spLocks noChangeArrowheads="1"/>
          </p:cNvSpPr>
          <p:nvPr/>
        </p:nvSpPr>
        <p:spPr bwMode="auto">
          <a:xfrm>
            <a:off x="2857500" y="3357563"/>
            <a:ext cx="6429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4000" b="1">
                <a:solidFill>
                  <a:srgbClr val="A50021"/>
                </a:solidFill>
                <a:latin typeface="Berlin Sans FB Demi" pitchFamily="34" charset="0"/>
              </a:rPr>
              <a:t>3</a:t>
            </a:r>
            <a:endParaRPr lang="en-US" sz="4000" b="1">
              <a:solidFill>
                <a:srgbClr val="A50021"/>
              </a:solidFill>
              <a:latin typeface="Berlin Sans FB Demi" pitchFamily="34" charset="0"/>
            </a:endParaRPr>
          </a:p>
        </p:txBody>
      </p:sp>
      <p:sp>
        <p:nvSpPr>
          <p:cNvPr id="14" name="TextBox 13"/>
          <p:cNvSpPr txBox="1">
            <a:spLocks noChangeArrowheads="1"/>
          </p:cNvSpPr>
          <p:nvPr/>
        </p:nvSpPr>
        <p:spPr bwMode="auto">
          <a:xfrm>
            <a:off x="2857500" y="4857750"/>
            <a:ext cx="6429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4000" b="1">
                <a:solidFill>
                  <a:srgbClr val="A50021"/>
                </a:solidFill>
                <a:latin typeface="Berlin Sans FB Demi" pitchFamily="34" charset="0"/>
              </a:rPr>
              <a:t>4</a:t>
            </a:r>
            <a:endParaRPr lang="en-US" sz="4000" b="1">
              <a:solidFill>
                <a:srgbClr val="A50021"/>
              </a:solidFill>
              <a:latin typeface="Berlin Sans FB Demi" pitchFamily="34" charset="0"/>
            </a:endParaRPr>
          </a:p>
        </p:txBody>
      </p:sp>
      <p:sp>
        <p:nvSpPr>
          <p:cNvPr id="15" name="TextBox 14"/>
          <p:cNvSpPr txBox="1">
            <a:spLocks noChangeArrowheads="1"/>
          </p:cNvSpPr>
          <p:nvPr/>
        </p:nvSpPr>
        <p:spPr bwMode="auto">
          <a:xfrm>
            <a:off x="2857500" y="5435600"/>
            <a:ext cx="6429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4000" b="1">
                <a:solidFill>
                  <a:srgbClr val="A50021"/>
                </a:solidFill>
                <a:latin typeface="Berlin Sans FB Demi" pitchFamily="34" charset="0"/>
              </a:rPr>
              <a:t>5</a:t>
            </a:r>
            <a:endParaRPr lang="en-US" sz="4000" b="1">
              <a:solidFill>
                <a:srgbClr val="A50021"/>
              </a:solidFill>
              <a:latin typeface="Berlin Sans FB Demi" pitchFamily="34" charset="0"/>
            </a:endParaRPr>
          </a:p>
        </p:txBody>
      </p:sp>
      <p:sp>
        <p:nvSpPr>
          <p:cNvPr id="16" name="TextBox 15"/>
          <p:cNvSpPr txBox="1">
            <a:spLocks noChangeArrowheads="1"/>
          </p:cNvSpPr>
          <p:nvPr/>
        </p:nvSpPr>
        <p:spPr bwMode="auto">
          <a:xfrm>
            <a:off x="2857500" y="2863850"/>
            <a:ext cx="6429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4000" b="1">
                <a:solidFill>
                  <a:srgbClr val="A50021"/>
                </a:solidFill>
                <a:latin typeface="Berlin Sans FB Demi" pitchFamily="34" charset="0"/>
              </a:rPr>
              <a:t>6</a:t>
            </a:r>
            <a:endParaRPr lang="en-US" sz="4000" b="1">
              <a:solidFill>
                <a:srgbClr val="A50021"/>
              </a:solidFill>
              <a:latin typeface="Berlin Sans FB Demi" pitchFamily="34" charset="0"/>
            </a:endParaRPr>
          </a:p>
        </p:txBody>
      </p:sp>
      <p:sp>
        <p:nvSpPr>
          <p:cNvPr id="17" name="TextBox 16"/>
          <p:cNvSpPr txBox="1">
            <a:spLocks noChangeArrowheads="1"/>
          </p:cNvSpPr>
          <p:nvPr/>
        </p:nvSpPr>
        <p:spPr bwMode="auto">
          <a:xfrm>
            <a:off x="2857500" y="5935663"/>
            <a:ext cx="6429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4000" b="1">
                <a:solidFill>
                  <a:srgbClr val="A50021"/>
                </a:solidFill>
                <a:latin typeface="Berlin Sans FB Demi" pitchFamily="34" charset="0"/>
              </a:rPr>
              <a:t>7</a:t>
            </a:r>
            <a:endParaRPr lang="en-US" sz="4000" b="1">
              <a:solidFill>
                <a:srgbClr val="A50021"/>
              </a:solidFill>
              <a:latin typeface="Berlin Sans FB Demi" pitchFamily="34" charset="0"/>
            </a:endParaRPr>
          </a:p>
        </p:txBody>
      </p:sp>
    </p:spTree>
    <p:extLst>
      <p:ext uri="{BB962C8B-B14F-4D97-AF65-F5344CB8AC3E}">
        <p14:creationId xmlns:p14="http://schemas.microsoft.com/office/powerpoint/2010/main" val="16149038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strVal val="#ppt_w+.3"/>
                                          </p:val>
                                        </p:tav>
                                        <p:tav tm="100000">
                                          <p:val>
                                            <p:strVal val="#ppt_w"/>
                                          </p:val>
                                        </p:tav>
                                      </p:tavLst>
                                    </p:anim>
                                    <p:anim calcmode="lin" valueType="num">
                                      <p:cBhvr>
                                        <p:cTn id="8" dur="1000" fill="hold"/>
                                        <p:tgtEl>
                                          <p:spTgt spid="11"/>
                                        </p:tgtEl>
                                        <p:attrNameLst>
                                          <p:attrName>ppt_h</p:attrName>
                                        </p:attrNameLst>
                                      </p:cBhvr>
                                      <p:tavLst>
                                        <p:tav tm="0">
                                          <p:val>
                                            <p:strVal val="#ppt_h"/>
                                          </p:val>
                                        </p:tav>
                                        <p:tav tm="100000">
                                          <p:val>
                                            <p:strVal val="#ppt_h"/>
                                          </p:val>
                                        </p:tav>
                                      </p:tavLst>
                                    </p:anim>
                                    <p:animEffect transition="in" filter="fade">
                                      <p:cBhvr>
                                        <p:cTn id="9" dur="1000"/>
                                        <p:tgtEl>
                                          <p:spTgt spid="1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ppt_w</p:attrName>
                                        </p:attrNameLst>
                                      </p:cBhvr>
                                      <p:tavLst>
                                        <p:tav tm="0">
                                          <p:val>
                                            <p:strVal val="#ppt_w+.3"/>
                                          </p:val>
                                        </p:tav>
                                        <p:tav tm="100000">
                                          <p:val>
                                            <p:strVal val="#ppt_w"/>
                                          </p:val>
                                        </p:tav>
                                      </p:tavLst>
                                    </p:anim>
                                    <p:anim calcmode="lin" valueType="num">
                                      <p:cBhvr>
                                        <p:cTn id="15" dur="1000" fill="hold"/>
                                        <p:tgtEl>
                                          <p:spTgt spid="12"/>
                                        </p:tgtEl>
                                        <p:attrNameLst>
                                          <p:attrName>ppt_h</p:attrName>
                                        </p:attrNameLst>
                                      </p:cBhvr>
                                      <p:tavLst>
                                        <p:tav tm="0">
                                          <p:val>
                                            <p:strVal val="#ppt_h"/>
                                          </p:val>
                                        </p:tav>
                                        <p:tav tm="100000">
                                          <p:val>
                                            <p:strVal val="#ppt_h"/>
                                          </p:val>
                                        </p:tav>
                                      </p:tavLst>
                                    </p:anim>
                                    <p:animEffect transition="in" filter="fade">
                                      <p:cBhvr>
                                        <p:cTn id="16" dur="1000"/>
                                        <p:tgtEl>
                                          <p:spTgt spid="1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1000" fill="hold"/>
                                        <p:tgtEl>
                                          <p:spTgt spid="13"/>
                                        </p:tgtEl>
                                        <p:attrNameLst>
                                          <p:attrName>ppt_w</p:attrName>
                                        </p:attrNameLst>
                                      </p:cBhvr>
                                      <p:tavLst>
                                        <p:tav tm="0">
                                          <p:val>
                                            <p:strVal val="#ppt_w+.3"/>
                                          </p:val>
                                        </p:tav>
                                        <p:tav tm="100000">
                                          <p:val>
                                            <p:strVal val="#ppt_w"/>
                                          </p:val>
                                        </p:tav>
                                      </p:tavLst>
                                    </p:anim>
                                    <p:anim calcmode="lin" valueType="num">
                                      <p:cBhvr>
                                        <p:cTn id="22" dur="1000" fill="hold"/>
                                        <p:tgtEl>
                                          <p:spTgt spid="13"/>
                                        </p:tgtEl>
                                        <p:attrNameLst>
                                          <p:attrName>ppt_h</p:attrName>
                                        </p:attrNameLst>
                                      </p:cBhvr>
                                      <p:tavLst>
                                        <p:tav tm="0">
                                          <p:val>
                                            <p:strVal val="#ppt_h"/>
                                          </p:val>
                                        </p:tav>
                                        <p:tav tm="100000">
                                          <p:val>
                                            <p:strVal val="#ppt_h"/>
                                          </p:val>
                                        </p:tav>
                                      </p:tavLst>
                                    </p:anim>
                                    <p:animEffect transition="in" filter="fade">
                                      <p:cBhvr>
                                        <p:cTn id="23" dur="1000"/>
                                        <p:tgtEl>
                                          <p:spTgt spid="1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1000" fill="hold"/>
                                        <p:tgtEl>
                                          <p:spTgt spid="14"/>
                                        </p:tgtEl>
                                        <p:attrNameLst>
                                          <p:attrName>ppt_w</p:attrName>
                                        </p:attrNameLst>
                                      </p:cBhvr>
                                      <p:tavLst>
                                        <p:tav tm="0">
                                          <p:val>
                                            <p:strVal val="#ppt_w+.3"/>
                                          </p:val>
                                        </p:tav>
                                        <p:tav tm="100000">
                                          <p:val>
                                            <p:strVal val="#ppt_w"/>
                                          </p:val>
                                        </p:tav>
                                      </p:tavLst>
                                    </p:anim>
                                    <p:anim calcmode="lin" valueType="num">
                                      <p:cBhvr>
                                        <p:cTn id="29" dur="1000" fill="hold"/>
                                        <p:tgtEl>
                                          <p:spTgt spid="14"/>
                                        </p:tgtEl>
                                        <p:attrNameLst>
                                          <p:attrName>ppt_h</p:attrName>
                                        </p:attrNameLst>
                                      </p:cBhvr>
                                      <p:tavLst>
                                        <p:tav tm="0">
                                          <p:val>
                                            <p:strVal val="#ppt_h"/>
                                          </p:val>
                                        </p:tav>
                                        <p:tav tm="100000">
                                          <p:val>
                                            <p:strVal val="#ppt_h"/>
                                          </p:val>
                                        </p:tav>
                                      </p:tavLst>
                                    </p:anim>
                                    <p:animEffect transition="in" filter="fade">
                                      <p:cBhvr>
                                        <p:cTn id="30" dur="1000"/>
                                        <p:tgtEl>
                                          <p:spTgt spid="1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1000" fill="hold"/>
                                        <p:tgtEl>
                                          <p:spTgt spid="15"/>
                                        </p:tgtEl>
                                        <p:attrNameLst>
                                          <p:attrName>ppt_w</p:attrName>
                                        </p:attrNameLst>
                                      </p:cBhvr>
                                      <p:tavLst>
                                        <p:tav tm="0">
                                          <p:val>
                                            <p:strVal val="#ppt_w+.3"/>
                                          </p:val>
                                        </p:tav>
                                        <p:tav tm="100000">
                                          <p:val>
                                            <p:strVal val="#ppt_w"/>
                                          </p:val>
                                        </p:tav>
                                      </p:tavLst>
                                    </p:anim>
                                    <p:anim calcmode="lin" valueType="num">
                                      <p:cBhvr>
                                        <p:cTn id="36" dur="1000" fill="hold"/>
                                        <p:tgtEl>
                                          <p:spTgt spid="15"/>
                                        </p:tgtEl>
                                        <p:attrNameLst>
                                          <p:attrName>ppt_h</p:attrName>
                                        </p:attrNameLst>
                                      </p:cBhvr>
                                      <p:tavLst>
                                        <p:tav tm="0">
                                          <p:val>
                                            <p:strVal val="#ppt_h"/>
                                          </p:val>
                                        </p:tav>
                                        <p:tav tm="100000">
                                          <p:val>
                                            <p:strVal val="#ppt_h"/>
                                          </p:val>
                                        </p:tav>
                                      </p:tavLst>
                                    </p:anim>
                                    <p:animEffect transition="in" filter="fade">
                                      <p:cBhvr>
                                        <p:cTn id="37" dur="1000"/>
                                        <p:tgtEl>
                                          <p:spTgt spid="1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1000" fill="hold"/>
                                        <p:tgtEl>
                                          <p:spTgt spid="16"/>
                                        </p:tgtEl>
                                        <p:attrNameLst>
                                          <p:attrName>ppt_w</p:attrName>
                                        </p:attrNameLst>
                                      </p:cBhvr>
                                      <p:tavLst>
                                        <p:tav tm="0">
                                          <p:val>
                                            <p:strVal val="#ppt_w+.3"/>
                                          </p:val>
                                        </p:tav>
                                        <p:tav tm="100000">
                                          <p:val>
                                            <p:strVal val="#ppt_w"/>
                                          </p:val>
                                        </p:tav>
                                      </p:tavLst>
                                    </p:anim>
                                    <p:anim calcmode="lin" valueType="num">
                                      <p:cBhvr>
                                        <p:cTn id="43" dur="1000" fill="hold"/>
                                        <p:tgtEl>
                                          <p:spTgt spid="16"/>
                                        </p:tgtEl>
                                        <p:attrNameLst>
                                          <p:attrName>ppt_h</p:attrName>
                                        </p:attrNameLst>
                                      </p:cBhvr>
                                      <p:tavLst>
                                        <p:tav tm="0">
                                          <p:val>
                                            <p:strVal val="#ppt_h"/>
                                          </p:val>
                                        </p:tav>
                                        <p:tav tm="100000">
                                          <p:val>
                                            <p:strVal val="#ppt_h"/>
                                          </p:val>
                                        </p:tav>
                                      </p:tavLst>
                                    </p:anim>
                                    <p:animEffect transition="in" filter="fade">
                                      <p:cBhvr>
                                        <p:cTn id="44" dur="1000"/>
                                        <p:tgtEl>
                                          <p:spTgt spid="1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p:cTn id="49" dur="1000" fill="hold"/>
                                        <p:tgtEl>
                                          <p:spTgt spid="17"/>
                                        </p:tgtEl>
                                        <p:attrNameLst>
                                          <p:attrName>ppt_w</p:attrName>
                                        </p:attrNameLst>
                                      </p:cBhvr>
                                      <p:tavLst>
                                        <p:tav tm="0">
                                          <p:val>
                                            <p:strVal val="#ppt_w+.3"/>
                                          </p:val>
                                        </p:tav>
                                        <p:tav tm="100000">
                                          <p:val>
                                            <p:strVal val="#ppt_w"/>
                                          </p:val>
                                        </p:tav>
                                      </p:tavLst>
                                    </p:anim>
                                    <p:anim calcmode="lin" valueType="num">
                                      <p:cBhvr>
                                        <p:cTn id="50" dur="1000" fill="hold"/>
                                        <p:tgtEl>
                                          <p:spTgt spid="17"/>
                                        </p:tgtEl>
                                        <p:attrNameLst>
                                          <p:attrName>ppt_h</p:attrName>
                                        </p:attrNameLst>
                                      </p:cBhvr>
                                      <p:tavLst>
                                        <p:tav tm="0">
                                          <p:val>
                                            <p:strVal val="#ppt_h"/>
                                          </p:val>
                                        </p:tav>
                                        <p:tav tm="100000">
                                          <p:val>
                                            <p:strVal val="#ppt_h"/>
                                          </p:val>
                                        </p:tav>
                                      </p:tavLst>
                                    </p:anim>
                                    <p:animEffect transition="in" filter="fade">
                                      <p:cBhvr>
                                        <p:cTn id="5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974469443"/>
              </p:ext>
            </p:extLst>
          </p:nvPr>
        </p:nvGraphicFramePr>
        <p:xfrm>
          <a:off x="0" y="785813"/>
          <a:ext cx="9144000" cy="6072188"/>
        </p:xfrm>
        <a:graphic>
          <a:graphicData uri="http://schemas.openxmlformats.org/drawingml/2006/table">
            <a:tbl>
              <a:tblPr firstRow="1" bandRow="1">
                <a:tableStyleId>{5940675A-B579-460E-94D1-54222C63F5DA}</a:tableStyleId>
              </a:tblPr>
              <a:tblGrid>
                <a:gridCol w="2286000"/>
                <a:gridCol w="2286000"/>
                <a:gridCol w="2286000"/>
                <a:gridCol w="2286000"/>
              </a:tblGrid>
              <a:tr h="1955837">
                <a:tc>
                  <a:txBody>
                    <a:bodyPr/>
                    <a:lstStyle/>
                    <a:p>
                      <a:pPr algn="ctr"/>
                      <a:r>
                        <a:rPr lang="en-GB" sz="2400" dirty="0" err="1" smtClean="0"/>
                        <a:t>Decidió</a:t>
                      </a:r>
                      <a:r>
                        <a:rPr lang="en-GB" sz="2400" dirty="0" smtClean="0"/>
                        <a:t> </a:t>
                      </a:r>
                      <a:r>
                        <a:rPr lang="en-GB" sz="2400" strike="noStrike" dirty="0" err="1" smtClean="0">
                          <a:solidFill>
                            <a:schemeClr val="tx1"/>
                          </a:solidFill>
                        </a:rPr>
                        <a:t>devolver</a:t>
                      </a:r>
                      <a:r>
                        <a:rPr lang="en-GB" sz="2400" strike="noStrike" dirty="0" smtClean="0">
                          <a:solidFill>
                            <a:schemeClr val="tx1"/>
                          </a:solidFill>
                        </a:rPr>
                        <a:t> el </a:t>
                      </a:r>
                      <a:r>
                        <a:rPr lang="en-GB" sz="2400" dirty="0" err="1" smtClean="0"/>
                        <a:t>pez</a:t>
                      </a:r>
                      <a:r>
                        <a:rPr lang="en-GB" sz="2400" dirty="0" smtClean="0"/>
                        <a:t> </a:t>
                      </a:r>
                      <a:r>
                        <a:rPr lang="en-GB" sz="2400" dirty="0" smtClean="0"/>
                        <a:t>al </a:t>
                      </a:r>
                      <a:r>
                        <a:rPr lang="en-GB" sz="2400" dirty="0" err="1" smtClean="0"/>
                        <a:t>agua</a:t>
                      </a:r>
                      <a:r>
                        <a:rPr lang="en-GB" sz="2400" dirty="0" smtClean="0"/>
                        <a:t>.</a:t>
                      </a:r>
                      <a:endParaRPr lang="en-US" sz="2400" dirty="0"/>
                    </a:p>
                  </a:txBody>
                  <a:tcPr anchor="ctr"/>
                </a:tc>
                <a:tc>
                  <a:txBody>
                    <a:bodyPr/>
                    <a:lstStyle/>
                    <a:p>
                      <a:pPr algn="ctr"/>
                      <a:r>
                        <a:rPr lang="en-GB" sz="2400" dirty="0" err="1" smtClean="0"/>
                        <a:t>Entró</a:t>
                      </a:r>
                      <a:r>
                        <a:rPr lang="en-GB" sz="2400" dirty="0" smtClean="0"/>
                        <a:t> en el </a:t>
                      </a:r>
                      <a:r>
                        <a:rPr lang="en-GB" sz="2400" dirty="0" err="1" smtClean="0"/>
                        <a:t>agua</a:t>
                      </a:r>
                      <a:r>
                        <a:rPr lang="en-GB" sz="2400" dirty="0" smtClean="0"/>
                        <a:t> y </a:t>
                      </a:r>
                      <a:r>
                        <a:rPr lang="en-GB" sz="2400" dirty="0" err="1" smtClean="0"/>
                        <a:t>vió</a:t>
                      </a:r>
                      <a:r>
                        <a:rPr lang="en-GB" sz="2400" dirty="0" smtClean="0"/>
                        <a:t> </a:t>
                      </a:r>
                      <a:r>
                        <a:rPr lang="en-GB" sz="2400" dirty="0" err="1" smtClean="0"/>
                        <a:t>muchos</a:t>
                      </a:r>
                      <a:r>
                        <a:rPr lang="en-GB" sz="2400" dirty="0" smtClean="0"/>
                        <a:t> </a:t>
                      </a:r>
                      <a:r>
                        <a:rPr lang="en-GB" sz="2400" dirty="0" err="1" smtClean="0"/>
                        <a:t>peces</a:t>
                      </a:r>
                      <a:r>
                        <a:rPr lang="en-GB" sz="2400" dirty="0" smtClean="0"/>
                        <a:t>.</a:t>
                      </a:r>
                      <a:endParaRPr lang="en-US" sz="2400" dirty="0"/>
                    </a:p>
                  </a:txBody>
                  <a:tcPr anchor="ctr"/>
                </a:tc>
                <a:tc>
                  <a:txBody>
                    <a:bodyPr/>
                    <a:lstStyle/>
                    <a:p>
                      <a:pPr algn="ctr"/>
                      <a:r>
                        <a:rPr lang="en-GB" sz="2400" dirty="0" smtClean="0"/>
                        <a:t>Lo </a:t>
                      </a:r>
                      <a:r>
                        <a:rPr lang="en-GB" sz="2400" dirty="0" err="1" smtClean="0"/>
                        <a:t>sostuvo</a:t>
                      </a:r>
                      <a:r>
                        <a:rPr lang="en-GB" sz="2400" dirty="0" smtClean="0"/>
                        <a:t> en </a:t>
                      </a:r>
                      <a:r>
                        <a:rPr lang="en-GB" sz="2400" dirty="0" err="1" smtClean="0"/>
                        <a:t>sus</a:t>
                      </a:r>
                      <a:r>
                        <a:rPr lang="en-GB" sz="2400" dirty="0" smtClean="0"/>
                        <a:t> </a:t>
                      </a:r>
                      <a:r>
                        <a:rPr lang="en-GB" sz="2400" dirty="0" err="1" smtClean="0"/>
                        <a:t>manos</a:t>
                      </a:r>
                      <a:r>
                        <a:rPr lang="en-GB" sz="2400" baseline="0" dirty="0" smtClean="0"/>
                        <a:t> </a:t>
                      </a:r>
                      <a:r>
                        <a:rPr lang="en-GB" sz="2400" baseline="0" dirty="0" err="1" smtClean="0"/>
                        <a:t>unos</a:t>
                      </a:r>
                      <a:r>
                        <a:rPr lang="en-GB" sz="2400" baseline="0" dirty="0" smtClean="0"/>
                        <a:t> </a:t>
                      </a:r>
                      <a:r>
                        <a:rPr lang="en-GB" sz="2400" baseline="0" dirty="0" err="1" smtClean="0"/>
                        <a:t>momentos</a:t>
                      </a:r>
                      <a:r>
                        <a:rPr lang="en-GB" sz="2400" baseline="0" dirty="0" smtClean="0"/>
                        <a:t>.</a:t>
                      </a:r>
                      <a:endParaRPr lang="en-US" sz="2400" dirty="0"/>
                    </a:p>
                  </a:txBody>
                  <a:tcPr anchor="ctr"/>
                </a:tc>
                <a:tc>
                  <a:txBody>
                    <a:bodyPr/>
                    <a:lstStyle/>
                    <a:p>
                      <a:pPr algn="ctr"/>
                      <a:r>
                        <a:rPr lang="en-GB" sz="2400" dirty="0" err="1" smtClean="0"/>
                        <a:t>Volvió</a:t>
                      </a:r>
                      <a:r>
                        <a:rPr lang="en-GB" sz="2400" dirty="0" smtClean="0"/>
                        <a:t> a </a:t>
                      </a:r>
                      <a:r>
                        <a:rPr lang="en-GB" sz="2400" dirty="0" err="1" smtClean="0"/>
                        <a:t>atrapar</a:t>
                      </a:r>
                      <a:r>
                        <a:rPr lang="en-GB" sz="2400" baseline="0" dirty="0" smtClean="0"/>
                        <a:t> el </a:t>
                      </a:r>
                      <a:r>
                        <a:rPr lang="en-GB" sz="2400" baseline="0" dirty="0" err="1" smtClean="0"/>
                        <a:t>pez</a:t>
                      </a:r>
                      <a:r>
                        <a:rPr lang="en-GB" sz="2400" baseline="0" dirty="0" smtClean="0"/>
                        <a:t> y lo </a:t>
                      </a:r>
                      <a:r>
                        <a:rPr lang="en-GB" sz="2400" baseline="0" dirty="0" err="1" smtClean="0"/>
                        <a:t>observó</a:t>
                      </a:r>
                      <a:r>
                        <a:rPr lang="en-GB" sz="2400" baseline="0" dirty="0" smtClean="0"/>
                        <a:t>.</a:t>
                      </a:r>
                      <a:endParaRPr lang="en-US" sz="2400" dirty="0"/>
                    </a:p>
                  </a:txBody>
                  <a:tcPr anchor="ctr"/>
                </a:tc>
              </a:tr>
              <a:tr h="1955837">
                <a:tc>
                  <a:txBody>
                    <a:bodyPr/>
                    <a:lstStyle/>
                    <a:p>
                      <a:pPr algn="ctr"/>
                      <a:r>
                        <a:rPr lang="en-GB" sz="2400" dirty="0" smtClean="0"/>
                        <a:t>¿</a:t>
                      </a:r>
                      <a:r>
                        <a:rPr lang="en-GB" sz="2400" dirty="0" err="1" smtClean="0"/>
                        <a:t>Por</a:t>
                      </a:r>
                      <a:r>
                        <a:rPr lang="en-GB" sz="2400" dirty="0" smtClean="0"/>
                        <a:t> </a:t>
                      </a:r>
                      <a:r>
                        <a:rPr lang="en-GB" sz="2400" dirty="0" err="1" smtClean="0"/>
                        <a:t>qué</a:t>
                      </a:r>
                      <a:r>
                        <a:rPr lang="en-GB" sz="2400" dirty="0" smtClean="0"/>
                        <a:t> </a:t>
                      </a:r>
                      <a:r>
                        <a:rPr lang="en-GB" sz="2400" dirty="0" err="1" smtClean="0"/>
                        <a:t>siempre</a:t>
                      </a:r>
                      <a:r>
                        <a:rPr lang="en-GB" sz="2400" dirty="0" smtClean="0"/>
                        <a:t> </a:t>
                      </a:r>
                      <a:r>
                        <a:rPr lang="en-GB" sz="2400" dirty="0" err="1" smtClean="0"/>
                        <a:t>pescaba</a:t>
                      </a:r>
                      <a:r>
                        <a:rPr lang="en-GB" sz="2400" dirty="0" smtClean="0"/>
                        <a:t> el </a:t>
                      </a:r>
                      <a:r>
                        <a:rPr lang="en-GB" sz="2400" dirty="0" err="1" smtClean="0"/>
                        <a:t>mismo</a:t>
                      </a:r>
                      <a:r>
                        <a:rPr lang="en-GB" sz="2400" dirty="0" smtClean="0"/>
                        <a:t> </a:t>
                      </a:r>
                      <a:r>
                        <a:rPr lang="en-GB" sz="2400" dirty="0" err="1" smtClean="0"/>
                        <a:t>pez</a:t>
                      </a:r>
                      <a:r>
                        <a:rPr lang="en-GB" sz="2400" dirty="0" smtClean="0"/>
                        <a:t>?</a:t>
                      </a:r>
                      <a:endParaRPr lang="en-US" sz="2400" dirty="0"/>
                    </a:p>
                  </a:txBody>
                  <a:tcPr anchor="ctr"/>
                </a:tc>
                <a:tc>
                  <a:txBody>
                    <a:bodyPr/>
                    <a:lstStyle/>
                    <a:p>
                      <a:pPr algn="ctr"/>
                      <a:r>
                        <a:rPr lang="en-GB" sz="2400" dirty="0" err="1" smtClean="0"/>
                        <a:t>Pescaba</a:t>
                      </a:r>
                      <a:r>
                        <a:rPr lang="en-GB" sz="2400" dirty="0" smtClean="0"/>
                        <a:t> </a:t>
                      </a:r>
                      <a:r>
                        <a:rPr lang="en-GB" sz="2400" dirty="0" err="1" smtClean="0"/>
                        <a:t>para</a:t>
                      </a:r>
                      <a:r>
                        <a:rPr lang="en-GB" sz="2400" baseline="0" dirty="0" smtClean="0"/>
                        <a:t> </a:t>
                      </a:r>
                      <a:r>
                        <a:rPr lang="en-GB" sz="2400" baseline="0" dirty="0" err="1" smtClean="0"/>
                        <a:t>perder</a:t>
                      </a:r>
                      <a:r>
                        <a:rPr lang="en-GB" sz="2400" baseline="0" dirty="0" smtClean="0"/>
                        <a:t> el </a:t>
                      </a:r>
                      <a:r>
                        <a:rPr lang="en-GB" sz="2400" baseline="0" dirty="0" err="1" smtClean="0"/>
                        <a:t>tiempo</a:t>
                      </a:r>
                      <a:r>
                        <a:rPr lang="en-GB" sz="2400" baseline="0" dirty="0" smtClean="0">
                          <a:solidFill>
                            <a:srgbClr val="FF0000"/>
                          </a:solidFill>
                        </a:rPr>
                        <a:t>,</a:t>
                      </a:r>
                      <a:r>
                        <a:rPr lang="en-GB" sz="2400" baseline="0" dirty="0" smtClean="0"/>
                        <a:t> no </a:t>
                      </a:r>
                      <a:r>
                        <a:rPr lang="en-GB" sz="2400" baseline="0" dirty="0" err="1" smtClean="0"/>
                        <a:t>para</a:t>
                      </a:r>
                      <a:r>
                        <a:rPr lang="en-GB" sz="2400" baseline="0" dirty="0" smtClean="0"/>
                        <a:t> </a:t>
                      </a:r>
                      <a:r>
                        <a:rPr lang="en-GB" sz="2400" baseline="0" dirty="0" err="1" smtClean="0"/>
                        <a:t>conseguir</a:t>
                      </a:r>
                      <a:r>
                        <a:rPr lang="en-GB" sz="2400" baseline="0" dirty="0" smtClean="0"/>
                        <a:t> </a:t>
                      </a:r>
                      <a:r>
                        <a:rPr lang="en-GB" sz="2400" baseline="0" dirty="0" err="1" smtClean="0"/>
                        <a:t>peces</a:t>
                      </a:r>
                      <a:r>
                        <a:rPr lang="en-GB" sz="2400" baseline="0" dirty="0" smtClean="0"/>
                        <a:t>.</a:t>
                      </a:r>
                      <a:endParaRPr lang="en-US" sz="2400" dirty="0"/>
                    </a:p>
                  </a:txBody>
                  <a:tcPr anchor="ctr"/>
                </a:tc>
                <a:tc>
                  <a:txBody>
                    <a:bodyPr/>
                    <a:lstStyle/>
                    <a:p>
                      <a:pPr algn="ctr"/>
                      <a:r>
                        <a:rPr lang="en-GB" sz="2400" dirty="0" smtClean="0"/>
                        <a:t>El </a:t>
                      </a:r>
                      <a:r>
                        <a:rPr lang="en-GB" sz="2400" dirty="0" err="1" smtClean="0"/>
                        <a:t>segundo</a:t>
                      </a:r>
                      <a:r>
                        <a:rPr lang="en-GB" sz="2400" dirty="0" smtClean="0"/>
                        <a:t> </a:t>
                      </a:r>
                      <a:r>
                        <a:rPr lang="en-GB" sz="2400" dirty="0" err="1" smtClean="0"/>
                        <a:t>día</a:t>
                      </a:r>
                      <a:r>
                        <a:rPr lang="en-GB" sz="2400" dirty="0" smtClean="0"/>
                        <a:t> </a:t>
                      </a:r>
                      <a:r>
                        <a:rPr lang="en-GB" sz="2400" dirty="0" err="1" smtClean="0"/>
                        <a:t>volvió</a:t>
                      </a:r>
                      <a:r>
                        <a:rPr lang="en-GB" sz="2400" baseline="0" dirty="0" smtClean="0"/>
                        <a:t> a </a:t>
                      </a:r>
                      <a:r>
                        <a:rPr lang="en-GB" sz="2400" baseline="0" dirty="0" err="1" smtClean="0"/>
                        <a:t>atraparlo</a:t>
                      </a:r>
                      <a:r>
                        <a:rPr lang="en-GB" sz="2400" baseline="0" dirty="0" smtClean="0"/>
                        <a:t> y el </a:t>
                      </a:r>
                      <a:r>
                        <a:rPr lang="en-GB" sz="2400" baseline="0" dirty="0" err="1" smtClean="0"/>
                        <a:t>tercer</a:t>
                      </a:r>
                      <a:r>
                        <a:rPr lang="en-GB" sz="2400" baseline="0" dirty="0" smtClean="0"/>
                        <a:t> </a:t>
                      </a:r>
                      <a:r>
                        <a:rPr lang="en-GB" sz="2400" baseline="0" dirty="0" err="1" smtClean="0"/>
                        <a:t>día</a:t>
                      </a:r>
                      <a:r>
                        <a:rPr lang="en-GB" sz="2400" baseline="0" dirty="0" smtClean="0"/>
                        <a:t> </a:t>
                      </a:r>
                      <a:r>
                        <a:rPr lang="en-GB" sz="2400" baseline="0" dirty="0" err="1" smtClean="0"/>
                        <a:t>igual</a:t>
                      </a:r>
                      <a:r>
                        <a:rPr lang="en-GB" sz="2400" baseline="0" dirty="0" smtClean="0"/>
                        <a:t>.</a:t>
                      </a:r>
                      <a:endParaRPr lang="en-US" sz="2400" dirty="0"/>
                    </a:p>
                  </a:txBody>
                  <a:tcPr anchor="ctr"/>
                </a:tc>
                <a:tc>
                  <a:txBody>
                    <a:bodyPr/>
                    <a:lstStyle/>
                    <a:p>
                      <a:pPr algn="ctr"/>
                      <a:r>
                        <a:rPr lang="en-GB" sz="2400" dirty="0" smtClean="0"/>
                        <a:t>El </a:t>
                      </a:r>
                      <a:r>
                        <a:rPr lang="en-GB" sz="2400" dirty="0" err="1" smtClean="0"/>
                        <a:t>pez</a:t>
                      </a:r>
                      <a:r>
                        <a:rPr lang="en-GB" sz="2400" dirty="0" smtClean="0"/>
                        <a:t> se </a:t>
                      </a:r>
                      <a:r>
                        <a:rPr lang="en-GB" sz="2400" dirty="0" err="1" smtClean="0"/>
                        <a:t>sentía</a:t>
                      </a:r>
                      <a:r>
                        <a:rPr lang="en-GB" sz="2400" dirty="0" smtClean="0"/>
                        <a:t> tan solo </a:t>
                      </a:r>
                      <a:r>
                        <a:rPr lang="en-GB" sz="2400" dirty="0" err="1" smtClean="0"/>
                        <a:t>como</a:t>
                      </a:r>
                      <a:r>
                        <a:rPr lang="en-GB" sz="2400" dirty="0" smtClean="0"/>
                        <a:t> </a:t>
                      </a:r>
                      <a:r>
                        <a:rPr lang="en-GB" sz="2400" dirty="0" err="1" smtClean="0"/>
                        <a:t>él</a:t>
                      </a:r>
                      <a:r>
                        <a:rPr lang="en-GB" sz="2400" dirty="0" smtClean="0"/>
                        <a:t>. </a:t>
                      </a:r>
                      <a:endParaRPr lang="en-US" sz="2400" dirty="0"/>
                    </a:p>
                  </a:txBody>
                  <a:tcPr anchor="ctr"/>
                </a:tc>
              </a:tr>
              <a:tr h="2160514">
                <a:tc>
                  <a:txBody>
                    <a:bodyPr/>
                    <a:lstStyle/>
                    <a:p>
                      <a:pPr algn="ctr"/>
                      <a:r>
                        <a:rPr lang="en-GB" sz="2400" dirty="0" smtClean="0"/>
                        <a:t>Un </a:t>
                      </a:r>
                      <a:r>
                        <a:rPr lang="en-GB" sz="2400" dirty="0" err="1" smtClean="0"/>
                        <a:t>día</a:t>
                      </a:r>
                      <a:r>
                        <a:rPr lang="en-GB" sz="2400" dirty="0" smtClean="0"/>
                        <a:t> </a:t>
                      </a:r>
                      <a:r>
                        <a:rPr lang="en-GB" sz="2400" dirty="0" err="1" smtClean="0"/>
                        <a:t>pescó</a:t>
                      </a:r>
                      <a:r>
                        <a:rPr lang="en-GB" sz="2400" dirty="0" smtClean="0"/>
                        <a:t> un </a:t>
                      </a:r>
                      <a:r>
                        <a:rPr lang="en-GB" sz="2400" dirty="0" err="1" smtClean="0"/>
                        <a:t>pez</a:t>
                      </a:r>
                      <a:r>
                        <a:rPr lang="en-GB" sz="2400" dirty="0" smtClean="0"/>
                        <a:t> con dos </a:t>
                      </a:r>
                      <a:r>
                        <a:rPr lang="en-GB" sz="2400" dirty="0" err="1" smtClean="0"/>
                        <a:t>motitas</a:t>
                      </a:r>
                      <a:r>
                        <a:rPr lang="en-GB" sz="2400" dirty="0" smtClean="0"/>
                        <a:t> en la </a:t>
                      </a:r>
                      <a:r>
                        <a:rPr lang="en-GB" sz="2400" dirty="0" err="1" smtClean="0"/>
                        <a:t>aleta</a:t>
                      </a:r>
                      <a:r>
                        <a:rPr lang="en-GB" sz="2400" dirty="0" smtClean="0"/>
                        <a:t>.</a:t>
                      </a:r>
                      <a:endParaRPr lang="en-US" sz="2400" dirty="0"/>
                    </a:p>
                  </a:txBody>
                  <a:tcPr anchor="ctr"/>
                </a:tc>
                <a:tc>
                  <a:txBody>
                    <a:bodyPr/>
                    <a:lstStyle/>
                    <a:p>
                      <a:pPr algn="ctr"/>
                      <a:r>
                        <a:rPr lang="en-GB" sz="2000" dirty="0" smtClean="0"/>
                        <a:t>Al</a:t>
                      </a:r>
                      <a:r>
                        <a:rPr lang="en-GB" sz="2000" baseline="0" dirty="0" smtClean="0"/>
                        <a:t> </a:t>
                      </a:r>
                      <a:r>
                        <a:rPr lang="en-GB" sz="2000" baseline="0" dirty="0" err="1" smtClean="0"/>
                        <a:t>pez</a:t>
                      </a:r>
                      <a:r>
                        <a:rPr lang="en-GB" sz="2000" baseline="0" dirty="0" smtClean="0"/>
                        <a:t> le </a:t>
                      </a:r>
                      <a:r>
                        <a:rPr lang="en-GB" sz="2000" baseline="0" dirty="0" err="1" smtClean="0"/>
                        <a:t>faltaban</a:t>
                      </a:r>
                      <a:r>
                        <a:rPr lang="en-GB" sz="2000" baseline="0" dirty="0" smtClean="0"/>
                        <a:t> </a:t>
                      </a:r>
                      <a:r>
                        <a:rPr lang="en-GB" sz="2000" baseline="0" dirty="0" err="1" smtClean="0"/>
                        <a:t>escamas</a:t>
                      </a:r>
                      <a:r>
                        <a:rPr lang="en-GB" sz="2000" baseline="0" dirty="0" smtClean="0"/>
                        <a:t> en un </a:t>
                      </a:r>
                      <a:r>
                        <a:rPr lang="en-GB" sz="2000" baseline="0" dirty="0" err="1" smtClean="0"/>
                        <a:t>flanco</a:t>
                      </a:r>
                      <a:r>
                        <a:rPr lang="en-GB" sz="2000" baseline="0" dirty="0" smtClean="0"/>
                        <a:t> – era </a:t>
                      </a:r>
                      <a:r>
                        <a:rPr lang="en-GB" sz="2000" baseline="0" dirty="0" err="1" smtClean="0"/>
                        <a:t>también</a:t>
                      </a:r>
                      <a:r>
                        <a:rPr lang="en-GB" sz="2000" baseline="0" dirty="0" smtClean="0"/>
                        <a:t> </a:t>
                      </a:r>
                      <a:r>
                        <a:rPr lang="en-GB" sz="2000" baseline="0" dirty="0" err="1" smtClean="0"/>
                        <a:t>muy</a:t>
                      </a:r>
                      <a:r>
                        <a:rPr lang="en-GB" sz="2000" baseline="0" dirty="0" smtClean="0"/>
                        <a:t> </a:t>
                      </a:r>
                      <a:r>
                        <a:rPr lang="en-GB" sz="2000" baseline="0" dirty="0" err="1" smtClean="0"/>
                        <a:t>viejo</a:t>
                      </a:r>
                      <a:r>
                        <a:rPr lang="en-GB" sz="2000" baseline="0" dirty="0" smtClean="0"/>
                        <a:t>.</a:t>
                      </a:r>
                      <a:endParaRPr lang="en-US" sz="2000" dirty="0"/>
                    </a:p>
                  </a:txBody>
                  <a:tcPr anchor="ctr"/>
                </a:tc>
                <a:tc>
                  <a:txBody>
                    <a:bodyPr/>
                    <a:lstStyle/>
                    <a:p>
                      <a:pPr algn="ctr"/>
                      <a:r>
                        <a:rPr lang="en-GB" sz="2400" dirty="0" err="1" smtClean="0"/>
                        <a:t>Cada</a:t>
                      </a:r>
                      <a:r>
                        <a:rPr lang="en-GB" sz="2400" dirty="0" smtClean="0"/>
                        <a:t> </a:t>
                      </a:r>
                      <a:r>
                        <a:rPr lang="en-GB" sz="2400" dirty="0" err="1" smtClean="0"/>
                        <a:t>día</a:t>
                      </a:r>
                      <a:r>
                        <a:rPr lang="en-GB" sz="2400" dirty="0" smtClean="0"/>
                        <a:t> </a:t>
                      </a:r>
                      <a:r>
                        <a:rPr lang="en-GB" sz="2400" dirty="0" err="1" smtClean="0"/>
                        <a:t>colocaba</a:t>
                      </a:r>
                      <a:r>
                        <a:rPr lang="en-GB" sz="2400" dirty="0" smtClean="0"/>
                        <a:t> </a:t>
                      </a:r>
                      <a:r>
                        <a:rPr lang="en-GB" sz="2400" dirty="0" err="1" smtClean="0"/>
                        <a:t>su</a:t>
                      </a:r>
                      <a:r>
                        <a:rPr lang="en-GB" sz="2400" dirty="0" smtClean="0"/>
                        <a:t> </a:t>
                      </a:r>
                      <a:r>
                        <a:rPr lang="en-GB" sz="2400" dirty="0" err="1" smtClean="0"/>
                        <a:t>caña</a:t>
                      </a:r>
                      <a:r>
                        <a:rPr lang="en-GB" sz="2400" baseline="0" dirty="0" smtClean="0"/>
                        <a:t> y </a:t>
                      </a:r>
                      <a:r>
                        <a:rPr lang="en-GB" sz="2400" baseline="0" dirty="0" err="1" smtClean="0"/>
                        <a:t>esperaba</a:t>
                      </a:r>
                      <a:r>
                        <a:rPr lang="en-GB" sz="2400" baseline="0" dirty="0" smtClean="0"/>
                        <a:t> </a:t>
                      </a:r>
                      <a:r>
                        <a:rPr lang="en-GB" sz="2400" baseline="0" dirty="0" err="1" smtClean="0"/>
                        <a:t>hasta</a:t>
                      </a:r>
                      <a:r>
                        <a:rPr lang="en-GB" sz="2400" baseline="0" dirty="0" smtClean="0"/>
                        <a:t> </a:t>
                      </a:r>
                      <a:r>
                        <a:rPr lang="en-GB" sz="2400" baseline="0" dirty="0" err="1" smtClean="0"/>
                        <a:t>que</a:t>
                      </a:r>
                      <a:r>
                        <a:rPr lang="en-GB" sz="2400" baseline="0" dirty="0" smtClean="0"/>
                        <a:t> se </a:t>
                      </a:r>
                      <a:r>
                        <a:rPr lang="en-GB" sz="2400" baseline="0" dirty="0" err="1" smtClean="0"/>
                        <a:t>ponía</a:t>
                      </a:r>
                      <a:r>
                        <a:rPr lang="en-GB" sz="2400" baseline="0" dirty="0" smtClean="0"/>
                        <a:t> el sol.</a:t>
                      </a:r>
                      <a:endParaRPr lang="en-US" sz="2400" dirty="0"/>
                    </a:p>
                  </a:txBody>
                  <a:tcPr anchor="ctr"/>
                </a:tc>
                <a:tc>
                  <a:txBody>
                    <a:bodyPr/>
                    <a:lstStyle/>
                    <a:p>
                      <a:pPr algn="ctr"/>
                      <a:r>
                        <a:rPr lang="en-GB" sz="2400" dirty="0" err="1" smtClean="0"/>
                        <a:t>Érase</a:t>
                      </a:r>
                      <a:r>
                        <a:rPr lang="en-GB" sz="2400" baseline="0" dirty="0" smtClean="0"/>
                        <a:t> </a:t>
                      </a:r>
                      <a:r>
                        <a:rPr lang="en-GB" sz="2400" baseline="0" dirty="0" err="1" smtClean="0"/>
                        <a:t>una</a:t>
                      </a:r>
                      <a:r>
                        <a:rPr lang="en-GB" sz="2400" baseline="0" dirty="0" smtClean="0"/>
                        <a:t> </a:t>
                      </a:r>
                      <a:r>
                        <a:rPr lang="en-GB" sz="2400" baseline="0" dirty="0" err="1" smtClean="0"/>
                        <a:t>vez</a:t>
                      </a:r>
                      <a:r>
                        <a:rPr lang="en-GB" sz="2400" baseline="0" dirty="0" smtClean="0"/>
                        <a:t> un</a:t>
                      </a:r>
                      <a:r>
                        <a:rPr lang="en-GB" sz="2400" dirty="0" smtClean="0"/>
                        <a:t> </a:t>
                      </a:r>
                      <a:r>
                        <a:rPr lang="en-GB" sz="2400" dirty="0" err="1" smtClean="0"/>
                        <a:t>viejo</a:t>
                      </a:r>
                      <a:r>
                        <a:rPr lang="en-GB" sz="2400" dirty="0" smtClean="0"/>
                        <a:t> </a:t>
                      </a:r>
                      <a:r>
                        <a:rPr lang="en-GB" sz="2400" dirty="0" err="1" smtClean="0"/>
                        <a:t>que</a:t>
                      </a:r>
                      <a:r>
                        <a:rPr lang="en-GB" sz="2400" dirty="0" smtClean="0"/>
                        <a:t> </a:t>
                      </a:r>
                      <a:r>
                        <a:rPr lang="en-GB" sz="2400" dirty="0" err="1" smtClean="0"/>
                        <a:t>iba</a:t>
                      </a:r>
                      <a:r>
                        <a:rPr lang="en-GB" sz="2400" baseline="0" dirty="0" smtClean="0"/>
                        <a:t> a </a:t>
                      </a:r>
                      <a:r>
                        <a:rPr lang="en-GB" sz="2400" baseline="0" dirty="0" err="1" smtClean="0"/>
                        <a:t>pescar</a:t>
                      </a:r>
                      <a:r>
                        <a:rPr lang="en-GB" sz="2400" baseline="0" dirty="0" smtClean="0"/>
                        <a:t> </a:t>
                      </a:r>
                      <a:r>
                        <a:rPr lang="en-GB" sz="2400" baseline="0" dirty="0" err="1" smtClean="0"/>
                        <a:t>todos</a:t>
                      </a:r>
                      <a:r>
                        <a:rPr lang="en-GB" sz="2400" baseline="0" dirty="0" smtClean="0"/>
                        <a:t> los</a:t>
                      </a:r>
                      <a:r>
                        <a:rPr lang="en-GB" sz="2400" i="0" baseline="0" dirty="0" smtClean="0"/>
                        <a:t> </a:t>
                      </a:r>
                      <a:r>
                        <a:rPr lang="en-GB" sz="2400" i="0" baseline="0" dirty="0" err="1" smtClean="0"/>
                        <a:t>días</a:t>
                      </a:r>
                      <a:r>
                        <a:rPr lang="en-GB" sz="2400" i="1" baseline="0" dirty="0" smtClean="0"/>
                        <a:t>.</a:t>
                      </a:r>
                      <a:endParaRPr lang="en-US" sz="2400" dirty="0"/>
                    </a:p>
                  </a:txBody>
                  <a:tcPr anchor="ctr"/>
                </a:tc>
              </a:tr>
            </a:tbl>
          </a:graphicData>
        </a:graphic>
      </p:graphicFrame>
      <p:sp>
        <p:nvSpPr>
          <p:cNvPr id="4" name="TextBox 1"/>
          <p:cNvSpPr txBox="1">
            <a:spLocks noChangeArrowheads="1"/>
          </p:cNvSpPr>
          <p:nvPr/>
        </p:nvSpPr>
        <p:spPr bwMode="auto">
          <a:xfrm>
            <a:off x="214313" y="71438"/>
            <a:ext cx="8643937" cy="584200"/>
          </a:xfrm>
          <a:prstGeom prst="rect">
            <a:avLst/>
          </a:prstGeom>
          <a:solidFill>
            <a:schemeClr val="tx2">
              <a:lumMod val="60000"/>
              <a:lumOff val="40000"/>
            </a:schemeClr>
          </a:solidFill>
          <a:ln w="57150">
            <a:solidFill>
              <a:srgbClr val="A50021"/>
            </a:solidFill>
            <a:miter lim="800000"/>
            <a:headEnd/>
            <a:tailEnd/>
          </a:ln>
        </p:spPr>
        <p:txBody>
          <a:bodyPr>
            <a:spAutoFit/>
          </a:bodyPr>
          <a:lstStyle/>
          <a:p>
            <a:pPr fontAlgn="auto">
              <a:spcBef>
                <a:spcPts val="0"/>
              </a:spcBef>
              <a:spcAft>
                <a:spcPts val="0"/>
              </a:spcAft>
              <a:defRPr/>
            </a:pPr>
            <a:r>
              <a:rPr lang="en-US" sz="3200" b="1" dirty="0">
                <a:solidFill>
                  <a:schemeClr val="bg1"/>
                </a:solidFill>
                <a:latin typeface="+mn-lt"/>
              </a:rPr>
              <a:t>3 ¿</a:t>
            </a:r>
            <a:r>
              <a:rPr lang="en-US" sz="3200" b="1" dirty="0" err="1">
                <a:solidFill>
                  <a:schemeClr val="bg1"/>
                </a:solidFill>
                <a:latin typeface="+mn-lt"/>
              </a:rPr>
              <a:t>Rutina</a:t>
            </a:r>
            <a:r>
              <a:rPr lang="en-US" sz="3200" b="1" dirty="0">
                <a:solidFill>
                  <a:schemeClr val="bg1"/>
                </a:solidFill>
                <a:latin typeface="+mn-lt"/>
              </a:rPr>
              <a:t> o </a:t>
            </a:r>
            <a:r>
              <a:rPr lang="en-US" sz="3200" b="1" dirty="0" err="1" smtClean="0">
                <a:solidFill>
                  <a:schemeClr val="bg1"/>
                </a:solidFill>
                <a:latin typeface="+mn-lt"/>
              </a:rPr>
              <a:t>suceso</a:t>
            </a:r>
            <a:r>
              <a:rPr lang="en-US" sz="3200" b="1" dirty="0" smtClean="0">
                <a:solidFill>
                  <a:schemeClr val="bg1"/>
                </a:solidFill>
                <a:latin typeface="+mn-lt"/>
              </a:rPr>
              <a:t>/</a:t>
            </a:r>
            <a:r>
              <a:rPr lang="en-US" sz="3200" b="1" dirty="0" err="1" smtClean="0">
                <a:solidFill>
                  <a:schemeClr val="bg1"/>
                </a:solidFill>
                <a:latin typeface="+mn-lt"/>
              </a:rPr>
              <a:t>acci</a:t>
            </a:r>
            <a:r>
              <a:rPr lang="en-US" sz="3200" b="1" dirty="0" err="1" smtClean="0">
                <a:solidFill>
                  <a:schemeClr val="bg1"/>
                </a:solidFill>
              </a:rPr>
              <a:t>ón</a:t>
            </a:r>
            <a:r>
              <a:rPr lang="en-US" sz="3200" b="1" dirty="0" smtClean="0">
                <a:solidFill>
                  <a:schemeClr val="bg1"/>
                </a:solidFill>
                <a:latin typeface="+mn-lt"/>
              </a:rPr>
              <a:t> </a:t>
            </a:r>
            <a:r>
              <a:rPr lang="en-US" sz="3200" b="1" dirty="0">
                <a:solidFill>
                  <a:schemeClr val="bg1"/>
                </a:solidFill>
                <a:latin typeface="+mn-lt"/>
              </a:rPr>
              <a:t>(en el </a:t>
            </a:r>
            <a:r>
              <a:rPr lang="en-US" sz="3200" b="1" dirty="0" err="1">
                <a:solidFill>
                  <a:schemeClr val="bg1"/>
                </a:solidFill>
                <a:latin typeface="+mn-lt"/>
              </a:rPr>
              <a:t>pasado</a:t>
            </a:r>
            <a:r>
              <a:rPr lang="en-US" sz="3200" b="1" dirty="0">
                <a:solidFill>
                  <a:schemeClr val="bg1"/>
                </a:solidFill>
                <a:latin typeface="+mn-lt"/>
              </a:rPr>
              <a:t>)?</a:t>
            </a:r>
          </a:p>
        </p:txBody>
      </p:sp>
    </p:spTree>
    <p:extLst>
      <p:ext uri="{BB962C8B-B14F-4D97-AF65-F5344CB8AC3E}">
        <p14:creationId xmlns:p14="http://schemas.microsoft.com/office/powerpoint/2010/main" val="52651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785813"/>
          <a:ext cx="9144000" cy="6072188"/>
        </p:xfrm>
        <a:graphic>
          <a:graphicData uri="http://schemas.openxmlformats.org/drawingml/2006/table">
            <a:tbl>
              <a:tblPr firstRow="1" bandRow="1">
                <a:tableStyleId>{5940675A-B579-460E-94D1-54222C63F5DA}</a:tableStyleId>
              </a:tblPr>
              <a:tblGrid>
                <a:gridCol w="2286000"/>
                <a:gridCol w="2286000"/>
                <a:gridCol w="2286000"/>
                <a:gridCol w="2286000"/>
              </a:tblGrid>
              <a:tr h="1955837">
                <a:tc>
                  <a:txBody>
                    <a:bodyPr/>
                    <a:lstStyle/>
                    <a:p>
                      <a:pPr algn="ctr"/>
                      <a:endParaRPr lang="en-US" sz="2400" dirty="0"/>
                    </a:p>
                  </a:txBody>
                  <a:tcPr anchor="ctr"/>
                </a:tc>
                <a:tc>
                  <a:txBody>
                    <a:bodyPr/>
                    <a:lstStyle/>
                    <a:p>
                      <a:pPr algn="ctr"/>
                      <a:endParaRPr lang="en-US" sz="2400" dirty="0"/>
                    </a:p>
                  </a:txBody>
                  <a:tcPr anchor="ctr"/>
                </a:tc>
                <a:tc>
                  <a:txBody>
                    <a:bodyPr/>
                    <a:lstStyle/>
                    <a:p>
                      <a:pPr algn="ctr"/>
                      <a:endParaRPr lang="en-US" sz="2400" dirty="0"/>
                    </a:p>
                  </a:txBody>
                  <a:tcPr anchor="ctr"/>
                </a:tc>
                <a:tc>
                  <a:txBody>
                    <a:bodyPr/>
                    <a:lstStyle/>
                    <a:p>
                      <a:pPr algn="ctr"/>
                      <a:endParaRPr lang="en-US" sz="2400" dirty="0"/>
                    </a:p>
                  </a:txBody>
                  <a:tcPr anchor="ctr"/>
                </a:tc>
              </a:tr>
              <a:tr h="1955837">
                <a:tc>
                  <a:txBody>
                    <a:bodyPr/>
                    <a:lstStyle/>
                    <a:p>
                      <a:pPr algn="ctr"/>
                      <a:endParaRPr lang="en-US" sz="2400" dirty="0"/>
                    </a:p>
                  </a:txBody>
                  <a:tcPr anchor="ctr"/>
                </a:tc>
                <a:tc>
                  <a:txBody>
                    <a:bodyPr/>
                    <a:lstStyle/>
                    <a:p>
                      <a:pPr algn="ctr"/>
                      <a:endParaRPr lang="en-US" sz="2400" dirty="0"/>
                    </a:p>
                  </a:txBody>
                  <a:tcPr anchor="ctr"/>
                </a:tc>
                <a:tc>
                  <a:txBody>
                    <a:bodyPr/>
                    <a:lstStyle/>
                    <a:p>
                      <a:pPr algn="ctr"/>
                      <a:endParaRPr lang="en-US" sz="2400" dirty="0"/>
                    </a:p>
                  </a:txBody>
                  <a:tcPr anchor="ctr"/>
                </a:tc>
                <a:tc>
                  <a:txBody>
                    <a:bodyPr/>
                    <a:lstStyle/>
                    <a:p>
                      <a:pPr algn="ctr"/>
                      <a:endParaRPr lang="en-US" sz="2400" dirty="0"/>
                    </a:p>
                  </a:txBody>
                  <a:tcPr anchor="ctr"/>
                </a:tc>
              </a:tr>
              <a:tr h="2160514">
                <a:tc>
                  <a:txBody>
                    <a:bodyPr/>
                    <a:lstStyle/>
                    <a:p>
                      <a:pPr algn="ctr"/>
                      <a:endParaRPr lang="en-US" sz="2400" dirty="0"/>
                    </a:p>
                  </a:txBody>
                  <a:tcPr anchor="ctr"/>
                </a:tc>
                <a:tc>
                  <a:txBody>
                    <a:bodyPr/>
                    <a:lstStyle/>
                    <a:p>
                      <a:pPr algn="ctr"/>
                      <a:endParaRPr lang="en-US" sz="2400" dirty="0"/>
                    </a:p>
                  </a:txBody>
                  <a:tcPr anchor="ctr"/>
                </a:tc>
                <a:tc>
                  <a:txBody>
                    <a:bodyPr/>
                    <a:lstStyle/>
                    <a:p>
                      <a:pPr algn="ctr"/>
                      <a:endParaRPr lang="en-US" sz="2400" dirty="0"/>
                    </a:p>
                  </a:txBody>
                  <a:tcPr anchor="ctr"/>
                </a:tc>
                <a:tc>
                  <a:txBody>
                    <a:bodyPr/>
                    <a:lstStyle/>
                    <a:p>
                      <a:pPr algn="ctr"/>
                      <a:endParaRPr lang="en-US" sz="2400" dirty="0"/>
                    </a:p>
                  </a:txBody>
                  <a:tcPr anchor="ctr"/>
                </a:tc>
              </a:tr>
            </a:tbl>
          </a:graphicData>
        </a:graphic>
      </p:graphicFrame>
      <p:sp>
        <p:nvSpPr>
          <p:cNvPr id="4" name="TextBox 3"/>
          <p:cNvSpPr txBox="1">
            <a:spLocks noChangeArrowheads="1"/>
          </p:cNvSpPr>
          <p:nvPr/>
        </p:nvSpPr>
        <p:spPr bwMode="auto">
          <a:xfrm>
            <a:off x="-71438" y="1001713"/>
            <a:ext cx="2428876"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2200"/>
              <a:t>Érase una vez un viejo que iba a pescar todos los días</a:t>
            </a:r>
            <a:r>
              <a:rPr lang="en-GB" sz="2200" i="1"/>
              <a:t>.</a:t>
            </a:r>
            <a:endParaRPr lang="en-US" sz="2200"/>
          </a:p>
        </p:txBody>
      </p:sp>
      <p:sp>
        <p:nvSpPr>
          <p:cNvPr id="5" name="TextBox 4"/>
          <p:cNvSpPr txBox="1">
            <a:spLocks noChangeArrowheads="1"/>
          </p:cNvSpPr>
          <p:nvPr/>
        </p:nvSpPr>
        <p:spPr bwMode="auto">
          <a:xfrm>
            <a:off x="2214563" y="857250"/>
            <a:ext cx="2428875"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2200"/>
              <a:t>Cada día colocaba su caña y esperaba hasta que se ponía el sol.</a:t>
            </a:r>
            <a:endParaRPr lang="en-US" sz="2200"/>
          </a:p>
        </p:txBody>
      </p:sp>
      <p:sp>
        <p:nvSpPr>
          <p:cNvPr id="6" name="TextBox 5"/>
          <p:cNvSpPr txBox="1">
            <a:spLocks noChangeArrowheads="1"/>
          </p:cNvSpPr>
          <p:nvPr/>
        </p:nvSpPr>
        <p:spPr bwMode="auto">
          <a:xfrm>
            <a:off x="4572000" y="1198563"/>
            <a:ext cx="24288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2000"/>
              <a:t>Un día pescó un pez con dos motitas en la aleta.</a:t>
            </a:r>
            <a:endParaRPr lang="en-US" sz="2000"/>
          </a:p>
        </p:txBody>
      </p:sp>
      <p:sp>
        <p:nvSpPr>
          <p:cNvPr id="7" name="TextBox 6"/>
          <p:cNvSpPr txBox="1">
            <a:spLocks noChangeArrowheads="1"/>
          </p:cNvSpPr>
          <p:nvPr/>
        </p:nvSpPr>
        <p:spPr bwMode="auto">
          <a:xfrm>
            <a:off x="6715125" y="928688"/>
            <a:ext cx="24288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2000"/>
              <a:t>Lo sostuvo en sus manos unos momentos.</a:t>
            </a:r>
            <a:endParaRPr lang="en-US" sz="2000"/>
          </a:p>
        </p:txBody>
      </p:sp>
      <p:sp>
        <p:nvSpPr>
          <p:cNvPr id="8" name="TextBox 7"/>
          <p:cNvSpPr txBox="1">
            <a:spLocks noChangeArrowheads="1"/>
          </p:cNvSpPr>
          <p:nvPr/>
        </p:nvSpPr>
        <p:spPr bwMode="auto">
          <a:xfrm>
            <a:off x="0" y="3413294"/>
            <a:ext cx="24288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2000" dirty="0" err="1"/>
              <a:t>Decidió</a:t>
            </a:r>
            <a:r>
              <a:rPr lang="en-GB" sz="2000" dirty="0"/>
              <a:t> </a:t>
            </a:r>
            <a:r>
              <a:rPr lang="en-GB" sz="2000" dirty="0" err="1" smtClean="0"/>
              <a:t>devolver</a:t>
            </a:r>
            <a:r>
              <a:rPr lang="en-GB" sz="2000" dirty="0" smtClean="0"/>
              <a:t> el </a:t>
            </a:r>
            <a:r>
              <a:rPr lang="en-GB" sz="2000" dirty="0" err="1" smtClean="0"/>
              <a:t>pez</a:t>
            </a:r>
            <a:r>
              <a:rPr lang="en-GB" sz="2000" dirty="0" smtClean="0"/>
              <a:t> </a:t>
            </a:r>
            <a:r>
              <a:rPr lang="en-GB" sz="2000" dirty="0"/>
              <a:t>al </a:t>
            </a:r>
            <a:r>
              <a:rPr lang="en-GB" sz="2000" dirty="0" err="1"/>
              <a:t>agua</a:t>
            </a:r>
            <a:r>
              <a:rPr lang="en-GB" sz="2000" dirty="0"/>
              <a:t>.</a:t>
            </a:r>
            <a:endParaRPr lang="en-US" sz="2000" dirty="0"/>
          </a:p>
          <a:p>
            <a:pPr algn="ctr"/>
            <a:endParaRPr lang="en-US" sz="2000" dirty="0"/>
          </a:p>
        </p:txBody>
      </p:sp>
      <p:sp>
        <p:nvSpPr>
          <p:cNvPr id="9" name="TextBox 8"/>
          <p:cNvSpPr txBox="1">
            <a:spLocks noChangeArrowheads="1"/>
          </p:cNvSpPr>
          <p:nvPr/>
        </p:nvSpPr>
        <p:spPr bwMode="auto">
          <a:xfrm>
            <a:off x="2286000" y="3308519"/>
            <a:ext cx="24288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2000" dirty="0" err="1"/>
              <a:t>Pescaba</a:t>
            </a:r>
            <a:r>
              <a:rPr lang="en-GB" sz="2000" dirty="0"/>
              <a:t> </a:t>
            </a:r>
            <a:r>
              <a:rPr lang="en-GB" sz="2000" dirty="0" err="1"/>
              <a:t>para</a:t>
            </a:r>
            <a:r>
              <a:rPr lang="en-GB" sz="2000" dirty="0"/>
              <a:t> </a:t>
            </a:r>
            <a:r>
              <a:rPr lang="en-GB" sz="2000" dirty="0" err="1"/>
              <a:t>perder</a:t>
            </a:r>
            <a:r>
              <a:rPr lang="en-GB" sz="2000" dirty="0"/>
              <a:t> el </a:t>
            </a:r>
            <a:r>
              <a:rPr lang="en-GB" sz="2000" dirty="0" err="1" smtClean="0"/>
              <a:t>tiempo</a:t>
            </a:r>
            <a:r>
              <a:rPr lang="en-GB" sz="2000" dirty="0" smtClean="0">
                <a:solidFill>
                  <a:srgbClr val="FF0000"/>
                </a:solidFill>
              </a:rPr>
              <a:t>,</a:t>
            </a:r>
            <a:r>
              <a:rPr lang="en-GB" sz="2000" dirty="0" smtClean="0"/>
              <a:t> </a:t>
            </a:r>
            <a:r>
              <a:rPr lang="en-GB" sz="2000" dirty="0"/>
              <a:t>no </a:t>
            </a:r>
            <a:r>
              <a:rPr lang="en-GB" sz="2000" dirty="0" err="1"/>
              <a:t>para</a:t>
            </a:r>
            <a:r>
              <a:rPr lang="en-GB" sz="2000" dirty="0"/>
              <a:t> </a:t>
            </a:r>
            <a:r>
              <a:rPr lang="en-GB" sz="2000" dirty="0" err="1"/>
              <a:t>conseguir</a:t>
            </a:r>
            <a:r>
              <a:rPr lang="en-GB" sz="2000" dirty="0"/>
              <a:t> </a:t>
            </a:r>
            <a:r>
              <a:rPr lang="en-GB" sz="2000" dirty="0" err="1"/>
              <a:t>peces</a:t>
            </a:r>
            <a:r>
              <a:rPr lang="en-GB" sz="2000" dirty="0"/>
              <a:t>.</a:t>
            </a:r>
            <a:endParaRPr lang="en-US" sz="2000" dirty="0"/>
          </a:p>
        </p:txBody>
      </p:sp>
      <p:sp>
        <p:nvSpPr>
          <p:cNvPr id="10" name="TextBox 9"/>
          <p:cNvSpPr txBox="1">
            <a:spLocks noChangeArrowheads="1"/>
          </p:cNvSpPr>
          <p:nvPr/>
        </p:nvSpPr>
        <p:spPr bwMode="auto">
          <a:xfrm>
            <a:off x="4500563" y="3319463"/>
            <a:ext cx="24288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2000"/>
              <a:t>El segundo día volvió a atraparlo y el tercer día igual.</a:t>
            </a:r>
            <a:endParaRPr lang="en-US" sz="2000"/>
          </a:p>
        </p:txBody>
      </p:sp>
      <p:sp>
        <p:nvSpPr>
          <p:cNvPr id="11" name="TextBox 10"/>
          <p:cNvSpPr txBox="1">
            <a:spLocks noChangeArrowheads="1"/>
          </p:cNvSpPr>
          <p:nvPr/>
        </p:nvSpPr>
        <p:spPr bwMode="auto">
          <a:xfrm>
            <a:off x="6786563" y="3413125"/>
            <a:ext cx="24288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2000"/>
              <a:t>Entró en el agua y vió muchos peces.</a:t>
            </a:r>
            <a:endParaRPr lang="en-US" sz="2000"/>
          </a:p>
          <a:p>
            <a:pPr algn="ctr"/>
            <a:endParaRPr lang="en-US" sz="2000"/>
          </a:p>
        </p:txBody>
      </p:sp>
      <p:sp>
        <p:nvSpPr>
          <p:cNvPr id="12" name="TextBox 11"/>
          <p:cNvSpPr txBox="1">
            <a:spLocks noChangeArrowheads="1"/>
          </p:cNvSpPr>
          <p:nvPr/>
        </p:nvSpPr>
        <p:spPr bwMode="auto">
          <a:xfrm>
            <a:off x="-71438" y="5176838"/>
            <a:ext cx="2428876"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2000"/>
              <a:t>¿Por qué siempre pescaba el mismo pez?</a:t>
            </a:r>
            <a:endParaRPr lang="en-US" sz="2000"/>
          </a:p>
          <a:p>
            <a:pPr algn="ctr"/>
            <a:endParaRPr lang="en-US" sz="2000"/>
          </a:p>
        </p:txBody>
      </p:sp>
      <p:sp>
        <p:nvSpPr>
          <p:cNvPr id="13" name="TextBox 12"/>
          <p:cNvSpPr txBox="1">
            <a:spLocks noChangeArrowheads="1"/>
          </p:cNvSpPr>
          <p:nvPr/>
        </p:nvSpPr>
        <p:spPr bwMode="auto">
          <a:xfrm>
            <a:off x="2286000" y="5270500"/>
            <a:ext cx="24288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2000"/>
              <a:t>Volvió a atrapar el pez y lo observó.</a:t>
            </a:r>
            <a:endParaRPr lang="en-US" sz="2000"/>
          </a:p>
          <a:p>
            <a:pPr algn="ctr"/>
            <a:endParaRPr lang="en-US" sz="2000"/>
          </a:p>
        </p:txBody>
      </p:sp>
      <p:sp>
        <p:nvSpPr>
          <p:cNvPr id="14" name="TextBox 13"/>
          <p:cNvSpPr txBox="1">
            <a:spLocks noChangeArrowheads="1"/>
          </p:cNvSpPr>
          <p:nvPr/>
        </p:nvSpPr>
        <p:spPr bwMode="auto">
          <a:xfrm>
            <a:off x="4572000" y="4929188"/>
            <a:ext cx="2428875"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2000" dirty="0"/>
              <a:t>Al </a:t>
            </a:r>
            <a:r>
              <a:rPr lang="en-GB" sz="2000" dirty="0" err="1"/>
              <a:t>pez</a:t>
            </a:r>
            <a:r>
              <a:rPr lang="en-GB" sz="2000" dirty="0"/>
              <a:t> le </a:t>
            </a:r>
            <a:r>
              <a:rPr lang="en-GB" sz="2000" dirty="0" err="1"/>
              <a:t>faltaban</a:t>
            </a:r>
            <a:r>
              <a:rPr lang="en-GB" sz="2000" dirty="0"/>
              <a:t> </a:t>
            </a:r>
            <a:r>
              <a:rPr lang="en-GB" sz="2000" dirty="0" err="1" smtClean="0"/>
              <a:t>escamas</a:t>
            </a:r>
            <a:r>
              <a:rPr lang="en-GB" sz="2000" dirty="0" smtClean="0"/>
              <a:t> </a:t>
            </a:r>
            <a:r>
              <a:rPr lang="en-GB" sz="2000" dirty="0"/>
              <a:t>en un </a:t>
            </a:r>
            <a:r>
              <a:rPr lang="en-GB" sz="2000" dirty="0" err="1"/>
              <a:t>flanco</a:t>
            </a:r>
            <a:r>
              <a:rPr lang="en-GB" sz="2000" dirty="0"/>
              <a:t> – era </a:t>
            </a:r>
            <a:r>
              <a:rPr lang="en-GB" sz="2000" dirty="0" err="1"/>
              <a:t>también</a:t>
            </a:r>
            <a:r>
              <a:rPr lang="en-GB" sz="2000" dirty="0"/>
              <a:t> </a:t>
            </a:r>
            <a:r>
              <a:rPr lang="en-GB" sz="2000" dirty="0" err="1"/>
              <a:t>muy</a:t>
            </a:r>
            <a:r>
              <a:rPr lang="en-GB" sz="2000" dirty="0"/>
              <a:t> </a:t>
            </a:r>
            <a:r>
              <a:rPr lang="en-GB" sz="2000" dirty="0" err="1"/>
              <a:t>viejo</a:t>
            </a:r>
            <a:r>
              <a:rPr lang="en-GB" sz="2000" dirty="0"/>
              <a:t>.</a:t>
            </a:r>
            <a:endParaRPr lang="en-US" sz="2000" dirty="0"/>
          </a:p>
          <a:p>
            <a:pPr algn="ctr"/>
            <a:endParaRPr lang="en-US" sz="2000" dirty="0"/>
          </a:p>
        </p:txBody>
      </p:sp>
      <p:sp>
        <p:nvSpPr>
          <p:cNvPr id="15" name="TextBox 14"/>
          <p:cNvSpPr txBox="1">
            <a:spLocks noChangeArrowheads="1"/>
          </p:cNvSpPr>
          <p:nvPr/>
        </p:nvSpPr>
        <p:spPr bwMode="auto">
          <a:xfrm>
            <a:off x="6786563" y="5270500"/>
            <a:ext cx="24288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2000"/>
              <a:t>El pez se sentía tan solo como él. </a:t>
            </a:r>
            <a:endParaRPr lang="en-US" sz="2000"/>
          </a:p>
          <a:p>
            <a:pPr algn="ctr"/>
            <a:endParaRPr lang="en-US" sz="2000"/>
          </a:p>
        </p:txBody>
      </p:sp>
      <p:sp>
        <p:nvSpPr>
          <p:cNvPr id="16" name="TextBox 1"/>
          <p:cNvSpPr txBox="1">
            <a:spLocks noChangeArrowheads="1"/>
          </p:cNvSpPr>
          <p:nvPr/>
        </p:nvSpPr>
        <p:spPr bwMode="auto">
          <a:xfrm>
            <a:off x="214313" y="71438"/>
            <a:ext cx="8643937" cy="584200"/>
          </a:xfrm>
          <a:prstGeom prst="rect">
            <a:avLst/>
          </a:prstGeom>
          <a:solidFill>
            <a:schemeClr val="tx2">
              <a:lumMod val="60000"/>
              <a:lumOff val="40000"/>
            </a:schemeClr>
          </a:solidFill>
          <a:ln w="57150">
            <a:solidFill>
              <a:srgbClr val="A50021"/>
            </a:solidFill>
            <a:miter lim="800000"/>
            <a:headEnd/>
            <a:tailEnd/>
          </a:ln>
        </p:spPr>
        <p:txBody>
          <a:bodyPr>
            <a:spAutoFit/>
          </a:bodyPr>
          <a:lstStyle/>
          <a:p>
            <a:pPr fontAlgn="auto">
              <a:spcBef>
                <a:spcPts val="0"/>
              </a:spcBef>
              <a:spcAft>
                <a:spcPts val="0"/>
              </a:spcAft>
              <a:defRPr/>
            </a:pPr>
            <a:r>
              <a:rPr lang="en-US" sz="3200" b="1" dirty="0">
                <a:solidFill>
                  <a:schemeClr val="bg1"/>
                </a:solidFill>
                <a:latin typeface="+mn-lt"/>
              </a:rPr>
              <a:t>3 ¿</a:t>
            </a:r>
            <a:r>
              <a:rPr lang="en-US" sz="3200" b="1" dirty="0" err="1">
                <a:solidFill>
                  <a:schemeClr val="bg1"/>
                </a:solidFill>
                <a:latin typeface="+mn-lt"/>
              </a:rPr>
              <a:t>Rutina</a:t>
            </a:r>
            <a:r>
              <a:rPr lang="en-US" sz="3200" b="1" dirty="0">
                <a:solidFill>
                  <a:schemeClr val="bg1"/>
                </a:solidFill>
                <a:latin typeface="+mn-lt"/>
              </a:rPr>
              <a:t> o </a:t>
            </a:r>
            <a:r>
              <a:rPr lang="en-US" sz="3200" b="1" dirty="0" err="1">
                <a:solidFill>
                  <a:schemeClr val="bg1"/>
                </a:solidFill>
                <a:latin typeface="+mn-lt"/>
              </a:rPr>
              <a:t>suceso</a:t>
            </a:r>
            <a:r>
              <a:rPr lang="en-US" sz="3200" b="1" dirty="0">
                <a:solidFill>
                  <a:schemeClr val="bg1"/>
                </a:solidFill>
                <a:latin typeface="+mn-lt"/>
              </a:rPr>
              <a:t> (en el </a:t>
            </a:r>
            <a:r>
              <a:rPr lang="en-US" sz="3200" b="1" dirty="0" err="1">
                <a:solidFill>
                  <a:schemeClr val="bg1"/>
                </a:solidFill>
                <a:latin typeface="+mn-lt"/>
              </a:rPr>
              <a:t>pasado</a:t>
            </a:r>
            <a:r>
              <a:rPr lang="en-US" sz="3200" b="1" dirty="0">
                <a:solidFill>
                  <a:schemeClr val="bg1"/>
                </a:solidFill>
                <a:latin typeface="+mn-lt"/>
              </a:rPr>
              <a:t>)?</a:t>
            </a:r>
          </a:p>
        </p:txBody>
      </p:sp>
    </p:spTree>
    <p:extLst>
      <p:ext uri="{BB962C8B-B14F-4D97-AF65-F5344CB8AC3E}">
        <p14:creationId xmlns:p14="http://schemas.microsoft.com/office/powerpoint/2010/main" val="30651849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2000"/>
                                        <p:tgtEl>
                                          <p:spTgt spid="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000"/>
                                        <p:tgtEl>
                                          <p:spTgt spid="1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2000"/>
                                        <p:tgtEl>
                                          <p:spTgt spid="1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2000"/>
                                        <p:tgtEl>
                                          <p:spTgt spid="1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2000"/>
                                        <p:tgtEl>
                                          <p:spTgt spid="1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2000"/>
                                        <p:tgtEl>
                                          <p:spTgt spid="1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626</Words>
  <Application>Microsoft Office PowerPoint</Application>
  <PresentationFormat>On-screen Show (4:3)</PresentationFormat>
  <Paragraphs>69</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4</cp:revision>
  <dcterms:created xsi:type="dcterms:W3CDTF">2011-07-07T05:28:35Z</dcterms:created>
  <dcterms:modified xsi:type="dcterms:W3CDTF">2011-09-03T05:28:46Z</dcterms:modified>
</cp:coreProperties>
</file>