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747" autoAdjust="0"/>
  </p:normalViewPr>
  <p:slideViewPr>
    <p:cSldViewPr>
      <p:cViewPr varScale="1">
        <p:scale>
          <a:sx n="55" d="100"/>
          <a:sy n="55" d="100"/>
        </p:scale>
        <p:origin x="-9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B67B0A-3159-4BBF-894E-4DEFEE2DEE19}" type="datetimeFigureOut">
              <a:rPr lang="en-GB" smtClean="0"/>
              <a:t>03/09/2011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7FE580-7C08-4BA1-9015-E676D6371453}" type="slidenum">
              <a:rPr lang="en-GB" smtClean="0"/>
              <a:t>‹#›</a:t>
            </a:fld>
            <a:endParaRPr lang="en-GB"/>
          </a:p>
        </p:txBody>
      </p:sp>
    </p:spTree>
    <p:extLst>
      <p:ext uri="{BB962C8B-B14F-4D97-AF65-F5344CB8AC3E}">
        <p14:creationId xmlns:p14="http://schemas.microsoft.com/office/powerpoint/2010/main" val="3685495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digitalshortfilmfest.com/images/corto/elmisteriodelpez.jpg"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www.zampanoproducciones.8m.com/paginas/cortometrajes.htm" TargetMode="External"/><Relationship Id="rId4" Type="http://schemas.openxmlformats.org/officeDocument/2006/relationships/hyperlink" Target="http://www.elcortometrajen100nombres.com/descarga/images/zampano_capit.jpg"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youtube.com/watch?v=5XIRh7jkFjI"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801F31-0F1A-4E7A-98F8-048C882F753D}" type="slidenum">
              <a:rPr lang="en-GB"/>
              <a:pPr/>
              <a:t>1</a:t>
            </a:fld>
            <a:endParaRPr lang="en-GB"/>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GB" dirty="0"/>
              <a:t>Homework </a:t>
            </a:r>
            <a:r>
              <a:rPr lang="en-GB" dirty="0" smtClean="0"/>
              <a:t>from previous lesson to </a:t>
            </a:r>
            <a:r>
              <a:rPr lang="en-GB" dirty="0"/>
              <a:t>consolidate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B53A93-F691-42FE-AA76-D6117A42B056}" type="slidenum">
              <a:rPr lang="en-GB"/>
              <a:pPr/>
              <a:t>2</a:t>
            </a:fld>
            <a:endParaRPr lang="en-GB"/>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GB"/>
              <a:t>Homework to consolidate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 flash version of this Spanish short film is available from : http://www.zampano.eu/cortoteca/cortoteca%20home.htm </a:t>
            </a:r>
            <a:br>
              <a:rPr lang="en-US" smtClean="0"/>
            </a:br>
            <a:r>
              <a:rPr lang="en-US" smtClean="0"/>
              <a:t/>
            </a:r>
            <a:br>
              <a:rPr lang="en-US" smtClean="0"/>
            </a:br>
            <a:r>
              <a:rPr lang="en-US" smtClean="0"/>
              <a:t>A YouTube version is also available here:</a:t>
            </a:r>
            <a:br>
              <a:rPr lang="en-US" smtClean="0"/>
            </a:br>
            <a:r>
              <a:rPr lang="en-US" smtClean="0"/>
              <a:t>http://www.youtube.com/watch?v=oJKO14gDaYU</a:t>
            </a:r>
          </a:p>
          <a:p>
            <a:r>
              <a:rPr lang="en-GB" smtClean="0"/>
              <a:t/>
            </a:r>
            <a:br>
              <a:rPr lang="en-GB" smtClean="0"/>
            </a:br>
            <a:r>
              <a:rPr lang="en-GB" smtClean="0"/>
              <a:t>It is also available on:</a:t>
            </a:r>
          </a:p>
          <a:p>
            <a:r>
              <a:rPr lang="en-US" smtClean="0"/>
              <a:t>http://www.dailymotion.com/video/x8tmmr_el-misterio-del-pez_shortfilmsC</a:t>
            </a:r>
            <a:br>
              <a:rPr lang="en-US" smtClean="0"/>
            </a:br>
            <a:endParaRPr lang="en-US" smtClean="0"/>
          </a:p>
          <a:p>
            <a:r>
              <a:rPr lang="en-US" smtClean="0"/>
              <a:t>And here:</a:t>
            </a:r>
            <a:br>
              <a:rPr lang="en-US" smtClean="0"/>
            </a:br>
            <a:r>
              <a:rPr lang="en-US" smtClean="0"/>
              <a:t>http://www.242movietv.com/video/el-misterio-del-pez </a:t>
            </a:r>
            <a:br>
              <a:rPr lang="en-US" smtClean="0"/>
            </a:br>
            <a:r>
              <a:rPr lang="en-US" smtClean="0"/>
              <a:t/>
            </a:r>
            <a:br>
              <a:rPr lang="en-US" smtClean="0"/>
            </a:br>
            <a:r>
              <a:rPr lang="en-US" b="1" smtClean="0"/>
              <a:t>Images used</a:t>
            </a:r>
            <a:br>
              <a:rPr lang="en-US" b="1" smtClean="0"/>
            </a:br>
            <a:r>
              <a:rPr lang="en-US" b="1" smtClean="0"/>
              <a:t/>
            </a:r>
            <a:br>
              <a:rPr lang="en-US" b="1" smtClean="0"/>
            </a:br>
            <a:r>
              <a:rPr lang="en-US" b="1" smtClean="0"/>
              <a:t>Man holding fish</a:t>
            </a:r>
            <a:br>
              <a:rPr lang="en-US" b="1" smtClean="0"/>
            </a:br>
            <a:r>
              <a:rPr lang="en-US" u="sng" smtClean="0">
                <a:hlinkClick r:id="rId3"/>
              </a:rPr>
              <a:t>http://www.digitalshortfilmfest.com/images/corto/elmisteriodelpez.jpg</a:t>
            </a:r>
            <a:r>
              <a:rPr lang="es-ES_tradnl" b="1" smtClean="0"/>
              <a:t> </a:t>
            </a:r>
            <a:r>
              <a:rPr lang="en-US" b="1" smtClean="0"/>
              <a:t/>
            </a:r>
            <a:br>
              <a:rPr lang="en-US" b="1" smtClean="0"/>
            </a:br>
            <a:r>
              <a:rPr lang="en-US" b="1" smtClean="0"/>
              <a:t>Fish in man’s hands</a:t>
            </a:r>
            <a:br>
              <a:rPr lang="en-US" b="1" smtClean="0"/>
            </a:br>
            <a:r>
              <a:rPr lang="en-US" u="sng" smtClean="0">
                <a:hlinkClick r:id="rId4"/>
              </a:rPr>
              <a:t>http://www.elcortometrajen100nombres.com/descarga/images/zampano_capit.jpg</a:t>
            </a:r>
            <a:r>
              <a:rPr lang="en-US" b="1" smtClean="0"/>
              <a:t> </a:t>
            </a:r>
            <a:br>
              <a:rPr lang="en-US" b="1" smtClean="0"/>
            </a:br>
            <a:r>
              <a:rPr lang="en-US" b="1" smtClean="0"/>
              <a:t>Poster</a:t>
            </a:r>
            <a:br>
              <a:rPr lang="en-US" b="1" smtClean="0"/>
            </a:br>
            <a:r>
              <a:rPr lang="en-US" u="sng" smtClean="0">
                <a:hlinkClick r:id="rId5"/>
              </a:rPr>
              <a:t>http://www.zampanoproducciones.8m.com/paginas/cortometrajes.htm</a:t>
            </a:r>
            <a:r>
              <a:rPr lang="en-US" b="1" smtClean="0"/>
              <a:t> </a:t>
            </a:r>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3051CA40-E3C2-4683-8BA1-336CF3CF890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Give students a couple of minutes in pairs to decide what type of film it could be.  Emphasise at this point that there are no right or wrong answers!  Quizás sea.... A lo mejor es.... Podría ser.....Creo que es una película.....</a:t>
            </a:r>
            <a:endParaRPr lang="en-US" smtClean="0"/>
          </a:p>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6C2B6E-8733-422B-99AE-453BBB4E5869}"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u="sng" smtClean="0">
              <a:hlinkClick r:id="rId3"/>
            </a:endParaRPr>
          </a:p>
          <a:p>
            <a:pPr eaLnBrk="1" hangingPunct="1">
              <a:spcBef>
                <a:spcPct val="0"/>
              </a:spcBef>
            </a:pPr>
            <a:r>
              <a:rPr lang="en-US" u="sng" smtClean="0">
                <a:hlinkClick r:id="rId3"/>
              </a:rPr>
              <a:t>http://www.youtube.com/watch?v=5XIRh7jkFjI</a:t>
            </a:r>
            <a:r>
              <a:rPr lang="en-GB" smtClean="0"/>
              <a:t> </a:t>
            </a:r>
            <a:br>
              <a:rPr lang="en-GB" smtClean="0"/>
            </a:br>
            <a:r>
              <a:rPr lang="en-GB" smtClean="0"/>
              <a:t>This is a 15-second trailer for the film – something more than just the images on the previous slide to give them more to go on.   </a:t>
            </a:r>
          </a:p>
          <a:p>
            <a:pPr eaLnBrk="1" hangingPunct="1">
              <a:spcBef>
                <a:spcPct val="0"/>
              </a:spcBef>
            </a:pPr>
            <a:endParaRPr lang="en-GB" smtClean="0"/>
          </a:p>
          <a:p>
            <a:pPr eaLnBrk="1" hangingPunct="1">
              <a:spcBef>
                <a:spcPct val="0"/>
              </a:spcBef>
            </a:pPr>
            <a:r>
              <a:rPr lang="en-GB" smtClean="0"/>
              <a:t>Give students a couple more minutes in pairs to decide on the other details – emphasise that there is no way of knowing at this stage – they are just having ideas.  Quizás sea.... A lo mejor es.... Podría ser.....Creo que es una película.....</a:t>
            </a:r>
            <a:endParaRPr lang="en-US" smtClean="0"/>
          </a:p>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0456A8-7C07-4621-A246-A26394CA92C4}"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dirty="0" smtClean="0"/>
              <a:t>Our students have already</a:t>
            </a:r>
            <a:r>
              <a:rPr lang="en-GB" baseline="0" dirty="0" smtClean="0"/>
              <a:t> learnt how to use ‘once upon a time’ so this is familiar to them but in these lessons they will meet more verbs in the imperfect.</a:t>
            </a:r>
            <a:endParaRPr lang="en-GB" dirty="0" smtClean="0"/>
          </a:p>
          <a:p>
            <a:pPr eaLnBrk="1" hangingPunct="1"/>
            <a:r>
              <a:rPr lang="en-GB" dirty="0" smtClean="0"/>
              <a:t>If students don’t already know this, this is an opportunity for them to learn how you say ‘Once upon a time’ in Spanish.  It makes clear that this is going to be a story.  It also introduces the main character, the main activity of the film and the actions that are repeated day after day, which implies the use of the imperfect tense.</a:t>
            </a:r>
            <a:endParaRPr lang="en-US" dirty="0" smtClean="0"/>
          </a:p>
        </p:txBody>
      </p:sp>
      <p:sp>
        <p:nvSpPr>
          <p:cNvPr id="4" name="Slide Number Placeholder 3"/>
          <p:cNvSpPr>
            <a:spLocks noGrp="1"/>
          </p:cNvSpPr>
          <p:nvPr>
            <p:ph type="sldNum" sz="quarter" idx="5"/>
          </p:nvPr>
        </p:nvSpPr>
        <p:spPr/>
        <p:txBody>
          <a:bodyPr/>
          <a:lstStyle/>
          <a:p>
            <a:pPr>
              <a:defRPr/>
            </a:pPr>
            <a:fld id="{F52C348F-A4B7-41B4-BA08-22028BC07658}"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smtClean="0"/>
              <a:t>Students match the sentence halves to describe some activities they used to do everyday when they were younger.  The answers are on the following slide.</a:t>
            </a:r>
            <a:endParaRPr lang="en-US" dirty="0" smtClean="0"/>
          </a:p>
        </p:txBody>
      </p:sp>
      <p:sp>
        <p:nvSpPr>
          <p:cNvPr id="4" name="Slide Number Placeholder 3"/>
          <p:cNvSpPr>
            <a:spLocks noGrp="1"/>
          </p:cNvSpPr>
          <p:nvPr>
            <p:ph type="sldNum" sz="quarter" idx="5"/>
          </p:nvPr>
        </p:nvSpPr>
        <p:spPr/>
        <p:txBody>
          <a:bodyPr/>
          <a:lstStyle/>
          <a:p>
            <a:pPr>
              <a:defRPr/>
            </a:pPr>
            <a:fld id="{3D0B1360-D8C4-4ACF-BED7-2C9481C27CE4}"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22CE810-ABD8-4609-81EE-F590B4A5BD06}"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smtClean="0"/>
              <a:t>Encourage students to think of things that they used to do now and then/sometimes when they were younger.  Even if this is the first time students have met the imperfect tense, it is very straightforward to form.  Most issues come in the usage and deciding whether to use this tense or the preterit.  </a:t>
            </a:r>
            <a:br>
              <a:rPr lang="en-GB" dirty="0" smtClean="0"/>
            </a:br>
            <a:r>
              <a:rPr lang="en-GB" dirty="0" smtClean="0"/>
              <a:t/>
            </a:r>
            <a:br>
              <a:rPr lang="en-GB" dirty="0" smtClean="0"/>
            </a:br>
            <a:r>
              <a:rPr lang="en-GB" dirty="0" smtClean="0"/>
              <a:t>They</a:t>
            </a:r>
            <a:r>
              <a:rPr lang="en-GB" baseline="0" dirty="0" smtClean="0"/>
              <a:t> could be asked to do an illustrated mind map/representation of things they used to do when primary school age.  This could be started in class and finished </a:t>
            </a:r>
            <a:r>
              <a:rPr lang="en-GB" baseline="0" smtClean="0"/>
              <a:t>at home.</a:t>
            </a:r>
            <a:endParaRPr lang="en-US" dirty="0" smtClean="0"/>
          </a:p>
        </p:txBody>
      </p:sp>
      <p:sp>
        <p:nvSpPr>
          <p:cNvPr id="4" name="Slide Number Placeholder 3"/>
          <p:cNvSpPr>
            <a:spLocks noGrp="1"/>
          </p:cNvSpPr>
          <p:nvPr>
            <p:ph type="sldNum" sz="quarter" idx="5"/>
          </p:nvPr>
        </p:nvSpPr>
        <p:spPr/>
        <p:txBody>
          <a:bodyPr/>
          <a:lstStyle/>
          <a:p>
            <a:pPr>
              <a:defRPr/>
            </a:pPr>
            <a:fld id="{67E9C29F-DCF3-4180-8FFA-7F4F68CABA79}"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94C688-66BB-455E-9169-0E52FED7FA26}"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344259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4C688-66BB-455E-9169-0E52FED7FA26}"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2701354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4C688-66BB-455E-9169-0E52FED7FA26}"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3696624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16A6864-D68E-4733-891F-581F9D439B13}" type="slidenum">
              <a:rPr lang="en-GB"/>
              <a:pPr/>
              <a:t>‹#›</a:t>
            </a:fld>
            <a:endParaRPr lang="en-GB"/>
          </a:p>
        </p:txBody>
      </p:sp>
    </p:spTree>
    <p:extLst>
      <p:ext uri="{BB962C8B-B14F-4D97-AF65-F5344CB8AC3E}">
        <p14:creationId xmlns:p14="http://schemas.microsoft.com/office/powerpoint/2010/main" val="424963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4C688-66BB-455E-9169-0E52FED7FA26}"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162596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94C688-66BB-455E-9169-0E52FED7FA26}"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3131197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94C688-66BB-455E-9169-0E52FED7FA26}"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309914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94C688-66BB-455E-9169-0E52FED7FA26}" type="datetimeFigureOut">
              <a:rPr lang="en-GB" smtClean="0"/>
              <a:t>03/09/2011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1620592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94C688-66BB-455E-9169-0E52FED7FA26}" type="datetimeFigureOut">
              <a:rPr lang="en-GB" smtClean="0"/>
              <a:t>03/09/2011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656542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94C688-66BB-455E-9169-0E52FED7FA26}" type="datetimeFigureOut">
              <a:rPr lang="en-GB" smtClean="0"/>
              <a:t>03/09/2011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2324604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94C688-66BB-455E-9169-0E52FED7FA26}"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4246683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94C688-66BB-455E-9169-0E52FED7FA26}"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802EB-F183-4DE1-840D-D32DCD01C25C}" type="slidenum">
              <a:rPr lang="en-GB" smtClean="0"/>
              <a:t>‹#›</a:t>
            </a:fld>
            <a:endParaRPr lang="en-GB"/>
          </a:p>
        </p:txBody>
      </p:sp>
    </p:spTree>
    <p:extLst>
      <p:ext uri="{BB962C8B-B14F-4D97-AF65-F5344CB8AC3E}">
        <p14:creationId xmlns:p14="http://schemas.microsoft.com/office/powerpoint/2010/main" val="66974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4C688-66BB-455E-9169-0E52FED7FA26}" type="datetimeFigureOut">
              <a:rPr lang="en-GB" smtClean="0"/>
              <a:t>03/09/2011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802EB-F183-4DE1-840D-D32DCD01C25C}" type="slidenum">
              <a:rPr lang="en-GB" smtClean="0"/>
              <a:t>‹#›</a:t>
            </a:fld>
            <a:endParaRPr lang="en-GB"/>
          </a:p>
        </p:txBody>
      </p:sp>
    </p:spTree>
    <p:extLst>
      <p:ext uri="{BB962C8B-B14F-4D97-AF65-F5344CB8AC3E}">
        <p14:creationId xmlns:p14="http://schemas.microsoft.com/office/powerpoint/2010/main" val="3983937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ideo" Target="file:///M:\WiderProfessionalRoles\DirectorLanguageCollege\Projects\Film%20Project\Film%20Project%202\El_misterio_del_pez\El%20Misterio%20lower%20qual.wmv"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sz="3200">
                <a:latin typeface="Showcard Gothic" pitchFamily="82" charset="0"/>
                <a:cs typeface="Arial" pitchFamily="34" charset="0"/>
              </a:rPr>
              <a:t>¡A practicar!</a:t>
            </a:r>
          </a:p>
        </p:txBody>
      </p:sp>
      <p:sp>
        <p:nvSpPr>
          <p:cNvPr id="29699" name="Rectangle 3"/>
          <p:cNvSpPr>
            <a:spLocks noGrp="1" noChangeArrowheads="1"/>
          </p:cNvSpPr>
          <p:nvPr>
            <p:ph type="body" sz="half" idx="1"/>
          </p:nvPr>
        </p:nvSpPr>
        <p:spPr>
          <a:xfrm>
            <a:off x="457200" y="1600200"/>
            <a:ext cx="8686800" cy="3197225"/>
          </a:xfrm>
        </p:spPr>
        <p:txBody>
          <a:bodyPr/>
          <a:lstStyle/>
          <a:p>
            <a:pPr>
              <a:buFontTx/>
              <a:buNone/>
            </a:pPr>
            <a:r>
              <a:rPr lang="en-GB" sz="2400" dirty="0" err="1">
                <a:latin typeface="Berlin Sans FB Demi" pitchFamily="34" charset="0"/>
              </a:rPr>
              <a:t>Rellena</a:t>
            </a:r>
            <a:r>
              <a:rPr lang="en-GB" sz="2400" dirty="0">
                <a:latin typeface="Berlin Sans FB Demi" pitchFamily="34" charset="0"/>
              </a:rPr>
              <a:t> los </a:t>
            </a:r>
            <a:r>
              <a:rPr lang="en-GB" sz="2400" dirty="0" err="1">
                <a:latin typeface="Berlin Sans FB Demi" pitchFamily="34" charset="0"/>
              </a:rPr>
              <a:t>huecos</a:t>
            </a:r>
            <a:r>
              <a:rPr lang="en-GB" sz="2400" dirty="0"/>
              <a:t>:</a:t>
            </a:r>
          </a:p>
          <a:p>
            <a:pPr>
              <a:buFontTx/>
              <a:buNone/>
            </a:pPr>
            <a:r>
              <a:rPr lang="en-GB" sz="2800" dirty="0"/>
              <a:t>	</a:t>
            </a:r>
            <a:r>
              <a:rPr lang="en-GB" sz="2000" dirty="0"/>
              <a:t>El </a:t>
            </a:r>
            <a:r>
              <a:rPr lang="en-GB" sz="2000" dirty="0" err="1"/>
              <a:t>s</a:t>
            </a:r>
            <a:r>
              <a:rPr lang="en-GB" sz="2000" dirty="0" err="1">
                <a:cs typeface="Arial" pitchFamily="34" charset="0"/>
              </a:rPr>
              <a:t>ábado</a:t>
            </a:r>
            <a:r>
              <a:rPr lang="en-GB" sz="2000" dirty="0">
                <a:cs typeface="Arial" pitchFamily="34" charset="0"/>
              </a:rPr>
              <a:t> </a:t>
            </a:r>
            <a:r>
              <a:rPr lang="en-GB" sz="2000" dirty="0" err="1">
                <a:cs typeface="Arial" pitchFamily="34" charset="0"/>
              </a:rPr>
              <a:t>pasado</a:t>
            </a:r>
            <a:r>
              <a:rPr lang="en-GB" sz="2000" dirty="0">
                <a:cs typeface="Arial" pitchFamily="34" charset="0"/>
              </a:rPr>
              <a:t> _____ a </a:t>
            </a:r>
            <a:r>
              <a:rPr lang="en-GB" sz="2000" dirty="0" err="1">
                <a:cs typeface="Arial" pitchFamily="34" charset="0"/>
              </a:rPr>
              <a:t>Londres</a:t>
            </a:r>
            <a:r>
              <a:rPr lang="en-GB" sz="2000" dirty="0">
                <a:cs typeface="Arial" pitchFamily="34" charset="0"/>
              </a:rPr>
              <a:t>. _____ mucho sol y _____en </a:t>
            </a:r>
            <a:r>
              <a:rPr lang="en-GB" sz="2000" dirty="0" err="1">
                <a:cs typeface="Arial" pitchFamily="34" charset="0"/>
              </a:rPr>
              <a:t>coche</a:t>
            </a:r>
            <a:r>
              <a:rPr lang="en-GB" sz="2000" dirty="0">
                <a:cs typeface="Arial" pitchFamily="34" charset="0"/>
              </a:rPr>
              <a:t> con </a:t>
            </a:r>
            <a:r>
              <a:rPr lang="en-GB" sz="2000" dirty="0" err="1">
                <a:cs typeface="Arial" pitchFamily="34" charset="0"/>
              </a:rPr>
              <a:t>mis</a:t>
            </a:r>
            <a:r>
              <a:rPr lang="en-GB" sz="2000" dirty="0">
                <a:cs typeface="Arial" pitchFamily="34" charset="0"/>
              </a:rPr>
              <a:t> amigos y </a:t>
            </a:r>
            <a:r>
              <a:rPr lang="en-GB" sz="2000" dirty="0" err="1">
                <a:cs typeface="Arial" pitchFamily="34" charset="0"/>
              </a:rPr>
              <a:t>mis</a:t>
            </a:r>
            <a:r>
              <a:rPr lang="en-GB" sz="2000" dirty="0">
                <a:cs typeface="Arial" pitchFamily="34" charset="0"/>
              </a:rPr>
              <a:t> padres. _____ a </a:t>
            </a:r>
            <a:r>
              <a:rPr lang="en-GB" sz="2000" dirty="0" err="1">
                <a:cs typeface="Arial" pitchFamily="34" charset="0"/>
              </a:rPr>
              <a:t>las</a:t>
            </a:r>
            <a:r>
              <a:rPr lang="en-GB" sz="2000" dirty="0">
                <a:cs typeface="Arial" pitchFamily="34" charset="0"/>
              </a:rPr>
              <a:t> </a:t>
            </a:r>
            <a:r>
              <a:rPr lang="en-GB" sz="2000" dirty="0" err="1">
                <a:cs typeface="Arial" pitchFamily="34" charset="0"/>
              </a:rPr>
              <a:t>nueve</a:t>
            </a:r>
            <a:r>
              <a:rPr lang="en-GB" sz="2000" dirty="0">
                <a:cs typeface="Arial" pitchFamily="34" charset="0"/>
              </a:rPr>
              <a:t> </a:t>
            </a:r>
            <a:r>
              <a:rPr lang="en-GB" sz="2000" dirty="0" err="1">
                <a:cs typeface="Arial" pitchFamily="34" charset="0"/>
              </a:rPr>
              <a:t>pero</a:t>
            </a:r>
            <a:r>
              <a:rPr lang="en-GB" sz="2000" dirty="0">
                <a:cs typeface="Arial" pitchFamily="34" charset="0"/>
              </a:rPr>
              <a:t> </a:t>
            </a:r>
            <a:r>
              <a:rPr lang="en-GB" sz="2000" dirty="0" err="1">
                <a:cs typeface="Arial" pitchFamily="34" charset="0"/>
              </a:rPr>
              <a:t>llegamos</a:t>
            </a:r>
            <a:r>
              <a:rPr lang="en-GB" sz="2000" dirty="0">
                <a:cs typeface="Arial" pitchFamily="34" charset="0"/>
              </a:rPr>
              <a:t> </a:t>
            </a:r>
            <a:r>
              <a:rPr lang="en-GB" sz="2000" dirty="0" err="1">
                <a:cs typeface="Arial" pitchFamily="34" charset="0"/>
              </a:rPr>
              <a:t>tarde</a:t>
            </a:r>
            <a:r>
              <a:rPr lang="en-GB" sz="2000" dirty="0">
                <a:cs typeface="Arial" pitchFamily="34" charset="0"/>
              </a:rPr>
              <a:t> </a:t>
            </a:r>
            <a:r>
              <a:rPr lang="en-GB" sz="2000" dirty="0" err="1">
                <a:cs typeface="Arial" pitchFamily="34" charset="0"/>
              </a:rPr>
              <a:t>porque</a:t>
            </a:r>
            <a:r>
              <a:rPr lang="en-GB" sz="2000" dirty="0">
                <a:cs typeface="Arial" pitchFamily="34" charset="0"/>
              </a:rPr>
              <a:t> _____ </a:t>
            </a:r>
            <a:r>
              <a:rPr lang="en-GB" sz="2000" dirty="0" err="1">
                <a:cs typeface="Arial" pitchFamily="34" charset="0"/>
              </a:rPr>
              <a:t>muchísimo</a:t>
            </a:r>
            <a:r>
              <a:rPr lang="en-GB" sz="2000" dirty="0">
                <a:cs typeface="Arial" pitchFamily="34" charset="0"/>
              </a:rPr>
              <a:t> </a:t>
            </a:r>
            <a:r>
              <a:rPr lang="en-GB" sz="2000" dirty="0" err="1">
                <a:cs typeface="Arial" pitchFamily="34" charset="0"/>
              </a:rPr>
              <a:t>tráfico</a:t>
            </a:r>
            <a:r>
              <a:rPr lang="en-GB" sz="2000" dirty="0">
                <a:cs typeface="Arial" pitchFamily="34" charset="0"/>
              </a:rPr>
              <a:t>. _____ de </a:t>
            </a:r>
            <a:r>
              <a:rPr lang="en-GB" sz="2000" dirty="0" err="1">
                <a:cs typeface="Arial" pitchFamily="34" charset="0"/>
              </a:rPr>
              <a:t>compras</a:t>
            </a:r>
            <a:r>
              <a:rPr lang="en-GB" sz="2000" dirty="0">
                <a:cs typeface="Arial" pitchFamily="34" charset="0"/>
              </a:rPr>
              <a:t> </a:t>
            </a:r>
            <a:r>
              <a:rPr lang="en-GB" sz="2000" dirty="0" smtClean="0">
                <a:cs typeface="Arial" pitchFamily="34" charset="0"/>
              </a:rPr>
              <a:t>a </a:t>
            </a:r>
            <a:r>
              <a:rPr lang="en-GB" sz="2000" dirty="0" err="1" smtClean="0">
                <a:cs typeface="Arial" pitchFamily="34" charset="0"/>
              </a:rPr>
              <a:t>las</a:t>
            </a:r>
            <a:r>
              <a:rPr lang="en-GB" sz="2000" dirty="0" smtClean="0">
                <a:cs typeface="Arial" pitchFamily="34" charset="0"/>
              </a:rPr>
              <a:t> </a:t>
            </a:r>
            <a:r>
              <a:rPr lang="en-GB" sz="2000" dirty="0" err="1">
                <a:cs typeface="Arial" pitchFamily="34" charset="0"/>
              </a:rPr>
              <a:t>tiendas</a:t>
            </a:r>
            <a:r>
              <a:rPr lang="en-GB" sz="2000" dirty="0">
                <a:cs typeface="Arial" pitchFamily="34" charset="0"/>
              </a:rPr>
              <a:t> de Oxford Street. ¡ _____ </a:t>
            </a:r>
            <a:r>
              <a:rPr lang="en-GB" sz="2000" dirty="0" err="1">
                <a:cs typeface="Arial" pitchFamily="34" charset="0"/>
              </a:rPr>
              <a:t>mucha</a:t>
            </a:r>
            <a:r>
              <a:rPr lang="en-GB" sz="2000" dirty="0">
                <a:cs typeface="Arial" pitchFamily="34" charset="0"/>
              </a:rPr>
              <a:t> </a:t>
            </a:r>
            <a:r>
              <a:rPr lang="en-GB" sz="2000" dirty="0" err="1">
                <a:cs typeface="Arial" pitchFamily="34" charset="0"/>
              </a:rPr>
              <a:t>gente</a:t>
            </a:r>
            <a:r>
              <a:rPr lang="en-GB" sz="2000" dirty="0">
                <a:cs typeface="Arial" pitchFamily="34" charset="0"/>
              </a:rPr>
              <a:t>! </a:t>
            </a:r>
            <a:r>
              <a:rPr lang="en-GB" sz="2000" dirty="0" err="1">
                <a:cs typeface="Arial" pitchFamily="34" charset="0"/>
              </a:rPr>
              <a:t>Luego</a:t>
            </a:r>
            <a:r>
              <a:rPr lang="en-GB" sz="2000" dirty="0">
                <a:cs typeface="Arial" pitchFamily="34" charset="0"/>
              </a:rPr>
              <a:t> _____ a un </a:t>
            </a:r>
            <a:r>
              <a:rPr lang="en-GB" sz="2000" dirty="0" err="1">
                <a:cs typeface="Arial" pitchFamily="34" charset="0"/>
              </a:rPr>
              <a:t>restaurante</a:t>
            </a:r>
            <a:r>
              <a:rPr lang="en-GB" sz="2000" dirty="0">
                <a:cs typeface="Arial" pitchFamily="34" charset="0"/>
              </a:rPr>
              <a:t> y </a:t>
            </a:r>
            <a:r>
              <a:rPr lang="en-GB" sz="2000" dirty="0" err="1">
                <a:cs typeface="Arial" pitchFamily="34" charset="0"/>
              </a:rPr>
              <a:t>yo</a:t>
            </a:r>
            <a:r>
              <a:rPr lang="en-GB" sz="2000" dirty="0">
                <a:cs typeface="Arial" pitchFamily="34" charset="0"/>
              </a:rPr>
              <a:t> _____ </a:t>
            </a:r>
            <a:r>
              <a:rPr lang="en-GB" sz="2000" dirty="0" err="1">
                <a:cs typeface="Arial" pitchFamily="34" charset="0"/>
              </a:rPr>
              <a:t>una</a:t>
            </a:r>
            <a:r>
              <a:rPr lang="en-GB" sz="2000" dirty="0">
                <a:cs typeface="Arial" pitchFamily="34" charset="0"/>
              </a:rPr>
              <a:t> </a:t>
            </a:r>
            <a:r>
              <a:rPr lang="en-GB" sz="2000" dirty="0" err="1">
                <a:cs typeface="Arial" pitchFamily="34" charset="0"/>
              </a:rPr>
              <a:t>hamburguesa</a:t>
            </a:r>
            <a:r>
              <a:rPr lang="en-GB" sz="2000" dirty="0">
                <a:cs typeface="Arial" pitchFamily="34" charset="0"/>
              </a:rPr>
              <a:t> con </a:t>
            </a:r>
            <a:r>
              <a:rPr lang="en-GB" sz="2000" dirty="0" err="1">
                <a:cs typeface="Arial" pitchFamily="34" charset="0"/>
              </a:rPr>
              <a:t>ensalada</a:t>
            </a:r>
            <a:r>
              <a:rPr lang="en-GB" sz="2000" dirty="0">
                <a:cs typeface="Arial" pitchFamily="34" charset="0"/>
              </a:rPr>
              <a:t> y _____ </a:t>
            </a:r>
            <a:r>
              <a:rPr lang="en-GB" sz="2000" dirty="0" err="1">
                <a:cs typeface="Arial" pitchFamily="34" charset="0"/>
              </a:rPr>
              <a:t>una</a:t>
            </a:r>
            <a:r>
              <a:rPr lang="en-GB" sz="2000" dirty="0">
                <a:cs typeface="Arial" pitchFamily="34" charset="0"/>
              </a:rPr>
              <a:t> </a:t>
            </a:r>
            <a:r>
              <a:rPr lang="en-GB" sz="2000" dirty="0" err="1">
                <a:cs typeface="Arial" pitchFamily="34" charset="0"/>
              </a:rPr>
              <a:t>naranjada</a:t>
            </a:r>
            <a:r>
              <a:rPr lang="en-GB" sz="2000" dirty="0">
                <a:cs typeface="Arial" pitchFamily="34" charset="0"/>
              </a:rPr>
              <a:t>. </a:t>
            </a:r>
            <a:r>
              <a:rPr lang="en-GB" sz="2000" dirty="0" err="1">
                <a:cs typeface="Arial" pitchFamily="34" charset="0"/>
              </a:rPr>
              <a:t>Después</a:t>
            </a:r>
            <a:r>
              <a:rPr lang="en-GB" sz="2000" dirty="0">
                <a:cs typeface="Arial" pitchFamily="34" charset="0"/>
              </a:rPr>
              <a:t> _____ al </a:t>
            </a:r>
            <a:r>
              <a:rPr lang="en-GB" sz="2000" dirty="0" err="1">
                <a:cs typeface="Arial" pitchFamily="34" charset="0"/>
              </a:rPr>
              <a:t>museo</a:t>
            </a:r>
            <a:r>
              <a:rPr lang="en-GB" sz="2000" dirty="0">
                <a:cs typeface="Arial" pitchFamily="34" charset="0"/>
              </a:rPr>
              <a:t> de arte – _____</a:t>
            </a:r>
            <a:r>
              <a:rPr lang="en-GB" sz="2000" dirty="0" err="1">
                <a:cs typeface="Arial" pitchFamily="34" charset="0"/>
              </a:rPr>
              <a:t>enorme</a:t>
            </a:r>
            <a:r>
              <a:rPr lang="en-GB" sz="2000" dirty="0">
                <a:cs typeface="Arial" pitchFamily="34" charset="0"/>
              </a:rPr>
              <a:t> y _____ a casa a </a:t>
            </a:r>
            <a:r>
              <a:rPr lang="en-GB" sz="2000" dirty="0" err="1">
                <a:cs typeface="Arial" pitchFamily="34" charset="0"/>
              </a:rPr>
              <a:t>las</a:t>
            </a:r>
            <a:r>
              <a:rPr lang="en-GB" sz="2000" dirty="0">
                <a:cs typeface="Arial" pitchFamily="34" charset="0"/>
              </a:rPr>
              <a:t> </a:t>
            </a:r>
            <a:r>
              <a:rPr lang="en-GB" sz="2000" dirty="0" err="1">
                <a:cs typeface="Arial" pitchFamily="34" charset="0"/>
              </a:rPr>
              <a:t>nueve</a:t>
            </a:r>
            <a:r>
              <a:rPr lang="en-GB" sz="2000" dirty="0">
                <a:cs typeface="Arial" pitchFamily="34" charset="0"/>
              </a:rPr>
              <a:t> de la </a:t>
            </a:r>
            <a:r>
              <a:rPr lang="en-GB" sz="2000" dirty="0" err="1">
                <a:cs typeface="Arial" pitchFamily="34" charset="0"/>
              </a:rPr>
              <a:t>tarde</a:t>
            </a:r>
            <a:r>
              <a:rPr lang="en-GB" sz="2000" dirty="0">
                <a:cs typeface="Arial" pitchFamily="34" charset="0"/>
              </a:rPr>
              <a:t> - ¡ _____ </a:t>
            </a:r>
            <a:r>
              <a:rPr lang="en-GB" sz="2000" dirty="0" err="1">
                <a:cs typeface="Arial" pitchFamily="34" charset="0"/>
              </a:rPr>
              <a:t>muy</a:t>
            </a:r>
            <a:r>
              <a:rPr lang="en-GB" sz="2000" dirty="0">
                <a:cs typeface="Arial" pitchFamily="34" charset="0"/>
              </a:rPr>
              <a:t> </a:t>
            </a:r>
            <a:r>
              <a:rPr lang="en-GB" sz="2000" dirty="0" err="1">
                <a:cs typeface="Arial" pitchFamily="34" charset="0"/>
              </a:rPr>
              <a:t>cansada</a:t>
            </a:r>
            <a:r>
              <a:rPr lang="en-GB" sz="2000" dirty="0">
                <a:cs typeface="Arial" pitchFamily="34" charset="0"/>
              </a:rPr>
              <a:t>!</a:t>
            </a:r>
          </a:p>
        </p:txBody>
      </p:sp>
      <p:graphicFrame>
        <p:nvGraphicFramePr>
          <p:cNvPr id="29732" name="Group 36"/>
          <p:cNvGraphicFramePr>
            <a:graphicFrameLocks noGrp="1"/>
          </p:cNvGraphicFramePr>
          <p:nvPr>
            <p:ph sz="half" idx="2"/>
          </p:nvPr>
        </p:nvGraphicFramePr>
        <p:xfrm>
          <a:off x="273050" y="5084763"/>
          <a:ext cx="8620125" cy="1185863"/>
        </p:xfrm>
        <a:graphic>
          <a:graphicData uri="http://schemas.openxmlformats.org/drawingml/2006/table">
            <a:tbl>
              <a:tblPr/>
              <a:tblGrid>
                <a:gridCol w="1230313"/>
                <a:gridCol w="1231900"/>
                <a:gridCol w="1231900"/>
                <a:gridCol w="1231900"/>
                <a:gridCol w="1231900"/>
                <a:gridCol w="1231900"/>
                <a:gridCol w="1230312"/>
              </a:tblGrid>
              <a:tr h="630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era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salimos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rPr>
                        <a:t>fui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comí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había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volvimos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estaba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había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hacía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bebí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4288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79"/>
          <p:cNvGraphicFramePr>
            <a:graphicFrameLocks noGrp="1"/>
          </p:cNvGraphicFramePr>
          <p:nvPr/>
        </p:nvGraphicFramePr>
        <p:xfrm>
          <a:off x="1665288" y="2000250"/>
          <a:ext cx="6121400" cy="3261180"/>
        </p:xfrm>
        <a:graphic>
          <a:graphicData uri="http://schemas.openxmlformats.org/drawingml/2006/table">
            <a:tbl>
              <a:tblPr/>
              <a:tblGrid>
                <a:gridCol w="1655763"/>
                <a:gridCol w="1512887"/>
                <a:gridCol w="1439863"/>
                <a:gridCol w="1512887"/>
              </a:tblGrid>
              <a:tr h="304741">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rPr>
                        <a:t>Regular imperfect tense endings</a:t>
                      </a:r>
                    </a:p>
                  </a:txBody>
                  <a:tcPr marT="45711" marB="4571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180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(AR) comprar– to buy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(ER) comer – to eat</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(IR) vivir – to live</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yo (I)</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US" sz="1400" b="1" i="0" u="none" strike="noStrike" cap="none" normalizeH="0" baseline="0" smtClean="0">
                          <a:ln>
                            <a:noFill/>
                          </a:ln>
                          <a:solidFill>
                            <a:schemeClr val="tx1"/>
                          </a:solidFill>
                          <a:effectLst/>
                          <a:latin typeface="Arial" charset="0"/>
                          <a:cs typeface="Arial" charset="0"/>
                        </a:rPr>
                        <a:t>aba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viv</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t</a:t>
                      </a:r>
                      <a:r>
                        <a:rPr kumimoji="0" lang="en-US" sz="1400" b="0" i="0" u="none" strike="noStrike" cap="none" normalizeH="0" baseline="0" smtClean="0">
                          <a:ln>
                            <a:noFill/>
                          </a:ln>
                          <a:solidFill>
                            <a:schemeClr val="tx1"/>
                          </a:solidFill>
                          <a:effectLst/>
                          <a:latin typeface="Arial" charset="0"/>
                          <a:cs typeface="Arial" charset="0"/>
                        </a:rPr>
                        <a:t>ú </a:t>
                      </a:r>
                      <a:r>
                        <a:rPr kumimoji="0" lang="en-US" sz="1200" b="0" i="0" u="none" strike="noStrike" cap="none" normalizeH="0" baseline="0" smtClean="0">
                          <a:ln>
                            <a:noFill/>
                          </a:ln>
                          <a:solidFill>
                            <a:schemeClr val="tx1"/>
                          </a:solidFill>
                          <a:effectLst/>
                          <a:latin typeface="Arial" charset="0"/>
                          <a:cs typeface="Arial" charset="0"/>
                        </a:rPr>
                        <a:t>(you, 1 pers fam)</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GB" sz="1400" b="1" i="0" u="none" strike="noStrike" cap="none" normalizeH="0" baseline="0" smtClean="0">
                          <a:ln>
                            <a:noFill/>
                          </a:ln>
                          <a:solidFill>
                            <a:schemeClr val="tx1"/>
                          </a:solidFill>
                          <a:effectLst/>
                          <a:latin typeface="Arial" charset="0"/>
                        </a:rPr>
                        <a:t>abas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t>
                      </a:r>
                      <a:r>
                        <a:rPr kumimoji="0" lang="en-GB" sz="1400" b="1" i="0" u="none" strike="noStrike" cap="none" normalizeH="0" baseline="0" smtClean="0">
                          <a:ln>
                            <a:noFill/>
                          </a:ln>
                          <a:solidFill>
                            <a:schemeClr val="tx1"/>
                          </a:solidFill>
                          <a:effectLst/>
                          <a:latin typeface="Arial" charset="0"/>
                        </a:rPr>
                        <a:t>as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viv</a:t>
                      </a:r>
                      <a:r>
                        <a:rPr kumimoji="0" lang="en-US" sz="1400" b="1" i="0" u="none" strike="noStrike" cap="none" normalizeH="0" baseline="0" smtClean="0">
                          <a:ln>
                            <a:noFill/>
                          </a:ln>
                          <a:solidFill>
                            <a:schemeClr val="tx1"/>
                          </a:solidFill>
                          <a:effectLst/>
                          <a:latin typeface="Arial" charset="0"/>
                          <a:cs typeface="Arial" charset="0"/>
                        </a:rPr>
                        <a:t>í</a:t>
                      </a:r>
                      <a:r>
                        <a:rPr kumimoji="0" lang="en-GB" sz="1400" b="1" i="0" u="none" strike="noStrike" cap="none" normalizeH="0" baseline="0" smtClean="0">
                          <a:ln>
                            <a:noFill/>
                          </a:ln>
                          <a:solidFill>
                            <a:schemeClr val="tx1"/>
                          </a:solidFill>
                          <a:effectLst/>
                          <a:latin typeface="Arial" charset="0"/>
                        </a:rPr>
                        <a:t>as</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cs typeface="Arial" charset="0"/>
                        </a:rPr>
                        <a:t>él</a:t>
                      </a:r>
                      <a:r>
                        <a:rPr kumimoji="0" lang="en-US" sz="1400" b="0" i="0" u="none" strike="noStrike" cap="none" normalizeH="0" baseline="0" dirty="0" smtClean="0">
                          <a:ln>
                            <a:noFill/>
                          </a:ln>
                          <a:solidFill>
                            <a:schemeClr val="tx1"/>
                          </a:solidFill>
                          <a:effectLst/>
                          <a:latin typeface="Arial" charset="0"/>
                          <a:cs typeface="Arial" charset="0"/>
                        </a:rPr>
                        <a:t>/</a:t>
                      </a:r>
                      <a:r>
                        <a:rPr kumimoji="0" lang="en-US" sz="1400" b="0" i="0" u="none" strike="noStrike" cap="none" normalizeH="0" baseline="0" dirty="0" err="1" smtClean="0">
                          <a:ln>
                            <a:noFill/>
                          </a:ln>
                          <a:solidFill>
                            <a:schemeClr val="tx1"/>
                          </a:solidFill>
                          <a:effectLst/>
                          <a:latin typeface="Arial" charset="0"/>
                          <a:cs typeface="Arial" charset="0"/>
                        </a:rPr>
                        <a:t>ella</a:t>
                      </a:r>
                      <a:r>
                        <a:rPr kumimoji="0" lang="en-US" sz="1400" b="0" i="0" u="none" strike="noStrike" cap="none" normalizeH="0" baseline="0" dirty="0" smtClean="0">
                          <a:ln>
                            <a:noFill/>
                          </a:ln>
                          <a:solidFill>
                            <a:schemeClr val="tx1"/>
                          </a:solidFill>
                          <a:effectLst/>
                          <a:latin typeface="Arial" charset="0"/>
                          <a:cs typeface="Arial" charset="0"/>
                        </a:rPr>
                        <a:t> (he, she)</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US" sz="1400" b="1" i="0" u="none" strike="noStrike" cap="none" normalizeH="0" baseline="0" smtClean="0">
                          <a:ln>
                            <a:noFill/>
                          </a:ln>
                          <a:solidFill>
                            <a:schemeClr val="tx1"/>
                          </a:solidFill>
                          <a:effectLst/>
                          <a:latin typeface="Arial" charset="0"/>
                          <a:cs typeface="Arial" charset="0"/>
                        </a:rPr>
                        <a:t>aba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viv</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Usted </a:t>
                      </a:r>
                      <a:r>
                        <a:rPr kumimoji="0" lang="en-GB" sz="800" b="0" i="0" u="none" strike="noStrike" cap="none" normalizeH="0" baseline="0" smtClean="0">
                          <a:ln>
                            <a:noFill/>
                          </a:ln>
                          <a:solidFill>
                            <a:schemeClr val="tx1"/>
                          </a:solidFill>
                          <a:effectLst/>
                          <a:latin typeface="Arial" charset="0"/>
                        </a:rPr>
                        <a:t>(you, 1 pers, formal)</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US" sz="1400" b="1" i="0" u="none" strike="noStrike" cap="none" normalizeH="0" baseline="0" smtClean="0">
                          <a:ln>
                            <a:noFill/>
                          </a:ln>
                          <a:solidFill>
                            <a:schemeClr val="tx1"/>
                          </a:solidFill>
                          <a:effectLst/>
                          <a:latin typeface="Arial" charset="0"/>
                          <a:cs typeface="Arial" charset="0"/>
                        </a:rPr>
                        <a:t>aba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viv</a:t>
                      </a:r>
                      <a:r>
                        <a:rPr kumimoji="0" lang="en-US" sz="1400" b="1" i="0" u="none" strike="noStrike" cap="none" normalizeH="0" baseline="0" smtClean="0">
                          <a:ln>
                            <a:noFill/>
                          </a:ln>
                          <a:solidFill>
                            <a:schemeClr val="tx1"/>
                          </a:solidFill>
                          <a:effectLst/>
                          <a:latin typeface="Arial" charset="0"/>
                          <a:cs typeface="Arial" charset="0"/>
                        </a:rPr>
                        <a:t>ía</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nosotros (we)</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US" sz="1400" b="1" i="0" u="none" strike="noStrike" cap="none" normalizeH="0" baseline="0" smtClean="0">
                          <a:ln>
                            <a:noFill/>
                          </a:ln>
                          <a:solidFill>
                            <a:schemeClr val="tx1"/>
                          </a:solidFill>
                          <a:effectLst/>
                          <a:latin typeface="Arial" charset="0"/>
                          <a:cs typeface="Arial" charset="0"/>
                        </a:rPr>
                        <a:t>ábamos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íamos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viv</a:t>
                      </a:r>
                      <a:r>
                        <a:rPr kumimoji="0" lang="en-US" sz="1400" b="1" i="0" u="none" strike="noStrike" cap="none" normalizeH="0" baseline="0" smtClean="0">
                          <a:ln>
                            <a:noFill/>
                          </a:ln>
                          <a:solidFill>
                            <a:schemeClr val="tx1"/>
                          </a:solidFill>
                          <a:effectLst/>
                          <a:latin typeface="Arial" charset="0"/>
                          <a:cs typeface="Arial" charset="0"/>
                        </a:rPr>
                        <a:t>íamos</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vosotros </a:t>
                      </a:r>
                      <a:r>
                        <a:rPr kumimoji="0" lang="en-GB" sz="900" b="0" i="0" u="none" strike="noStrike" cap="none" normalizeH="0" baseline="0" smtClean="0">
                          <a:ln>
                            <a:noFill/>
                          </a:ln>
                          <a:solidFill>
                            <a:schemeClr val="tx1"/>
                          </a:solidFill>
                          <a:effectLst/>
                          <a:latin typeface="Arial" charset="0"/>
                        </a:rPr>
                        <a:t>(you, pl, fam)</a:t>
                      </a:r>
                    </a:p>
                  </a:txBody>
                  <a:tcPr marT="45711" marB="4571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US" sz="1400" b="1" i="0" u="none" strike="noStrike" cap="none" normalizeH="0" baseline="0" smtClean="0">
                          <a:ln>
                            <a:noFill/>
                          </a:ln>
                          <a:solidFill>
                            <a:schemeClr val="tx1"/>
                          </a:solidFill>
                          <a:effectLst/>
                          <a:latin typeface="Arial" charset="0"/>
                          <a:cs typeface="Arial" charset="0"/>
                        </a:rPr>
                        <a:t>ábais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íais</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vivíais</a:t>
                      </a: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ellos/ellas (they)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compr</a:t>
                      </a:r>
                      <a:r>
                        <a:rPr kumimoji="0" lang="en-GB" sz="1400" b="1" i="0" u="none" strike="noStrike" cap="none" normalizeH="0" baseline="0" smtClean="0">
                          <a:ln>
                            <a:noFill/>
                          </a:ln>
                          <a:solidFill>
                            <a:schemeClr val="tx1"/>
                          </a:solidFill>
                          <a:effectLst/>
                          <a:latin typeface="Arial" charset="0"/>
                        </a:rPr>
                        <a:t>aban</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ían</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rPr>
                        <a:t>viv</a:t>
                      </a:r>
                      <a:r>
                        <a:rPr kumimoji="0" lang="en-US" sz="1400" b="1" i="0" u="none" strike="noStrike" cap="none" normalizeH="0" baseline="0" dirty="0" err="1" smtClean="0">
                          <a:ln>
                            <a:noFill/>
                          </a:ln>
                          <a:solidFill>
                            <a:schemeClr val="tx1"/>
                          </a:solidFill>
                          <a:effectLst/>
                          <a:latin typeface="Arial" charset="0"/>
                          <a:cs typeface="Arial" charset="0"/>
                        </a:rPr>
                        <a:t>ían</a:t>
                      </a:r>
                      <a:endParaRPr kumimoji="0" lang="en-US" sz="1400" b="1" i="0" u="none" strike="noStrike" cap="none" normalizeH="0" baseline="0" dirty="0" smtClean="0">
                        <a:ln>
                          <a:noFill/>
                        </a:ln>
                        <a:solidFill>
                          <a:schemeClr val="tx1"/>
                        </a:solidFill>
                        <a:effectLst/>
                        <a:latin typeface="Arial" charset="0"/>
                        <a:cs typeface="Arial" charset="0"/>
                      </a:endParaRP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rPr>
                        <a:t>Ustedes</a:t>
                      </a:r>
                      <a:r>
                        <a:rPr kumimoji="0" lang="en-GB" sz="1400" b="0" i="0" u="none" strike="noStrike" cap="none" normalizeH="0" baseline="0" dirty="0" smtClean="0">
                          <a:ln>
                            <a:noFill/>
                          </a:ln>
                          <a:solidFill>
                            <a:schemeClr val="tx1"/>
                          </a:solidFill>
                          <a:effectLst/>
                          <a:latin typeface="Arial" charset="0"/>
                        </a:rPr>
                        <a:t> </a:t>
                      </a:r>
                      <a:r>
                        <a:rPr kumimoji="0" lang="en-GB" sz="800" b="0" i="0" u="none" strike="noStrike" cap="none" normalizeH="0" baseline="0" dirty="0" smtClean="0">
                          <a:ln>
                            <a:noFill/>
                          </a:ln>
                          <a:solidFill>
                            <a:schemeClr val="tx1"/>
                          </a:solidFill>
                          <a:effectLst/>
                          <a:latin typeface="Arial" charset="0"/>
                        </a:rPr>
                        <a:t>(you, pl, formal)</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rPr>
                        <a:t>compr</a:t>
                      </a:r>
                      <a:r>
                        <a:rPr kumimoji="0" lang="en-GB" sz="1400" b="1" i="0" u="none" strike="noStrike" cap="none" normalizeH="0" baseline="0" dirty="0" err="1" smtClean="0">
                          <a:ln>
                            <a:noFill/>
                          </a:ln>
                          <a:solidFill>
                            <a:schemeClr val="tx1"/>
                          </a:solidFill>
                          <a:effectLst/>
                          <a:latin typeface="Arial" charset="0"/>
                        </a:rPr>
                        <a:t>aban</a:t>
                      </a:r>
                      <a:endParaRPr kumimoji="0" lang="en-GB" sz="1400" b="1" i="0" u="none" strike="noStrike" cap="none" normalizeH="0" baseline="0" dirty="0" smtClean="0">
                        <a:ln>
                          <a:noFill/>
                        </a:ln>
                        <a:solidFill>
                          <a:schemeClr val="tx1"/>
                        </a:solidFill>
                        <a:effectLst/>
                        <a:latin typeface="Arial" charset="0"/>
                      </a:endParaRP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rPr>
                        <a:t>com</a:t>
                      </a:r>
                      <a:r>
                        <a:rPr kumimoji="0" lang="en-US" sz="1400" b="1" i="0" u="none" strike="noStrike" cap="none" normalizeH="0" baseline="0" smtClean="0">
                          <a:ln>
                            <a:noFill/>
                          </a:ln>
                          <a:solidFill>
                            <a:schemeClr val="tx1"/>
                          </a:solidFill>
                          <a:effectLst/>
                          <a:latin typeface="Arial" charset="0"/>
                          <a:cs typeface="Arial" charset="0"/>
                        </a:rPr>
                        <a:t>ían</a:t>
                      </a:r>
                    </a:p>
                  </a:txBody>
                  <a:tcPr marT="45711" marB="4571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rPr>
                        <a:t>viv</a:t>
                      </a:r>
                      <a:r>
                        <a:rPr kumimoji="0" lang="en-US" sz="1400" b="1" i="0" u="none" strike="noStrike" cap="none" normalizeH="0" baseline="0" dirty="0" err="1" smtClean="0">
                          <a:ln>
                            <a:noFill/>
                          </a:ln>
                          <a:solidFill>
                            <a:schemeClr val="tx1"/>
                          </a:solidFill>
                          <a:effectLst/>
                          <a:latin typeface="Arial" charset="0"/>
                          <a:cs typeface="Arial" charset="0"/>
                        </a:rPr>
                        <a:t>ían</a:t>
                      </a:r>
                      <a:endParaRPr kumimoji="0" lang="en-US" sz="1400" b="1" i="0" u="none" strike="noStrike" cap="none" normalizeH="0" baseline="0" dirty="0" smtClean="0">
                        <a:ln>
                          <a:noFill/>
                        </a:ln>
                        <a:solidFill>
                          <a:schemeClr val="tx1"/>
                        </a:solidFill>
                        <a:effectLst/>
                        <a:latin typeface="Arial" charset="0"/>
                        <a:cs typeface="Arial" charset="0"/>
                      </a:endParaRPr>
                    </a:p>
                  </a:txBody>
                  <a:tcPr marT="45711" marB="4571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TextBox 2"/>
          <p:cNvSpPr txBox="1"/>
          <p:nvPr/>
        </p:nvSpPr>
        <p:spPr>
          <a:xfrm>
            <a:off x="71438" y="139700"/>
            <a:ext cx="8929687" cy="646113"/>
          </a:xfrm>
          <a:prstGeom prst="rect">
            <a:avLst/>
          </a:prstGeom>
          <a:solidFill>
            <a:srgbClr val="B0958E"/>
          </a:solidFill>
          <a:ln w="38100">
            <a:solidFill>
              <a:schemeClr val="tx1"/>
            </a:solidFill>
          </a:ln>
        </p:spPr>
        <p:txBody>
          <a:bodyPr>
            <a:spAutoFit/>
          </a:bodyPr>
          <a:lstStyle/>
          <a:p>
            <a:pPr>
              <a:defRPr/>
            </a:pPr>
            <a:r>
              <a:rPr lang="es-ES_tradnl" sz="3600" b="1" dirty="0">
                <a:solidFill>
                  <a:srgbClr val="A50021"/>
                </a:solidFill>
                <a:latin typeface="+mn-lt"/>
              </a:rPr>
              <a:t>3  </a:t>
            </a:r>
            <a:r>
              <a:rPr lang="es-ES_tradnl" sz="3600" b="1" dirty="0">
                <a:solidFill>
                  <a:srgbClr val="A50021"/>
                </a:solidFill>
                <a:latin typeface="Arial" charset="0"/>
              </a:rPr>
              <a:t>¿Qué hacías a veces</a:t>
            </a:r>
            <a:r>
              <a:rPr lang="es-ES_tradnl" sz="3200" b="1" dirty="0">
                <a:solidFill>
                  <a:srgbClr val="A50021"/>
                </a:solidFill>
                <a:latin typeface="+mn-lt"/>
              </a:rPr>
              <a:t>?</a:t>
            </a:r>
            <a:endParaRPr lang="en-US" sz="3600" b="1" dirty="0">
              <a:solidFill>
                <a:srgbClr val="A50021"/>
              </a:solidFill>
              <a:latin typeface="+mn-lt"/>
            </a:endParaRPr>
          </a:p>
        </p:txBody>
      </p:sp>
      <p:sp>
        <p:nvSpPr>
          <p:cNvPr id="9273" name="TextBox 3"/>
          <p:cNvSpPr txBox="1">
            <a:spLocks noChangeArrowheads="1"/>
          </p:cNvSpPr>
          <p:nvPr/>
        </p:nvSpPr>
        <p:spPr bwMode="auto">
          <a:xfrm rot="-821862">
            <a:off x="-531813" y="2446338"/>
            <a:ext cx="2643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beber</a:t>
            </a:r>
            <a:endParaRPr lang="en-US" sz="3600" b="1">
              <a:solidFill>
                <a:srgbClr val="A50021"/>
              </a:solidFill>
            </a:endParaRPr>
          </a:p>
        </p:txBody>
      </p:sp>
      <p:sp>
        <p:nvSpPr>
          <p:cNvPr id="9274" name="TextBox 4"/>
          <p:cNvSpPr txBox="1">
            <a:spLocks noChangeArrowheads="1"/>
          </p:cNvSpPr>
          <p:nvPr/>
        </p:nvSpPr>
        <p:spPr bwMode="auto">
          <a:xfrm rot="-821862">
            <a:off x="2039938" y="1089025"/>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tocar</a:t>
            </a:r>
            <a:endParaRPr lang="en-US" sz="3600" b="1">
              <a:solidFill>
                <a:srgbClr val="A50021"/>
              </a:solidFill>
            </a:endParaRPr>
          </a:p>
        </p:txBody>
      </p:sp>
      <p:sp>
        <p:nvSpPr>
          <p:cNvPr id="9275" name="TextBox 5"/>
          <p:cNvSpPr txBox="1">
            <a:spLocks noChangeArrowheads="1"/>
          </p:cNvSpPr>
          <p:nvPr/>
        </p:nvSpPr>
        <p:spPr bwMode="auto">
          <a:xfrm rot="-821862">
            <a:off x="4325938" y="1017588"/>
            <a:ext cx="2643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practicar</a:t>
            </a:r>
            <a:endParaRPr lang="en-US" sz="3600" b="1">
              <a:solidFill>
                <a:srgbClr val="A50021"/>
              </a:solidFill>
            </a:endParaRPr>
          </a:p>
        </p:txBody>
      </p:sp>
      <p:sp>
        <p:nvSpPr>
          <p:cNvPr id="9276" name="TextBox 6"/>
          <p:cNvSpPr txBox="1">
            <a:spLocks noChangeArrowheads="1"/>
          </p:cNvSpPr>
          <p:nvPr/>
        </p:nvSpPr>
        <p:spPr bwMode="auto">
          <a:xfrm rot="-821862">
            <a:off x="6461125" y="1017588"/>
            <a:ext cx="2643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comer</a:t>
            </a:r>
            <a:endParaRPr lang="en-US" sz="3600" b="1">
              <a:solidFill>
                <a:srgbClr val="A50021"/>
              </a:solidFill>
            </a:endParaRPr>
          </a:p>
        </p:txBody>
      </p:sp>
      <p:sp>
        <p:nvSpPr>
          <p:cNvPr id="9277" name="TextBox 7"/>
          <p:cNvSpPr txBox="1">
            <a:spLocks noChangeArrowheads="1"/>
          </p:cNvSpPr>
          <p:nvPr/>
        </p:nvSpPr>
        <p:spPr bwMode="auto">
          <a:xfrm rot="-821862">
            <a:off x="39688" y="1160463"/>
            <a:ext cx="2643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visitar</a:t>
            </a:r>
            <a:endParaRPr lang="en-US" sz="3600" b="1">
              <a:solidFill>
                <a:srgbClr val="A50021"/>
              </a:solidFill>
            </a:endParaRPr>
          </a:p>
        </p:txBody>
      </p:sp>
      <p:sp>
        <p:nvSpPr>
          <p:cNvPr id="9278" name="TextBox 8"/>
          <p:cNvSpPr txBox="1">
            <a:spLocks noChangeArrowheads="1"/>
          </p:cNvSpPr>
          <p:nvPr/>
        </p:nvSpPr>
        <p:spPr bwMode="auto">
          <a:xfrm rot="-821862">
            <a:off x="-531813" y="3946525"/>
            <a:ext cx="2643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bailar</a:t>
            </a:r>
            <a:endParaRPr lang="en-US" sz="3600" b="1">
              <a:solidFill>
                <a:srgbClr val="A50021"/>
              </a:solidFill>
            </a:endParaRPr>
          </a:p>
        </p:txBody>
      </p:sp>
      <p:sp>
        <p:nvSpPr>
          <p:cNvPr id="9279" name="TextBox 9"/>
          <p:cNvSpPr txBox="1">
            <a:spLocks noChangeArrowheads="1"/>
          </p:cNvSpPr>
          <p:nvPr/>
        </p:nvSpPr>
        <p:spPr bwMode="auto">
          <a:xfrm rot="-821862">
            <a:off x="7112000" y="2660650"/>
            <a:ext cx="2643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ir</a:t>
            </a:r>
            <a:endParaRPr lang="en-US" sz="3600" b="1">
              <a:solidFill>
                <a:srgbClr val="A50021"/>
              </a:solidFill>
            </a:endParaRPr>
          </a:p>
        </p:txBody>
      </p:sp>
      <p:sp>
        <p:nvSpPr>
          <p:cNvPr id="9280" name="TextBox 10"/>
          <p:cNvSpPr txBox="1">
            <a:spLocks noChangeArrowheads="1"/>
          </p:cNvSpPr>
          <p:nvPr/>
        </p:nvSpPr>
        <p:spPr bwMode="auto">
          <a:xfrm rot="-821862">
            <a:off x="-174625" y="5518150"/>
            <a:ext cx="2643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hacer</a:t>
            </a:r>
            <a:endParaRPr lang="en-US" sz="3600" b="1">
              <a:solidFill>
                <a:srgbClr val="A50021"/>
              </a:solidFill>
            </a:endParaRPr>
          </a:p>
        </p:txBody>
      </p:sp>
      <p:sp>
        <p:nvSpPr>
          <p:cNvPr id="9281" name="TextBox 11"/>
          <p:cNvSpPr txBox="1">
            <a:spLocks noChangeArrowheads="1"/>
          </p:cNvSpPr>
          <p:nvPr/>
        </p:nvSpPr>
        <p:spPr bwMode="auto">
          <a:xfrm rot="-821862">
            <a:off x="2039938" y="5518150"/>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comprar</a:t>
            </a:r>
            <a:endParaRPr lang="en-US" sz="3600" b="1">
              <a:solidFill>
                <a:srgbClr val="A50021"/>
              </a:solidFill>
            </a:endParaRPr>
          </a:p>
        </p:txBody>
      </p:sp>
      <p:sp>
        <p:nvSpPr>
          <p:cNvPr id="9282" name="TextBox 12"/>
          <p:cNvSpPr txBox="1">
            <a:spLocks noChangeArrowheads="1"/>
          </p:cNvSpPr>
          <p:nvPr/>
        </p:nvSpPr>
        <p:spPr bwMode="auto">
          <a:xfrm rot="-821862">
            <a:off x="4325938" y="5518150"/>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cocinar</a:t>
            </a:r>
            <a:endParaRPr lang="en-US" sz="3600" b="1">
              <a:solidFill>
                <a:srgbClr val="A50021"/>
              </a:solidFill>
            </a:endParaRPr>
          </a:p>
        </p:txBody>
      </p:sp>
      <p:sp>
        <p:nvSpPr>
          <p:cNvPr id="9283" name="TextBox 13"/>
          <p:cNvSpPr txBox="1">
            <a:spLocks noChangeArrowheads="1"/>
          </p:cNvSpPr>
          <p:nvPr/>
        </p:nvSpPr>
        <p:spPr bwMode="auto">
          <a:xfrm rot="-821862">
            <a:off x="6461125" y="5589588"/>
            <a:ext cx="2643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mirar</a:t>
            </a:r>
            <a:endParaRPr lang="en-US" sz="3600" b="1">
              <a:solidFill>
                <a:srgbClr val="A50021"/>
              </a:solidFill>
            </a:endParaRPr>
          </a:p>
        </p:txBody>
      </p:sp>
      <p:sp>
        <p:nvSpPr>
          <p:cNvPr id="9284" name="TextBox 14"/>
          <p:cNvSpPr txBox="1">
            <a:spLocks noChangeArrowheads="1"/>
          </p:cNvSpPr>
          <p:nvPr/>
        </p:nvSpPr>
        <p:spPr bwMode="auto">
          <a:xfrm rot="-821862">
            <a:off x="7040563" y="3803650"/>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ver</a:t>
            </a:r>
            <a:endParaRPr lang="en-US" sz="3600" b="1">
              <a:solidFill>
                <a:srgbClr val="A50021"/>
              </a:solidFill>
            </a:endParaRPr>
          </a:p>
        </p:txBody>
      </p:sp>
      <p:sp>
        <p:nvSpPr>
          <p:cNvPr id="9285" name="TextBox 15"/>
          <p:cNvSpPr txBox="1">
            <a:spLocks noChangeArrowheads="1"/>
          </p:cNvSpPr>
          <p:nvPr/>
        </p:nvSpPr>
        <p:spPr bwMode="auto">
          <a:xfrm rot="-821862">
            <a:off x="-174625" y="5518150"/>
            <a:ext cx="2643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hacer</a:t>
            </a:r>
            <a:endParaRPr lang="en-US" sz="3600" b="1">
              <a:solidFill>
                <a:srgbClr val="A50021"/>
              </a:solidFill>
            </a:endParaRPr>
          </a:p>
        </p:txBody>
      </p:sp>
      <p:sp>
        <p:nvSpPr>
          <p:cNvPr id="9286" name="TextBox 16"/>
          <p:cNvSpPr txBox="1">
            <a:spLocks noChangeArrowheads="1"/>
          </p:cNvSpPr>
          <p:nvPr/>
        </p:nvSpPr>
        <p:spPr bwMode="auto">
          <a:xfrm rot="-821862">
            <a:off x="2039938" y="5518150"/>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comprar</a:t>
            </a:r>
            <a:endParaRPr lang="en-US" sz="3600" b="1">
              <a:solidFill>
                <a:srgbClr val="A50021"/>
              </a:solidFill>
            </a:endParaRPr>
          </a:p>
        </p:txBody>
      </p:sp>
      <p:sp>
        <p:nvSpPr>
          <p:cNvPr id="9287" name="TextBox 17"/>
          <p:cNvSpPr txBox="1">
            <a:spLocks noChangeArrowheads="1"/>
          </p:cNvSpPr>
          <p:nvPr/>
        </p:nvSpPr>
        <p:spPr bwMode="auto">
          <a:xfrm rot="-821862">
            <a:off x="4325938" y="5518150"/>
            <a:ext cx="264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cocinar</a:t>
            </a:r>
            <a:endParaRPr lang="en-US" sz="3600" b="1">
              <a:solidFill>
                <a:srgbClr val="A50021"/>
              </a:solidFill>
            </a:endParaRPr>
          </a:p>
        </p:txBody>
      </p:sp>
      <p:sp>
        <p:nvSpPr>
          <p:cNvPr id="9288" name="TextBox 18"/>
          <p:cNvSpPr txBox="1">
            <a:spLocks noChangeArrowheads="1"/>
          </p:cNvSpPr>
          <p:nvPr/>
        </p:nvSpPr>
        <p:spPr bwMode="auto">
          <a:xfrm rot="-821862">
            <a:off x="6461125" y="5589588"/>
            <a:ext cx="2643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3600" b="1">
                <a:solidFill>
                  <a:srgbClr val="A50021"/>
                </a:solidFill>
              </a:rPr>
              <a:t>mirar</a:t>
            </a:r>
            <a:endParaRPr lang="en-US" sz="3600" b="1">
              <a:solidFill>
                <a:srgbClr val="A50021"/>
              </a:solidFill>
            </a:endParaRPr>
          </a:p>
        </p:txBody>
      </p:sp>
    </p:spTree>
    <p:extLst>
      <p:ext uri="{BB962C8B-B14F-4D97-AF65-F5344CB8AC3E}">
        <p14:creationId xmlns:p14="http://schemas.microsoft.com/office/powerpoint/2010/main" val="1834594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856"/>
            <a:ext cx="8229600" cy="1143000"/>
          </a:xfrm>
        </p:spPr>
        <p:txBody>
          <a:bodyPr/>
          <a:lstStyle/>
          <a:p>
            <a:r>
              <a:rPr lang="en-GB" sz="3200" dirty="0">
                <a:latin typeface="Showcard Gothic" pitchFamily="82" charset="0"/>
                <a:cs typeface="Arial" pitchFamily="34" charset="0"/>
              </a:rPr>
              <a:t>¡A </a:t>
            </a:r>
            <a:r>
              <a:rPr lang="en-GB" sz="3200" dirty="0" err="1">
                <a:latin typeface="Showcard Gothic" pitchFamily="82" charset="0"/>
                <a:cs typeface="Arial" pitchFamily="34" charset="0"/>
              </a:rPr>
              <a:t>practicar</a:t>
            </a:r>
            <a:r>
              <a:rPr lang="en-GB" sz="3200" dirty="0">
                <a:latin typeface="Showcard Gothic" pitchFamily="82" charset="0"/>
                <a:cs typeface="Arial" pitchFamily="34" charset="0"/>
              </a:rPr>
              <a:t>!</a:t>
            </a:r>
          </a:p>
        </p:txBody>
      </p:sp>
      <p:sp>
        <p:nvSpPr>
          <p:cNvPr id="32771" name="Rectangle 3"/>
          <p:cNvSpPr>
            <a:spLocks noGrp="1" noChangeArrowheads="1"/>
          </p:cNvSpPr>
          <p:nvPr>
            <p:ph type="body" sz="half" idx="1"/>
          </p:nvPr>
        </p:nvSpPr>
        <p:spPr>
          <a:xfrm>
            <a:off x="179512" y="1052736"/>
            <a:ext cx="8686800" cy="3744689"/>
          </a:xfrm>
        </p:spPr>
        <p:txBody>
          <a:bodyPr>
            <a:noAutofit/>
          </a:bodyPr>
          <a:lstStyle/>
          <a:p>
            <a:pPr>
              <a:buFontTx/>
              <a:buNone/>
            </a:pPr>
            <a:r>
              <a:rPr lang="en-GB" sz="2400" dirty="0" err="1">
                <a:latin typeface="Berlin Sans FB Demi" pitchFamily="34" charset="0"/>
              </a:rPr>
              <a:t>Rellena</a:t>
            </a:r>
            <a:r>
              <a:rPr lang="en-GB" sz="2400" dirty="0">
                <a:latin typeface="Berlin Sans FB Demi" pitchFamily="34" charset="0"/>
              </a:rPr>
              <a:t> los </a:t>
            </a:r>
            <a:r>
              <a:rPr lang="en-GB" sz="2400" dirty="0" err="1">
                <a:latin typeface="Berlin Sans FB Demi" pitchFamily="34" charset="0"/>
              </a:rPr>
              <a:t>huecos</a:t>
            </a:r>
            <a:r>
              <a:rPr lang="en-GB" sz="2400" dirty="0"/>
              <a:t>:</a:t>
            </a:r>
          </a:p>
          <a:p>
            <a:pPr>
              <a:buFontTx/>
              <a:buNone/>
            </a:pPr>
            <a:r>
              <a:rPr lang="en-GB" sz="2400" dirty="0"/>
              <a:t>	El </a:t>
            </a:r>
            <a:r>
              <a:rPr lang="en-GB" sz="2400" dirty="0" err="1"/>
              <a:t>s</a:t>
            </a:r>
            <a:r>
              <a:rPr lang="en-GB" sz="2400" dirty="0" err="1">
                <a:cs typeface="Arial" pitchFamily="34" charset="0"/>
              </a:rPr>
              <a:t>ábado</a:t>
            </a:r>
            <a:r>
              <a:rPr lang="en-GB" sz="2400" dirty="0">
                <a:cs typeface="Arial" pitchFamily="34" charset="0"/>
              </a:rPr>
              <a:t> </a:t>
            </a:r>
            <a:r>
              <a:rPr lang="en-GB" sz="2400" dirty="0" err="1">
                <a:cs typeface="Arial" pitchFamily="34" charset="0"/>
              </a:rPr>
              <a:t>pasado</a:t>
            </a:r>
            <a:r>
              <a:rPr lang="en-GB" sz="2400" dirty="0">
                <a:cs typeface="Arial" pitchFamily="34" charset="0"/>
              </a:rPr>
              <a:t> _____ a </a:t>
            </a:r>
            <a:r>
              <a:rPr lang="en-GB" sz="2400" dirty="0" err="1">
                <a:cs typeface="Arial" pitchFamily="34" charset="0"/>
              </a:rPr>
              <a:t>Londres</a:t>
            </a:r>
            <a:r>
              <a:rPr lang="en-GB" sz="2400" dirty="0">
                <a:cs typeface="Arial" pitchFamily="34" charset="0"/>
              </a:rPr>
              <a:t>. _____ mucho sol y _____en </a:t>
            </a:r>
            <a:r>
              <a:rPr lang="en-GB" sz="2400" dirty="0" err="1">
                <a:cs typeface="Arial" pitchFamily="34" charset="0"/>
              </a:rPr>
              <a:t>coche</a:t>
            </a:r>
            <a:r>
              <a:rPr lang="en-GB" sz="2400" dirty="0">
                <a:cs typeface="Arial" pitchFamily="34" charset="0"/>
              </a:rPr>
              <a:t> con </a:t>
            </a:r>
            <a:r>
              <a:rPr lang="en-GB" sz="2400" dirty="0" err="1">
                <a:cs typeface="Arial" pitchFamily="34" charset="0"/>
              </a:rPr>
              <a:t>mis</a:t>
            </a:r>
            <a:r>
              <a:rPr lang="en-GB" sz="2400" dirty="0">
                <a:cs typeface="Arial" pitchFamily="34" charset="0"/>
              </a:rPr>
              <a:t> amigos y </a:t>
            </a:r>
            <a:r>
              <a:rPr lang="en-GB" sz="2400" dirty="0" err="1">
                <a:cs typeface="Arial" pitchFamily="34" charset="0"/>
              </a:rPr>
              <a:t>mis</a:t>
            </a:r>
            <a:r>
              <a:rPr lang="en-GB" sz="2400" dirty="0">
                <a:cs typeface="Arial" pitchFamily="34" charset="0"/>
              </a:rPr>
              <a:t> padres. _____ </a:t>
            </a:r>
            <a:r>
              <a:rPr lang="en-GB" sz="2400" dirty="0" smtClean="0">
                <a:cs typeface="Arial" pitchFamily="34" charset="0"/>
              </a:rPr>
              <a:t>  a </a:t>
            </a:r>
            <a:r>
              <a:rPr lang="en-GB" sz="2400" dirty="0" err="1">
                <a:cs typeface="Arial" pitchFamily="34" charset="0"/>
              </a:rPr>
              <a:t>las</a:t>
            </a:r>
            <a:r>
              <a:rPr lang="en-GB" sz="2400" dirty="0">
                <a:cs typeface="Arial" pitchFamily="34" charset="0"/>
              </a:rPr>
              <a:t> </a:t>
            </a:r>
            <a:r>
              <a:rPr lang="en-GB" sz="2400" dirty="0" err="1">
                <a:cs typeface="Arial" pitchFamily="34" charset="0"/>
              </a:rPr>
              <a:t>nueve</a:t>
            </a:r>
            <a:r>
              <a:rPr lang="en-GB" sz="2400" dirty="0">
                <a:cs typeface="Arial" pitchFamily="34" charset="0"/>
              </a:rPr>
              <a:t> </a:t>
            </a:r>
            <a:r>
              <a:rPr lang="en-GB" sz="2400" dirty="0" err="1">
                <a:cs typeface="Arial" pitchFamily="34" charset="0"/>
              </a:rPr>
              <a:t>pero</a:t>
            </a:r>
            <a:r>
              <a:rPr lang="en-GB" sz="2400" dirty="0">
                <a:cs typeface="Arial" pitchFamily="34" charset="0"/>
              </a:rPr>
              <a:t> </a:t>
            </a:r>
            <a:r>
              <a:rPr lang="en-GB" sz="2400" dirty="0" err="1">
                <a:cs typeface="Arial" pitchFamily="34" charset="0"/>
              </a:rPr>
              <a:t>llegamos</a:t>
            </a:r>
            <a:r>
              <a:rPr lang="en-GB" sz="2400" dirty="0">
                <a:cs typeface="Arial" pitchFamily="34" charset="0"/>
              </a:rPr>
              <a:t> </a:t>
            </a:r>
            <a:r>
              <a:rPr lang="en-GB" sz="2400" dirty="0" err="1">
                <a:cs typeface="Arial" pitchFamily="34" charset="0"/>
              </a:rPr>
              <a:t>tarde</a:t>
            </a:r>
            <a:r>
              <a:rPr lang="en-GB" sz="2400" dirty="0">
                <a:cs typeface="Arial" pitchFamily="34" charset="0"/>
              </a:rPr>
              <a:t> </a:t>
            </a:r>
            <a:r>
              <a:rPr lang="en-GB" sz="2400" dirty="0" err="1">
                <a:cs typeface="Arial" pitchFamily="34" charset="0"/>
              </a:rPr>
              <a:t>porque</a:t>
            </a:r>
            <a:r>
              <a:rPr lang="en-GB" sz="2400" dirty="0">
                <a:cs typeface="Arial" pitchFamily="34" charset="0"/>
              </a:rPr>
              <a:t> _____ </a:t>
            </a:r>
            <a:r>
              <a:rPr lang="en-GB" sz="2400" dirty="0" err="1">
                <a:cs typeface="Arial" pitchFamily="34" charset="0"/>
              </a:rPr>
              <a:t>muchísimo</a:t>
            </a:r>
            <a:r>
              <a:rPr lang="en-GB" sz="2400" dirty="0">
                <a:cs typeface="Arial" pitchFamily="34" charset="0"/>
              </a:rPr>
              <a:t> </a:t>
            </a:r>
            <a:r>
              <a:rPr lang="en-GB" sz="2400" dirty="0" err="1">
                <a:cs typeface="Arial" pitchFamily="34" charset="0"/>
              </a:rPr>
              <a:t>tráfico</a:t>
            </a:r>
            <a:r>
              <a:rPr lang="en-GB" sz="2400" dirty="0">
                <a:cs typeface="Arial" pitchFamily="34" charset="0"/>
              </a:rPr>
              <a:t>. _____ </a:t>
            </a:r>
            <a:r>
              <a:rPr lang="en-GB" sz="2400" dirty="0" smtClean="0">
                <a:cs typeface="Arial" pitchFamily="34" charset="0"/>
              </a:rPr>
              <a:t>  de </a:t>
            </a:r>
            <a:r>
              <a:rPr lang="en-GB" sz="2400" dirty="0" err="1">
                <a:cs typeface="Arial" pitchFamily="34" charset="0"/>
              </a:rPr>
              <a:t>compras</a:t>
            </a:r>
            <a:r>
              <a:rPr lang="en-GB" sz="2400" dirty="0">
                <a:cs typeface="Arial" pitchFamily="34" charset="0"/>
              </a:rPr>
              <a:t> </a:t>
            </a:r>
            <a:r>
              <a:rPr lang="en-GB" sz="2400" dirty="0" smtClean="0">
                <a:cs typeface="Arial" pitchFamily="34" charset="0"/>
              </a:rPr>
              <a:t>a </a:t>
            </a:r>
            <a:r>
              <a:rPr lang="en-GB" sz="2400" dirty="0" err="1" smtClean="0">
                <a:cs typeface="Arial" pitchFamily="34" charset="0"/>
              </a:rPr>
              <a:t>las</a:t>
            </a:r>
            <a:r>
              <a:rPr lang="en-GB" sz="2400" dirty="0" smtClean="0">
                <a:cs typeface="Arial" pitchFamily="34" charset="0"/>
              </a:rPr>
              <a:t> </a:t>
            </a:r>
            <a:r>
              <a:rPr lang="en-GB" sz="2400" dirty="0" err="1">
                <a:cs typeface="Arial" pitchFamily="34" charset="0"/>
              </a:rPr>
              <a:t>tiendas</a:t>
            </a:r>
            <a:r>
              <a:rPr lang="en-GB" sz="2400" dirty="0">
                <a:cs typeface="Arial" pitchFamily="34" charset="0"/>
              </a:rPr>
              <a:t> de Oxford Street. ¡ _____ </a:t>
            </a:r>
            <a:r>
              <a:rPr lang="en-GB" sz="2400" dirty="0" err="1">
                <a:cs typeface="Arial" pitchFamily="34" charset="0"/>
              </a:rPr>
              <a:t>mucha</a:t>
            </a:r>
            <a:r>
              <a:rPr lang="en-GB" sz="2400" dirty="0">
                <a:cs typeface="Arial" pitchFamily="34" charset="0"/>
              </a:rPr>
              <a:t> </a:t>
            </a:r>
            <a:r>
              <a:rPr lang="en-GB" sz="2400" dirty="0" err="1">
                <a:cs typeface="Arial" pitchFamily="34" charset="0"/>
              </a:rPr>
              <a:t>gente</a:t>
            </a:r>
            <a:r>
              <a:rPr lang="en-GB" sz="2400" dirty="0">
                <a:cs typeface="Arial" pitchFamily="34" charset="0"/>
              </a:rPr>
              <a:t>! </a:t>
            </a:r>
            <a:r>
              <a:rPr lang="en-GB" sz="2400" dirty="0" err="1">
                <a:cs typeface="Arial" pitchFamily="34" charset="0"/>
              </a:rPr>
              <a:t>Luego</a:t>
            </a:r>
            <a:r>
              <a:rPr lang="en-GB" sz="2400" dirty="0">
                <a:cs typeface="Arial" pitchFamily="34" charset="0"/>
              </a:rPr>
              <a:t> _____ </a:t>
            </a:r>
            <a:r>
              <a:rPr lang="en-GB" sz="2400" dirty="0" smtClean="0">
                <a:cs typeface="Arial" pitchFamily="34" charset="0"/>
              </a:rPr>
              <a:t>  a </a:t>
            </a:r>
            <a:r>
              <a:rPr lang="en-GB" sz="2400" dirty="0">
                <a:cs typeface="Arial" pitchFamily="34" charset="0"/>
              </a:rPr>
              <a:t>un </a:t>
            </a:r>
            <a:r>
              <a:rPr lang="en-GB" sz="2400" dirty="0" err="1">
                <a:cs typeface="Arial" pitchFamily="34" charset="0"/>
              </a:rPr>
              <a:t>restaurante</a:t>
            </a:r>
            <a:r>
              <a:rPr lang="en-GB" sz="2400" dirty="0">
                <a:cs typeface="Arial" pitchFamily="34" charset="0"/>
              </a:rPr>
              <a:t> y </a:t>
            </a:r>
            <a:r>
              <a:rPr lang="en-GB" sz="2400" dirty="0" err="1">
                <a:cs typeface="Arial" pitchFamily="34" charset="0"/>
              </a:rPr>
              <a:t>yo</a:t>
            </a:r>
            <a:r>
              <a:rPr lang="en-GB" sz="2400" dirty="0">
                <a:cs typeface="Arial" pitchFamily="34" charset="0"/>
              </a:rPr>
              <a:t> _____ </a:t>
            </a:r>
            <a:r>
              <a:rPr lang="en-GB" sz="2400" dirty="0" err="1">
                <a:cs typeface="Arial" pitchFamily="34" charset="0"/>
              </a:rPr>
              <a:t>una</a:t>
            </a:r>
            <a:r>
              <a:rPr lang="en-GB" sz="2400" dirty="0">
                <a:cs typeface="Arial" pitchFamily="34" charset="0"/>
              </a:rPr>
              <a:t> </a:t>
            </a:r>
            <a:r>
              <a:rPr lang="en-GB" sz="2400" dirty="0" err="1">
                <a:cs typeface="Arial" pitchFamily="34" charset="0"/>
              </a:rPr>
              <a:t>hamburguesa</a:t>
            </a:r>
            <a:r>
              <a:rPr lang="en-GB" sz="2400" dirty="0">
                <a:cs typeface="Arial" pitchFamily="34" charset="0"/>
              </a:rPr>
              <a:t> con </a:t>
            </a:r>
            <a:r>
              <a:rPr lang="en-GB" sz="2400" dirty="0" err="1">
                <a:cs typeface="Arial" pitchFamily="34" charset="0"/>
              </a:rPr>
              <a:t>ensalada</a:t>
            </a:r>
            <a:r>
              <a:rPr lang="en-GB" sz="2400" dirty="0">
                <a:cs typeface="Arial" pitchFamily="34" charset="0"/>
              </a:rPr>
              <a:t> y _____ </a:t>
            </a:r>
            <a:r>
              <a:rPr lang="en-GB" sz="2400" dirty="0" err="1">
                <a:cs typeface="Arial" pitchFamily="34" charset="0"/>
              </a:rPr>
              <a:t>una</a:t>
            </a:r>
            <a:r>
              <a:rPr lang="en-GB" sz="2400" dirty="0">
                <a:cs typeface="Arial" pitchFamily="34" charset="0"/>
              </a:rPr>
              <a:t> </a:t>
            </a:r>
            <a:r>
              <a:rPr lang="en-GB" sz="2400" dirty="0" err="1">
                <a:cs typeface="Arial" pitchFamily="34" charset="0"/>
              </a:rPr>
              <a:t>naranjada</a:t>
            </a:r>
            <a:r>
              <a:rPr lang="en-GB" sz="2400" dirty="0">
                <a:cs typeface="Arial" pitchFamily="34" charset="0"/>
              </a:rPr>
              <a:t>. </a:t>
            </a:r>
            <a:r>
              <a:rPr lang="en-GB" sz="2400" dirty="0" err="1" smtClean="0">
                <a:cs typeface="Arial" pitchFamily="34" charset="0"/>
              </a:rPr>
              <a:t>Después</a:t>
            </a:r>
            <a:r>
              <a:rPr lang="en-GB" sz="2400" dirty="0" smtClean="0">
                <a:cs typeface="Arial" pitchFamily="34" charset="0"/>
              </a:rPr>
              <a:t>  </a:t>
            </a:r>
            <a:r>
              <a:rPr lang="en-GB" sz="2400" dirty="0">
                <a:cs typeface="Arial" pitchFamily="34" charset="0"/>
              </a:rPr>
              <a:t>_____ al </a:t>
            </a:r>
            <a:r>
              <a:rPr lang="en-GB" sz="2400" dirty="0" err="1">
                <a:cs typeface="Arial" pitchFamily="34" charset="0"/>
              </a:rPr>
              <a:t>museo</a:t>
            </a:r>
            <a:r>
              <a:rPr lang="en-GB" sz="2400" dirty="0">
                <a:cs typeface="Arial" pitchFamily="34" charset="0"/>
              </a:rPr>
              <a:t> de arte – _____</a:t>
            </a:r>
            <a:r>
              <a:rPr lang="en-GB" sz="2400" dirty="0" err="1" smtClean="0">
                <a:cs typeface="Arial" pitchFamily="34" charset="0"/>
              </a:rPr>
              <a:t>enorme</a:t>
            </a:r>
            <a:r>
              <a:rPr lang="en-GB" sz="2400" dirty="0" smtClean="0">
                <a:cs typeface="Arial" pitchFamily="34" charset="0"/>
              </a:rPr>
              <a:t>  </a:t>
            </a:r>
            <a:r>
              <a:rPr lang="en-GB" sz="2400" dirty="0">
                <a:cs typeface="Arial" pitchFamily="34" charset="0"/>
              </a:rPr>
              <a:t>y _____ </a:t>
            </a:r>
            <a:r>
              <a:rPr lang="en-GB" sz="2400" dirty="0" smtClean="0">
                <a:cs typeface="Arial" pitchFamily="34" charset="0"/>
              </a:rPr>
              <a:t>        a </a:t>
            </a:r>
            <a:r>
              <a:rPr lang="en-GB" sz="2400" dirty="0">
                <a:cs typeface="Arial" pitchFamily="34" charset="0"/>
              </a:rPr>
              <a:t>casa a </a:t>
            </a:r>
            <a:r>
              <a:rPr lang="en-GB" sz="2400" dirty="0" err="1">
                <a:cs typeface="Arial" pitchFamily="34" charset="0"/>
              </a:rPr>
              <a:t>las</a:t>
            </a:r>
            <a:r>
              <a:rPr lang="en-GB" sz="2400" dirty="0">
                <a:cs typeface="Arial" pitchFamily="34" charset="0"/>
              </a:rPr>
              <a:t> </a:t>
            </a:r>
            <a:r>
              <a:rPr lang="en-GB" sz="2400" dirty="0" err="1">
                <a:cs typeface="Arial" pitchFamily="34" charset="0"/>
              </a:rPr>
              <a:t>nueve</a:t>
            </a:r>
            <a:r>
              <a:rPr lang="en-GB" sz="2400" dirty="0">
                <a:cs typeface="Arial" pitchFamily="34" charset="0"/>
              </a:rPr>
              <a:t> de la </a:t>
            </a:r>
            <a:r>
              <a:rPr lang="en-GB" sz="2400" dirty="0" err="1">
                <a:cs typeface="Arial" pitchFamily="34" charset="0"/>
              </a:rPr>
              <a:t>tarde</a:t>
            </a:r>
            <a:r>
              <a:rPr lang="en-GB" sz="2400" dirty="0">
                <a:cs typeface="Arial" pitchFamily="34" charset="0"/>
              </a:rPr>
              <a:t> - </a:t>
            </a:r>
            <a:r>
              <a:rPr lang="en-GB" sz="2400" dirty="0" smtClean="0">
                <a:cs typeface="Arial" pitchFamily="34" charset="0"/>
              </a:rPr>
              <a:t>¡  _____ </a:t>
            </a:r>
            <a:r>
              <a:rPr lang="en-GB" sz="2400" dirty="0" err="1">
                <a:cs typeface="Arial" pitchFamily="34" charset="0"/>
              </a:rPr>
              <a:t>muy</a:t>
            </a:r>
            <a:r>
              <a:rPr lang="en-GB" sz="2400" dirty="0">
                <a:cs typeface="Arial" pitchFamily="34" charset="0"/>
              </a:rPr>
              <a:t> </a:t>
            </a:r>
            <a:r>
              <a:rPr lang="en-GB" sz="2400" dirty="0" err="1">
                <a:cs typeface="Arial" pitchFamily="34" charset="0"/>
              </a:rPr>
              <a:t>cansada</a:t>
            </a:r>
            <a:r>
              <a:rPr lang="en-GB" sz="2400" dirty="0">
                <a:cs typeface="Arial" pitchFamily="34" charset="0"/>
              </a:rPr>
              <a:t>!</a:t>
            </a:r>
          </a:p>
        </p:txBody>
      </p:sp>
      <p:graphicFrame>
        <p:nvGraphicFramePr>
          <p:cNvPr id="32772" name="Group 4"/>
          <p:cNvGraphicFramePr>
            <a:graphicFrameLocks noGrp="1"/>
          </p:cNvGraphicFramePr>
          <p:nvPr>
            <p:ph sz="half" idx="2"/>
          </p:nvPr>
        </p:nvGraphicFramePr>
        <p:xfrm>
          <a:off x="273050" y="5084763"/>
          <a:ext cx="8620125" cy="1185863"/>
        </p:xfrm>
        <a:graphic>
          <a:graphicData uri="http://schemas.openxmlformats.org/drawingml/2006/table">
            <a:tbl>
              <a:tblPr/>
              <a:tblGrid>
                <a:gridCol w="1230313"/>
                <a:gridCol w="1231900"/>
                <a:gridCol w="1231900"/>
                <a:gridCol w="1231900"/>
                <a:gridCol w="1231900"/>
                <a:gridCol w="1231900"/>
                <a:gridCol w="1230312"/>
              </a:tblGrid>
              <a:tr h="630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era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salimos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rPr>
                        <a:t>fui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comí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había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volvimos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estaba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había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hacía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bebí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itchFamily="34" charset="0"/>
                        </a:rPr>
                        <a:t>fuimos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98" name="Text Box 30"/>
          <p:cNvSpPr txBox="1">
            <a:spLocks noChangeArrowheads="1"/>
          </p:cNvSpPr>
          <p:nvPr/>
        </p:nvSpPr>
        <p:spPr bwMode="auto">
          <a:xfrm>
            <a:off x="2853259" y="1484213"/>
            <a:ext cx="720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a:solidFill>
                  <a:srgbClr val="7030A0"/>
                </a:solidFill>
              </a:rPr>
              <a:t>fui</a:t>
            </a:r>
          </a:p>
        </p:txBody>
      </p:sp>
      <p:sp>
        <p:nvSpPr>
          <p:cNvPr id="32799" name="Text Box 31"/>
          <p:cNvSpPr txBox="1">
            <a:spLocks noChangeArrowheads="1"/>
          </p:cNvSpPr>
          <p:nvPr/>
        </p:nvSpPr>
        <p:spPr bwMode="auto">
          <a:xfrm>
            <a:off x="4870425" y="1484213"/>
            <a:ext cx="10080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err="1">
                <a:solidFill>
                  <a:srgbClr val="7030A0"/>
                </a:solidFill>
              </a:rPr>
              <a:t>hac</a:t>
            </a:r>
            <a:r>
              <a:rPr lang="en-GB" sz="2400" b="1" dirty="0" err="1">
                <a:solidFill>
                  <a:srgbClr val="7030A0"/>
                </a:solidFill>
                <a:cs typeface="Arial" pitchFamily="34" charset="0"/>
              </a:rPr>
              <a:t>ía</a:t>
            </a:r>
            <a:endParaRPr lang="en-GB" sz="2400" b="1" dirty="0">
              <a:solidFill>
                <a:srgbClr val="7030A0"/>
              </a:solidFill>
              <a:cs typeface="Arial" pitchFamily="34" charset="0"/>
            </a:endParaRPr>
          </a:p>
        </p:txBody>
      </p:sp>
      <p:sp>
        <p:nvSpPr>
          <p:cNvPr id="32800" name="Text Box 32"/>
          <p:cNvSpPr txBox="1">
            <a:spLocks noChangeArrowheads="1"/>
          </p:cNvSpPr>
          <p:nvPr/>
        </p:nvSpPr>
        <p:spPr bwMode="auto">
          <a:xfrm>
            <a:off x="7462019" y="1484784"/>
            <a:ext cx="720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a:solidFill>
                  <a:srgbClr val="7030A0"/>
                </a:solidFill>
              </a:rPr>
              <a:t>fui</a:t>
            </a:r>
          </a:p>
        </p:txBody>
      </p:sp>
      <p:sp>
        <p:nvSpPr>
          <p:cNvPr id="32801" name="Text Box 33"/>
          <p:cNvSpPr txBox="1">
            <a:spLocks noChangeArrowheads="1"/>
          </p:cNvSpPr>
          <p:nvPr/>
        </p:nvSpPr>
        <p:spPr bwMode="auto">
          <a:xfrm>
            <a:off x="4930626" y="1844824"/>
            <a:ext cx="12255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err="1">
                <a:solidFill>
                  <a:srgbClr val="7030A0"/>
                </a:solidFill>
              </a:rPr>
              <a:t>salimos</a:t>
            </a:r>
            <a:endParaRPr lang="en-GB" sz="2400" b="1" dirty="0">
              <a:solidFill>
                <a:srgbClr val="7030A0"/>
              </a:solidFill>
            </a:endParaRPr>
          </a:p>
        </p:txBody>
      </p:sp>
      <p:sp>
        <p:nvSpPr>
          <p:cNvPr id="32802" name="Text Box 34"/>
          <p:cNvSpPr txBox="1">
            <a:spLocks noChangeArrowheads="1"/>
          </p:cNvSpPr>
          <p:nvPr/>
        </p:nvSpPr>
        <p:spPr bwMode="auto">
          <a:xfrm>
            <a:off x="3359522" y="2232006"/>
            <a:ext cx="13668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a:solidFill>
                  <a:srgbClr val="7030A0"/>
                </a:solidFill>
              </a:rPr>
              <a:t>hab</a:t>
            </a:r>
            <a:r>
              <a:rPr lang="en-GB" sz="2400" b="1">
                <a:solidFill>
                  <a:srgbClr val="7030A0"/>
                </a:solidFill>
                <a:cs typeface="Arial" pitchFamily="34" charset="0"/>
              </a:rPr>
              <a:t>ía</a:t>
            </a:r>
          </a:p>
        </p:txBody>
      </p:sp>
      <p:sp>
        <p:nvSpPr>
          <p:cNvPr id="32803" name="Text Box 35"/>
          <p:cNvSpPr txBox="1">
            <a:spLocks noChangeArrowheads="1"/>
          </p:cNvSpPr>
          <p:nvPr/>
        </p:nvSpPr>
        <p:spPr bwMode="auto">
          <a:xfrm>
            <a:off x="6526535" y="2186581"/>
            <a:ext cx="18002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dirty="0" smtClean="0">
                <a:solidFill>
                  <a:srgbClr val="7030A0"/>
                </a:solidFill>
              </a:rPr>
              <a:t> </a:t>
            </a:r>
            <a:r>
              <a:rPr lang="en-GB" sz="2400" b="1" dirty="0" err="1" smtClean="0">
                <a:solidFill>
                  <a:srgbClr val="7030A0"/>
                </a:solidFill>
              </a:rPr>
              <a:t>Fuimos</a:t>
            </a:r>
            <a:r>
              <a:rPr lang="en-GB" sz="2400" b="1" dirty="0" smtClean="0">
                <a:solidFill>
                  <a:srgbClr val="7030A0"/>
                </a:solidFill>
              </a:rPr>
              <a:t> </a:t>
            </a:r>
            <a:endParaRPr lang="en-GB" sz="2400" b="1" dirty="0">
              <a:solidFill>
                <a:srgbClr val="7030A0"/>
              </a:solidFill>
            </a:endParaRPr>
          </a:p>
        </p:txBody>
      </p:sp>
      <p:sp>
        <p:nvSpPr>
          <p:cNvPr id="32804" name="Text Box 36"/>
          <p:cNvSpPr txBox="1">
            <a:spLocks noChangeArrowheads="1"/>
          </p:cNvSpPr>
          <p:nvPr/>
        </p:nvSpPr>
        <p:spPr bwMode="auto">
          <a:xfrm>
            <a:off x="5734571" y="2550368"/>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err="1" smtClean="0">
                <a:solidFill>
                  <a:srgbClr val="7030A0"/>
                </a:solidFill>
              </a:rPr>
              <a:t>Hab</a:t>
            </a:r>
            <a:r>
              <a:rPr lang="en-GB" sz="2400" b="1" dirty="0" err="1" smtClean="0">
                <a:solidFill>
                  <a:srgbClr val="7030A0"/>
                </a:solidFill>
                <a:cs typeface="Arial" pitchFamily="34" charset="0"/>
              </a:rPr>
              <a:t>ía</a:t>
            </a:r>
            <a:endParaRPr lang="en-GB" sz="2400" b="1" dirty="0">
              <a:solidFill>
                <a:srgbClr val="7030A0"/>
              </a:solidFill>
              <a:cs typeface="Arial" pitchFamily="34" charset="0"/>
            </a:endParaRPr>
          </a:p>
        </p:txBody>
      </p:sp>
      <p:sp>
        <p:nvSpPr>
          <p:cNvPr id="32805" name="Text Box 37"/>
          <p:cNvSpPr txBox="1">
            <a:spLocks noChangeArrowheads="1"/>
          </p:cNvSpPr>
          <p:nvPr/>
        </p:nvSpPr>
        <p:spPr bwMode="auto">
          <a:xfrm>
            <a:off x="1341984" y="2967335"/>
            <a:ext cx="2017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dirty="0" err="1">
                <a:solidFill>
                  <a:srgbClr val="7030A0"/>
                </a:solidFill>
              </a:rPr>
              <a:t>fuimos</a:t>
            </a:r>
            <a:endParaRPr lang="en-GB" sz="2400" b="1" dirty="0">
              <a:solidFill>
                <a:srgbClr val="7030A0"/>
              </a:solidFill>
            </a:endParaRPr>
          </a:p>
        </p:txBody>
      </p:sp>
      <p:sp>
        <p:nvSpPr>
          <p:cNvPr id="32806" name="Text Box 38"/>
          <p:cNvSpPr txBox="1">
            <a:spLocks noChangeArrowheads="1"/>
          </p:cNvSpPr>
          <p:nvPr/>
        </p:nvSpPr>
        <p:spPr bwMode="auto">
          <a:xfrm>
            <a:off x="4942384" y="2933163"/>
            <a:ext cx="863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dirty="0" err="1">
                <a:solidFill>
                  <a:srgbClr val="7030A0"/>
                </a:solidFill>
              </a:rPr>
              <a:t>com</a:t>
            </a:r>
            <a:r>
              <a:rPr lang="en-GB" sz="2400" b="1" dirty="0" err="1">
                <a:solidFill>
                  <a:srgbClr val="7030A0"/>
                </a:solidFill>
                <a:cs typeface="Arial" pitchFamily="34" charset="0"/>
              </a:rPr>
              <a:t>í</a:t>
            </a:r>
            <a:endParaRPr lang="en-GB" sz="2400" b="1" dirty="0">
              <a:solidFill>
                <a:srgbClr val="7030A0"/>
              </a:solidFill>
              <a:cs typeface="Arial" pitchFamily="34" charset="0"/>
            </a:endParaRPr>
          </a:p>
        </p:txBody>
      </p:sp>
      <p:sp>
        <p:nvSpPr>
          <p:cNvPr id="32807" name="Text Box 39"/>
          <p:cNvSpPr txBox="1">
            <a:spLocks noChangeArrowheads="1"/>
          </p:cNvSpPr>
          <p:nvPr/>
        </p:nvSpPr>
        <p:spPr bwMode="auto">
          <a:xfrm>
            <a:off x="1989535" y="3327375"/>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dirty="0" err="1">
                <a:solidFill>
                  <a:srgbClr val="7030A0"/>
                </a:solidFill>
              </a:rPr>
              <a:t>beb</a:t>
            </a:r>
            <a:r>
              <a:rPr lang="en-GB" sz="2400" b="1" dirty="0" err="1">
                <a:solidFill>
                  <a:srgbClr val="7030A0"/>
                </a:solidFill>
                <a:cs typeface="Arial" pitchFamily="34" charset="0"/>
              </a:rPr>
              <a:t>í</a:t>
            </a:r>
            <a:endParaRPr lang="en-GB" sz="2400" b="1" dirty="0">
              <a:solidFill>
                <a:srgbClr val="7030A0"/>
              </a:solidFill>
              <a:cs typeface="Arial" pitchFamily="34" charset="0"/>
            </a:endParaRPr>
          </a:p>
        </p:txBody>
      </p:sp>
      <p:sp>
        <p:nvSpPr>
          <p:cNvPr id="32808" name="Text Box 40"/>
          <p:cNvSpPr txBox="1">
            <a:spLocks noChangeArrowheads="1"/>
          </p:cNvSpPr>
          <p:nvPr/>
        </p:nvSpPr>
        <p:spPr bwMode="auto">
          <a:xfrm>
            <a:off x="5796136" y="3331499"/>
            <a:ext cx="14401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000" b="1" dirty="0" err="1">
                <a:solidFill>
                  <a:srgbClr val="7030A0"/>
                </a:solidFill>
              </a:rPr>
              <a:t>fuimos</a:t>
            </a:r>
            <a:endParaRPr lang="en-GB" sz="2000" b="1" dirty="0">
              <a:solidFill>
                <a:srgbClr val="7030A0"/>
              </a:solidFill>
            </a:endParaRPr>
          </a:p>
        </p:txBody>
      </p:sp>
      <p:sp>
        <p:nvSpPr>
          <p:cNvPr id="32809" name="Text Box 41"/>
          <p:cNvSpPr txBox="1">
            <a:spLocks noChangeArrowheads="1"/>
          </p:cNvSpPr>
          <p:nvPr/>
        </p:nvSpPr>
        <p:spPr bwMode="auto">
          <a:xfrm>
            <a:off x="1403003" y="3691880"/>
            <a:ext cx="720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a:solidFill>
                  <a:srgbClr val="7030A0"/>
                </a:solidFill>
              </a:rPr>
              <a:t>era</a:t>
            </a:r>
          </a:p>
        </p:txBody>
      </p:sp>
      <p:sp>
        <p:nvSpPr>
          <p:cNvPr id="32810" name="Text Box 42"/>
          <p:cNvSpPr txBox="1">
            <a:spLocks noChangeArrowheads="1"/>
          </p:cNvSpPr>
          <p:nvPr/>
        </p:nvSpPr>
        <p:spPr bwMode="auto">
          <a:xfrm>
            <a:off x="3419996" y="3687415"/>
            <a:ext cx="158405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dirty="0" err="1">
                <a:solidFill>
                  <a:srgbClr val="7030A0"/>
                </a:solidFill>
              </a:rPr>
              <a:t>volvimos</a:t>
            </a:r>
            <a:endParaRPr lang="en-GB" sz="2400" b="1" dirty="0">
              <a:solidFill>
                <a:srgbClr val="7030A0"/>
              </a:solidFill>
            </a:endParaRPr>
          </a:p>
        </p:txBody>
      </p:sp>
      <p:sp>
        <p:nvSpPr>
          <p:cNvPr id="32811" name="Text Box 43"/>
          <p:cNvSpPr txBox="1">
            <a:spLocks noChangeArrowheads="1"/>
          </p:cNvSpPr>
          <p:nvPr/>
        </p:nvSpPr>
        <p:spPr bwMode="auto">
          <a:xfrm>
            <a:off x="683568" y="4047455"/>
            <a:ext cx="1079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err="1">
                <a:solidFill>
                  <a:srgbClr val="7030A0"/>
                </a:solidFill>
              </a:rPr>
              <a:t>estaba</a:t>
            </a:r>
            <a:endParaRPr lang="en-GB" sz="2400" b="1" dirty="0">
              <a:solidFill>
                <a:srgbClr val="7030A0"/>
              </a:solidFill>
            </a:endParaRPr>
          </a:p>
        </p:txBody>
      </p:sp>
    </p:spTree>
    <p:extLst>
      <p:ext uri="{BB962C8B-B14F-4D97-AF65-F5344CB8AC3E}">
        <p14:creationId xmlns:p14="http://schemas.microsoft.com/office/powerpoint/2010/main" val="3907610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9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80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0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0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80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80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80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80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80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80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80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81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8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8" grpId="0"/>
      <p:bldP spid="32799" grpId="0"/>
      <p:bldP spid="32800" grpId="0"/>
      <p:bldP spid="32801" grpId="0"/>
      <p:bldP spid="32802" grpId="0"/>
      <p:bldP spid="32803" grpId="0"/>
      <p:bldP spid="32804" grpId="0"/>
      <p:bldP spid="32805" grpId="0"/>
      <p:bldP spid="32806" grpId="0"/>
      <p:bldP spid="32807" grpId="0"/>
      <p:bldP spid="32808" grpId="0"/>
      <p:bldP spid="32809" grpId="0"/>
      <p:bldP spid="32810" grpId="0"/>
      <p:bldP spid="328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395288" y="333375"/>
            <a:ext cx="8353425" cy="6191250"/>
          </a:xfrm>
          <a:prstGeom prst="rect">
            <a:avLst/>
          </a:prstGeom>
          <a:solidFill>
            <a:srgbClr val="B095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pitchFamily="34" charset="0"/>
            </a:endParaRPr>
          </a:p>
        </p:txBody>
      </p:sp>
      <p:sp>
        <p:nvSpPr>
          <p:cNvPr id="2051" name="WordArt 4"/>
          <p:cNvSpPr>
            <a:spLocks noChangeArrowheads="1" noChangeShapeType="1" noTextEdit="1"/>
          </p:cNvSpPr>
          <p:nvPr/>
        </p:nvSpPr>
        <p:spPr bwMode="auto">
          <a:xfrm>
            <a:off x="714375" y="457200"/>
            <a:ext cx="7786688" cy="1114425"/>
          </a:xfrm>
          <a:prstGeom prst="rect">
            <a:avLst/>
          </a:prstGeom>
        </p:spPr>
        <p:txBody>
          <a:bodyPr wrap="none" fromWordArt="1">
            <a:prstTxWarp prst="textPlain">
              <a:avLst>
                <a:gd name="adj" fmla="val 50000"/>
              </a:avLst>
            </a:prstTxWarp>
          </a:bodyPr>
          <a:lstStyle/>
          <a:p>
            <a:pPr algn="ctr"/>
            <a:r>
              <a:rPr lang="en-GB" sz="8000" kern="10">
                <a:ln w="18415">
                  <a:solidFill>
                    <a:srgbClr val="000000"/>
                  </a:solidFill>
                  <a:round/>
                  <a:headEnd/>
                  <a:tailEnd/>
                </a:ln>
                <a:solidFill>
                  <a:srgbClr val="A50021"/>
                </a:solidFill>
                <a:effectLst>
                  <a:outerShdw algn="tl" rotWithShape="0">
                    <a:srgbClr val="000000">
                      <a:alpha val="70000"/>
                    </a:srgbClr>
                  </a:outerShdw>
                </a:effectLst>
                <a:latin typeface="AucoinExtBol"/>
              </a:rPr>
              <a:t>El misterio del pez</a:t>
            </a:r>
          </a:p>
        </p:txBody>
      </p:sp>
      <p:sp>
        <p:nvSpPr>
          <p:cNvPr id="2053" name="TextBox 6"/>
          <p:cNvSpPr txBox="1">
            <a:spLocks noChangeArrowheads="1"/>
          </p:cNvSpPr>
          <p:nvPr/>
        </p:nvSpPr>
        <p:spPr bwMode="auto">
          <a:xfrm>
            <a:off x="1746869" y="5874148"/>
            <a:ext cx="5857875" cy="646331"/>
          </a:xfrm>
          <a:prstGeom prst="rect">
            <a:avLst/>
          </a:prstGeom>
          <a:noFill/>
          <a:ln w="9525">
            <a:noFill/>
            <a:miter lim="800000"/>
            <a:headEnd/>
            <a:tailEnd/>
          </a:ln>
        </p:spPr>
        <p:txBody>
          <a:bodyPr>
            <a:spAutoFit/>
          </a:bodyPr>
          <a:lstStyle/>
          <a:p>
            <a:pPr algn="ctr">
              <a:defRPr/>
            </a:pPr>
            <a:r>
              <a:rPr lang="en-GB" b="1" dirty="0" err="1">
                <a:latin typeface="+mn-lt"/>
              </a:rPr>
              <a:t>dirigido</a:t>
            </a:r>
            <a:r>
              <a:rPr lang="en-GB" b="1" dirty="0">
                <a:latin typeface="+mn-lt"/>
              </a:rPr>
              <a:t> </a:t>
            </a:r>
            <a:r>
              <a:rPr lang="en-GB" b="1" dirty="0" err="1">
                <a:latin typeface="+mn-lt"/>
              </a:rPr>
              <a:t>por</a:t>
            </a:r>
            <a:r>
              <a:rPr lang="en-GB" b="1" dirty="0">
                <a:latin typeface="+mn-lt"/>
              </a:rPr>
              <a:t> </a:t>
            </a:r>
            <a:r>
              <a:rPr lang="en-US" b="1" dirty="0">
                <a:latin typeface="+mn-lt"/>
              </a:rPr>
              <a:t>Giovanni </a:t>
            </a:r>
            <a:r>
              <a:rPr lang="en-US" b="1" dirty="0" err="1">
                <a:latin typeface="+mn-lt"/>
              </a:rPr>
              <a:t>Maccelli</a:t>
            </a:r>
            <a:r>
              <a:rPr lang="en-US" b="1" dirty="0">
                <a:latin typeface="+mn-lt"/>
              </a:rPr>
              <a:t> </a:t>
            </a:r>
            <a:r>
              <a:rPr lang="fr-FR" b="1" dirty="0">
                <a:latin typeface="+mn-lt"/>
              </a:rPr>
              <a:t>(2008)</a:t>
            </a:r>
            <a:br>
              <a:rPr lang="fr-FR" b="1" dirty="0">
                <a:latin typeface="+mn-lt"/>
              </a:rPr>
            </a:br>
            <a:endParaRPr lang="en-US" b="1" dirty="0">
              <a:latin typeface="Calibri" pitchFamily="34" charset="0"/>
            </a:endParaRPr>
          </a:p>
        </p:txBody>
      </p:sp>
      <p:pic>
        <p:nvPicPr>
          <p:cNvPr id="2" name="Picture 6" descr="elmisteriodelpez.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714500"/>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7" descr="Pez_en_mano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3357563"/>
            <a:ext cx="394493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8" descr="Poste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1714500"/>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684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10"/>
          <p:cNvGraphicFramePr>
            <a:graphicFrameLocks noGrp="1"/>
          </p:cNvGraphicFramePr>
          <p:nvPr/>
        </p:nvGraphicFramePr>
        <p:xfrm>
          <a:off x="188913" y="107950"/>
          <a:ext cx="8740775" cy="677863"/>
        </p:xfrm>
        <a:graphic>
          <a:graphicData uri="http://schemas.openxmlformats.org/drawingml/2006/table">
            <a:tbl>
              <a:tblPr/>
              <a:tblGrid>
                <a:gridCol w="8740775"/>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3600" b="1" i="0" u="none" strike="noStrike" cap="none" normalizeH="0" baseline="0" dirty="0" smtClean="0">
                          <a:ln>
                            <a:noFill/>
                          </a:ln>
                          <a:solidFill>
                            <a:srgbClr val="A50021"/>
                          </a:solidFill>
                          <a:effectLst/>
                          <a:latin typeface="+mn-lt"/>
                        </a:rPr>
                        <a:t>1  Mira las imágenes. A primera vista…</a:t>
                      </a:r>
                      <a:endParaRPr kumimoji="0" lang="en-GB" sz="3600" b="0" i="0" u="none" strike="noStrike" cap="none" normalizeH="0" baseline="0" dirty="0" smtClean="0">
                        <a:ln>
                          <a:noFill/>
                        </a:ln>
                        <a:solidFill>
                          <a:srgbClr val="A50021"/>
                        </a:solidFill>
                        <a:effectLst/>
                        <a:latin typeface="+mn-lt"/>
                      </a:endParaRPr>
                    </a:p>
                  </a:txBody>
                  <a:tcPr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0958E"/>
                    </a:solidFill>
                  </a:tcPr>
                </a:tc>
              </a:tr>
            </a:tbl>
          </a:graphicData>
        </a:graphic>
      </p:graphicFrame>
      <p:sp>
        <p:nvSpPr>
          <p:cNvPr id="3080" name="Text Box 11"/>
          <p:cNvSpPr txBox="1">
            <a:spLocks noChangeArrowheads="1"/>
          </p:cNvSpPr>
          <p:nvPr/>
        </p:nvSpPr>
        <p:spPr bwMode="auto">
          <a:xfrm>
            <a:off x="-428625" y="3929063"/>
            <a:ext cx="566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800" b="1">
                <a:latin typeface="Calibri" pitchFamily="34" charset="0"/>
              </a:rPr>
              <a:t>¿Qu</a:t>
            </a:r>
            <a:r>
              <a:rPr lang="en-GB" sz="2800" b="1">
                <a:latin typeface="Calibri" pitchFamily="34" charset="0"/>
                <a:cs typeface="Arial" pitchFamily="34" charset="0"/>
              </a:rPr>
              <a:t>é tipo de película es?</a:t>
            </a:r>
          </a:p>
        </p:txBody>
      </p:sp>
      <p:graphicFrame>
        <p:nvGraphicFramePr>
          <p:cNvPr id="8" name="Group 33"/>
          <p:cNvGraphicFramePr>
            <a:graphicFrameLocks noGrp="1"/>
          </p:cNvGraphicFramePr>
          <p:nvPr/>
        </p:nvGraphicFramePr>
        <p:xfrm>
          <a:off x="285750" y="5286375"/>
          <a:ext cx="8572501" cy="1353208"/>
        </p:xfrm>
        <a:graphic>
          <a:graphicData uri="http://schemas.openxmlformats.org/drawingml/2006/table">
            <a:tbl>
              <a:tblPr/>
              <a:tblGrid>
                <a:gridCol w="1714174"/>
                <a:gridCol w="1714174"/>
                <a:gridCol w="1715805"/>
                <a:gridCol w="1714174"/>
                <a:gridCol w="1714174"/>
              </a:tblGrid>
              <a:tr h="4569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0" i="0" u="none" strike="noStrike" cap="none" normalizeH="0" baseline="0" dirty="0" err="1" smtClean="0">
                          <a:ln>
                            <a:noFill/>
                          </a:ln>
                          <a:solidFill>
                            <a:schemeClr val="tx1"/>
                          </a:solidFill>
                          <a:effectLst/>
                          <a:latin typeface="Arial" charset="0"/>
                          <a:cs typeface="Arial" charset="0"/>
                        </a:rPr>
                        <a:t>policíaca</a:t>
                      </a:r>
                      <a:endParaRPr kumimoji="0" lang="en-US" sz="2400" b="0" i="0" u="none" strike="noStrike" cap="none" normalizeH="0" baseline="0" dirty="0" smtClean="0">
                        <a:ln>
                          <a:noFill/>
                        </a:ln>
                        <a:solidFill>
                          <a:schemeClr val="tx1"/>
                        </a:solidFill>
                        <a:effectLst/>
                        <a:latin typeface="Arial" charset="0"/>
                        <a:cs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err="1" smtClean="0">
                          <a:ln>
                            <a:noFill/>
                          </a:ln>
                          <a:solidFill>
                            <a:schemeClr val="tx1"/>
                          </a:solidFill>
                          <a:effectLst/>
                          <a:latin typeface="Arial" charset="0"/>
                          <a:cs typeface="Arial" charset="0"/>
                        </a:rPr>
                        <a:t>romántica</a:t>
                      </a:r>
                      <a:endParaRPr kumimoji="0" lang="en-US" sz="2400" b="0" i="0" u="none" strike="noStrike" cap="none" normalizeH="0" baseline="0" dirty="0" smtClean="0">
                        <a:ln>
                          <a:noFill/>
                        </a:ln>
                        <a:solidFill>
                          <a:schemeClr val="tx1"/>
                        </a:solidFill>
                        <a:effectLst/>
                        <a:latin typeface="Arial" charset="0"/>
                        <a:cs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err="1" smtClean="0">
                          <a:ln>
                            <a:noFill/>
                          </a:ln>
                          <a:solidFill>
                            <a:schemeClr val="tx1"/>
                          </a:solidFill>
                          <a:effectLst/>
                          <a:latin typeface="Arial" charset="0"/>
                          <a:cs typeface="Arial" charset="0"/>
                        </a:rPr>
                        <a:t>cómica</a:t>
                      </a:r>
                      <a:endParaRPr kumimoji="0" lang="en-US" sz="2400" b="0" i="0" u="none" strike="noStrike" cap="none" normalizeH="0" baseline="0" dirty="0" smtClean="0">
                        <a:ln>
                          <a:noFill/>
                        </a:ln>
                        <a:solidFill>
                          <a:schemeClr val="tx1"/>
                        </a:solidFill>
                        <a:effectLst/>
                        <a:latin typeface="Arial" charset="0"/>
                        <a:cs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charset="0"/>
                          <a:cs typeface="Arial" charset="0"/>
                        </a:rPr>
                        <a:t>histórica</a:t>
                      </a:r>
                      <a:endParaRPr kumimoji="0" lang="en-US" sz="2400" b="0" i="0" u="none" strike="noStrike" cap="none" normalizeH="0" baseline="0" dirty="0" smtClean="0">
                        <a:ln>
                          <a:noFill/>
                        </a:ln>
                        <a:solidFill>
                          <a:schemeClr val="tx1"/>
                        </a:solidFill>
                        <a:effectLst/>
                        <a:latin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cs typeface="Arial" charset="0"/>
                        </a:rPr>
                        <a:t>de terror</a:t>
                      </a: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r>
              <a:tr h="8956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de </a:t>
                      </a:r>
                      <a:r>
                        <a:rPr kumimoji="0" lang="en-GB" sz="2400" b="0" i="0" u="none" strike="noStrike" cap="none" normalizeH="0" baseline="0" dirty="0" err="1" smtClean="0">
                          <a:ln>
                            <a:noFill/>
                          </a:ln>
                          <a:solidFill>
                            <a:schemeClr val="tx1"/>
                          </a:solidFill>
                          <a:effectLst/>
                          <a:latin typeface="Arial" charset="0"/>
                        </a:rPr>
                        <a:t>animación</a:t>
                      </a:r>
                      <a:endParaRPr kumimoji="0" lang="en-US" sz="2400" b="0" i="0" u="none" strike="noStrike" cap="none" normalizeH="0" baseline="0" dirty="0" smtClean="0">
                        <a:ln>
                          <a:noFill/>
                        </a:ln>
                        <a:solidFill>
                          <a:schemeClr val="tx1"/>
                        </a:solidFill>
                        <a:effectLst/>
                        <a:latin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de </a:t>
                      </a:r>
                      <a:r>
                        <a:rPr kumimoji="0" lang="en-US" sz="2400" b="0" i="0" u="none" strike="noStrike" cap="none" normalizeH="0" baseline="0" dirty="0" err="1" smtClean="0">
                          <a:ln>
                            <a:noFill/>
                          </a:ln>
                          <a:solidFill>
                            <a:schemeClr val="tx1"/>
                          </a:solidFill>
                          <a:effectLst/>
                          <a:latin typeface="Arial" charset="0"/>
                          <a:cs typeface="Arial" charset="0"/>
                        </a:rPr>
                        <a:t>ciencia-ficción</a:t>
                      </a:r>
                      <a:endParaRPr kumimoji="0" lang="en-US" sz="2400" b="0" i="0" u="none" strike="noStrike" cap="none" normalizeH="0" baseline="0" dirty="0" smtClean="0">
                        <a:ln>
                          <a:noFill/>
                        </a:ln>
                        <a:solidFill>
                          <a:schemeClr val="tx1"/>
                        </a:solidFill>
                        <a:effectLst/>
                        <a:latin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cs typeface="Arial" charset="0"/>
                        </a:rPr>
                        <a:t>de </a:t>
                      </a:r>
                      <a:r>
                        <a:rPr kumimoji="0" lang="en-US" sz="2400" b="0" i="0" u="none" strike="noStrike" cap="none" normalizeH="0" baseline="0" dirty="0" err="1" smtClean="0">
                          <a:ln>
                            <a:noFill/>
                          </a:ln>
                          <a:solidFill>
                            <a:schemeClr val="tx1"/>
                          </a:solidFill>
                          <a:effectLst/>
                          <a:latin typeface="Arial" charset="0"/>
                          <a:cs typeface="Arial" charset="0"/>
                        </a:rPr>
                        <a:t>acción</a:t>
                      </a:r>
                      <a:endParaRPr kumimoji="0" lang="en-US" sz="2400" b="0"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cs typeface="Arial" charset="0"/>
                        </a:rPr>
                        <a:t>de </a:t>
                      </a:r>
                      <a:r>
                        <a:rPr kumimoji="0" lang="en-US" sz="2400" b="0" i="0" u="none" strike="noStrike" cap="none" normalizeH="0" baseline="0" dirty="0" err="1" smtClean="0">
                          <a:ln>
                            <a:noFill/>
                          </a:ln>
                          <a:solidFill>
                            <a:schemeClr val="tx1"/>
                          </a:solidFill>
                          <a:effectLst/>
                          <a:latin typeface="Arial" charset="0"/>
                          <a:cs typeface="Arial" charset="0"/>
                        </a:rPr>
                        <a:t>dibujos</a:t>
                      </a:r>
                      <a:r>
                        <a:rPr kumimoji="0" lang="en-US" sz="2400" b="0" i="0" u="none" strike="noStrike" cap="none" normalizeH="0" baseline="0" dirty="0" smtClean="0">
                          <a:ln>
                            <a:noFill/>
                          </a:ln>
                          <a:solidFill>
                            <a:schemeClr val="tx1"/>
                          </a:solidFill>
                          <a:effectLst/>
                          <a:latin typeface="Arial" charset="0"/>
                          <a:cs typeface="Arial" charset="0"/>
                        </a:rPr>
                        <a:t> </a:t>
                      </a:r>
                      <a:r>
                        <a:rPr kumimoji="0" lang="en-US" sz="2400" b="0" i="0" u="none" strike="noStrike" cap="none" normalizeH="0" baseline="0" dirty="0" err="1" smtClean="0">
                          <a:ln>
                            <a:noFill/>
                          </a:ln>
                          <a:solidFill>
                            <a:schemeClr val="tx1"/>
                          </a:solidFill>
                          <a:effectLst/>
                          <a:latin typeface="Arial" charset="0"/>
                          <a:cs typeface="Arial" charset="0"/>
                        </a:rPr>
                        <a:t>animados</a:t>
                      </a:r>
                      <a:endParaRPr kumimoji="0" lang="en-GB" sz="2400" b="0" i="0" u="none" strike="noStrike" cap="none" normalizeH="0" baseline="0" dirty="0" smtClean="0">
                        <a:ln>
                          <a:noFill/>
                        </a:ln>
                        <a:solidFill>
                          <a:schemeClr val="tx1"/>
                        </a:solidFill>
                        <a:effectLst/>
                        <a:latin typeface="Arial" charset="0"/>
                        <a:cs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de </a:t>
                      </a:r>
                      <a:r>
                        <a:rPr kumimoji="0" lang="en-US" sz="2400" b="0" i="0" u="none" strike="noStrike" cap="none" normalizeH="0" baseline="0" dirty="0" err="1" smtClean="0">
                          <a:ln>
                            <a:noFill/>
                          </a:ln>
                          <a:solidFill>
                            <a:schemeClr val="tx1"/>
                          </a:solidFill>
                          <a:effectLst/>
                          <a:latin typeface="Arial" charset="0"/>
                          <a:cs typeface="Arial" charset="0"/>
                        </a:rPr>
                        <a:t>guerra</a:t>
                      </a:r>
                      <a:endParaRPr kumimoji="0" lang="en-US" sz="2400" b="0" i="0" u="none" strike="noStrike" cap="none" normalizeH="0" baseline="0" dirty="0" smtClean="0">
                        <a:ln>
                          <a:noFill/>
                        </a:ln>
                        <a:solidFill>
                          <a:schemeClr val="tx1"/>
                        </a:solidFill>
                        <a:effectLst/>
                        <a:latin typeface="Arial" charset="0"/>
                      </a:endParaRPr>
                    </a:p>
                  </a:txBody>
                  <a:tcPr marL="91439" marR="91439" marT="45694" marB="4569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noFill/>
                  </a:tcPr>
                </a:tc>
              </a:tr>
            </a:tbl>
          </a:graphicData>
        </a:graphic>
      </p:graphicFrame>
      <p:pic>
        <p:nvPicPr>
          <p:cNvPr id="3092" name="Picture 5" descr="elmisteriodelpez.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5813" y="892175"/>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6" descr="Pez_en_mano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535238"/>
            <a:ext cx="394493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8" descr="Poste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892175"/>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7927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C:\Documents and Settings\Administrator\Local Settings\Temporary Internet Files\Content.IE5\XYE2OLD3\MCj0441880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25" y="4500563"/>
            <a:ext cx="12795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4" descr="C:\Documents and Settings\Administrator\Local Settings\Temporary Internet Files\Content.IE5\6JQALTPH\MCSG00104_000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 y="265113"/>
            <a:ext cx="7929563" cy="605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4"/>
          <p:cNvSpPr txBox="1">
            <a:spLocks noChangeArrowheads="1"/>
          </p:cNvSpPr>
          <p:nvPr/>
        </p:nvSpPr>
        <p:spPr bwMode="auto">
          <a:xfrm>
            <a:off x="1928813" y="928688"/>
            <a:ext cx="52863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4400">
                <a:latin typeface="AntigoniBd" pitchFamily="34" charset="0"/>
              </a:rPr>
              <a:t>Podría ser............</a:t>
            </a:r>
            <a:endParaRPr lang="en-US" sz="4400">
              <a:latin typeface="AntigoniBd" pitchFamily="34" charset="0"/>
            </a:endParaRPr>
          </a:p>
        </p:txBody>
      </p:sp>
      <p:sp>
        <p:nvSpPr>
          <p:cNvPr id="4101" name="TextBox 5"/>
          <p:cNvSpPr txBox="1">
            <a:spLocks noChangeArrowheads="1"/>
          </p:cNvSpPr>
          <p:nvPr/>
        </p:nvSpPr>
        <p:spPr bwMode="auto">
          <a:xfrm>
            <a:off x="928688" y="2143125"/>
            <a:ext cx="52863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4400">
                <a:latin typeface="AntigoniBd" pitchFamily="34" charset="0"/>
              </a:rPr>
              <a:t>Creo que.....</a:t>
            </a:r>
            <a:endParaRPr lang="en-US" sz="4400">
              <a:latin typeface="AntigoniBd" pitchFamily="34" charset="0"/>
            </a:endParaRPr>
          </a:p>
        </p:txBody>
      </p:sp>
      <p:sp>
        <p:nvSpPr>
          <p:cNvPr id="4102" name="TextBox 6"/>
          <p:cNvSpPr txBox="1">
            <a:spLocks noChangeArrowheads="1"/>
          </p:cNvSpPr>
          <p:nvPr/>
        </p:nvSpPr>
        <p:spPr bwMode="auto">
          <a:xfrm>
            <a:off x="4214813" y="2071688"/>
            <a:ext cx="52863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4400">
                <a:latin typeface="AntigoniBd" pitchFamily="34" charset="0"/>
              </a:rPr>
              <a:t>Pienso que..</a:t>
            </a:r>
            <a:endParaRPr lang="en-US" sz="4400">
              <a:latin typeface="AntigoniBd" pitchFamily="34" charset="0"/>
            </a:endParaRPr>
          </a:p>
        </p:txBody>
      </p:sp>
      <p:sp>
        <p:nvSpPr>
          <p:cNvPr id="4103" name="TextBox 7"/>
          <p:cNvSpPr txBox="1">
            <a:spLocks noChangeArrowheads="1"/>
          </p:cNvSpPr>
          <p:nvPr/>
        </p:nvSpPr>
        <p:spPr bwMode="auto">
          <a:xfrm>
            <a:off x="2081213" y="3087688"/>
            <a:ext cx="52863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4400">
                <a:latin typeface="AntigoniBd" pitchFamily="34" charset="0"/>
              </a:rPr>
              <a:t>A lo mejor es ......</a:t>
            </a:r>
            <a:endParaRPr lang="en-US" sz="4400">
              <a:latin typeface="AntigoniBd" pitchFamily="34" charset="0"/>
            </a:endParaRPr>
          </a:p>
        </p:txBody>
      </p:sp>
    </p:spTree>
    <p:extLst>
      <p:ext uri="{BB962C8B-B14F-4D97-AF65-F5344CB8AC3E}">
        <p14:creationId xmlns:p14="http://schemas.microsoft.com/office/powerpoint/2010/main" val="4034260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10"/>
          <p:cNvGraphicFramePr>
            <a:graphicFrameLocks noGrp="1"/>
          </p:cNvGraphicFramePr>
          <p:nvPr/>
        </p:nvGraphicFramePr>
        <p:xfrm>
          <a:off x="214313" y="142875"/>
          <a:ext cx="8740775" cy="677863"/>
        </p:xfrm>
        <a:graphic>
          <a:graphicData uri="http://schemas.openxmlformats.org/drawingml/2006/table">
            <a:tbl>
              <a:tblPr/>
              <a:tblGrid>
                <a:gridCol w="8740775"/>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3600" b="1" i="0" u="none" strike="noStrike" cap="none" normalizeH="0" baseline="0" dirty="0" smtClean="0">
                          <a:ln>
                            <a:noFill/>
                          </a:ln>
                          <a:solidFill>
                            <a:srgbClr val="A50021"/>
                          </a:solidFill>
                          <a:effectLst/>
                          <a:latin typeface="+mn-lt"/>
                        </a:rPr>
                        <a:t>1  Mira el </a:t>
                      </a:r>
                      <a:r>
                        <a:rPr kumimoji="0" lang="es-ES" sz="3600" b="1" i="0" u="none" strike="noStrike" cap="none" normalizeH="0" baseline="0" dirty="0" err="1" smtClean="0">
                          <a:ln>
                            <a:noFill/>
                          </a:ln>
                          <a:solidFill>
                            <a:srgbClr val="A50021"/>
                          </a:solidFill>
                          <a:effectLst/>
                          <a:latin typeface="+mn-lt"/>
                        </a:rPr>
                        <a:t>trailer</a:t>
                      </a:r>
                      <a:r>
                        <a:rPr kumimoji="0" lang="es-ES" sz="3600" b="1" i="0" u="none" strike="noStrike" cap="none" normalizeH="0" baseline="0" dirty="0" smtClean="0">
                          <a:ln>
                            <a:noFill/>
                          </a:ln>
                          <a:solidFill>
                            <a:srgbClr val="A50021"/>
                          </a:solidFill>
                          <a:effectLst/>
                          <a:latin typeface="+mn-lt"/>
                        </a:rPr>
                        <a:t>. A primera vista…</a:t>
                      </a:r>
                      <a:endParaRPr kumimoji="0" lang="en-GB" sz="3600" b="0" i="0" u="none" strike="noStrike" cap="none" normalizeH="0" baseline="0" dirty="0" smtClean="0">
                        <a:ln>
                          <a:noFill/>
                        </a:ln>
                        <a:solidFill>
                          <a:srgbClr val="A50021"/>
                        </a:solidFill>
                        <a:effectLst/>
                        <a:latin typeface="+mn-lt"/>
                      </a:endParaRPr>
                    </a:p>
                  </a:txBody>
                  <a:tcPr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0958E"/>
                    </a:solidFill>
                  </a:tcPr>
                </a:tc>
              </a:tr>
            </a:tbl>
          </a:graphicData>
        </a:graphic>
      </p:graphicFrame>
      <p:sp>
        <p:nvSpPr>
          <p:cNvPr id="5128" name="Text Box 11"/>
          <p:cNvSpPr txBox="1">
            <a:spLocks noChangeArrowheads="1"/>
          </p:cNvSpPr>
          <p:nvPr/>
        </p:nvSpPr>
        <p:spPr bwMode="auto">
          <a:xfrm>
            <a:off x="1428750" y="5119688"/>
            <a:ext cx="7072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dirty="0" smtClean="0"/>
              <a:t>¿</a:t>
            </a:r>
            <a:r>
              <a:rPr lang="en-GB" sz="2800" b="1" dirty="0" err="1" smtClean="0"/>
              <a:t>Qué</a:t>
            </a:r>
            <a:r>
              <a:rPr lang="en-GB" sz="2800" b="1" dirty="0" smtClean="0">
                <a:solidFill>
                  <a:srgbClr val="FF0000"/>
                </a:solidFill>
              </a:rPr>
              <a:t> </a:t>
            </a:r>
            <a:r>
              <a:rPr lang="en-GB" sz="2800" b="1" dirty="0" err="1" smtClean="0"/>
              <a:t>te</a:t>
            </a:r>
            <a:r>
              <a:rPr lang="en-GB" sz="2800" b="1" dirty="0" smtClean="0"/>
              <a:t> </a:t>
            </a:r>
            <a:r>
              <a:rPr lang="en-GB" sz="2800" b="1" dirty="0" err="1"/>
              <a:t>parece</a:t>
            </a:r>
            <a:r>
              <a:rPr lang="en-GB" sz="2800" b="1" dirty="0"/>
              <a:t> el </a:t>
            </a:r>
            <a:r>
              <a:rPr lang="en-GB" sz="2800" b="1" dirty="0" err="1"/>
              <a:t>protagonista</a:t>
            </a:r>
            <a:r>
              <a:rPr lang="en-GB" sz="2800" b="1" dirty="0">
                <a:cs typeface="Arial" pitchFamily="34" charset="0"/>
              </a:rPr>
              <a:t>?</a:t>
            </a:r>
          </a:p>
        </p:txBody>
      </p:sp>
      <p:sp>
        <p:nvSpPr>
          <p:cNvPr id="5129" name="Text Box 11"/>
          <p:cNvSpPr txBox="1">
            <a:spLocks noChangeArrowheads="1"/>
          </p:cNvSpPr>
          <p:nvPr/>
        </p:nvSpPr>
        <p:spPr bwMode="auto">
          <a:xfrm>
            <a:off x="-428625" y="5691188"/>
            <a:ext cx="566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800" b="1"/>
              <a:t>¿Cuándo tiene lugar</a:t>
            </a:r>
            <a:r>
              <a:rPr lang="en-GB" sz="2800" b="1">
                <a:cs typeface="Arial" pitchFamily="34" charset="0"/>
              </a:rPr>
              <a:t>?</a:t>
            </a:r>
          </a:p>
        </p:txBody>
      </p:sp>
      <p:sp>
        <p:nvSpPr>
          <p:cNvPr id="5130" name="Text Box 11"/>
          <p:cNvSpPr txBox="1">
            <a:spLocks noChangeArrowheads="1"/>
          </p:cNvSpPr>
          <p:nvPr/>
        </p:nvSpPr>
        <p:spPr bwMode="auto">
          <a:xfrm>
            <a:off x="4214813" y="5667375"/>
            <a:ext cx="566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800" b="1"/>
              <a:t>¿Dónde tiene lugar</a:t>
            </a:r>
            <a:r>
              <a:rPr lang="en-GB" sz="2800" b="1">
                <a:cs typeface="Arial" pitchFamily="34" charset="0"/>
              </a:rPr>
              <a:t>?</a:t>
            </a:r>
          </a:p>
        </p:txBody>
      </p:sp>
      <p:sp>
        <p:nvSpPr>
          <p:cNvPr id="5131" name="Text Box 11"/>
          <p:cNvSpPr txBox="1">
            <a:spLocks noChangeArrowheads="1"/>
          </p:cNvSpPr>
          <p:nvPr/>
        </p:nvSpPr>
        <p:spPr bwMode="auto">
          <a:xfrm>
            <a:off x="1357313" y="6262688"/>
            <a:ext cx="6661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800" b="1"/>
              <a:t>¿Cuáles son los temas principales</a:t>
            </a:r>
            <a:r>
              <a:rPr lang="en-GB" sz="2800" b="1">
                <a:cs typeface="Arial" pitchFamily="34" charset="0"/>
              </a:rPr>
              <a:t>?</a:t>
            </a:r>
          </a:p>
        </p:txBody>
      </p:sp>
      <p:pic>
        <p:nvPicPr>
          <p:cNvPr id="15" name="El Misterio lower qual.wmv">
            <a:hlinkClick r:id="" action="ppaction://media"/>
          </p:cNvPr>
          <p:cNvPicPr>
            <a:picLocks noRot="1" noChangeAspect="1"/>
          </p:cNvPicPr>
          <p:nvPr>
            <a:videoFile r:link="rId1"/>
          </p:nvPr>
        </p:nvPicPr>
        <p:blipFill>
          <a:blip r:embed="rId4">
            <a:extLst>
              <a:ext uri="{28A0092B-C50C-407E-A947-70E740481C1C}">
                <a14:useLocalDpi xmlns:a14="http://schemas.microsoft.com/office/drawing/2010/main" val="0"/>
              </a:ext>
            </a:extLst>
          </a:blip>
          <a:srcRect/>
          <a:stretch>
            <a:fillRect/>
          </a:stretch>
        </p:blipFill>
        <p:spPr bwMode="auto">
          <a:xfrm>
            <a:off x="2357438" y="1071563"/>
            <a:ext cx="473233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711582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15"/>
                                        </p:tgtEl>
                                      </p:cBhvr>
                                    </p:cmd>
                                  </p:childTnLst>
                                </p:cTn>
                              </p:par>
                            </p:childTnLst>
                          </p:cTn>
                        </p:par>
                      </p:childTnLst>
                    </p:cTn>
                  </p:par>
                </p:childTnLst>
              </p:cTn>
              <p:nextCondLst>
                <p:cond evt="onClick" delay="0">
                  <p:tgtEl>
                    <p:spTgt spid="15"/>
                  </p:tgtEl>
                </p:cond>
              </p:nextCondLst>
            </p:seq>
            <p:video>
              <p:cMediaNode>
                <p:cTn id="7" fill="hold" display="0">
                  <p:stCondLst>
                    <p:cond delay="indefinite"/>
                  </p:stCondLst>
                  <p:endCondLst>
                    <p:cond evt="onNext" delay="0">
                      <p:tgtEl>
                        <p:sldTgt/>
                      </p:tgtEl>
                    </p:cond>
                    <p:cond evt="onPrev" delay="0">
                      <p:tgtEl>
                        <p:sldTgt/>
                      </p:tgtEl>
                    </p:cond>
                  </p:endCondLst>
                </p:cTn>
                <p:tgtEl>
                  <p:spTgt spid="15"/>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B095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3" name="TextBox 2"/>
          <p:cNvSpPr txBox="1"/>
          <p:nvPr/>
        </p:nvSpPr>
        <p:spPr>
          <a:xfrm>
            <a:off x="785813" y="4786313"/>
            <a:ext cx="7572375" cy="1754187"/>
          </a:xfrm>
          <a:prstGeom prst="rect">
            <a:avLst/>
          </a:prstGeom>
          <a:noFill/>
        </p:spPr>
        <p:txBody>
          <a:bodyPr>
            <a:spAutoFit/>
          </a:bodyPr>
          <a:lstStyle/>
          <a:p>
            <a:pPr algn="ctr">
              <a:defRPr/>
            </a:pPr>
            <a:r>
              <a:rPr lang="en-GB" sz="3600" b="1" i="1" dirty="0">
                <a:solidFill>
                  <a:srgbClr val="A50021"/>
                </a:solidFill>
                <a:latin typeface="+mn-lt"/>
              </a:rPr>
              <a:t>“</a:t>
            </a:r>
            <a:r>
              <a:rPr lang="es-ES_tradnl" sz="3600" b="1" i="1" dirty="0" err="1">
                <a:solidFill>
                  <a:srgbClr val="A50021"/>
                </a:solidFill>
                <a:latin typeface="+mn-lt"/>
              </a:rPr>
              <a:t>Érase</a:t>
            </a:r>
            <a:r>
              <a:rPr lang="es-ES_tradnl" sz="3600" b="1" i="1" dirty="0">
                <a:solidFill>
                  <a:srgbClr val="A50021"/>
                </a:solidFill>
                <a:latin typeface="+mn-lt"/>
              </a:rPr>
              <a:t> una vez un viejo que iba a pescar cada día y cada día </a:t>
            </a:r>
            <a:br>
              <a:rPr lang="es-ES_tradnl" sz="3600" b="1" i="1" dirty="0">
                <a:solidFill>
                  <a:srgbClr val="A50021"/>
                </a:solidFill>
                <a:latin typeface="+mn-lt"/>
              </a:rPr>
            </a:br>
            <a:r>
              <a:rPr lang="es-ES_tradnl" sz="3600" b="1" i="1" dirty="0">
                <a:solidFill>
                  <a:srgbClr val="A50021"/>
                </a:solidFill>
                <a:latin typeface="+mn-lt"/>
              </a:rPr>
              <a:t>pescaba el mismo pez</a:t>
            </a:r>
            <a:r>
              <a:rPr lang="en-GB" sz="3600" b="1" i="1" dirty="0">
                <a:solidFill>
                  <a:srgbClr val="A50021"/>
                </a:solidFill>
                <a:latin typeface="+mn-lt"/>
              </a:rPr>
              <a:t>.”</a:t>
            </a:r>
            <a:endParaRPr lang="en-US" sz="3600" b="1" i="1" dirty="0">
              <a:solidFill>
                <a:srgbClr val="A50021"/>
              </a:solidFill>
              <a:latin typeface="+mn-lt"/>
            </a:endParaRPr>
          </a:p>
        </p:txBody>
      </p:sp>
      <p:pic>
        <p:nvPicPr>
          <p:cNvPr id="6148" name="Picture 4" descr="ElViejoIbaaPesca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71625" y="500063"/>
            <a:ext cx="617855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5"/>
          <p:cNvSpPr txBox="1">
            <a:spLocks noChangeArrowheads="1"/>
          </p:cNvSpPr>
          <p:nvPr/>
        </p:nvSpPr>
        <p:spPr bwMode="auto">
          <a:xfrm>
            <a:off x="357188" y="357188"/>
            <a:ext cx="10001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6600" b="1">
                <a:solidFill>
                  <a:srgbClr val="A50021"/>
                </a:solidFill>
                <a:latin typeface="AucoinExtBol" pitchFamily="34" charset="0"/>
              </a:rPr>
              <a:t>2</a:t>
            </a:r>
            <a:endParaRPr lang="en-US" sz="6600" b="1">
              <a:solidFill>
                <a:srgbClr val="A50021"/>
              </a:solidFill>
              <a:latin typeface="AucoinExtBol" pitchFamily="34" charset="0"/>
            </a:endParaRPr>
          </a:p>
        </p:txBody>
      </p:sp>
    </p:spTree>
    <p:extLst>
      <p:ext uri="{BB962C8B-B14F-4D97-AF65-F5344CB8AC3E}">
        <p14:creationId xmlns:p14="http://schemas.microsoft.com/office/powerpoint/2010/main" val="2839493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8" y="139700"/>
            <a:ext cx="8929687" cy="646113"/>
          </a:xfrm>
          <a:prstGeom prst="rect">
            <a:avLst/>
          </a:prstGeom>
          <a:solidFill>
            <a:srgbClr val="B0958E"/>
          </a:solidFill>
          <a:ln w="38100">
            <a:solidFill>
              <a:schemeClr val="tx1"/>
            </a:solidFill>
          </a:ln>
        </p:spPr>
        <p:txBody>
          <a:bodyPr>
            <a:spAutoFit/>
          </a:bodyPr>
          <a:lstStyle/>
          <a:p>
            <a:pPr>
              <a:defRPr/>
            </a:pPr>
            <a:r>
              <a:rPr lang="es-ES_tradnl" sz="3600" b="1" dirty="0">
                <a:solidFill>
                  <a:srgbClr val="A50021"/>
                </a:solidFill>
                <a:latin typeface="+mn-lt"/>
              </a:rPr>
              <a:t>2  </a:t>
            </a:r>
            <a:r>
              <a:rPr lang="es-ES_tradnl" sz="3200" b="1" dirty="0">
                <a:solidFill>
                  <a:srgbClr val="A50021"/>
                </a:solidFill>
                <a:latin typeface="+mn-lt"/>
              </a:rPr>
              <a:t>Cuando eras más joven, ¿qué hacías cada día?</a:t>
            </a:r>
            <a:endParaRPr lang="en-US" sz="3600" b="1" dirty="0">
              <a:solidFill>
                <a:srgbClr val="A50021"/>
              </a:solidFill>
              <a:latin typeface="+mn-lt"/>
            </a:endParaRPr>
          </a:p>
        </p:txBody>
      </p:sp>
      <p:sp>
        <p:nvSpPr>
          <p:cNvPr id="4" name="TextBox 3"/>
          <p:cNvSpPr txBox="1"/>
          <p:nvPr/>
        </p:nvSpPr>
        <p:spPr>
          <a:xfrm rot="20801290">
            <a:off x="1588" y="1198563"/>
            <a:ext cx="3814762" cy="646112"/>
          </a:xfrm>
          <a:prstGeom prst="rect">
            <a:avLst/>
          </a:prstGeom>
          <a:noFill/>
        </p:spPr>
        <p:txBody>
          <a:bodyPr>
            <a:spAutoFit/>
          </a:bodyPr>
          <a:lstStyle/>
          <a:p>
            <a:pPr algn="ctr">
              <a:defRPr/>
            </a:pPr>
            <a:r>
              <a:rPr lang="en-GB" sz="3600" dirty="0" err="1">
                <a:latin typeface="+mn-lt"/>
              </a:rPr>
              <a:t>Iba</a:t>
            </a:r>
            <a:r>
              <a:rPr lang="en-GB" sz="3600" dirty="0">
                <a:latin typeface="+mn-lt"/>
              </a:rPr>
              <a:t> a pie</a:t>
            </a:r>
            <a:endParaRPr lang="en-US" sz="3600" dirty="0">
              <a:latin typeface="+mn-lt"/>
            </a:endParaRPr>
          </a:p>
        </p:txBody>
      </p:sp>
      <p:sp>
        <p:nvSpPr>
          <p:cNvPr id="5" name="TextBox 4"/>
          <p:cNvSpPr txBox="1"/>
          <p:nvPr/>
        </p:nvSpPr>
        <p:spPr>
          <a:xfrm>
            <a:off x="5329238" y="3714750"/>
            <a:ext cx="3814762" cy="646113"/>
          </a:xfrm>
          <a:prstGeom prst="rect">
            <a:avLst/>
          </a:prstGeom>
          <a:noFill/>
        </p:spPr>
        <p:txBody>
          <a:bodyPr>
            <a:spAutoFit/>
          </a:bodyPr>
          <a:lstStyle/>
          <a:p>
            <a:pPr algn="ctr">
              <a:defRPr/>
            </a:pPr>
            <a:r>
              <a:rPr lang="en-GB" sz="3600" dirty="0" err="1">
                <a:latin typeface="+mn-lt"/>
              </a:rPr>
              <a:t>Charlaba</a:t>
            </a:r>
            <a:endParaRPr lang="en-US" sz="3600" dirty="0">
              <a:latin typeface="+mn-lt"/>
            </a:endParaRPr>
          </a:p>
        </p:txBody>
      </p:sp>
      <p:sp>
        <p:nvSpPr>
          <p:cNvPr id="6" name="TextBox 5"/>
          <p:cNvSpPr txBox="1"/>
          <p:nvPr/>
        </p:nvSpPr>
        <p:spPr>
          <a:xfrm rot="523742">
            <a:off x="4727575" y="1193800"/>
            <a:ext cx="3814763" cy="647700"/>
          </a:xfrm>
          <a:prstGeom prst="rect">
            <a:avLst/>
          </a:prstGeom>
          <a:noFill/>
        </p:spPr>
        <p:txBody>
          <a:bodyPr>
            <a:spAutoFit/>
          </a:bodyPr>
          <a:lstStyle/>
          <a:p>
            <a:pPr algn="ctr">
              <a:defRPr/>
            </a:pPr>
            <a:r>
              <a:rPr lang="en-GB" sz="3600" dirty="0">
                <a:latin typeface="+mn-lt"/>
              </a:rPr>
              <a:t>Me </a:t>
            </a:r>
            <a:r>
              <a:rPr lang="en-GB" sz="3600" dirty="0" err="1">
                <a:latin typeface="+mn-lt"/>
              </a:rPr>
              <a:t>limpiaba</a:t>
            </a:r>
            <a:endParaRPr lang="en-US" sz="3600" dirty="0">
              <a:latin typeface="+mn-lt"/>
            </a:endParaRPr>
          </a:p>
        </p:txBody>
      </p:sp>
      <p:sp>
        <p:nvSpPr>
          <p:cNvPr id="7" name="TextBox 6"/>
          <p:cNvSpPr txBox="1"/>
          <p:nvPr/>
        </p:nvSpPr>
        <p:spPr>
          <a:xfrm rot="20801290">
            <a:off x="23813" y="4359275"/>
            <a:ext cx="3813175" cy="646113"/>
          </a:xfrm>
          <a:prstGeom prst="rect">
            <a:avLst/>
          </a:prstGeom>
          <a:noFill/>
        </p:spPr>
        <p:txBody>
          <a:bodyPr>
            <a:spAutoFit/>
          </a:bodyPr>
          <a:lstStyle/>
          <a:p>
            <a:pPr algn="ctr">
              <a:defRPr/>
            </a:pPr>
            <a:r>
              <a:rPr lang="en-GB" sz="3600" dirty="0">
                <a:latin typeface="+mn-lt"/>
              </a:rPr>
              <a:t>…los </a:t>
            </a:r>
            <a:r>
              <a:rPr lang="en-GB" sz="3600" dirty="0" err="1">
                <a:latin typeface="+mn-lt"/>
              </a:rPr>
              <a:t>dientes</a:t>
            </a:r>
            <a:r>
              <a:rPr lang="en-GB" sz="3600" dirty="0">
                <a:latin typeface="+mn-lt"/>
              </a:rPr>
              <a:t>.</a:t>
            </a:r>
            <a:endParaRPr lang="en-US" sz="3600" dirty="0">
              <a:latin typeface="+mn-lt"/>
            </a:endParaRPr>
          </a:p>
        </p:txBody>
      </p:sp>
      <p:sp>
        <p:nvSpPr>
          <p:cNvPr id="8" name="TextBox 7"/>
          <p:cNvSpPr txBox="1"/>
          <p:nvPr/>
        </p:nvSpPr>
        <p:spPr>
          <a:xfrm rot="500923">
            <a:off x="4189413" y="5499100"/>
            <a:ext cx="4933950" cy="646113"/>
          </a:xfrm>
          <a:prstGeom prst="rect">
            <a:avLst/>
          </a:prstGeom>
          <a:noFill/>
        </p:spPr>
        <p:txBody>
          <a:bodyPr>
            <a:spAutoFit/>
          </a:bodyPr>
          <a:lstStyle/>
          <a:p>
            <a:pPr algn="ctr">
              <a:defRPr/>
            </a:pPr>
            <a:r>
              <a:rPr lang="en-GB" sz="3600" dirty="0">
                <a:latin typeface="+mn-lt"/>
              </a:rPr>
              <a:t>…a mi </a:t>
            </a:r>
            <a:r>
              <a:rPr lang="en-GB" sz="3600" dirty="0" err="1">
                <a:latin typeface="+mn-lt"/>
              </a:rPr>
              <a:t>escuela</a:t>
            </a:r>
            <a:r>
              <a:rPr lang="en-GB" sz="3600" dirty="0">
                <a:latin typeface="+mn-lt"/>
              </a:rPr>
              <a:t> </a:t>
            </a:r>
            <a:r>
              <a:rPr lang="en-GB" sz="3600" dirty="0" err="1">
                <a:latin typeface="+mn-lt"/>
              </a:rPr>
              <a:t>primaria</a:t>
            </a:r>
            <a:r>
              <a:rPr lang="en-GB" sz="3600" dirty="0">
                <a:latin typeface="+mn-lt"/>
              </a:rPr>
              <a:t>.</a:t>
            </a:r>
            <a:endParaRPr lang="en-US" sz="3600" dirty="0">
              <a:latin typeface="+mn-lt"/>
            </a:endParaRPr>
          </a:p>
        </p:txBody>
      </p:sp>
      <p:sp>
        <p:nvSpPr>
          <p:cNvPr id="9" name="TextBox 8"/>
          <p:cNvSpPr txBox="1"/>
          <p:nvPr/>
        </p:nvSpPr>
        <p:spPr>
          <a:xfrm rot="21442459">
            <a:off x="584200" y="2801938"/>
            <a:ext cx="3814763" cy="646112"/>
          </a:xfrm>
          <a:prstGeom prst="rect">
            <a:avLst/>
          </a:prstGeom>
          <a:noFill/>
        </p:spPr>
        <p:txBody>
          <a:bodyPr>
            <a:spAutoFit/>
          </a:bodyPr>
          <a:lstStyle/>
          <a:p>
            <a:pPr algn="ctr">
              <a:defRPr/>
            </a:pPr>
            <a:r>
              <a:rPr lang="en-GB" sz="3600" dirty="0">
                <a:latin typeface="+mn-lt"/>
              </a:rPr>
              <a:t>…con </a:t>
            </a:r>
            <a:r>
              <a:rPr lang="en-GB" sz="3600" dirty="0" err="1">
                <a:latin typeface="+mn-lt"/>
              </a:rPr>
              <a:t>mis</a:t>
            </a:r>
            <a:r>
              <a:rPr lang="en-GB" sz="3600" dirty="0">
                <a:latin typeface="+mn-lt"/>
              </a:rPr>
              <a:t> amigos.</a:t>
            </a:r>
            <a:endParaRPr lang="en-US" sz="3600" dirty="0">
              <a:latin typeface="+mn-lt"/>
            </a:endParaRPr>
          </a:p>
        </p:txBody>
      </p:sp>
      <p:sp>
        <p:nvSpPr>
          <p:cNvPr id="10" name="TextBox 9"/>
          <p:cNvSpPr txBox="1"/>
          <p:nvPr/>
        </p:nvSpPr>
        <p:spPr>
          <a:xfrm rot="21235720">
            <a:off x="357188" y="5408613"/>
            <a:ext cx="3814762" cy="646112"/>
          </a:xfrm>
          <a:prstGeom prst="rect">
            <a:avLst/>
          </a:prstGeom>
          <a:noFill/>
        </p:spPr>
        <p:txBody>
          <a:bodyPr>
            <a:spAutoFit/>
          </a:bodyPr>
          <a:lstStyle/>
          <a:p>
            <a:pPr algn="ctr">
              <a:defRPr/>
            </a:pPr>
            <a:r>
              <a:rPr lang="en-GB" sz="3600" dirty="0" err="1">
                <a:latin typeface="+mn-lt"/>
              </a:rPr>
              <a:t>Jugaba</a:t>
            </a:r>
            <a:endParaRPr lang="en-US" sz="3600" dirty="0">
              <a:latin typeface="+mn-lt"/>
            </a:endParaRPr>
          </a:p>
        </p:txBody>
      </p:sp>
      <p:sp>
        <p:nvSpPr>
          <p:cNvPr id="11" name="TextBox 10"/>
          <p:cNvSpPr txBox="1"/>
          <p:nvPr/>
        </p:nvSpPr>
        <p:spPr>
          <a:xfrm rot="414494">
            <a:off x="5303838" y="2370138"/>
            <a:ext cx="3814762" cy="646112"/>
          </a:xfrm>
          <a:prstGeom prst="rect">
            <a:avLst/>
          </a:prstGeom>
          <a:noFill/>
        </p:spPr>
        <p:txBody>
          <a:bodyPr>
            <a:spAutoFit/>
          </a:bodyPr>
          <a:lstStyle/>
          <a:p>
            <a:pPr algn="ctr">
              <a:defRPr/>
            </a:pPr>
            <a:r>
              <a:rPr lang="en-GB" sz="3600" b="1" dirty="0">
                <a:latin typeface="+mn-lt"/>
              </a:rPr>
              <a:t>…</a:t>
            </a:r>
            <a:r>
              <a:rPr lang="en-GB" sz="3600" dirty="0">
                <a:latin typeface="+mn-lt"/>
              </a:rPr>
              <a:t>en el patio</a:t>
            </a:r>
            <a:r>
              <a:rPr lang="en-GB" sz="3600" b="1" dirty="0">
                <a:latin typeface="+mn-lt"/>
              </a:rPr>
              <a:t>.</a:t>
            </a:r>
            <a:endParaRPr lang="en-US" sz="3600" b="1" dirty="0">
              <a:latin typeface="+mn-lt"/>
            </a:endParaRPr>
          </a:p>
        </p:txBody>
      </p:sp>
      <p:sp>
        <p:nvSpPr>
          <p:cNvPr id="12" name="TextBox 11"/>
          <p:cNvSpPr txBox="1"/>
          <p:nvPr/>
        </p:nvSpPr>
        <p:spPr>
          <a:xfrm rot="654362">
            <a:off x="2527300" y="5856288"/>
            <a:ext cx="3814763" cy="646112"/>
          </a:xfrm>
          <a:prstGeom prst="rect">
            <a:avLst/>
          </a:prstGeom>
          <a:noFill/>
        </p:spPr>
        <p:txBody>
          <a:bodyPr>
            <a:spAutoFit/>
          </a:bodyPr>
          <a:lstStyle/>
          <a:p>
            <a:pPr algn="ctr">
              <a:defRPr/>
            </a:pPr>
            <a:r>
              <a:rPr lang="en-GB" sz="3600" dirty="0" err="1">
                <a:latin typeface="+mn-lt"/>
              </a:rPr>
              <a:t>Leía</a:t>
            </a:r>
            <a:endParaRPr lang="en-US" sz="3600" dirty="0">
              <a:latin typeface="+mn-lt"/>
            </a:endParaRPr>
          </a:p>
        </p:txBody>
      </p:sp>
      <p:sp>
        <p:nvSpPr>
          <p:cNvPr id="13" name="TextBox 12"/>
          <p:cNvSpPr txBox="1"/>
          <p:nvPr/>
        </p:nvSpPr>
        <p:spPr>
          <a:xfrm rot="21207835">
            <a:off x="1524000" y="1571625"/>
            <a:ext cx="3814763" cy="647700"/>
          </a:xfrm>
          <a:prstGeom prst="rect">
            <a:avLst/>
          </a:prstGeom>
          <a:noFill/>
        </p:spPr>
        <p:txBody>
          <a:bodyPr>
            <a:spAutoFit/>
          </a:bodyPr>
          <a:lstStyle/>
          <a:p>
            <a:pPr algn="ctr">
              <a:defRPr/>
            </a:pPr>
            <a:r>
              <a:rPr lang="en-GB" sz="3600" dirty="0">
                <a:latin typeface="+mn-lt"/>
              </a:rPr>
              <a:t>…mi </a:t>
            </a:r>
            <a:r>
              <a:rPr lang="en-GB" sz="3600" dirty="0" err="1">
                <a:latin typeface="+mn-lt"/>
              </a:rPr>
              <a:t>libro</a:t>
            </a:r>
            <a:r>
              <a:rPr lang="en-GB" sz="3600" dirty="0">
                <a:latin typeface="+mn-lt"/>
              </a:rPr>
              <a:t>.</a:t>
            </a:r>
            <a:endParaRPr lang="en-US" sz="3600" dirty="0">
              <a:latin typeface="+mn-lt"/>
            </a:endParaRPr>
          </a:p>
        </p:txBody>
      </p:sp>
      <p:sp>
        <p:nvSpPr>
          <p:cNvPr id="14" name="TextBox 13"/>
          <p:cNvSpPr txBox="1"/>
          <p:nvPr/>
        </p:nvSpPr>
        <p:spPr>
          <a:xfrm rot="228140">
            <a:off x="3946525" y="4332288"/>
            <a:ext cx="3576638" cy="646112"/>
          </a:xfrm>
          <a:prstGeom prst="rect">
            <a:avLst/>
          </a:prstGeom>
          <a:noFill/>
        </p:spPr>
        <p:txBody>
          <a:bodyPr>
            <a:spAutoFit/>
          </a:bodyPr>
          <a:lstStyle/>
          <a:p>
            <a:pPr algn="ctr">
              <a:defRPr/>
            </a:pPr>
            <a:r>
              <a:rPr lang="en-GB" sz="3600" dirty="0" err="1">
                <a:latin typeface="+mn-lt"/>
              </a:rPr>
              <a:t>Comía</a:t>
            </a:r>
            <a:endParaRPr lang="en-US" sz="3600" dirty="0">
              <a:latin typeface="+mn-lt"/>
            </a:endParaRPr>
          </a:p>
        </p:txBody>
      </p:sp>
      <p:sp>
        <p:nvSpPr>
          <p:cNvPr id="15" name="TextBox 14"/>
          <p:cNvSpPr txBox="1"/>
          <p:nvPr/>
        </p:nvSpPr>
        <p:spPr>
          <a:xfrm rot="21207835">
            <a:off x="2738438" y="3357563"/>
            <a:ext cx="3814762" cy="647700"/>
          </a:xfrm>
          <a:prstGeom prst="rect">
            <a:avLst/>
          </a:prstGeom>
          <a:noFill/>
        </p:spPr>
        <p:txBody>
          <a:bodyPr>
            <a:spAutoFit/>
          </a:bodyPr>
          <a:lstStyle/>
          <a:p>
            <a:pPr algn="ctr">
              <a:defRPr/>
            </a:pPr>
            <a:r>
              <a:rPr lang="en-GB" sz="3600" dirty="0">
                <a:latin typeface="+mn-lt"/>
              </a:rPr>
              <a:t>…en la </a:t>
            </a:r>
            <a:r>
              <a:rPr lang="en-GB" sz="3600" dirty="0" err="1">
                <a:latin typeface="+mn-lt"/>
              </a:rPr>
              <a:t>cafetería</a:t>
            </a:r>
            <a:r>
              <a:rPr lang="en-GB" sz="3600" dirty="0">
                <a:latin typeface="+mn-lt"/>
              </a:rPr>
              <a:t>.</a:t>
            </a:r>
            <a:endParaRPr lang="en-US" sz="3600" dirty="0">
              <a:latin typeface="+mn-lt"/>
            </a:endParaRPr>
          </a:p>
        </p:txBody>
      </p:sp>
    </p:spTree>
    <p:extLst>
      <p:ext uri="{BB962C8B-B14F-4D97-AF65-F5344CB8AC3E}">
        <p14:creationId xmlns:p14="http://schemas.microsoft.com/office/powerpoint/2010/main" val="771112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8" y="139700"/>
            <a:ext cx="8929687" cy="646113"/>
          </a:xfrm>
          <a:prstGeom prst="rect">
            <a:avLst/>
          </a:prstGeom>
          <a:solidFill>
            <a:srgbClr val="B0958E"/>
          </a:solidFill>
          <a:ln w="38100">
            <a:solidFill>
              <a:schemeClr val="tx1"/>
            </a:solidFill>
          </a:ln>
        </p:spPr>
        <p:txBody>
          <a:bodyPr>
            <a:spAutoFit/>
          </a:bodyPr>
          <a:lstStyle/>
          <a:p>
            <a:pPr>
              <a:defRPr/>
            </a:pPr>
            <a:r>
              <a:rPr lang="es-ES_tradnl" sz="3600" b="1" dirty="0">
                <a:solidFill>
                  <a:srgbClr val="A50021"/>
                </a:solidFill>
                <a:latin typeface="+mn-lt"/>
              </a:rPr>
              <a:t>2  </a:t>
            </a:r>
            <a:r>
              <a:rPr lang="es-ES_tradnl" sz="3200" b="1" dirty="0">
                <a:solidFill>
                  <a:srgbClr val="A50021"/>
                </a:solidFill>
                <a:latin typeface="+mn-lt"/>
              </a:rPr>
              <a:t>Cuando eras más joven, ¿qué hacías cada día?</a:t>
            </a:r>
            <a:endParaRPr lang="en-US" sz="3600" b="1" dirty="0">
              <a:solidFill>
                <a:srgbClr val="A50021"/>
              </a:solidFill>
              <a:latin typeface="+mn-lt"/>
            </a:endParaRPr>
          </a:p>
        </p:txBody>
      </p:sp>
      <p:sp>
        <p:nvSpPr>
          <p:cNvPr id="4" name="TextBox 3"/>
          <p:cNvSpPr txBox="1"/>
          <p:nvPr/>
        </p:nvSpPr>
        <p:spPr>
          <a:xfrm>
            <a:off x="285750" y="1854200"/>
            <a:ext cx="3814763" cy="646113"/>
          </a:xfrm>
          <a:prstGeom prst="rect">
            <a:avLst/>
          </a:prstGeom>
          <a:noFill/>
        </p:spPr>
        <p:txBody>
          <a:bodyPr>
            <a:spAutoFit/>
          </a:bodyPr>
          <a:lstStyle/>
          <a:p>
            <a:pPr algn="ctr">
              <a:defRPr/>
            </a:pPr>
            <a:r>
              <a:rPr lang="en-GB" sz="3600" dirty="0" err="1">
                <a:latin typeface="+mn-lt"/>
              </a:rPr>
              <a:t>Iba</a:t>
            </a:r>
            <a:r>
              <a:rPr lang="en-GB" sz="3600" dirty="0">
                <a:latin typeface="+mn-lt"/>
              </a:rPr>
              <a:t> a pie</a:t>
            </a:r>
            <a:endParaRPr lang="en-US" sz="3600" dirty="0">
              <a:latin typeface="+mn-lt"/>
            </a:endParaRPr>
          </a:p>
        </p:txBody>
      </p:sp>
      <p:sp>
        <p:nvSpPr>
          <p:cNvPr id="5" name="TextBox 4"/>
          <p:cNvSpPr txBox="1"/>
          <p:nvPr/>
        </p:nvSpPr>
        <p:spPr>
          <a:xfrm>
            <a:off x="285750" y="3636963"/>
            <a:ext cx="3814763" cy="646112"/>
          </a:xfrm>
          <a:prstGeom prst="rect">
            <a:avLst/>
          </a:prstGeom>
          <a:noFill/>
        </p:spPr>
        <p:txBody>
          <a:bodyPr>
            <a:spAutoFit/>
          </a:bodyPr>
          <a:lstStyle/>
          <a:p>
            <a:pPr algn="ctr">
              <a:defRPr/>
            </a:pPr>
            <a:r>
              <a:rPr lang="en-GB" sz="3600" dirty="0" err="1">
                <a:latin typeface="+mn-lt"/>
              </a:rPr>
              <a:t>Charlaba</a:t>
            </a:r>
            <a:endParaRPr lang="en-US" sz="3600" dirty="0">
              <a:latin typeface="+mn-lt"/>
            </a:endParaRPr>
          </a:p>
        </p:txBody>
      </p:sp>
      <p:sp>
        <p:nvSpPr>
          <p:cNvPr id="6" name="TextBox 5"/>
          <p:cNvSpPr txBox="1"/>
          <p:nvPr/>
        </p:nvSpPr>
        <p:spPr>
          <a:xfrm>
            <a:off x="614363" y="1000125"/>
            <a:ext cx="3814762" cy="646113"/>
          </a:xfrm>
          <a:prstGeom prst="rect">
            <a:avLst/>
          </a:prstGeom>
          <a:noFill/>
        </p:spPr>
        <p:txBody>
          <a:bodyPr>
            <a:spAutoFit/>
          </a:bodyPr>
          <a:lstStyle/>
          <a:p>
            <a:pPr algn="ctr">
              <a:defRPr/>
            </a:pPr>
            <a:r>
              <a:rPr lang="en-GB" sz="3600" dirty="0">
                <a:latin typeface="+mn-lt"/>
              </a:rPr>
              <a:t>Me </a:t>
            </a:r>
            <a:r>
              <a:rPr lang="en-GB" sz="3600" dirty="0" err="1">
                <a:latin typeface="+mn-lt"/>
              </a:rPr>
              <a:t>limpiaba</a:t>
            </a:r>
            <a:endParaRPr lang="en-US" sz="3600" dirty="0">
              <a:latin typeface="+mn-lt"/>
            </a:endParaRPr>
          </a:p>
        </p:txBody>
      </p:sp>
      <p:sp>
        <p:nvSpPr>
          <p:cNvPr id="7" name="TextBox 6"/>
          <p:cNvSpPr txBox="1"/>
          <p:nvPr/>
        </p:nvSpPr>
        <p:spPr>
          <a:xfrm>
            <a:off x="3000375" y="1000125"/>
            <a:ext cx="3814763" cy="646113"/>
          </a:xfrm>
          <a:prstGeom prst="rect">
            <a:avLst/>
          </a:prstGeom>
          <a:noFill/>
        </p:spPr>
        <p:txBody>
          <a:bodyPr>
            <a:spAutoFit/>
          </a:bodyPr>
          <a:lstStyle/>
          <a:p>
            <a:pPr algn="ctr">
              <a:defRPr/>
            </a:pPr>
            <a:r>
              <a:rPr lang="en-GB" sz="3600" dirty="0">
                <a:latin typeface="+mn-lt"/>
              </a:rPr>
              <a:t>los </a:t>
            </a:r>
            <a:r>
              <a:rPr lang="en-GB" sz="3600" dirty="0" err="1">
                <a:latin typeface="+mn-lt"/>
              </a:rPr>
              <a:t>dientes</a:t>
            </a:r>
            <a:r>
              <a:rPr lang="en-GB" sz="3600" dirty="0">
                <a:latin typeface="+mn-lt"/>
              </a:rPr>
              <a:t>.</a:t>
            </a:r>
            <a:endParaRPr lang="en-US" sz="3600" dirty="0">
              <a:latin typeface="+mn-lt"/>
            </a:endParaRPr>
          </a:p>
        </p:txBody>
      </p:sp>
      <p:sp>
        <p:nvSpPr>
          <p:cNvPr id="8" name="TextBox 7"/>
          <p:cNvSpPr txBox="1"/>
          <p:nvPr/>
        </p:nvSpPr>
        <p:spPr>
          <a:xfrm>
            <a:off x="2714625" y="1854200"/>
            <a:ext cx="4933950" cy="646113"/>
          </a:xfrm>
          <a:prstGeom prst="rect">
            <a:avLst/>
          </a:prstGeom>
          <a:noFill/>
        </p:spPr>
        <p:txBody>
          <a:bodyPr>
            <a:spAutoFit/>
          </a:bodyPr>
          <a:lstStyle/>
          <a:p>
            <a:pPr algn="ctr">
              <a:defRPr/>
            </a:pPr>
            <a:r>
              <a:rPr lang="en-GB" sz="3600" dirty="0">
                <a:latin typeface="+mn-lt"/>
              </a:rPr>
              <a:t>a mi </a:t>
            </a:r>
            <a:r>
              <a:rPr lang="en-GB" sz="3600" dirty="0" err="1">
                <a:latin typeface="+mn-lt"/>
              </a:rPr>
              <a:t>escuela</a:t>
            </a:r>
            <a:r>
              <a:rPr lang="en-GB" sz="3600" dirty="0">
                <a:latin typeface="+mn-lt"/>
              </a:rPr>
              <a:t> </a:t>
            </a:r>
            <a:r>
              <a:rPr lang="en-GB" sz="3600" dirty="0" err="1">
                <a:latin typeface="+mn-lt"/>
              </a:rPr>
              <a:t>primaria</a:t>
            </a:r>
            <a:r>
              <a:rPr lang="en-GB" sz="3600" dirty="0">
                <a:latin typeface="+mn-lt"/>
              </a:rPr>
              <a:t>.</a:t>
            </a:r>
            <a:endParaRPr lang="en-US" sz="3600" dirty="0">
              <a:latin typeface="+mn-lt"/>
            </a:endParaRPr>
          </a:p>
        </p:txBody>
      </p:sp>
      <p:sp>
        <p:nvSpPr>
          <p:cNvPr id="9" name="TextBox 8"/>
          <p:cNvSpPr txBox="1"/>
          <p:nvPr/>
        </p:nvSpPr>
        <p:spPr>
          <a:xfrm>
            <a:off x="2686050" y="3640138"/>
            <a:ext cx="3814763" cy="646112"/>
          </a:xfrm>
          <a:prstGeom prst="rect">
            <a:avLst/>
          </a:prstGeom>
          <a:noFill/>
        </p:spPr>
        <p:txBody>
          <a:bodyPr>
            <a:spAutoFit/>
          </a:bodyPr>
          <a:lstStyle/>
          <a:p>
            <a:pPr algn="ctr">
              <a:defRPr/>
            </a:pPr>
            <a:r>
              <a:rPr lang="en-GB" sz="3600" dirty="0">
                <a:latin typeface="+mn-lt"/>
              </a:rPr>
              <a:t>con </a:t>
            </a:r>
            <a:r>
              <a:rPr lang="en-GB" sz="3600" dirty="0" err="1">
                <a:latin typeface="+mn-lt"/>
              </a:rPr>
              <a:t>mis</a:t>
            </a:r>
            <a:r>
              <a:rPr lang="en-GB" sz="3600" dirty="0">
                <a:latin typeface="+mn-lt"/>
              </a:rPr>
              <a:t> amigos.</a:t>
            </a:r>
            <a:endParaRPr lang="en-US" sz="3600" dirty="0">
              <a:latin typeface="+mn-lt"/>
            </a:endParaRPr>
          </a:p>
        </p:txBody>
      </p:sp>
      <p:sp>
        <p:nvSpPr>
          <p:cNvPr id="10" name="TextBox 9"/>
          <p:cNvSpPr txBox="1"/>
          <p:nvPr/>
        </p:nvSpPr>
        <p:spPr>
          <a:xfrm>
            <a:off x="114300" y="5497513"/>
            <a:ext cx="3814763" cy="646112"/>
          </a:xfrm>
          <a:prstGeom prst="rect">
            <a:avLst/>
          </a:prstGeom>
          <a:noFill/>
        </p:spPr>
        <p:txBody>
          <a:bodyPr>
            <a:spAutoFit/>
          </a:bodyPr>
          <a:lstStyle/>
          <a:p>
            <a:pPr algn="ctr">
              <a:defRPr/>
            </a:pPr>
            <a:r>
              <a:rPr lang="en-GB" sz="3600" dirty="0" err="1">
                <a:latin typeface="+mn-lt"/>
              </a:rPr>
              <a:t>Jugaba</a:t>
            </a:r>
            <a:endParaRPr lang="en-US" sz="3600" dirty="0">
              <a:latin typeface="+mn-lt"/>
            </a:endParaRPr>
          </a:p>
        </p:txBody>
      </p:sp>
      <p:sp>
        <p:nvSpPr>
          <p:cNvPr id="11" name="TextBox 10"/>
          <p:cNvSpPr txBox="1"/>
          <p:nvPr/>
        </p:nvSpPr>
        <p:spPr>
          <a:xfrm>
            <a:off x="1928813" y="5497513"/>
            <a:ext cx="3814762" cy="646112"/>
          </a:xfrm>
          <a:prstGeom prst="rect">
            <a:avLst/>
          </a:prstGeom>
          <a:noFill/>
        </p:spPr>
        <p:txBody>
          <a:bodyPr>
            <a:spAutoFit/>
          </a:bodyPr>
          <a:lstStyle/>
          <a:p>
            <a:pPr algn="ctr">
              <a:defRPr/>
            </a:pPr>
            <a:r>
              <a:rPr lang="en-GB" sz="3600" dirty="0">
                <a:latin typeface="+mn-lt"/>
              </a:rPr>
              <a:t>en el patio</a:t>
            </a:r>
            <a:r>
              <a:rPr lang="en-GB" sz="3600" b="1" dirty="0">
                <a:latin typeface="+mn-lt"/>
              </a:rPr>
              <a:t>.</a:t>
            </a:r>
            <a:endParaRPr lang="en-US" sz="3600" b="1" dirty="0">
              <a:latin typeface="+mn-lt"/>
            </a:endParaRPr>
          </a:p>
        </p:txBody>
      </p:sp>
      <p:sp>
        <p:nvSpPr>
          <p:cNvPr id="12" name="TextBox 11"/>
          <p:cNvSpPr txBox="1"/>
          <p:nvPr/>
        </p:nvSpPr>
        <p:spPr>
          <a:xfrm>
            <a:off x="-100013" y="2711450"/>
            <a:ext cx="3814763" cy="646113"/>
          </a:xfrm>
          <a:prstGeom prst="rect">
            <a:avLst/>
          </a:prstGeom>
          <a:noFill/>
        </p:spPr>
        <p:txBody>
          <a:bodyPr>
            <a:spAutoFit/>
          </a:bodyPr>
          <a:lstStyle/>
          <a:p>
            <a:pPr algn="ctr">
              <a:defRPr/>
            </a:pPr>
            <a:r>
              <a:rPr lang="en-GB" sz="3600" dirty="0" err="1">
                <a:latin typeface="+mn-lt"/>
              </a:rPr>
              <a:t>Leía</a:t>
            </a:r>
            <a:endParaRPr lang="en-US" sz="3600" dirty="0">
              <a:latin typeface="+mn-lt"/>
            </a:endParaRPr>
          </a:p>
        </p:txBody>
      </p:sp>
      <p:sp>
        <p:nvSpPr>
          <p:cNvPr id="13" name="TextBox 12"/>
          <p:cNvSpPr txBox="1"/>
          <p:nvPr/>
        </p:nvSpPr>
        <p:spPr>
          <a:xfrm>
            <a:off x="1114425" y="2711450"/>
            <a:ext cx="3814763" cy="646113"/>
          </a:xfrm>
          <a:prstGeom prst="rect">
            <a:avLst/>
          </a:prstGeom>
          <a:noFill/>
        </p:spPr>
        <p:txBody>
          <a:bodyPr>
            <a:spAutoFit/>
          </a:bodyPr>
          <a:lstStyle/>
          <a:p>
            <a:pPr algn="ctr">
              <a:defRPr/>
            </a:pPr>
            <a:r>
              <a:rPr lang="en-GB" sz="3600" dirty="0">
                <a:latin typeface="+mn-lt"/>
              </a:rPr>
              <a:t>mi </a:t>
            </a:r>
            <a:r>
              <a:rPr lang="en-GB" sz="3600" dirty="0" err="1">
                <a:latin typeface="+mn-lt"/>
              </a:rPr>
              <a:t>libro</a:t>
            </a:r>
            <a:r>
              <a:rPr lang="en-GB" sz="3600" dirty="0">
                <a:latin typeface="+mn-lt"/>
              </a:rPr>
              <a:t>.</a:t>
            </a:r>
            <a:endParaRPr lang="en-US" sz="3600" dirty="0">
              <a:latin typeface="+mn-lt"/>
            </a:endParaRPr>
          </a:p>
        </p:txBody>
      </p:sp>
      <p:sp>
        <p:nvSpPr>
          <p:cNvPr id="14" name="TextBox 13"/>
          <p:cNvSpPr txBox="1"/>
          <p:nvPr/>
        </p:nvSpPr>
        <p:spPr>
          <a:xfrm>
            <a:off x="142875" y="4497388"/>
            <a:ext cx="3576638" cy="646112"/>
          </a:xfrm>
          <a:prstGeom prst="rect">
            <a:avLst/>
          </a:prstGeom>
          <a:noFill/>
        </p:spPr>
        <p:txBody>
          <a:bodyPr>
            <a:spAutoFit/>
          </a:bodyPr>
          <a:lstStyle/>
          <a:p>
            <a:pPr algn="ctr">
              <a:defRPr/>
            </a:pPr>
            <a:r>
              <a:rPr lang="en-GB" sz="3600" dirty="0" err="1">
                <a:latin typeface="+mn-lt"/>
              </a:rPr>
              <a:t>Comía</a:t>
            </a:r>
            <a:endParaRPr lang="en-US" sz="3600" dirty="0">
              <a:latin typeface="+mn-lt"/>
            </a:endParaRPr>
          </a:p>
        </p:txBody>
      </p:sp>
      <p:sp>
        <p:nvSpPr>
          <p:cNvPr id="15" name="TextBox 14"/>
          <p:cNvSpPr txBox="1"/>
          <p:nvPr/>
        </p:nvSpPr>
        <p:spPr>
          <a:xfrm>
            <a:off x="2076450" y="4497388"/>
            <a:ext cx="3814763" cy="646112"/>
          </a:xfrm>
          <a:prstGeom prst="rect">
            <a:avLst/>
          </a:prstGeom>
          <a:noFill/>
        </p:spPr>
        <p:txBody>
          <a:bodyPr>
            <a:spAutoFit/>
          </a:bodyPr>
          <a:lstStyle/>
          <a:p>
            <a:pPr algn="ctr">
              <a:defRPr/>
            </a:pPr>
            <a:r>
              <a:rPr lang="en-GB" sz="3600" dirty="0">
                <a:latin typeface="+mn-lt"/>
              </a:rPr>
              <a:t>en la </a:t>
            </a:r>
            <a:r>
              <a:rPr lang="en-GB" sz="3600" dirty="0" err="1">
                <a:latin typeface="+mn-lt"/>
              </a:rPr>
              <a:t>cafetería</a:t>
            </a:r>
            <a:r>
              <a:rPr lang="en-GB" sz="3600" dirty="0">
                <a:latin typeface="+mn-lt"/>
              </a:rPr>
              <a:t>.</a:t>
            </a:r>
            <a:endParaRPr lang="en-US" sz="3600" dirty="0">
              <a:latin typeface="+mn-lt"/>
            </a:endParaRPr>
          </a:p>
        </p:txBody>
      </p:sp>
    </p:spTree>
    <p:extLst>
      <p:ext uri="{BB962C8B-B14F-4D97-AF65-F5344CB8AC3E}">
        <p14:creationId xmlns:p14="http://schemas.microsoft.com/office/powerpoint/2010/main" val="997433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by="(-#ppt_w*2)" calcmode="lin" valueType="num">
                                      <p:cBhvr rctx="PPT">
                                        <p:cTn id="7" dur="250" autoRev="1" fill="hold">
                                          <p:stCondLst>
                                            <p:cond delay="0"/>
                                          </p:stCondLst>
                                        </p:cTn>
                                        <p:tgtEl>
                                          <p:spTgt spid="7"/>
                                        </p:tgtEl>
                                        <p:attrNameLst>
                                          <p:attrName>ppt_w</p:attrName>
                                        </p:attrNameLst>
                                      </p:cBhvr>
                                    </p:anim>
                                    <p:anim by="(#ppt_w*0.50)" calcmode="lin" valueType="num">
                                      <p:cBhvr>
                                        <p:cTn id="8" dur="250" decel="50000" autoRev="1" fill="hold">
                                          <p:stCondLst>
                                            <p:cond delay="0"/>
                                          </p:stCondLst>
                                        </p:cTn>
                                        <p:tgtEl>
                                          <p:spTgt spid="7"/>
                                        </p:tgtEl>
                                        <p:attrNameLst>
                                          <p:attrName>ppt_x</p:attrName>
                                        </p:attrNameLst>
                                      </p:cBhvr>
                                    </p:anim>
                                    <p:anim from="(-#ppt_h/2)" to="(#ppt_y)" calcmode="lin" valueType="num">
                                      <p:cBhvr>
                                        <p:cTn id="9" dur="500" fill="hold">
                                          <p:stCondLst>
                                            <p:cond delay="0"/>
                                          </p:stCondLst>
                                        </p:cTn>
                                        <p:tgtEl>
                                          <p:spTgt spid="7"/>
                                        </p:tgtEl>
                                        <p:attrNameLst>
                                          <p:attrName>ppt_y</p:attrName>
                                        </p:attrNameLst>
                                      </p:cBhvr>
                                    </p:anim>
                                    <p:animRot by="21600000">
                                      <p:cBhvr>
                                        <p:cTn id="10" dur="500" fill="hold">
                                          <p:stCondLst>
                                            <p:cond delay="0"/>
                                          </p:stCondLst>
                                        </p:cTn>
                                        <p:tgtEl>
                                          <p:spTgt spid="7"/>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8"/>
                                        </p:tgtEl>
                                        <p:attrNameLst>
                                          <p:attrName>style.visibility</p:attrName>
                                        </p:attrNameLst>
                                      </p:cBhvr>
                                      <p:to>
                                        <p:strVal val="visible"/>
                                      </p:to>
                                    </p:set>
                                    <p:anim by="(-#ppt_w*2)" calcmode="lin" valueType="num">
                                      <p:cBhvr rctx="PPT">
                                        <p:cTn id="15" dur="250" autoRev="1" fill="hold">
                                          <p:stCondLst>
                                            <p:cond delay="0"/>
                                          </p:stCondLst>
                                        </p:cTn>
                                        <p:tgtEl>
                                          <p:spTgt spid="8"/>
                                        </p:tgtEl>
                                        <p:attrNameLst>
                                          <p:attrName>ppt_w</p:attrName>
                                        </p:attrNameLst>
                                      </p:cBhvr>
                                    </p:anim>
                                    <p:anim by="(#ppt_w*0.50)" calcmode="lin" valueType="num">
                                      <p:cBhvr>
                                        <p:cTn id="16" dur="250" decel="50000" autoRev="1" fill="hold">
                                          <p:stCondLst>
                                            <p:cond delay="0"/>
                                          </p:stCondLst>
                                        </p:cTn>
                                        <p:tgtEl>
                                          <p:spTgt spid="8"/>
                                        </p:tgtEl>
                                        <p:attrNameLst>
                                          <p:attrName>ppt_x</p:attrName>
                                        </p:attrNameLst>
                                      </p:cBhvr>
                                    </p:anim>
                                    <p:anim from="(-#ppt_h/2)" to="(#ppt_y)" calcmode="lin" valueType="num">
                                      <p:cBhvr>
                                        <p:cTn id="17" dur="500" fill="hold">
                                          <p:stCondLst>
                                            <p:cond delay="0"/>
                                          </p:stCondLst>
                                        </p:cTn>
                                        <p:tgtEl>
                                          <p:spTgt spid="8"/>
                                        </p:tgtEl>
                                        <p:attrNameLst>
                                          <p:attrName>ppt_y</p:attrName>
                                        </p:attrNameLst>
                                      </p:cBhvr>
                                    </p:anim>
                                    <p:animRot by="21600000">
                                      <p:cBhvr>
                                        <p:cTn id="18" dur="500" fill="hold">
                                          <p:stCondLst>
                                            <p:cond delay="0"/>
                                          </p:stCondLst>
                                        </p:cTn>
                                        <p:tgtEl>
                                          <p:spTgt spid="8"/>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3"/>
                                        </p:tgtEl>
                                        <p:attrNameLst>
                                          <p:attrName>style.visibility</p:attrName>
                                        </p:attrNameLst>
                                      </p:cBhvr>
                                      <p:to>
                                        <p:strVal val="visible"/>
                                      </p:to>
                                    </p:set>
                                    <p:anim by="(-#ppt_w*2)" calcmode="lin" valueType="num">
                                      <p:cBhvr rctx="PPT">
                                        <p:cTn id="23" dur="250" autoRev="1" fill="hold">
                                          <p:stCondLst>
                                            <p:cond delay="0"/>
                                          </p:stCondLst>
                                        </p:cTn>
                                        <p:tgtEl>
                                          <p:spTgt spid="13"/>
                                        </p:tgtEl>
                                        <p:attrNameLst>
                                          <p:attrName>ppt_w</p:attrName>
                                        </p:attrNameLst>
                                      </p:cBhvr>
                                    </p:anim>
                                    <p:anim by="(#ppt_w*0.50)" calcmode="lin" valueType="num">
                                      <p:cBhvr>
                                        <p:cTn id="24" dur="250" decel="50000" autoRev="1" fill="hold">
                                          <p:stCondLst>
                                            <p:cond delay="0"/>
                                          </p:stCondLst>
                                        </p:cTn>
                                        <p:tgtEl>
                                          <p:spTgt spid="13"/>
                                        </p:tgtEl>
                                        <p:attrNameLst>
                                          <p:attrName>ppt_x</p:attrName>
                                        </p:attrNameLst>
                                      </p:cBhvr>
                                    </p:anim>
                                    <p:anim from="(-#ppt_h/2)" to="(#ppt_y)" calcmode="lin" valueType="num">
                                      <p:cBhvr>
                                        <p:cTn id="25" dur="500" fill="hold">
                                          <p:stCondLst>
                                            <p:cond delay="0"/>
                                          </p:stCondLst>
                                        </p:cTn>
                                        <p:tgtEl>
                                          <p:spTgt spid="13"/>
                                        </p:tgtEl>
                                        <p:attrNameLst>
                                          <p:attrName>ppt_y</p:attrName>
                                        </p:attrNameLst>
                                      </p:cBhvr>
                                    </p:anim>
                                    <p:animRot by="21600000">
                                      <p:cBhvr>
                                        <p:cTn id="26" dur="500" fill="hold">
                                          <p:stCondLst>
                                            <p:cond delay="0"/>
                                          </p:stCondLst>
                                        </p:cTn>
                                        <p:tgtEl>
                                          <p:spTgt spid="13"/>
                                        </p:tgtEl>
                                        <p:attrNameLst>
                                          <p:attrName>r</p:attrName>
                                        </p:attrNameLst>
                                      </p:cBhvr>
                                    </p:animRot>
                                  </p:childTnLst>
                                </p:cTn>
                              </p:par>
                            </p:childTnLst>
                          </p:cTn>
                        </p:par>
                      </p:childTnLst>
                    </p:cTn>
                  </p:par>
                  <p:par>
                    <p:cTn id="27" fill="hold" nodeType="clickPar">
                      <p:stCondLst>
                        <p:cond delay="indefinite"/>
                      </p:stCondLst>
                      <p:childTnLst>
                        <p:par>
                          <p:cTn id="28" fill="hold" nodeType="withGroup">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9"/>
                                        </p:tgtEl>
                                        <p:attrNameLst>
                                          <p:attrName>style.visibility</p:attrName>
                                        </p:attrNameLst>
                                      </p:cBhvr>
                                      <p:to>
                                        <p:strVal val="visible"/>
                                      </p:to>
                                    </p:set>
                                    <p:anim by="(-#ppt_w*2)" calcmode="lin" valueType="num">
                                      <p:cBhvr rctx="PPT">
                                        <p:cTn id="31" dur="250" autoRev="1" fill="hold">
                                          <p:stCondLst>
                                            <p:cond delay="0"/>
                                          </p:stCondLst>
                                        </p:cTn>
                                        <p:tgtEl>
                                          <p:spTgt spid="9"/>
                                        </p:tgtEl>
                                        <p:attrNameLst>
                                          <p:attrName>ppt_w</p:attrName>
                                        </p:attrNameLst>
                                      </p:cBhvr>
                                    </p:anim>
                                    <p:anim by="(#ppt_w*0.50)" calcmode="lin" valueType="num">
                                      <p:cBhvr>
                                        <p:cTn id="32" dur="250" decel="50000" autoRev="1" fill="hold">
                                          <p:stCondLst>
                                            <p:cond delay="0"/>
                                          </p:stCondLst>
                                        </p:cTn>
                                        <p:tgtEl>
                                          <p:spTgt spid="9"/>
                                        </p:tgtEl>
                                        <p:attrNameLst>
                                          <p:attrName>ppt_x</p:attrName>
                                        </p:attrNameLst>
                                      </p:cBhvr>
                                    </p:anim>
                                    <p:anim from="(-#ppt_h/2)" to="(#ppt_y)" calcmode="lin" valueType="num">
                                      <p:cBhvr>
                                        <p:cTn id="33" dur="500" fill="hold">
                                          <p:stCondLst>
                                            <p:cond delay="0"/>
                                          </p:stCondLst>
                                        </p:cTn>
                                        <p:tgtEl>
                                          <p:spTgt spid="9"/>
                                        </p:tgtEl>
                                        <p:attrNameLst>
                                          <p:attrName>ppt_y</p:attrName>
                                        </p:attrNameLst>
                                      </p:cBhvr>
                                    </p:anim>
                                    <p:animRot by="21600000">
                                      <p:cBhvr>
                                        <p:cTn id="34" dur="500" fill="hold">
                                          <p:stCondLst>
                                            <p:cond delay="0"/>
                                          </p:stCondLst>
                                        </p:cTn>
                                        <p:tgtEl>
                                          <p:spTgt spid="9"/>
                                        </p:tgtEl>
                                        <p:attrNameLst>
                                          <p:attrName>r</p:attrName>
                                        </p:attrNameLst>
                                      </p:cBhvr>
                                    </p:animRot>
                                  </p:childTnLst>
                                </p:cTn>
                              </p:par>
                            </p:childTnLst>
                          </p:cTn>
                        </p:par>
                      </p:childTnLst>
                    </p:cTn>
                  </p:par>
                  <p:par>
                    <p:cTn id="35" fill="hold" nodeType="clickPar">
                      <p:stCondLst>
                        <p:cond delay="indefinite"/>
                      </p:stCondLst>
                      <p:childTnLst>
                        <p:par>
                          <p:cTn id="36" fill="hold" nodeType="withGroup">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15"/>
                                        </p:tgtEl>
                                        <p:attrNameLst>
                                          <p:attrName>style.visibility</p:attrName>
                                        </p:attrNameLst>
                                      </p:cBhvr>
                                      <p:to>
                                        <p:strVal val="visible"/>
                                      </p:to>
                                    </p:set>
                                    <p:anim by="(-#ppt_w*2)" calcmode="lin" valueType="num">
                                      <p:cBhvr rctx="PPT">
                                        <p:cTn id="39" dur="250" autoRev="1" fill="hold">
                                          <p:stCondLst>
                                            <p:cond delay="0"/>
                                          </p:stCondLst>
                                        </p:cTn>
                                        <p:tgtEl>
                                          <p:spTgt spid="15"/>
                                        </p:tgtEl>
                                        <p:attrNameLst>
                                          <p:attrName>ppt_w</p:attrName>
                                        </p:attrNameLst>
                                      </p:cBhvr>
                                    </p:anim>
                                    <p:anim by="(#ppt_w*0.50)" calcmode="lin" valueType="num">
                                      <p:cBhvr>
                                        <p:cTn id="40" dur="250" decel="50000" autoRev="1" fill="hold">
                                          <p:stCondLst>
                                            <p:cond delay="0"/>
                                          </p:stCondLst>
                                        </p:cTn>
                                        <p:tgtEl>
                                          <p:spTgt spid="15"/>
                                        </p:tgtEl>
                                        <p:attrNameLst>
                                          <p:attrName>ppt_x</p:attrName>
                                        </p:attrNameLst>
                                      </p:cBhvr>
                                    </p:anim>
                                    <p:anim from="(-#ppt_h/2)" to="(#ppt_y)" calcmode="lin" valueType="num">
                                      <p:cBhvr>
                                        <p:cTn id="41" dur="500" fill="hold">
                                          <p:stCondLst>
                                            <p:cond delay="0"/>
                                          </p:stCondLst>
                                        </p:cTn>
                                        <p:tgtEl>
                                          <p:spTgt spid="15"/>
                                        </p:tgtEl>
                                        <p:attrNameLst>
                                          <p:attrName>ppt_y</p:attrName>
                                        </p:attrNameLst>
                                      </p:cBhvr>
                                    </p:anim>
                                    <p:animRot by="21600000">
                                      <p:cBhvr>
                                        <p:cTn id="42" dur="500" fill="hold">
                                          <p:stCondLst>
                                            <p:cond delay="0"/>
                                          </p:stCondLst>
                                        </p:cTn>
                                        <p:tgtEl>
                                          <p:spTgt spid="15"/>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56" presetClass="entr" presetSubtype="0" fill="hold" grpId="0" nodeType="clickEffect">
                                  <p:stCondLst>
                                    <p:cond delay="0"/>
                                  </p:stCondLst>
                                  <p:iterate type="lt">
                                    <p:tmPct val="10000"/>
                                  </p:iterate>
                                  <p:childTnLst>
                                    <p:set>
                                      <p:cBhvr>
                                        <p:cTn id="46" dur="1" fill="hold">
                                          <p:stCondLst>
                                            <p:cond delay="0"/>
                                          </p:stCondLst>
                                        </p:cTn>
                                        <p:tgtEl>
                                          <p:spTgt spid="11"/>
                                        </p:tgtEl>
                                        <p:attrNameLst>
                                          <p:attrName>style.visibility</p:attrName>
                                        </p:attrNameLst>
                                      </p:cBhvr>
                                      <p:to>
                                        <p:strVal val="visible"/>
                                      </p:to>
                                    </p:set>
                                    <p:anim by="(-#ppt_w*2)" calcmode="lin" valueType="num">
                                      <p:cBhvr rctx="PPT">
                                        <p:cTn id="47" dur="250" autoRev="1" fill="hold">
                                          <p:stCondLst>
                                            <p:cond delay="0"/>
                                          </p:stCondLst>
                                        </p:cTn>
                                        <p:tgtEl>
                                          <p:spTgt spid="11"/>
                                        </p:tgtEl>
                                        <p:attrNameLst>
                                          <p:attrName>ppt_w</p:attrName>
                                        </p:attrNameLst>
                                      </p:cBhvr>
                                    </p:anim>
                                    <p:anim by="(#ppt_w*0.50)" calcmode="lin" valueType="num">
                                      <p:cBhvr>
                                        <p:cTn id="48" dur="250" decel="50000" autoRev="1" fill="hold">
                                          <p:stCondLst>
                                            <p:cond delay="0"/>
                                          </p:stCondLst>
                                        </p:cTn>
                                        <p:tgtEl>
                                          <p:spTgt spid="11"/>
                                        </p:tgtEl>
                                        <p:attrNameLst>
                                          <p:attrName>ppt_x</p:attrName>
                                        </p:attrNameLst>
                                      </p:cBhvr>
                                    </p:anim>
                                    <p:anim from="(-#ppt_h/2)" to="(#ppt_y)" calcmode="lin" valueType="num">
                                      <p:cBhvr>
                                        <p:cTn id="49" dur="500" fill="hold">
                                          <p:stCondLst>
                                            <p:cond delay="0"/>
                                          </p:stCondLst>
                                        </p:cTn>
                                        <p:tgtEl>
                                          <p:spTgt spid="11"/>
                                        </p:tgtEl>
                                        <p:attrNameLst>
                                          <p:attrName>ppt_y</p:attrName>
                                        </p:attrNameLst>
                                      </p:cBhvr>
                                    </p:anim>
                                    <p:animRot by="21600000">
                                      <p:cBhvr>
                                        <p:cTn id="50" dur="500" fill="hold">
                                          <p:stCondLst>
                                            <p:cond delay="0"/>
                                          </p:stCondLst>
                                        </p:cTn>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3"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678</Words>
  <Application>Microsoft Office PowerPoint</Application>
  <PresentationFormat>On-screen Show (4:3)</PresentationFormat>
  <Paragraphs>176</Paragraphs>
  <Slides>10</Slides>
  <Notes>9</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 practicar!</vt:lpstr>
      <vt:lpstr>¡A practicar!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9</cp:revision>
  <dcterms:created xsi:type="dcterms:W3CDTF">2011-07-07T05:24:26Z</dcterms:created>
  <dcterms:modified xsi:type="dcterms:W3CDTF">2011-09-03T05:19:38Z</dcterms:modified>
</cp:coreProperties>
</file>