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6" r:id="rId2"/>
    <p:sldId id="275" r:id="rId3"/>
    <p:sldId id="270" r:id="rId4"/>
    <p:sldId id="271" r:id="rId5"/>
    <p:sldId id="272" r:id="rId6"/>
    <p:sldId id="273" r:id="rId7"/>
    <p:sldId id="274" r:id="rId8"/>
    <p:sldId id="277" r:id="rId9"/>
    <p:sldId id="264" r:id="rId10"/>
    <p:sldId id="266" r:id="rId11"/>
    <p:sldId id="267" r:id="rId12"/>
    <p:sldId id="278" r:id="rId13"/>
    <p:sldId id="268" r:id="rId14"/>
    <p:sldId id="269" r:id="rId1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FF33CC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686" autoAdjust="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C83999-04E4-4B7A-BBF4-1CB69C862D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858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Using</a:t>
            </a:r>
            <a:r>
              <a:rPr lang="en-GB" baseline="0" dirty="0" smtClean="0"/>
              <a:t> this picture to elicit some description in the imperfect – reminding them of the previous context of fairy tale openings.  There are some prompt questions to give them structures to hang their answers on.</a:t>
            </a:r>
            <a:br>
              <a:rPr lang="en-GB" baseline="0" dirty="0" smtClean="0"/>
            </a:br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No need to spend long on this though.  There will be more opportunities to practise.</a:t>
            </a: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http://images.switzerland.isyours.com/images/big/valais-children-playing.jpg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83999-04E4-4B7A-BBF4-1CB69C862DFF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01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F1892-D1DD-4925-A8C2-53B4F9571EBF}" type="slidenum">
              <a:rPr lang="en-GB"/>
              <a:pPr/>
              <a:t>3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short</a:t>
            </a:r>
            <a:r>
              <a:rPr lang="en-US" baseline="0" dirty="0" smtClean="0"/>
              <a:t> reading activity to see the key verbs again in sentences.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AE542-0EF3-40BA-A8B3-BE0371C94420}" type="slidenum">
              <a:rPr lang="en-GB"/>
              <a:pPr/>
              <a:t>4</a:t>
            </a:fld>
            <a:endParaRPr lang="en-GB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Pupil copy at end of presentation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Model the first box and then ask</a:t>
            </a:r>
            <a:r>
              <a:rPr lang="en-GB" baseline="0" dirty="0" smtClean="0"/>
              <a:t> students to complete the task.  Go through the verbs with them, making sure they have identified correctly and also know what each means.</a:t>
            </a:r>
            <a:br>
              <a:rPr lang="en-GB" baseline="0" dirty="0" smtClean="0"/>
            </a:br>
            <a:r>
              <a:rPr lang="en-GB" baseline="0" dirty="0" smtClean="0"/>
              <a:t/>
            </a:r>
            <a:br>
              <a:rPr lang="en-GB" baseline="0" dirty="0" smtClean="0"/>
            </a:br>
            <a:r>
              <a:rPr lang="en-GB" baseline="0" dirty="0" smtClean="0"/>
              <a:t>Give them a choice of </a:t>
            </a:r>
            <a:r>
              <a:rPr lang="en-GB" baseline="0" dirty="0" err="1" smtClean="0"/>
              <a:t>HW</a:t>
            </a:r>
            <a:r>
              <a:rPr lang="en-GB" baseline="0" dirty="0" smtClean="0"/>
              <a:t> task – either writing their own illustrated story or completing the verb </a:t>
            </a:r>
            <a:r>
              <a:rPr lang="en-GB" baseline="0" dirty="0" err="1" smtClean="0"/>
              <a:t>gapfill</a:t>
            </a:r>
            <a:r>
              <a:rPr lang="en-GB" baseline="0" dirty="0" smtClean="0"/>
              <a:t> on slide 10.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83999-04E4-4B7A-BBF4-1CB69C862DFF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158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Student</a:t>
            </a:r>
            <a:r>
              <a:rPr lang="en-GB" baseline="0" dirty="0" smtClean="0"/>
              <a:t> version to print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83999-04E4-4B7A-BBF4-1CB69C862DFF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21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801F31-0F1A-4E7A-98F8-048C882F753D}" type="slidenum">
              <a:rPr lang="en-GB"/>
              <a:pPr/>
              <a:t>10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Homework to consolidate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B53A93-F691-42FE-AA76-D6117A42B056}" type="slidenum">
              <a:rPr lang="en-GB"/>
              <a:pPr/>
              <a:t>11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Homework to consolidate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A4838-BEBC-4F5A-8D5A-48D0017D99E2}" type="slidenum">
              <a:rPr lang="en-GB"/>
              <a:pPr/>
              <a:t>12</a:t>
            </a:fld>
            <a:endParaRPr lang="en-GB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the alternative – v open</a:t>
            </a:r>
            <a:r>
              <a:rPr lang="en-GB" baseline="0" dirty="0" smtClean="0"/>
              <a:t> but they have got the model story to use as </a:t>
            </a:r>
            <a:r>
              <a:rPr lang="en-GB" baseline="0" smtClean="0"/>
              <a:t>a basis.</a:t>
            </a:r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 case you want to print this slide.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83999-04E4-4B7A-BBF4-1CB69C862DFF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727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2F8656-F229-44C0-BC8C-493B0AE2A1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23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D73A4-A56D-4822-A37B-48C2EF6A0F7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40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81DAE-0C17-48B9-A49A-12CFAC0933D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6729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16A6864-D68E-4733-891F-581F9D439B1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42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9A5F80-3F92-448F-8A75-CB91D338EA6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0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6985BC-9BD5-4A63-9071-4620652281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650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AB0E2-6798-499B-AA1A-125DE9E48CE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450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320909-D2A4-446D-8D72-BA28492127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204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9B1F6-2967-4DB2-B46C-5C45F0E634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6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40170-069F-49FB-8A97-7F2FE0F9703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9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DB9E6-774C-40C6-9862-B8CB47CC5D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77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4B210-E0E5-436F-AD22-AC4A3DE903F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73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A3B948-E87E-48F4-B300-2DFFD0C1BF70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335992" y="1095375"/>
            <a:ext cx="4216400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Goudy Stout" pitchFamily="18" charset="0"/>
              </a:rPr>
              <a:t>HOY </a:t>
            </a:r>
            <a:r>
              <a:rPr lang="en-GB" sz="2400" dirty="0" err="1">
                <a:latin typeface="Goudy Stout" pitchFamily="18" charset="0"/>
              </a:rPr>
              <a:t>VAMOS</a:t>
            </a:r>
            <a:r>
              <a:rPr lang="en-GB" sz="2400" dirty="0">
                <a:latin typeface="Goudy Stout" pitchFamily="18" charset="0"/>
              </a:rPr>
              <a:t> A: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827088" y="2492375"/>
            <a:ext cx="640592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 dirty="0">
                <a:latin typeface="Calibri" pitchFamily="34" charset="0"/>
                <a:cs typeface="Calibri" pitchFamily="34" charset="0"/>
              </a:rPr>
              <a:t>1. </a:t>
            </a:r>
            <a:r>
              <a:rPr lang="en-GB" sz="3200" b="1" dirty="0" err="1" smtClean="0">
                <a:latin typeface="Calibri" pitchFamily="34" charset="0"/>
                <a:cs typeface="Calibri" pitchFamily="34" charset="0"/>
              </a:rPr>
              <a:t>Repasar</a:t>
            </a:r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200" b="1" dirty="0" err="1" smtClean="0">
                <a:latin typeface="Calibri" pitchFamily="34" charset="0"/>
                <a:cs typeface="Calibri" pitchFamily="34" charset="0"/>
              </a:rPr>
              <a:t>cómo</a:t>
            </a:r>
            <a:r>
              <a:rPr lang="en-GB" sz="32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200" b="1" dirty="0" err="1">
                <a:latin typeface="Calibri" pitchFamily="34" charset="0"/>
                <a:cs typeface="Calibri" pitchFamily="34" charset="0"/>
              </a:rPr>
              <a:t>describir</a:t>
            </a:r>
            <a:r>
              <a:rPr lang="en-GB" sz="3200" b="1" dirty="0">
                <a:latin typeface="Calibri" pitchFamily="34" charset="0"/>
                <a:cs typeface="Calibri" pitchFamily="34" charset="0"/>
              </a:rPr>
              <a:t> en </a:t>
            </a:r>
            <a:r>
              <a:rPr lang="en-GB" sz="3200" b="1" dirty="0" err="1">
                <a:latin typeface="Calibri" pitchFamily="34" charset="0"/>
                <a:cs typeface="Calibri" pitchFamily="34" charset="0"/>
              </a:rPr>
              <a:t>pasado</a:t>
            </a:r>
            <a:endParaRPr lang="en-GB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7088" y="3500438"/>
            <a:ext cx="65078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3200" b="1" dirty="0">
                <a:latin typeface="Calibri" pitchFamily="34" charset="0"/>
                <a:cs typeface="Calibri" pitchFamily="34" charset="0"/>
              </a:rPr>
              <a:t>2. </a:t>
            </a:r>
            <a:r>
              <a:rPr lang="es-ES_tradnl" sz="3200" b="1" dirty="0">
                <a:latin typeface="Calibri" pitchFamily="34" charset="0"/>
                <a:cs typeface="Calibri" pitchFamily="34" charset="0"/>
              </a:rPr>
              <a:t>Usar algunos verbos en </a:t>
            </a:r>
            <a:r>
              <a:rPr lang="es-ES_tradnl" sz="3200" b="1" dirty="0" smtClean="0">
                <a:latin typeface="Calibri" pitchFamily="34" charset="0"/>
                <a:cs typeface="Calibri" pitchFamily="34" charset="0"/>
              </a:rPr>
              <a:t>imperfecto</a:t>
            </a:r>
            <a:endParaRPr lang="es-ES_tradnl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151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0" grpId="0"/>
      <p:bldP spid="2458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Showcard Gothic" pitchFamily="82" charset="0"/>
                <a:cs typeface="Arial" pitchFamily="34" charset="0"/>
              </a:rPr>
              <a:t>¡A practicar!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686800" cy="3197225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 err="1">
                <a:latin typeface="Berlin Sans FB Demi" pitchFamily="34" charset="0"/>
              </a:rPr>
              <a:t>Rellena</a:t>
            </a:r>
            <a:r>
              <a:rPr lang="en-GB" sz="2400" dirty="0">
                <a:latin typeface="Berlin Sans FB Demi" pitchFamily="34" charset="0"/>
              </a:rPr>
              <a:t> los </a:t>
            </a:r>
            <a:r>
              <a:rPr lang="en-GB" sz="2400" dirty="0" err="1">
                <a:latin typeface="Berlin Sans FB Demi" pitchFamily="34" charset="0"/>
              </a:rPr>
              <a:t>huecos</a:t>
            </a:r>
            <a:r>
              <a:rPr lang="en-GB" sz="2400" dirty="0"/>
              <a:t>:</a:t>
            </a:r>
          </a:p>
          <a:p>
            <a:pPr>
              <a:buFontTx/>
              <a:buNone/>
            </a:pPr>
            <a:r>
              <a:rPr lang="en-GB" sz="2800" dirty="0"/>
              <a:t>	</a:t>
            </a:r>
            <a:r>
              <a:rPr lang="en-GB" sz="2000" dirty="0"/>
              <a:t>El </a:t>
            </a:r>
            <a:r>
              <a:rPr lang="en-GB" sz="2000" dirty="0" err="1"/>
              <a:t>s</a:t>
            </a:r>
            <a:r>
              <a:rPr lang="en-GB" sz="2000" dirty="0" err="1">
                <a:cs typeface="Arial" pitchFamily="34" charset="0"/>
              </a:rPr>
              <a:t>ábado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pasado</a:t>
            </a:r>
            <a:r>
              <a:rPr lang="en-GB" sz="2000" dirty="0">
                <a:cs typeface="Arial" pitchFamily="34" charset="0"/>
              </a:rPr>
              <a:t> _____ a </a:t>
            </a:r>
            <a:r>
              <a:rPr lang="en-GB" sz="2000" dirty="0" err="1">
                <a:cs typeface="Arial" pitchFamily="34" charset="0"/>
              </a:rPr>
              <a:t>Londres</a:t>
            </a:r>
            <a:r>
              <a:rPr lang="en-GB" sz="2000" dirty="0">
                <a:cs typeface="Arial" pitchFamily="34" charset="0"/>
              </a:rPr>
              <a:t>. _____ mucho sol y _____en </a:t>
            </a:r>
            <a:r>
              <a:rPr lang="en-GB" sz="2000" dirty="0" err="1">
                <a:cs typeface="Arial" pitchFamily="34" charset="0"/>
              </a:rPr>
              <a:t>coche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amigos y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padres. _____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pero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llegamos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porque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muchísimo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tráfico</a:t>
            </a:r>
            <a:r>
              <a:rPr lang="en-GB" sz="2000" dirty="0">
                <a:cs typeface="Arial" pitchFamily="34" charset="0"/>
              </a:rPr>
              <a:t>. _____ de </a:t>
            </a:r>
            <a:r>
              <a:rPr lang="en-GB" sz="2000" dirty="0" err="1">
                <a:cs typeface="Arial" pitchFamily="34" charset="0"/>
              </a:rPr>
              <a:t>compras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smtClean="0">
                <a:cs typeface="Arial" pitchFamily="34" charset="0"/>
              </a:rPr>
              <a:t>a </a:t>
            </a:r>
            <a:r>
              <a:rPr lang="en-GB" sz="2000" dirty="0" err="1" smtClean="0">
                <a:cs typeface="Arial" pitchFamily="34" charset="0"/>
              </a:rPr>
              <a:t>las</a:t>
            </a:r>
            <a:r>
              <a:rPr lang="en-GB" sz="2000" dirty="0" smtClean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tiendas</a:t>
            </a:r>
            <a:r>
              <a:rPr lang="en-GB" sz="2000" dirty="0">
                <a:cs typeface="Arial" pitchFamily="34" charset="0"/>
              </a:rPr>
              <a:t> de Oxford Street. ¡ _____ </a:t>
            </a:r>
            <a:r>
              <a:rPr lang="en-GB" sz="2000" dirty="0" err="1">
                <a:cs typeface="Arial" pitchFamily="34" charset="0"/>
              </a:rPr>
              <a:t>mucha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gente</a:t>
            </a:r>
            <a:r>
              <a:rPr lang="en-GB" sz="2000" dirty="0">
                <a:cs typeface="Arial" pitchFamily="34" charset="0"/>
              </a:rPr>
              <a:t>! </a:t>
            </a:r>
            <a:r>
              <a:rPr lang="en-GB" sz="2000" dirty="0" err="1">
                <a:cs typeface="Arial" pitchFamily="34" charset="0"/>
              </a:rPr>
              <a:t>Luego</a:t>
            </a:r>
            <a:r>
              <a:rPr lang="en-GB" sz="2000" dirty="0">
                <a:cs typeface="Arial" pitchFamily="34" charset="0"/>
              </a:rPr>
              <a:t> _____ a un </a:t>
            </a:r>
            <a:r>
              <a:rPr lang="en-GB" sz="2000" dirty="0" err="1">
                <a:cs typeface="Arial" pitchFamily="34" charset="0"/>
              </a:rPr>
              <a:t>restaurante</a:t>
            </a:r>
            <a:r>
              <a:rPr lang="en-GB" sz="2000" dirty="0">
                <a:cs typeface="Arial" pitchFamily="34" charset="0"/>
              </a:rPr>
              <a:t> y </a:t>
            </a:r>
            <a:r>
              <a:rPr lang="en-GB" sz="2000" dirty="0" err="1">
                <a:cs typeface="Arial" pitchFamily="34" charset="0"/>
              </a:rPr>
              <a:t>yo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hamburguesa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ensalada</a:t>
            </a:r>
            <a:r>
              <a:rPr lang="en-GB" sz="2000" dirty="0">
                <a:cs typeface="Arial" pitchFamily="34" charset="0"/>
              </a:rPr>
              <a:t> y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naranjada</a:t>
            </a:r>
            <a:r>
              <a:rPr lang="en-GB" sz="2000" dirty="0">
                <a:cs typeface="Arial" pitchFamily="34" charset="0"/>
              </a:rPr>
              <a:t>. </a:t>
            </a:r>
            <a:r>
              <a:rPr lang="en-GB" sz="2000" dirty="0" err="1">
                <a:cs typeface="Arial" pitchFamily="34" charset="0"/>
              </a:rPr>
              <a:t>Después</a:t>
            </a:r>
            <a:r>
              <a:rPr lang="en-GB" sz="2000" dirty="0">
                <a:cs typeface="Arial" pitchFamily="34" charset="0"/>
              </a:rPr>
              <a:t> _____ al </a:t>
            </a:r>
            <a:r>
              <a:rPr lang="en-GB" sz="2000" dirty="0" err="1">
                <a:cs typeface="Arial" pitchFamily="34" charset="0"/>
              </a:rPr>
              <a:t>museo</a:t>
            </a:r>
            <a:r>
              <a:rPr lang="en-GB" sz="2000" dirty="0">
                <a:cs typeface="Arial" pitchFamily="34" charset="0"/>
              </a:rPr>
              <a:t> de arte – _____</a:t>
            </a:r>
            <a:r>
              <a:rPr lang="en-GB" sz="2000" dirty="0" err="1">
                <a:cs typeface="Arial" pitchFamily="34" charset="0"/>
              </a:rPr>
              <a:t>enorme</a:t>
            </a:r>
            <a:r>
              <a:rPr lang="en-GB" sz="2000" dirty="0">
                <a:cs typeface="Arial" pitchFamily="34" charset="0"/>
              </a:rPr>
              <a:t> y _____ a casa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de la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- ¡ _____ </a:t>
            </a:r>
            <a:r>
              <a:rPr lang="en-GB" sz="2000" dirty="0" err="1">
                <a:cs typeface="Arial" pitchFamily="34" charset="0"/>
              </a:rPr>
              <a:t>muy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cansada</a:t>
            </a:r>
            <a:r>
              <a:rPr lang="en-GB" sz="2000" dirty="0">
                <a:cs typeface="Arial" pitchFamily="34" charset="0"/>
              </a:rPr>
              <a:t>!</a:t>
            </a:r>
          </a:p>
        </p:txBody>
      </p:sp>
      <p:graphicFrame>
        <p:nvGraphicFramePr>
          <p:cNvPr id="29732" name="Group 36"/>
          <p:cNvGraphicFramePr>
            <a:graphicFrameLocks noGrp="1"/>
          </p:cNvGraphicFramePr>
          <p:nvPr>
            <p:ph sz="half" idx="2"/>
          </p:nvPr>
        </p:nvGraphicFramePr>
        <p:xfrm>
          <a:off x="273050" y="5084763"/>
          <a:ext cx="8620125" cy="1185863"/>
        </p:xfrm>
        <a:graphic>
          <a:graphicData uri="http://schemas.openxmlformats.org/drawingml/2006/table">
            <a:tbl>
              <a:tblPr/>
              <a:tblGrid>
                <a:gridCol w="1230313"/>
                <a:gridCol w="1231900"/>
                <a:gridCol w="1231900"/>
                <a:gridCol w="1231900"/>
                <a:gridCol w="1231900"/>
                <a:gridCol w="1231900"/>
                <a:gridCol w="1230312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volvimos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estaba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hacía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495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>
                <a:latin typeface="Showcard Gothic" pitchFamily="82" charset="0"/>
                <a:cs typeface="Arial" pitchFamily="34" charset="0"/>
              </a:rPr>
              <a:t>¡A practicar!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99927"/>
            <a:ext cx="8686800" cy="3197225"/>
          </a:xfrm>
        </p:spPr>
        <p:txBody>
          <a:bodyPr/>
          <a:lstStyle/>
          <a:p>
            <a:pPr>
              <a:buFontTx/>
              <a:buNone/>
            </a:pPr>
            <a:r>
              <a:rPr lang="en-GB" sz="2400" dirty="0" err="1">
                <a:latin typeface="Berlin Sans FB Demi" pitchFamily="34" charset="0"/>
              </a:rPr>
              <a:t>Rellena</a:t>
            </a:r>
            <a:r>
              <a:rPr lang="en-GB" sz="2400" dirty="0">
                <a:latin typeface="Berlin Sans FB Demi" pitchFamily="34" charset="0"/>
              </a:rPr>
              <a:t> los </a:t>
            </a:r>
            <a:r>
              <a:rPr lang="en-GB" sz="2400" dirty="0" err="1">
                <a:latin typeface="Berlin Sans FB Demi" pitchFamily="34" charset="0"/>
              </a:rPr>
              <a:t>huecos</a:t>
            </a:r>
            <a:r>
              <a:rPr lang="en-GB" sz="2400" dirty="0"/>
              <a:t>:</a:t>
            </a:r>
          </a:p>
          <a:p>
            <a:pPr>
              <a:buFontTx/>
              <a:buNone/>
            </a:pPr>
            <a:r>
              <a:rPr lang="en-GB" sz="2800" dirty="0"/>
              <a:t>	</a:t>
            </a:r>
            <a:r>
              <a:rPr lang="en-GB" sz="2000" dirty="0"/>
              <a:t>El </a:t>
            </a:r>
            <a:r>
              <a:rPr lang="en-GB" sz="2000" dirty="0" err="1"/>
              <a:t>s</a:t>
            </a:r>
            <a:r>
              <a:rPr lang="en-GB" sz="2000" dirty="0" err="1">
                <a:cs typeface="Arial" pitchFamily="34" charset="0"/>
              </a:rPr>
              <a:t>ábado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pasado</a:t>
            </a:r>
            <a:r>
              <a:rPr lang="en-GB" sz="2000" dirty="0">
                <a:cs typeface="Arial" pitchFamily="34" charset="0"/>
              </a:rPr>
              <a:t> _____ a </a:t>
            </a:r>
            <a:r>
              <a:rPr lang="en-GB" sz="2000" dirty="0" err="1">
                <a:cs typeface="Arial" pitchFamily="34" charset="0"/>
              </a:rPr>
              <a:t>Londres</a:t>
            </a:r>
            <a:r>
              <a:rPr lang="en-GB" sz="2000" dirty="0">
                <a:cs typeface="Arial" pitchFamily="34" charset="0"/>
              </a:rPr>
              <a:t>. _____ mucho sol y _____en </a:t>
            </a:r>
            <a:r>
              <a:rPr lang="en-GB" sz="2000" dirty="0" err="1">
                <a:cs typeface="Arial" pitchFamily="34" charset="0"/>
              </a:rPr>
              <a:t>coche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amigos y </a:t>
            </a:r>
            <a:r>
              <a:rPr lang="en-GB" sz="2000" dirty="0" err="1">
                <a:cs typeface="Arial" pitchFamily="34" charset="0"/>
              </a:rPr>
              <a:t>mis</a:t>
            </a:r>
            <a:r>
              <a:rPr lang="en-GB" sz="2000" dirty="0">
                <a:cs typeface="Arial" pitchFamily="34" charset="0"/>
              </a:rPr>
              <a:t> padres. _____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pero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llegamos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porque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muchísimo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tráfico</a:t>
            </a:r>
            <a:r>
              <a:rPr lang="en-GB" sz="2000" dirty="0">
                <a:cs typeface="Arial" pitchFamily="34" charset="0"/>
              </a:rPr>
              <a:t>. _____ de </a:t>
            </a:r>
            <a:r>
              <a:rPr lang="en-GB" sz="2000" dirty="0" err="1">
                <a:cs typeface="Arial" pitchFamily="34" charset="0"/>
              </a:rPr>
              <a:t>compras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smtClean="0">
                <a:cs typeface="Arial" pitchFamily="34" charset="0"/>
              </a:rPr>
              <a:t>a</a:t>
            </a:r>
            <a:r>
              <a:rPr lang="en-GB" sz="20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GB" sz="2000" dirty="0" err="1" smtClean="0">
                <a:cs typeface="Arial" pitchFamily="34" charset="0"/>
              </a:rPr>
              <a:t>las</a:t>
            </a:r>
            <a:r>
              <a:rPr lang="en-GB" sz="2000" dirty="0" smtClean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tiendas</a:t>
            </a:r>
            <a:r>
              <a:rPr lang="en-GB" sz="2000" dirty="0">
                <a:cs typeface="Arial" pitchFamily="34" charset="0"/>
              </a:rPr>
              <a:t> de Oxford Street. ¡ _____ </a:t>
            </a:r>
            <a:r>
              <a:rPr lang="en-GB" sz="2000" dirty="0" err="1">
                <a:cs typeface="Arial" pitchFamily="34" charset="0"/>
              </a:rPr>
              <a:t>mucha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gente</a:t>
            </a:r>
            <a:r>
              <a:rPr lang="en-GB" sz="2000" dirty="0">
                <a:cs typeface="Arial" pitchFamily="34" charset="0"/>
              </a:rPr>
              <a:t>! </a:t>
            </a:r>
            <a:r>
              <a:rPr lang="en-GB" sz="2000" dirty="0" err="1">
                <a:cs typeface="Arial" pitchFamily="34" charset="0"/>
              </a:rPr>
              <a:t>Luego</a:t>
            </a:r>
            <a:r>
              <a:rPr lang="en-GB" sz="2000" dirty="0">
                <a:cs typeface="Arial" pitchFamily="34" charset="0"/>
              </a:rPr>
              <a:t> _____ a un </a:t>
            </a:r>
            <a:r>
              <a:rPr lang="en-GB" sz="2000" dirty="0" err="1">
                <a:cs typeface="Arial" pitchFamily="34" charset="0"/>
              </a:rPr>
              <a:t>restaurante</a:t>
            </a:r>
            <a:r>
              <a:rPr lang="en-GB" sz="2000" dirty="0">
                <a:cs typeface="Arial" pitchFamily="34" charset="0"/>
              </a:rPr>
              <a:t> y </a:t>
            </a:r>
            <a:r>
              <a:rPr lang="en-GB" sz="2000" dirty="0" err="1">
                <a:cs typeface="Arial" pitchFamily="34" charset="0"/>
              </a:rPr>
              <a:t>yo</a:t>
            </a:r>
            <a:r>
              <a:rPr lang="en-GB" sz="2000" dirty="0">
                <a:cs typeface="Arial" pitchFamily="34" charset="0"/>
              </a:rPr>
              <a:t>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hamburguesa</a:t>
            </a:r>
            <a:r>
              <a:rPr lang="en-GB" sz="2000" dirty="0">
                <a:cs typeface="Arial" pitchFamily="34" charset="0"/>
              </a:rPr>
              <a:t> con </a:t>
            </a:r>
            <a:r>
              <a:rPr lang="en-GB" sz="2000" dirty="0" err="1">
                <a:cs typeface="Arial" pitchFamily="34" charset="0"/>
              </a:rPr>
              <a:t>ensalada</a:t>
            </a:r>
            <a:r>
              <a:rPr lang="en-GB" sz="2000" dirty="0">
                <a:cs typeface="Arial" pitchFamily="34" charset="0"/>
              </a:rPr>
              <a:t> y _____ </a:t>
            </a:r>
            <a:r>
              <a:rPr lang="en-GB" sz="2000" dirty="0" err="1">
                <a:cs typeface="Arial" pitchFamily="34" charset="0"/>
              </a:rPr>
              <a:t>una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naranjada</a:t>
            </a:r>
            <a:r>
              <a:rPr lang="en-GB" sz="2000" dirty="0">
                <a:cs typeface="Arial" pitchFamily="34" charset="0"/>
              </a:rPr>
              <a:t>. </a:t>
            </a:r>
            <a:r>
              <a:rPr lang="en-GB" sz="2000" dirty="0" err="1">
                <a:cs typeface="Arial" pitchFamily="34" charset="0"/>
              </a:rPr>
              <a:t>Después</a:t>
            </a:r>
            <a:r>
              <a:rPr lang="en-GB" sz="2000" dirty="0">
                <a:cs typeface="Arial" pitchFamily="34" charset="0"/>
              </a:rPr>
              <a:t> _____ al </a:t>
            </a:r>
            <a:r>
              <a:rPr lang="en-GB" sz="2000" dirty="0" err="1">
                <a:cs typeface="Arial" pitchFamily="34" charset="0"/>
              </a:rPr>
              <a:t>museo</a:t>
            </a:r>
            <a:r>
              <a:rPr lang="en-GB" sz="2000" dirty="0">
                <a:cs typeface="Arial" pitchFamily="34" charset="0"/>
              </a:rPr>
              <a:t> de arte – _____</a:t>
            </a:r>
            <a:r>
              <a:rPr lang="en-GB" sz="2000" dirty="0" err="1">
                <a:cs typeface="Arial" pitchFamily="34" charset="0"/>
              </a:rPr>
              <a:t>enorme</a:t>
            </a:r>
            <a:r>
              <a:rPr lang="en-GB" sz="2000" dirty="0">
                <a:cs typeface="Arial" pitchFamily="34" charset="0"/>
              </a:rPr>
              <a:t> y _____ a casa a </a:t>
            </a:r>
            <a:r>
              <a:rPr lang="en-GB" sz="2000" dirty="0" err="1">
                <a:cs typeface="Arial" pitchFamily="34" charset="0"/>
              </a:rPr>
              <a:t>las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nueve</a:t>
            </a:r>
            <a:r>
              <a:rPr lang="en-GB" sz="2000" dirty="0">
                <a:cs typeface="Arial" pitchFamily="34" charset="0"/>
              </a:rPr>
              <a:t> de la </a:t>
            </a:r>
            <a:r>
              <a:rPr lang="en-GB" sz="2000" dirty="0" err="1">
                <a:cs typeface="Arial" pitchFamily="34" charset="0"/>
              </a:rPr>
              <a:t>tarde</a:t>
            </a:r>
            <a:r>
              <a:rPr lang="en-GB" sz="2000" dirty="0">
                <a:cs typeface="Arial" pitchFamily="34" charset="0"/>
              </a:rPr>
              <a:t> - ¡ _____ </a:t>
            </a:r>
            <a:r>
              <a:rPr lang="en-GB" sz="2000" dirty="0" err="1">
                <a:cs typeface="Arial" pitchFamily="34" charset="0"/>
              </a:rPr>
              <a:t>muy</a:t>
            </a:r>
            <a:r>
              <a:rPr lang="en-GB" sz="2000" dirty="0">
                <a:cs typeface="Arial" pitchFamily="34" charset="0"/>
              </a:rPr>
              <a:t> </a:t>
            </a:r>
            <a:r>
              <a:rPr lang="en-GB" sz="2000" dirty="0" err="1">
                <a:cs typeface="Arial" pitchFamily="34" charset="0"/>
              </a:rPr>
              <a:t>cansada</a:t>
            </a:r>
            <a:r>
              <a:rPr lang="en-GB" sz="2000" dirty="0">
                <a:cs typeface="Arial" pitchFamily="34" charset="0"/>
              </a:rPr>
              <a:t>!</a:t>
            </a:r>
          </a:p>
        </p:txBody>
      </p:sp>
      <p:graphicFrame>
        <p:nvGraphicFramePr>
          <p:cNvPr id="32772" name="Group 4"/>
          <p:cNvGraphicFramePr>
            <a:graphicFrameLocks noGrp="1"/>
          </p:cNvGraphicFramePr>
          <p:nvPr>
            <p:ph sz="half" idx="2"/>
          </p:nvPr>
        </p:nvGraphicFramePr>
        <p:xfrm>
          <a:off x="273050" y="5084763"/>
          <a:ext cx="8620125" cy="1185863"/>
        </p:xfrm>
        <a:graphic>
          <a:graphicData uri="http://schemas.openxmlformats.org/drawingml/2006/table">
            <a:tbl>
              <a:tblPr/>
              <a:tblGrid>
                <a:gridCol w="1230313"/>
                <a:gridCol w="1231900"/>
                <a:gridCol w="1231900"/>
                <a:gridCol w="1231900"/>
                <a:gridCol w="1231900"/>
                <a:gridCol w="1231900"/>
                <a:gridCol w="1230312"/>
              </a:tblGrid>
              <a:tr h="630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salimos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volvimos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estaba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hacía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bebí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fuimos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3059113" y="2060575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chemeClr val="accent2"/>
                </a:solidFill>
              </a:rPr>
              <a:t>fui</a:t>
            </a:r>
            <a:endParaRPr lang="en-GB" sz="2400" b="1" dirty="0">
              <a:solidFill>
                <a:schemeClr val="accent2"/>
              </a:solidFill>
            </a:endParaRP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5076105" y="2198191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hac</a:t>
            </a:r>
            <a:r>
              <a:rPr lang="en-GB" b="1">
                <a:solidFill>
                  <a:schemeClr val="accent2"/>
                </a:solidFill>
                <a:cs typeface="Arial" pitchFamily="34" charset="0"/>
              </a:rPr>
              <a:t>ía</a:t>
            </a:r>
          </a:p>
        </p:txBody>
      </p:sp>
      <p:sp>
        <p:nvSpPr>
          <p:cNvPr id="32800" name="Text Box 32"/>
          <p:cNvSpPr txBox="1">
            <a:spLocks noChangeArrowheads="1"/>
          </p:cNvSpPr>
          <p:nvPr/>
        </p:nvSpPr>
        <p:spPr bwMode="auto">
          <a:xfrm>
            <a:off x="7235825" y="2107704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 dirty="0" err="1">
                <a:solidFill>
                  <a:schemeClr val="accent2"/>
                </a:solidFill>
              </a:rPr>
              <a:t>fui</a:t>
            </a:r>
            <a:endParaRPr lang="en-GB" sz="2400" b="1" dirty="0">
              <a:solidFill>
                <a:schemeClr val="accent2"/>
              </a:solidFill>
            </a:endParaRPr>
          </a:p>
        </p:txBody>
      </p:sp>
      <p:sp>
        <p:nvSpPr>
          <p:cNvPr id="32801" name="Text Box 33"/>
          <p:cNvSpPr txBox="1">
            <a:spLocks noChangeArrowheads="1"/>
          </p:cNvSpPr>
          <p:nvPr/>
        </p:nvSpPr>
        <p:spPr bwMode="auto">
          <a:xfrm>
            <a:off x="4138538" y="2486224"/>
            <a:ext cx="1225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salimos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802" name="Text Box 34"/>
          <p:cNvSpPr txBox="1">
            <a:spLocks noChangeArrowheads="1"/>
          </p:cNvSpPr>
          <p:nvPr/>
        </p:nvSpPr>
        <p:spPr bwMode="auto">
          <a:xfrm>
            <a:off x="1692275" y="2774255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hab</a:t>
            </a:r>
            <a:r>
              <a:rPr lang="en-GB" b="1" dirty="0" err="1">
                <a:solidFill>
                  <a:schemeClr val="accent2"/>
                </a:solidFill>
                <a:cs typeface="Arial" pitchFamily="34" charset="0"/>
              </a:rPr>
              <a:t>ía</a:t>
            </a:r>
            <a:endParaRPr lang="en-GB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803" name="Text Box 35"/>
          <p:cNvSpPr txBox="1">
            <a:spLocks noChangeArrowheads="1"/>
          </p:cNvSpPr>
          <p:nvPr/>
        </p:nvSpPr>
        <p:spPr bwMode="auto">
          <a:xfrm>
            <a:off x="4572000" y="2781300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</a:rPr>
              <a:t>fuimos</a:t>
            </a:r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2699792" y="313429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hab</a:t>
            </a:r>
            <a:r>
              <a:rPr lang="en-GB" b="1" dirty="0" err="1">
                <a:solidFill>
                  <a:schemeClr val="accent2"/>
                </a:solidFill>
                <a:cs typeface="Arial" pitchFamily="34" charset="0"/>
              </a:rPr>
              <a:t>ía</a:t>
            </a:r>
            <a:endParaRPr lang="en-GB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796136" y="3134296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fuimos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971550" y="342232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com</a:t>
            </a:r>
            <a:r>
              <a:rPr lang="en-GB" b="1" dirty="0" err="1">
                <a:solidFill>
                  <a:schemeClr val="accent2"/>
                </a:solidFill>
                <a:cs typeface="Arial" pitchFamily="34" charset="0"/>
              </a:rPr>
              <a:t>í</a:t>
            </a:r>
            <a:endParaRPr lang="en-GB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5580063" y="3422328"/>
            <a:ext cx="720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beb</a:t>
            </a:r>
            <a:r>
              <a:rPr lang="en-GB" b="1" dirty="0" err="1">
                <a:solidFill>
                  <a:schemeClr val="accent2"/>
                </a:solidFill>
                <a:cs typeface="Arial" pitchFamily="34" charset="0"/>
              </a:rPr>
              <a:t>í</a:t>
            </a:r>
            <a:endParaRPr lang="en-GB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32808" name="Text Box 40"/>
          <p:cNvSpPr txBox="1">
            <a:spLocks noChangeArrowheads="1"/>
          </p:cNvSpPr>
          <p:nvPr/>
        </p:nvSpPr>
        <p:spPr bwMode="auto">
          <a:xfrm>
            <a:off x="1835150" y="3710360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fuimos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809" name="Text Box 41"/>
          <p:cNvSpPr txBox="1">
            <a:spLocks noChangeArrowheads="1"/>
          </p:cNvSpPr>
          <p:nvPr/>
        </p:nvSpPr>
        <p:spPr bwMode="auto">
          <a:xfrm>
            <a:off x="5003800" y="3644900"/>
            <a:ext cx="720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 b="1">
                <a:solidFill>
                  <a:schemeClr val="accent2"/>
                </a:solidFill>
              </a:rPr>
              <a:t>era</a:t>
            </a:r>
          </a:p>
        </p:txBody>
      </p:sp>
      <p:sp>
        <p:nvSpPr>
          <p:cNvPr id="32810" name="Text Box 42"/>
          <p:cNvSpPr txBox="1">
            <a:spLocks noChangeArrowheads="1"/>
          </p:cNvSpPr>
          <p:nvPr/>
        </p:nvSpPr>
        <p:spPr bwMode="auto">
          <a:xfrm>
            <a:off x="6516688" y="3710359"/>
            <a:ext cx="12239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volvimos</a:t>
            </a:r>
            <a:endParaRPr lang="en-GB" b="1" dirty="0">
              <a:solidFill>
                <a:schemeClr val="accent2"/>
              </a:solidFill>
            </a:endParaRPr>
          </a:p>
        </p:txBody>
      </p:sp>
      <p:sp>
        <p:nvSpPr>
          <p:cNvPr id="32811" name="Text Box 43"/>
          <p:cNvSpPr txBox="1">
            <a:spLocks noChangeArrowheads="1"/>
          </p:cNvSpPr>
          <p:nvPr/>
        </p:nvSpPr>
        <p:spPr bwMode="auto">
          <a:xfrm>
            <a:off x="3131840" y="3998391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b="1" dirty="0" err="1">
                <a:solidFill>
                  <a:schemeClr val="accent2"/>
                </a:solidFill>
              </a:rPr>
              <a:t>estaba</a:t>
            </a:r>
            <a:endParaRPr lang="en-GB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384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8" grpId="0"/>
      <p:bldP spid="32799" grpId="0"/>
      <p:bldP spid="32800" grpId="0"/>
      <p:bldP spid="32801" grpId="0"/>
      <p:bldP spid="32802" grpId="0"/>
      <p:bldP spid="32803" grpId="0"/>
      <p:bldP spid="32804" grpId="0"/>
      <p:bldP spid="32805" grpId="0"/>
      <p:bldP spid="32806" grpId="0"/>
      <p:bldP spid="32807" grpId="0"/>
      <p:bldP spid="32808" grpId="0"/>
      <p:bldP spid="32809" grpId="0"/>
      <p:bldP spid="32810" grpId="0"/>
      <p:bldP spid="328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orte" pitchFamily="66" charset="0"/>
                <a:cs typeface="Arial" pitchFamily="34" charset="0"/>
              </a:rPr>
              <a:t>¡</a:t>
            </a:r>
            <a:r>
              <a:rPr lang="en-GB" dirty="0" err="1">
                <a:solidFill>
                  <a:srgbClr val="FF0000"/>
                </a:solidFill>
                <a:latin typeface="Forte" pitchFamily="66" charset="0"/>
                <a:cs typeface="Arial" pitchFamily="34" charset="0"/>
              </a:rPr>
              <a:t>Te</a:t>
            </a:r>
            <a:r>
              <a:rPr lang="en-GB" dirty="0">
                <a:solidFill>
                  <a:srgbClr val="FF0000"/>
                </a:solidFill>
                <a:latin typeface="Forte" pitchFamily="66" charset="0"/>
                <a:cs typeface="Arial" pitchFamily="34" charset="0"/>
              </a:rPr>
              <a:t> </a:t>
            </a:r>
            <a:r>
              <a:rPr lang="en-GB" dirty="0" err="1">
                <a:solidFill>
                  <a:srgbClr val="FF0000"/>
                </a:solidFill>
                <a:latin typeface="Forte" pitchFamily="66" charset="0"/>
                <a:cs typeface="Arial" pitchFamily="34" charset="0"/>
              </a:rPr>
              <a:t>toca</a:t>
            </a:r>
            <a:r>
              <a:rPr lang="en-GB" dirty="0">
                <a:latin typeface="Forte" pitchFamily="66" charset="0"/>
                <a:cs typeface="Arial" pitchFamily="34" charset="0"/>
              </a:rPr>
              <a:t> </a:t>
            </a:r>
            <a:r>
              <a:rPr lang="en-GB" dirty="0">
                <a:solidFill>
                  <a:srgbClr val="FF0000"/>
                </a:solidFill>
                <a:latin typeface="Forte" pitchFamily="66" charset="0"/>
                <a:cs typeface="Arial" pitchFamily="34" charset="0"/>
              </a:rPr>
              <a:t>a</a:t>
            </a:r>
            <a:r>
              <a:rPr lang="en-GB" dirty="0">
                <a:latin typeface="Forte" pitchFamily="66" charset="0"/>
                <a:cs typeface="Arial" pitchFamily="34" charset="0"/>
              </a:rPr>
              <a:t> </a:t>
            </a:r>
            <a:r>
              <a:rPr lang="en-GB" dirty="0" err="1">
                <a:latin typeface="Forte" pitchFamily="66" charset="0"/>
                <a:cs typeface="Arial" pitchFamily="34" charset="0"/>
              </a:rPr>
              <a:t>ti</a:t>
            </a:r>
            <a:r>
              <a:rPr lang="en-GB" dirty="0">
                <a:latin typeface="Forte" pitchFamily="66" charset="0"/>
                <a:cs typeface="Arial" pitchFamily="34" charset="0"/>
              </a:rPr>
              <a:t>!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/>
              <a:t>	</a:t>
            </a:r>
            <a:r>
              <a:rPr lang="en-GB" dirty="0" err="1">
                <a:latin typeface="Berlin Sans FB Demi" pitchFamily="34" charset="0"/>
              </a:rPr>
              <a:t>Utiliza</a:t>
            </a:r>
            <a:r>
              <a:rPr lang="en-GB" dirty="0">
                <a:latin typeface="Berlin Sans FB Demi" pitchFamily="34" charset="0"/>
              </a:rPr>
              <a:t> </a:t>
            </a:r>
            <a:r>
              <a:rPr lang="en-GB" dirty="0" err="1" smtClean="0">
                <a:latin typeface="Berlin Sans FB Demi" pitchFamily="34" charset="0"/>
              </a:rPr>
              <a:t>verbos</a:t>
            </a:r>
            <a:r>
              <a:rPr lang="en-GB" dirty="0" smtClean="0">
                <a:latin typeface="Berlin Sans FB Demi" pitchFamily="34" charset="0"/>
              </a:rPr>
              <a:t> en </a:t>
            </a:r>
            <a:r>
              <a:rPr lang="en-GB" dirty="0" err="1" smtClean="0">
                <a:latin typeface="Berlin Sans FB Demi" pitchFamily="34" charset="0"/>
              </a:rPr>
              <a:t>imperfecto</a:t>
            </a:r>
            <a:r>
              <a:rPr lang="en-GB" dirty="0" smtClean="0">
                <a:latin typeface="Berlin Sans FB Demi" pitchFamily="34" charset="0"/>
              </a:rPr>
              <a:t> y </a:t>
            </a:r>
            <a:r>
              <a:rPr lang="en-GB" dirty="0" err="1" smtClean="0">
                <a:latin typeface="Berlin Sans FB Demi" pitchFamily="34" charset="0"/>
              </a:rPr>
              <a:t>pretérito</a:t>
            </a:r>
            <a:r>
              <a:rPr lang="en-GB" dirty="0" smtClean="0">
                <a:latin typeface="Berlin Sans FB Demi" pitchFamily="34" charset="0"/>
              </a:rPr>
              <a:t> </a:t>
            </a:r>
            <a:r>
              <a:rPr lang="en-GB" dirty="0" err="1" smtClean="0">
                <a:latin typeface="Berlin Sans FB Demi" pitchFamily="34" charset="0"/>
              </a:rPr>
              <a:t>para</a:t>
            </a:r>
            <a:r>
              <a:rPr lang="en-GB" dirty="0" smtClean="0">
                <a:latin typeface="Berlin Sans FB Demi" pitchFamily="34" charset="0"/>
              </a:rPr>
              <a:t> </a:t>
            </a:r>
            <a:r>
              <a:rPr lang="en-GB" dirty="0" err="1">
                <a:latin typeface="Berlin Sans FB Demi" pitchFamily="34" charset="0"/>
              </a:rPr>
              <a:t>describir</a:t>
            </a:r>
            <a:r>
              <a:rPr lang="en-GB" dirty="0">
                <a:latin typeface="Berlin Sans FB Demi" pitchFamily="34" charset="0"/>
              </a:rPr>
              <a:t> </a:t>
            </a:r>
            <a:r>
              <a:rPr lang="en-GB" dirty="0" err="1">
                <a:latin typeface="Berlin Sans FB Demi" pitchFamily="34" charset="0"/>
              </a:rPr>
              <a:t>una</a:t>
            </a:r>
            <a:r>
              <a:rPr lang="en-GB" dirty="0">
                <a:latin typeface="Berlin Sans FB Demi" pitchFamily="34" charset="0"/>
              </a:rPr>
              <a:t> </a:t>
            </a:r>
            <a:r>
              <a:rPr lang="en-GB" dirty="0" err="1">
                <a:latin typeface="Berlin Sans FB Demi" pitchFamily="34" charset="0"/>
              </a:rPr>
              <a:t>excursi</a:t>
            </a:r>
            <a:r>
              <a:rPr lang="en-GB" dirty="0" err="1">
                <a:latin typeface="Berlin Sans FB Demi" pitchFamily="34" charset="0"/>
                <a:cs typeface="Arial" pitchFamily="34" charset="0"/>
              </a:rPr>
              <a:t>ón</a:t>
            </a:r>
            <a:r>
              <a:rPr lang="en-GB" dirty="0">
                <a:latin typeface="Berlin Sans FB Demi" pitchFamily="34" charset="0"/>
                <a:cs typeface="Arial" pitchFamily="34" charset="0"/>
              </a:rPr>
              <a:t> en </a:t>
            </a:r>
            <a:r>
              <a:rPr lang="en-GB" dirty="0" err="1">
                <a:latin typeface="Berlin Sans FB Demi" pitchFamily="34" charset="0"/>
                <a:cs typeface="Arial" pitchFamily="34" charset="0"/>
              </a:rPr>
              <a:t>pasado</a:t>
            </a:r>
            <a:r>
              <a:rPr lang="en-GB" dirty="0">
                <a:latin typeface="Berlin Sans FB Demi" pitchFamily="34" charset="0"/>
                <a:cs typeface="Arial" pitchFamily="34" charset="0"/>
              </a:rPr>
              <a:t>………</a:t>
            </a:r>
          </a:p>
        </p:txBody>
      </p:sp>
      <p:pic>
        <p:nvPicPr>
          <p:cNvPr id="35844" name="Picture 4" descr="MCj041186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33375"/>
            <a:ext cx="690562" cy="1046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520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300288" y="1095375"/>
            <a:ext cx="3729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latin typeface="Goudy Stout" pitchFamily="18" charset="0"/>
              </a:rPr>
              <a:t>HOY HEMOS: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755650" y="2565400"/>
            <a:ext cx="57246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 dirty="0">
                <a:latin typeface="Verdana" pitchFamily="34" charset="0"/>
              </a:rPr>
              <a:t>1. </a:t>
            </a:r>
            <a:r>
              <a:rPr lang="en-GB" sz="2000" b="1" dirty="0" err="1" smtClean="0">
                <a:latin typeface="Verdana" pitchFamily="34" charset="0"/>
              </a:rPr>
              <a:t>Repasado</a:t>
            </a:r>
            <a:r>
              <a:rPr lang="en-GB" sz="2000" b="1" dirty="0" smtClean="0">
                <a:latin typeface="Verdana" pitchFamily="34" charset="0"/>
              </a:rPr>
              <a:t> </a:t>
            </a:r>
            <a:r>
              <a:rPr lang="en-GB" sz="2000" b="1" dirty="0" err="1" smtClean="0">
                <a:latin typeface="Verdana" pitchFamily="34" charset="0"/>
              </a:rPr>
              <a:t>cómo</a:t>
            </a:r>
            <a:r>
              <a:rPr lang="en-GB" sz="2000" b="1" dirty="0" smtClean="0">
                <a:latin typeface="Verdana" pitchFamily="34" charset="0"/>
              </a:rPr>
              <a:t> </a:t>
            </a:r>
            <a:r>
              <a:rPr lang="en-GB" sz="2000" b="1" dirty="0" err="1" smtClean="0">
                <a:latin typeface="Verdana" pitchFamily="34" charset="0"/>
              </a:rPr>
              <a:t>describir</a:t>
            </a:r>
            <a:r>
              <a:rPr lang="en-GB" sz="2000" b="1" dirty="0" smtClean="0">
                <a:latin typeface="Verdana" pitchFamily="34" charset="0"/>
              </a:rPr>
              <a:t> </a:t>
            </a:r>
            <a:r>
              <a:rPr lang="en-GB" sz="2000" b="1" dirty="0">
                <a:latin typeface="Verdana" pitchFamily="34" charset="0"/>
              </a:rPr>
              <a:t>en </a:t>
            </a:r>
            <a:r>
              <a:rPr lang="en-GB" sz="2000" b="1" dirty="0" err="1">
                <a:latin typeface="Verdana" pitchFamily="34" charset="0"/>
              </a:rPr>
              <a:t>pasado</a:t>
            </a:r>
            <a:endParaRPr lang="en-GB" sz="2000" b="1" dirty="0">
              <a:latin typeface="Verdana" pitchFamily="34" charset="0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827088" y="3573463"/>
            <a:ext cx="615424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 dirty="0">
                <a:latin typeface="Verdana" pitchFamily="34" charset="0"/>
              </a:rPr>
              <a:t>2. </a:t>
            </a:r>
            <a:r>
              <a:rPr lang="es-ES_tradnl" sz="2000" b="1" dirty="0">
                <a:latin typeface="Verdana" pitchFamily="34" charset="0"/>
              </a:rPr>
              <a:t>Usado algunos verbos en </a:t>
            </a:r>
            <a:r>
              <a:rPr lang="es-ES_tradnl" sz="2000" b="1" dirty="0" smtClean="0">
                <a:latin typeface="Verdana" pitchFamily="34" charset="0"/>
              </a:rPr>
              <a:t>el imperfecto</a:t>
            </a:r>
            <a:endParaRPr lang="es-ES_tradnl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2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/>
      <p:bldP spid="2560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27088" y="1549400"/>
            <a:ext cx="357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1. Hac</a:t>
            </a:r>
            <a:r>
              <a:rPr lang="en-US" b="1"/>
              <a:t>í</a:t>
            </a:r>
            <a:r>
              <a:rPr lang="es-ES_tradnl" b="1"/>
              <a:t>a sol, hac</a:t>
            </a:r>
            <a:r>
              <a:rPr lang="en-US" b="1"/>
              <a:t>í</a:t>
            </a:r>
            <a:r>
              <a:rPr lang="es-ES_tradnl" b="1"/>
              <a:t>a mucho calor</a:t>
            </a:r>
            <a:endParaRPr lang="en-GB" b="1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827088" y="2198688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2. … porque había mucho tr</a:t>
            </a:r>
            <a:r>
              <a:rPr lang="en-US" b="1"/>
              <a:t>á</a:t>
            </a:r>
            <a:r>
              <a:rPr lang="es-ES_tradnl" b="1"/>
              <a:t>fico</a:t>
            </a:r>
            <a:endParaRPr lang="en-GB" b="1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827088" y="2774950"/>
            <a:ext cx="354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3. … no había nadie en la plaza</a:t>
            </a:r>
            <a:endParaRPr lang="en-GB" b="1"/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827088" y="3357563"/>
            <a:ext cx="6408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b="1"/>
              <a:t>4. …Canadá en diciembre, hacia mucho frío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811213" y="3998913"/>
            <a:ext cx="563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5. El estadio estaba lleno, no había asientos libres</a:t>
            </a:r>
            <a:endParaRPr lang="en-GB" b="1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71438" y="125413"/>
            <a:ext cx="8964612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latin typeface="Showcard Gothic" pitchFamily="82" charset="0"/>
              </a:rPr>
              <a:t>ESTUDIAMOS EL PRET</a:t>
            </a:r>
            <a:r>
              <a:rPr lang="en-US" sz="2400">
                <a:latin typeface="Showcard Gothic" pitchFamily="82" charset="0"/>
                <a:cs typeface="Arial" pitchFamily="34" charset="0"/>
              </a:rPr>
              <a:t>É</a:t>
            </a:r>
            <a:r>
              <a:rPr lang="en-GB" sz="2400">
                <a:latin typeface="Showcard Gothic" pitchFamily="82" charset="0"/>
              </a:rPr>
              <a:t>RITO IMPERFECTO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92138" y="898525"/>
            <a:ext cx="2725737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Rodea los verbos: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879475" y="4570413"/>
            <a:ext cx="5826125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Verdana" pitchFamily="34" charset="0"/>
              </a:rPr>
              <a:t>Ahora escríbelos según su terminación:</a:t>
            </a:r>
          </a:p>
        </p:txBody>
      </p:sp>
      <p:graphicFrame>
        <p:nvGraphicFramePr>
          <p:cNvPr id="17425" name="Group 17"/>
          <p:cNvGraphicFramePr>
            <a:graphicFrameLocks noGrp="1"/>
          </p:cNvGraphicFramePr>
          <p:nvPr/>
        </p:nvGraphicFramePr>
        <p:xfrm>
          <a:off x="1524000" y="5229225"/>
          <a:ext cx="6096000" cy="151288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TERMINACI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  <a:cs typeface="Arial" pitchFamily="34" charset="0"/>
                        </a:rPr>
                        <a:t>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IMPERFECTO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INFINITIVO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-aba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ía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9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61468"/>
            <a:ext cx="7632848" cy="50758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179512" y="260648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Dónde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estaban</a:t>
            </a:r>
            <a:r>
              <a:rPr lang="en-GB" sz="2400" b="1" dirty="0" smtClean="0"/>
              <a:t>?  ¿En </a:t>
            </a:r>
            <a:r>
              <a:rPr lang="en-GB" sz="2400" b="1" dirty="0" err="1" smtClean="0"/>
              <a:t>qué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país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353616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Qué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tiempo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hacía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10072" y="332656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Cuántas</a:t>
            </a:r>
            <a:r>
              <a:rPr lang="en-GB" sz="2400" b="1" dirty="0" smtClean="0"/>
              <a:t> personas </a:t>
            </a:r>
            <a:r>
              <a:rPr lang="en-GB" sz="2400" b="1" dirty="0" err="1" smtClean="0"/>
              <a:t>había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9512" y="375047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Cómo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llamaban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6456" y="316506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Cuántos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años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tenían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79512" y="375047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Cómo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parecían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353616"/>
            <a:ext cx="554461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¿</a:t>
            </a:r>
            <a:r>
              <a:rPr lang="en-GB" sz="2400" b="1" dirty="0" err="1" smtClean="0"/>
              <a:t>Qué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llevaban</a:t>
            </a:r>
            <a:r>
              <a:rPr lang="en-GB" sz="2400" b="1" dirty="0" smtClean="0"/>
              <a:t>?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7764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r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919163"/>
            <a:ext cx="1728788" cy="1862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trafic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52963"/>
            <a:ext cx="2332038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plaza vacia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836613"/>
            <a:ext cx="2268537" cy="187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hace calo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781300"/>
            <a:ext cx="1662112" cy="171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estadio llen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4788" y="908050"/>
            <a:ext cx="2589212" cy="169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411413" y="1484313"/>
            <a:ext cx="412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a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339975" y="5419725"/>
            <a:ext cx="393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c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84888" y="1484313"/>
            <a:ext cx="396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e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2051050" y="3357563"/>
            <a:ext cx="425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b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351213" y="1989138"/>
            <a:ext cx="428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d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9388" y="184468"/>
            <a:ext cx="4400550" cy="396875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GB" sz="2000" b="1"/>
              <a:t>Lee y elige los dibujos apropiados.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3924300" y="3068638"/>
            <a:ext cx="3594100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1. Hac</a:t>
            </a:r>
            <a:r>
              <a:rPr lang="en-US" b="1">
                <a:cs typeface="Arial" pitchFamily="34" charset="0"/>
              </a:rPr>
              <a:t>í</a:t>
            </a:r>
            <a:r>
              <a:rPr lang="es-ES_tradnl" b="1"/>
              <a:t>a sol, hac</a:t>
            </a:r>
            <a:r>
              <a:rPr lang="en-US" b="1">
                <a:cs typeface="Arial" pitchFamily="34" charset="0"/>
              </a:rPr>
              <a:t>í</a:t>
            </a:r>
            <a:r>
              <a:rPr lang="es-ES_tradnl" b="1"/>
              <a:t>a mucho calor</a:t>
            </a:r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3184525" y="3736975"/>
            <a:ext cx="5219700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2. Llegamos tarde porque había mucho tr</a:t>
            </a:r>
            <a:r>
              <a:rPr lang="en-US" b="1">
                <a:cs typeface="Arial" pitchFamily="34" charset="0"/>
              </a:rPr>
              <a:t>á</a:t>
            </a:r>
            <a:r>
              <a:rPr lang="es-ES_tradnl" b="1"/>
              <a:t>fico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3327400" y="4456113"/>
            <a:ext cx="5168900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3. Era medianoche, no había nadie en la plaza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3436938" y="5105400"/>
            <a:ext cx="504190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4. Fui de vacaciones a Canadá en diciembre,</a:t>
            </a:r>
          </a:p>
          <a:p>
            <a:r>
              <a:rPr lang="es-ES_tradnl" b="1"/>
              <a:t>hac</a:t>
            </a:r>
            <a:r>
              <a:rPr lang="es-ES_tradnl" b="1">
                <a:cs typeface="Arial" pitchFamily="34" charset="0"/>
              </a:rPr>
              <a:t>í</a:t>
            </a:r>
            <a:r>
              <a:rPr lang="es-ES_tradnl" b="1"/>
              <a:t>a mucho frío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2895600" y="6157913"/>
            <a:ext cx="5651500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5. El estadio estaba lleno, no había asientos libres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8597900" y="4437063"/>
            <a:ext cx="438150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a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7577138" y="2997200"/>
            <a:ext cx="450850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b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8459788" y="3644900"/>
            <a:ext cx="419100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c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8532813" y="5229225"/>
            <a:ext cx="454025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d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8604250" y="6092825"/>
            <a:ext cx="422275" cy="4826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>
                <a:latin typeface="Rockwell Extra Bold" pitchFamily="18" charset="0"/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7868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6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4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7" grpId="0" animBg="1"/>
      <p:bldP spid="14368" grpId="0" animBg="1"/>
      <p:bldP spid="14369" grpId="0" animBg="1"/>
      <p:bldP spid="14370" grpId="0" animBg="1"/>
      <p:bldP spid="143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827088" y="1549400"/>
            <a:ext cx="357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1. Hac</a:t>
            </a:r>
            <a:r>
              <a:rPr lang="en-US" b="1"/>
              <a:t>í</a:t>
            </a:r>
            <a:r>
              <a:rPr lang="es-ES_tradnl" b="1"/>
              <a:t>a sol, hac</a:t>
            </a:r>
            <a:r>
              <a:rPr lang="en-US" b="1"/>
              <a:t>í</a:t>
            </a:r>
            <a:r>
              <a:rPr lang="es-ES_tradnl" b="1"/>
              <a:t>a mucho calor</a:t>
            </a:r>
            <a:endParaRPr lang="en-GB" b="1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827088" y="2198688"/>
            <a:ext cx="3740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2. … porque había mucho tr</a:t>
            </a:r>
            <a:r>
              <a:rPr lang="en-US" b="1"/>
              <a:t>á</a:t>
            </a:r>
            <a:r>
              <a:rPr lang="es-ES_tradnl" b="1"/>
              <a:t>fico</a:t>
            </a:r>
            <a:endParaRPr lang="en-GB" b="1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827088" y="2774950"/>
            <a:ext cx="354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3. … no había nadie en la plaza</a:t>
            </a:r>
            <a:endParaRPr lang="en-GB" b="1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827088" y="3357563"/>
            <a:ext cx="64087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ES_tradnl" b="1"/>
              <a:t>4. …Canadá en diciembre, hac</a:t>
            </a:r>
            <a:r>
              <a:rPr lang="en-US" b="1">
                <a:cs typeface="Arial" pitchFamily="34" charset="0"/>
              </a:rPr>
              <a:t>í</a:t>
            </a:r>
            <a:r>
              <a:rPr lang="es-ES_tradnl" b="1"/>
              <a:t>a mucho frío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811213" y="3998913"/>
            <a:ext cx="5632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b="1"/>
              <a:t>5. El estadio estaba lleno, no había asientos libres</a:t>
            </a:r>
            <a:endParaRPr lang="en-GB" b="1"/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71438" y="125413"/>
            <a:ext cx="8964612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latin typeface="Showcard Gothic" pitchFamily="82" charset="0"/>
              </a:rPr>
              <a:t>ESTUDIAMOS EL PRET</a:t>
            </a:r>
            <a:r>
              <a:rPr lang="en-US" sz="2400">
                <a:latin typeface="Showcard Gothic" pitchFamily="82" charset="0"/>
                <a:cs typeface="Arial" pitchFamily="34" charset="0"/>
              </a:rPr>
              <a:t>É</a:t>
            </a:r>
            <a:r>
              <a:rPr lang="en-GB" sz="2400">
                <a:latin typeface="Showcard Gothic" pitchFamily="82" charset="0"/>
              </a:rPr>
              <a:t>RITO IMPERFECTO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592138" y="898525"/>
            <a:ext cx="2725737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000" b="1">
                <a:latin typeface="Verdana" pitchFamily="34" charset="0"/>
              </a:rPr>
              <a:t>Rodea los verbos: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116013" y="1557338"/>
            <a:ext cx="719137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197100" y="1557338"/>
            <a:ext cx="719138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68538" y="2206625"/>
            <a:ext cx="647700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8" name="Oval 14"/>
          <p:cNvSpPr>
            <a:spLocks noChangeArrowheads="1"/>
          </p:cNvSpPr>
          <p:nvPr/>
        </p:nvSpPr>
        <p:spPr bwMode="auto">
          <a:xfrm>
            <a:off x="1765300" y="2781300"/>
            <a:ext cx="719138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9" name="Oval 15"/>
          <p:cNvSpPr>
            <a:spLocks noChangeArrowheads="1"/>
          </p:cNvSpPr>
          <p:nvPr/>
        </p:nvSpPr>
        <p:spPr bwMode="auto">
          <a:xfrm>
            <a:off x="3779838" y="3357563"/>
            <a:ext cx="719137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0" name="Oval 16"/>
          <p:cNvSpPr>
            <a:spLocks noChangeArrowheads="1"/>
          </p:cNvSpPr>
          <p:nvPr/>
        </p:nvSpPr>
        <p:spPr bwMode="auto">
          <a:xfrm>
            <a:off x="4067175" y="4005263"/>
            <a:ext cx="719138" cy="35877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1" name="Oval 17"/>
          <p:cNvSpPr>
            <a:spLocks noChangeArrowheads="1"/>
          </p:cNvSpPr>
          <p:nvPr/>
        </p:nvSpPr>
        <p:spPr bwMode="auto">
          <a:xfrm>
            <a:off x="2268538" y="4005263"/>
            <a:ext cx="790575" cy="430212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879475" y="4570413"/>
            <a:ext cx="5826125" cy="39687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 sz="2000" b="1">
                <a:latin typeface="Verdana" pitchFamily="34" charset="0"/>
              </a:rPr>
              <a:t>Ahora escríbelos según su terminación:</a:t>
            </a:r>
          </a:p>
        </p:txBody>
      </p:sp>
      <p:graphicFrame>
        <p:nvGraphicFramePr>
          <p:cNvPr id="16434" name="Group 50"/>
          <p:cNvGraphicFramePr>
            <a:graphicFrameLocks noGrp="1"/>
          </p:cNvGraphicFramePr>
          <p:nvPr/>
        </p:nvGraphicFramePr>
        <p:xfrm>
          <a:off x="1476375" y="5229225"/>
          <a:ext cx="6096000" cy="1512888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TERMINACI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  <a:cs typeface="Arial" pitchFamily="34" charset="0"/>
                        </a:rPr>
                        <a:t>ÓN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IMPERFECTO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Impact" pitchFamily="34" charset="0"/>
                        </a:rPr>
                        <a:t>INFINITIVO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-aba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ía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3995738" y="5661025"/>
            <a:ext cx="869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estaba</a:t>
            </a:r>
          </a:p>
        </p:txBody>
      </p:sp>
      <p:sp>
        <p:nvSpPr>
          <p:cNvPr id="16444" name="Text Box 60"/>
          <p:cNvSpPr txBox="1">
            <a:spLocks noChangeArrowheads="1"/>
          </p:cNvSpPr>
          <p:nvPr/>
        </p:nvSpPr>
        <p:spPr bwMode="auto">
          <a:xfrm>
            <a:off x="6156325" y="56610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estar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3995738" y="63754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había</a:t>
            </a:r>
          </a:p>
        </p:txBody>
      </p:sp>
      <p:sp>
        <p:nvSpPr>
          <p:cNvPr id="16446" name="Text Box 62"/>
          <p:cNvSpPr txBox="1">
            <a:spLocks noChangeArrowheads="1"/>
          </p:cNvSpPr>
          <p:nvPr/>
        </p:nvSpPr>
        <p:spPr bwMode="auto">
          <a:xfrm>
            <a:off x="3995738" y="6092825"/>
            <a:ext cx="742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ES_tradnl"/>
              <a:t>hac</a:t>
            </a:r>
            <a:r>
              <a:rPr lang="en-US">
                <a:cs typeface="Arial" pitchFamily="34" charset="0"/>
              </a:rPr>
              <a:t>í</a:t>
            </a:r>
            <a:r>
              <a:rPr lang="es-ES_tradnl"/>
              <a:t>a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6192838" y="6092825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hacer</a:t>
            </a:r>
          </a:p>
        </p:txBody>
      </p:sp>
      <p:sp>
        <p:nvSpPr>
          <p:cNvPr id="16448" name="Text Box 64"/>
          <p:cNvSpPr txBox="1">
            <a:spLocks noChangeArrowheads="1"/>
          </p:cNvSpPr>
          <p:nvPr/>
        </p:nvSpPr>
        <p:spPr bwMode="auto">
          <a:xfrm>
            <a:off x="5795963" y="6308725"/>
            <a:ext cx="14874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haber (hay)</a:t>
            </a:r>
          </a:p>
        </p:txBody>
      </p:sp>
    </p:spTree>
    <p:extLst>
      <p:ext uri="{BB962C8B-B14F-4D97-AF65-F5344CB8AC3E}">
        <p14:creationId xmlns:p14="http://schemas.microsoft.com/office/powerpoint/2010/main" val="240549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8" dur="2000"/>
                                        <p:tgtEl>
                                          <p:spTgt spid="1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3" dur="1" fill="hold"/>
                                        <p:tgtEl>
                                          <p:spTgt spid="164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164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4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6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 animBg="1"/>
      <p:bldP spid="16396" grpId="0" animBg="1"/>
      <p:bldP spid="16397" grpId="0" animBg="1"/>
      <p:bldP spid="16398" grpId="0" animBg="1"/>
      <p:bldP spid="16399" grpId="0" animBg="1"/>
      <p:bldP spid="16400" grpId="0" animBg="1"/>
      <p:bldP spid="16401" grpId="0" animBg="1"/>
      <p:bldP spid="16404" grpId="0" animBg="1"/>
      <p:bldP spid="16443" grpId="0"/>
      <p:bldP spid="16444" grpId="0"/>
      <p:bldP spid="16445" grpId="0"/>
      <p:bldP spid="16446" grpId="0"/>
      <p:bldP spid="16447" grpId="0"/>
      <p:bldP spid="164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1438" y="125413"/>
            <a:ext cx="8964612" cy="45720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400">
                <a:latin typeface="Showcard Gothic" pitchFamily="82" charset="0"/>
              </a:rPr>
              <a:t>VAMOS A PENSAR…</a:t>
            </a: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842631" y="1268760"/>
            <a:ext cx="7422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latin typeface="Verdana" pitchFamily="34" charset="0"/>
                <a:cs typeface="Arial" pitchFamily="34" charset="0"/>
              </a:rPr>
              <a:t>¿Para </a:t>
            </a:r>
            <a:r>
              <a:rPr lang="en-US" sz="2800" b="1" dirty="0" err="1">
                <a:latin typeface="Verdana" pitchFamily="34" charset="0"/>
                <a:cs typeface="Arial" pitchFamily="34" charset="0"/>
              </a:rPr>
              <a:t>qué</a:t>
            </a:r>
            <a:r>
              <a:rPr lang="en-US" sz="2800" b="1" dirty="0">
                <a:latin typeface="Verdana" pitchFamily="34" charset="0"/>
                <a:cs typeface="Arial" pitchFamily="34" charset="0"/>
              </a:rPr>
              <a:t> </a:t>
            </a:r>
            <a:r>
              <a:rPr lang="en-US" sz="2800" b="1" dirty="0" err="1">
                <a:latin typeface="Verdana" pitchFamily="34" charset="0"/>
                <a:cs typeface="Arial" pitchFamily="34" charset="0"/>
              </a:rPr>
              <a:t>utilizamos</a:t>
            </a:r>
            <a:r>
              <a:rPr lang="en-US" sz="2800" b="1" dirty="0">
                <a:latin typeface="Verdana" pitchFamily="34" charset="0"/>
                <a:cs typeface="Arial" pitchFamily="34" charset="0"/>
              </a:rPr>
              <a:t> el </a:t>
            </a:r>
            <a:r>
              <a:rPr lang="en-US" sz="2800" b="1" dirty="0" err="1" smtClean="0">
                <a:latin typeface="Verdana" pitchFamily="34" charset="0"/>
                <a:cs typeface="Arial" pitchFamily="34" charset="0"/>
              </a:rPr>
              <a:t>imperfecto</a:t>
            </a:r>
            <a:r>
              <a:rPr lang="en-US" sz="2800" b="1" dirty="0">
                <a:latin typeface="Verdana" pitchFamily="34" charset="0"/>
                <a:cs typeface="Arial" pitchFamily="34" charset="0"/>
              </a:rPr>
              <a:t>?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2392363" y="2466975"/>
            <a:ext cx="4689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1. Para describir en el presente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411413" y="3332163"/>
            <a:ext cx="4297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2. Para describir en el futuro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462213" y="4292600"/>
            <a:ext cx="4484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 b="1"/>
              <a:t>3. Para describir en el pasado</a:t>
            </a:r>
          </a:p>
        </p:txBody>
      </p:sp>
      <p:sp>
        <p:nvSpPr>
          <p:cNvPr id="18441" name="AutoShape 9"/>
          <p:cNvSpPr>
            <a:spLocks noChangeArrowheads="1"/>
          </p:cNvSpPr>
          <p:nvPr/>
        </p:nvSpPr>
        <p:spPr bwMode="auto">
          <a:xfrm>
            <a:off x="107950" y="3860800"/>
            <a:ext cx="8964613" cy="1296988"/>
          </a:xfrm>
          <a:prstGeom prst="irregularSeal1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124075" y="4221163"/>
            <a:ext cx="52085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 b="1"/>
              <a:t>3. Para describir en el pasado</a:t>
            </a:r>
          </a:p>
        </p:txBody>
      </p:sp>
    </p:spTree>
    <p:extLst>
      <p:ext uri="{BB962C8B-B14F-4D97-AF65-F5344CB8AC3E}">
        <p14:creationId xmlns:p14="http://schemas.microsoft.com/office/powerpoint/2010/main" val="83404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/>
      <p:bldP spid="18438" grpId="1"/>
      <p:bldP spid="18439" grpId="0"/>
      <p:bldP spid="18439" grpId="1"/>
      <p:bldP spid="18440" grpId="0"/>
      <p:bldP spid="18441" grpId="0" animBg="1"/>
      <p:bldP spid="18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573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112492"/>
              </p:ext>
            </p:extLst>
          </p:nvPr>
        </p:nvGraphicFramePr>
        <p:xfrm>
          <a:off x="177800" y="1741488"/>
          <a:ext cx="7273925" cy="4064001"/>
        </p:xfrm>
        <a:graphic>
          <a:graphicData uri="http://schemas.openxmlformats.org/drawingml/2006/table">
            <a:tbl>
              <a:tblPr/>
              <a:tblGrid>
                <a:gridCol w="1819275"/>
                <a:gridCol w="1817688"/>
                <a:gridCol w="1819275"/>
                <a:gridCol w="1817687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YO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</a:t>
                      </a: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estabas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hacías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ÉL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/ ELLA / </a:t>
                      </a:r>
                      <a:r>
                        <a:rPr kumimoji="0" 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USTED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estaba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í</a:t>
                      </a: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NOSOTROS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estábamos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hacíamos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VOSOTROS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estabais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hacíais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ELLOS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/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ELLAS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/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USTEDES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estaban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habían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hacían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571" name="Group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656697"/>
              </p:ext>
            </p:extLst>
          </p:nvPr>
        </p:nvGraphicFramePr>
        <p:xfrm>
          <a:off x="7499350" y="1741488"/>
          <a:ext cx="1536700" cy="4064001"/>
        </p:xfrm>
        <a:graphic>
          <a:graphicData uri="http://schemas.openxmlformats.org/drawingml/2006/table">
            <a:tbl>
              <a:tblPr/>
              <a:tblGrid>
                <a:gridCol w="1536700"/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SER</a:t>
                      </a:r>
                      <a:endParaRPr kumimoji="0" lang="en-GB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eras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éramos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erais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eran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38D0"/>
                    </a:solidFill>
                  </a:tcPr>
                </a:tc>
              </a:tr>
            </a:tbl>
          </a:graphicData>
        </a:graphic>
      </p:graphicFrame>
      <p:sp>
        <p:nvSpPr>
          <p:cNvPr id="19574" name="Text Box 118"/>
          <p:cNvSpPr txBox="1">
            <a:spLocks noChangeArrowheads="1"/>
          </p:cNvSpPr>
          <p:nvPr/>
        </p:nvSpPr>
        <p:spPr bwMode="auto">
          <a:xfrm>
            <a:off x="71438" y="125413"/>
            <a:ext cx="8964612" cy="579437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 dirty="0" err="1">
                <a:latin typeface="Showcard Gothic" pitchFamily="82" charset="0"/>
              </a:rPr>
              <a:t>VERBOS</a:t>
            </a:r>
            <a:r>
              <a:rPr lang="en-GB" sz="3200" dirty="0">
                <a:latin typeface="Showcard Gothic" pitchFamily="82" charset="0"/>
              </a:rPr>
              <a:t> </a:t>
            </a:r>
            <a:r>
              <a:rPr lang="en-GB" sz="3200" dirty="0" err="1">
                <a:latin typeface="Showcard Gothic" pitchFamily="82" charset="0"/>
              </a:rPr>
              <a:t>IMPORTANTES</a:t>
            </a:r>
            <a:endParaRPr lang="en-GB" sz="3200" dirty="0">
              <a:latin typeface="Showcard Gothic" pitchFamily="82" charset="0"/>
            </a:endParaRPr>
          </a:p>
        </p:txBody>
      </p:sp>
      <p:sp>
        <p:nvSpPr>
          <p:cNvPr id="19575" name="Text Box 119"/>
          <p:cNvSpPr txBox="1">
            <a:spLocks noChangeArrowheads="1"/>
          </p:cNvSpPr>
          <p:nvPr/>
        </p:nvSpPr>
        <p:spPr bwMode="auto">
          <a:xfrm>
            <a:off x="7997825" y="1333500"/>
            <a:ext cx="1111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b="1"/>
              <a:t>irregular</a:t>
            </a:r>
          </a:p>
        </p:txBody>
      </p:sp>
    </p:spTree>
    <p:extLst>
      <p:ext uri="{BB962C8B-B14F-4D97-AF65-F5344CB8AC3E}">
        <p14:creationId xmlns:p14="http://schemas.microsoft.com/office/powerpoint/2010/main" val="25933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  <a:solidFill>
            <a:srgbClr val="CC99FF"/>
          </a:solidFill>
          <a:ln/>
        </p:spPr>
        <p:txBody>
          <a:bodyPr/>
          <a:lstStyle/>
          <a:p>
            <a:r>
              <a:rPr lang="en-GB" sz="4000">
                <a:latin typeface="Showcard Gothic" pitchFamily="82" charset="0"/>
              </a:rPr>
              <a:t>Traduce los verbos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GB" dirty="0"/>
          </a:p>
          <a:p>
            <a:pPr>
              <a:buFontTx/>
              <a:buNone/>
            </a:pPr>
            <a:r>
              <a:rPr lang="en-GB" sz="2400" dirty="0" err="1">
                <a:solidFill>
                  <a:srgbClr val="CC0066"/>
                </a:solidFill>
              </a:rPr>
              <a:t>Hac</a:t>
            </a:r>
            <a:r>
              <a:rPr lang="en-GB" sz="2400" dirty="0" err="1">
                <a:solidFill>
                  <a:srgbClr val="CC0066"/>
                </a:solidFill>
                <a:cs typeface="Arial" pitchFamily="34" charset="0"/>
              </a:rPr>
              <a:t>ía</a:t>
            </a:r>
            <a:r>
              <a:rPr lang="en-GB" sz="2400" dirty="0">
                <a:cs typeface="Arial" pitchFamily="34" charset="0"/>
              </a:rPr>
              <a:t> sol		</a:t>
            </a:r>
          </a:p>
          <a:p>
            <a:pPr>
              <a:buFontTx/>
              <a:buNone/>
            </a:pPr>
            <a:r>
              <a:rPr lang="en-GB" sz="2400" dirty="0" err="1">
                <a:solidFill>
                  <a:srgbClr val="CC0066"/>
                </a:solidFill>
                <a:cs typeface="Arial" pitchFamily="34" charset="0"/>
              </a:rPr>
              <a:t>Había</a:t>
            </a:r>
            <a:r>
              <a:rPr lang="en-GB" sz="2400" dirty="0">
                <a:cs typeface="Arial" pitchFamily="34" charset="0"/>
              </a:rPr>
              <a:t> mucho </a:t>
            </a:r>
            <a:r>
              <a:rPr lang="en-GB" sz="2400" dirty="0" err="1">
                <a:cs typeface="Arial" pitchFamily="34" charset="0"/>
              </a:rPr>
              <a:t>tráfico</a:t>
            </a:r>
            <a:endParaRPr lang="en-GB" sz="2400" dirty="0">
              <a:cs typeface="Arial" pitchFamily="34" charset="0"/>
            </a:endParaRPr>
          </a:p>
          <a:p>
            <a:pPr>
              <a:buFontTx/>
              <a:buNone/>
            </a:pPr>
            <a:r>
              <a:rPr lang="en-GB" sz="2400" dirty="0">
                <a:cs typeface="Arial" pitchFamily="34" charset="0"/>
              </a:rPr>
              <a:t>El </a:t>
            </a:r>
            <a:r>
              <a:rPr lang="en-GB" sz="2400" dirty="0" err="1">
                <a:cs typeface="Arial" pitchFamily="34" charset="0"/>
              </a:rPr>
              <a:t>estadio</a:t>
            </a:r>
            <a:r>
              <a:rPr lang="en-GB" sz="2400" dirty="0">
                <a:cs typeface="Arial" pitchFamily="34" charset="0"/>
              </a:rPr>
              <a:t> </a:t>
            </a:r>
            <a:r>
              <a:rPr lang="en-GB" sz="2400" dirty="0" err="1">
                <a:solidFill>
                  <a:srgbClr val="CC0066"/>
                </a:solidFill>
                <a:cs typeface="Arial" pitchFamily="34" charset="0"/>
              </a:rPr>
              <a:t>estaba</a:t>
            </a:r>
            <a:r>
              <a:rPr lang="en-GB" sz="2400" dirty="0">
                <a:cs typeface="Arial" pitchFamily="34" charset="0"/>
              </a:rPr>
              <a:t> </a:t>
            </a:r>
            <a:r>
              <a:rPr lang="en-GB" sz="2400" dirty="0" err="1">
                <a:cs typeface="Arial" pitchFamily="34" charset="0"/>
              </a:rPr>
              <a:t>lleno</a:t>
            </a:r>
            <a:r>
              <a:rPr lang="en-GB" sz="2400" dirty="0">
                <a:cs typeface="Arial" pitchFamily="34" charset="0"/>
              </a:rPr>
              <a:t> </a:t>
            </a:r>
          </a:p>
          <a:p>
            <a:pPr>
              <a:buFontTx/>
              <a:buNone/>
            </a:pPr>
            <a:r>
              <a:rPr lang="en-GB" sz="2400" dirty="0">
                <a:cs typeface="Arial" pitchFamily="34" charset="0"/>
              </a:rPr>
              <a:t>El </a:t>
            </a:r>
            <a:r>
              <a:rPr lang="en-GB" sz="2400" dirty="0" err="1">
                <a:cs typeface="Arial" pitchFamily="34" charset="0"/>
              </a:rPr>
              <a:t>tren</a:t>
            </a:r>
            <a:r>
              <a:rPr lang="en-GB" sz="2400" dirty="0">
                <a:cs typeface="Arial" pitchFamily="34" charset="0"/>
              </a:rPr>
              <a:t> </a:t>
            </a:r>
            <a:r>
              <a:rPr lang="en-GB" sz="2400" dirty="0">
                <a:solidFill>
                  <a:srgbClr val="CC0066"/>
                </a:solidFill>
                <a:cs typeface="Arial" pitchFamily="34" charset="0"/>
              </a:rPr>
              <a:t>era</a:t>
            </a:r>
            <a:r>
              <a:rPr lang="en-GB" sz="2400" dirty="0">
                <a:cs typeface="Arial" pitchFamily="34" charset="0"/>
              </a:rPr>
              <a:t> largo</a:t>
            </a:r>
          </a:p>
          <a:p>
            <a:pPr>
              <a:buFontTx/>
              <a:buNone/>
            </a:pPr>
            <a:endParaRPr lang="en-GB" sz="2400" dirty="0">
              <a:cs typeface="Arial" pitchFamily="34" charset="0"/>
            </a:endParaRPr>
          </a:p>
          <a:p>
            <a:pPr>
              <a:buFontTx/>
              <a:buNone/>
            </a:pPr>
            <a:endParaRPr lang="en-GB" sz="2400" dirty="0">
              <a:cs typeface="Arial" pitchFamily="34" charset="0"/>
            </a:endParaRPr>
          </a:p>
          <a:p>
            <a:pPr>
              <a:buFontTx/>
              <a:buNone/>
            </a:pPr>
            <a:endParaRPr lang="en-GB" dirty="0">
              <a:cs typeface="Arial" pitchFamily="34" charset="0"/>
            </a:endParaRP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  <a:p>
            <a:pPr>
              <a:buFontTx/>
              <a:buNone/>
            </a:pPr>
            <a:r>
              <a:rPr lang="en-GB" sz="2400">
                <a:solidFill>
                  <a:srgbClr val="CC0066"/>
                </a:solidFill>
              </a:rPr>
              <a:t>It was</a:t>
            </a:r>
            <a:r>
              <a:rPr lang="en-GB" sz="2400"/>
              <a:t> (weather)</a:t>
            </a:r>
          </a:p>
          <a:p>
            <a:pPr>
              <a:buFontTx/>
              <a:buNone/>
            </a:pPr>
            <a:r>
              <a:rPr lang="en-GB" sz="2400" u="sng">
                <a:solidFill>
                  <a:srgbClr val="CC0066"/>
                </a:solidFill>
              </a:rPr>
              <a:t>There</a:t>
            </a:r>
            <a:r>
              <a:rPr lang="en-GB" sz="2400">
                <a:solidFill>
                  <a:srgbClr val="CC0066"/>
                </a:solidFill>
              </a:rPr>
              <a:t> was</a:t>
            </a:r>
          </a:p>
          <a:p>
            <a:pPr>
              <a:buFontTx/>
              <a:buNone/>
            </a:pPr>
            <a:r>
              <a:rPr lang="en-GB" sz="2400">
                <a:solidFill>
                  <a:srgbClr val="CC0066"/>
                </a:solidFill>
              </a:rPr>
              <a:t>It was</a:t>
            </a:r>
            <a:r>
              <a:rPr lang="en-GB" sz="2400"/>
              <a:t> (temporary)</a:t>
            </a:r>
          </a:p>
          <a:p>
            <a:pPr>
              <a:buFontTx/>
              <a:buNone/>
            </a:pPr>
            <a:r>
              <a:rPr lang="en-GB" sz="2400">
                <a:solidFill>
                  <a:srgbClr val="CC0066"/>
                </a:solidFill>
              </a:rPr>
              <a:t>It was</a:t>
            </a:r>
            <a:r>
              <a:rPr lang="en-GB" sz="2400"/>
              <a:t> (characteristic</a:t>
            </a:r>
            <a:r>
              <a:rPr lang="en-GB" sz="200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490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290602"/>
              </p:ext>
            </p:extLst>
          </p:nvPr>
        </p:nvGraphicFramePr>
        <p:xfrm>
          <a:off x="395536" y="116632"/>
          <a:ext cx="8229600" cy="65650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57110"/>
                <a:gridCol w="2057110"/>
                <a:gridCol w="2057690"/>
                <a:gridCol w="2057690"/>
              </a:tblGrid>
              <a:tr h="168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47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sábado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pasado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estaba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en casa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 mi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hermano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y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veía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la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televisión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…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él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“No hay nada en la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televisión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Prefiero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ir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cine.”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Sí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¿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Qué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tipo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película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quieres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ver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?”</a:t>
                      </a:r>
                      <a:b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comedia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”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fuimos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cine y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vimos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la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película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 Lo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pasamos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bomba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salimos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del cine,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acía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sol.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68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47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Quiero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un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¿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Vamos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comprar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un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de chocolate en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café?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fuimos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café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la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señora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“Lo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siento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no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tenemos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chocolate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”.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“¿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Tiene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fresa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Y mi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hermano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“dos,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por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favor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!”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¡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Qué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más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perfecto! ¡Cine,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y sol!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20572860">
            <a:off x="990879" y="3116447"/>
            <a:ext cx="7999655" cy="2246769"/>
          </a:xfrm>
          <a:prstGeom prst="rect">
            <a:avLst/>
          </a:prstGeom>
          <a:solidFill>
            <a:srgbClr val="CC99FF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Dibuja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partes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de la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historia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en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8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cajitas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Luego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colorea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todos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los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verbos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en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imperfecto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en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verde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Después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subraya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los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verbos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en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pretérito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indefinido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50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483401"/>
              </p:ext>
            </p:extLst>
          </p:nvPr>
        </p:nvGraphicFramePr>
        <p:xfrm>
          <a:off x="395536" y="116632"/>
          <a:ext cx="8229600" cy="65650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057110"/>
                <a:gridCol w="2057110"/>
                <a:gridCol w="2057690"/>
                <a:gridCol w="2057690"/>
              </a:tblGrid>
              <a:tr h="168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47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sábado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pasado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estaba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en casa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con mi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hermano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y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veía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la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televisión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…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él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“No hay nada en la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televisión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Prefiero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ir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cine.”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Sí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¿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Qué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tipo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película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quieres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ver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?”</a:t>
                      </a:r>
                      <a:b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Una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comedia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”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</a:t>
                      </a:r>
                      <a:endParaRPr lang="en-GB" sz="16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fuimos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cine y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vimos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la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película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 Lo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pasamos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bomba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salimos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del cine,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acía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sol.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6897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  <a:tr h="14785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Entonces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Quiero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un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. ¿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Vamos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comprar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un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de chocolate en 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el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café?</a:t>
                      </a:r>
                      <a:r>
                        <a:rPr lang="en-GB" sz="160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”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Pero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cuando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fuimos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al café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la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señora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“Lo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siento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no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tenemos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chocolate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”.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“¿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Tiene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helados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de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fresa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?</a:t>
                      </a:r>
                      <a:r>
                        <a:rPr lang="en-GB" sz="1600" baseline="0" dirty="0" smtClean="0"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”</a:t>
                      </a:r>
                      <a:endParaRPr lang="en-GB" sz="1600" dirty="0"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Y mi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hermano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>
                          <a:effectLst/>
                          <a:latin typeface="Calibri" pitchFamily="34" charset="0"/>
                          <a:cs typeface="Calibri" pitchFamily="34" charset="0"/>
                        </a:rPr>
                        <a:t>dijo</a:t>
                      </a: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, 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“dos,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por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favor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!”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¡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Qué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día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más</a:t>
                      </a:r>
                      <a:r>
                        <a:rPr lang="en-GB" sz="16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perfecto! ¡Cine,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6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helado</a:t>
                      </a:r>
                      <a:r>
                        <a:rPr lang="en-GB" sz="16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y sol!</a:t>
                      </a:r>
                      <a:endParaRPr lang="en-GB" sz="16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2706" marR="6270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7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673</Words>
  <Application>Microsoft Office PowerPoint</Application>
  <PresentationFormat>On-screen Show (4:3)</PresentationFormat>
  <Paragraphs>269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Traduce los verbos</vt:lpstr>
      <vt:lpstr>PowerPoint Presentation</vt:lpstr>
      <vt:lpstr>PowerPoint Presentation</vt:lpstr>
      <vt:lpstr>¡A practicar!</vt:lpstr>
      <vt:lpstr>¡A practicar!</vt:lpstr>
      <vt:lpstr>¡Te toca a ti!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hpiggott</dc:creator>
  <cp:lastModifiedBy> </cp:lastModifiedBy>
  <cp:revision>27</cp:revision>
  <dcterms:created xsi:type="dcterms:W3CDTF">2011-03-08T11:16:25Z</dcterms:created>
  <dcterms:modified xsi:type="dcterms:W3CDTF">2011-09-03T05:12:36Z</dcterms:modified>
</cp:coreProperties>
</file>