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5DA51-14B8-42E7-B737-AF5EF7182535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98BFA-FB5D-4F13-BD29-37850B1A9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860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801F31-0F1A-4E7A-98F8-048C882F753D}" type="slidenum">
              <a:rPr lang="en-GB"/>
              <a:pPr/>
              <a:t>1</a:t>
            </a:fld>
            <a:endParaRPr lang="en-GB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Homework </a:t>
            </a:r>
            <a:r>
              <a:rPr lang="en-GB" dirty="0" smtClean="0"/>
              <a:t>from </a:t>
            </a:r>
            <a:r>
              <a:rPr lang="en-GB" smtClean="0"/>
              <a:t>previous lesson to </a:t>
            </a:r>
            <a:r>
              <a:rPr lang="en-GB" dirty="0"/>
              <a:t>consolidate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4A7-6C74-4F0A-B8D3-D4D168B7DC68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DB5F-0646-4AEF-AFEF-F980CE562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21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4A7-6C74-4F0A-B8D3-D4D168B7DC68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DB5F-0646-4AEF-AFEF-F980CE562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4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4A7-6C74-4F0A-B8D3-D4D168B7DC68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DB5F-0646-4AEF-AFEF-F980CE562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94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16A6864-D68E-4733-891F-581F9D439B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05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4A7-6C74-4F0A-B8D3-D4D168B7DC68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DB5F-0646-4AEF-AFEF-F980CE562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78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4A7-6C74-4F0A-B8D3-D4D168B7DC68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DB5F-0646-4AEF-AFEF-F980CE562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73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4A7-6C74-4F0A-B8D3-D4D168B7DC68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DB5F-0646-4AEF-AFEF-F980CE562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21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4A7-6C74-4F0A-B8D3-D4D168B7DC68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DB5F-0646-4AEF-AFEF-F980CE562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28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4A7-6C74-4F0A-B8D3-D4D168B7DC68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DB5F-0646-4AEF-AFEF-F980CE562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8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4A7-6C74-4F0A-B8D3-D4D168B7DC68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DB5F-0646-4AEF-AFEF-F980CE562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37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4A7-6C74-4F0A-B8D3-D4D168B7DC68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DB5F-0646-4AEF-AFEF-F980CE562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4A7-6C74-4F0A-B8D3-D4D168B7DC68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DB5F-0646-4AEF-AFEF-F980CE562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74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F34A7-6C74-4F0A-B8D3-D4D168B7DC68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DDB5F-0646-4AEF-AFEF-F980CE562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71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Showcard Gothic" pitchFamily="82" charset="0"/>
                <a:cs typeface="Arial" pitchFamily="34" charset="0"/>
              </a:rPr>
              <a:t>¡A </a:t>
            </a:r>
            <a:r>
              <a:rPr lang="en-GB" sz="3200" dirty="0" err="1">
                <a:latin typeface="Showcard Gothic" pitchFamily="82" charset="0"/>
                <a:cs typeface="Arial" pitchFamily="34" charset="0"/>
              </a:rPr>
              <a:t>practicar</a:t>
            </a:r>
            <a:r>
              <a:rPr lang="en-GB" sz="3200" dirty="0">
                <a:latin typeface="Showcard Gothic" pitchFamily="82" charset="0"/>
                <a:cs typeface="Arial" pitchFamily="34" charset="0"/>
              </a:rPr>
              <a:t>!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600200"/>
            <a:ext cx="8856984" cy="3197225"/>
          </a:xfrm>
        </p:spPr>
        <p:txBody>
          <a:bodyPr/>
          <a:lstStyle/>
          <a:p>
            <a:pPr>
              <a:buFontTx/>
              <a:buNone/>
            </a:pPr>
            <a:r>
              <a:rPr lang="en-GB" sz="2400" dirty="0" err="1">
                <a:latin typeface="Berlin Sans FB Demi" pitchFamily="34" charset="0"/>
              </a:rPr>
              <a:t>Rellena</a:t>
            </a:r>
            <a:r>
              <a:rPr lang="en-GB" sz="2400" dirty="0">
                <a:latin typeface="Berlin Sans FB Demi" pitchFamily="34" charset="0"/>
              </a:rPr>
              <a:t> los </a:t>
            </a:r>
            <a:r>
              <a:rPr lang="en-GB" sz="2400" dirty="0" err="1">
                <a:latin typeface="Berlin Sans FB Demi" pitchFamily="34" charset="0"/>
              </a:rPr>
              <a:t>huecos</a:t>
            </a:r>
            <a:r>
              <a:rPr lang="en-GB" sz="2400" dirty="0"/>
              <a:t>:</a:t>
            </a:r>
          </a:p>
          <a:p>
            <a:pPr>
              <a:buFontTx/>
              <a:buNone/>
            </a:pPr>
            <a:r>
              <a:rPr lang="en-GB" sz="2800" dirty="0"/>
              <a:t>	</a:t>
            </a:r>
            <a:r>
              <a:rPr lang="en-GB" sz="2000" dirty="0"/>
              <a:t>El </a:t>
            </a:r>
            <a:r>
              <a:rPr lang="en-GB" sz="2000" dirty="0" err="1"/>
              <a:t>s</a:t>
            </a:r>
            <a:r>
              <a:rPr lang="en-GB" sz="2000" dirty="0" err="1">
                <a:cs typeface="Arial" pitchFamily="34" charset="0"/>
              </a:rPr>
              <a:t>ábado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pasado</a:t>
            </a:r>
            <a:r>
              <a:rPr lang="en-GB" sz="2000" dirty="0">
                <a:cs typeface="Arial" pitchFamily="34" charset="0"/>
              </a:rPr>
              <a:t> _____ a </a:t>
            </a:r>
            <a:r>
              <a:rPr lang="en-GB" sz="2000" dirty="0" err="1">
                <a:cs typeface="Arial" pitchFamily="34" charset="0"/>
              </a:rPr>
              <a:t>Londres</a:t>
            </a:r>
            <a:r>
              <a:rPr lang="en-GB" sz="2000" dirty="0">
                <a:cs typeface="Arial" pitchFamily="34" charset="0"/>
              </a:rPr>
              <a:t>. _____ mucho sol y _____en </a:t>
            </a:r>
            <a:r>
              <a:rPr lang="en-GB" sz="2000" dirty="0" err="1">
                <a:cs typeface="Arial" pitchFamily="34" charset="0"/>
              </a:rPr>
              <a:t>coche</a:t>
            </a:r>
            <a:r>
              <a:rPr lang="en-GB" sz="2000" dirty="0">
                <a:cs typeface="Arial" pitchFamily="34" charset="0"/>
              </a:rPr>
              <a:t> con </a:t>
            </a:r>
            <a:r>
              <a:rPr lang="en-GB" sz="2000" dirty="0" err="1">
                <a:cs typeface="Arial" pitchFamily="34" charset="0"/>
              </a:rPr>
              <a:t>mis</a:t>
            </a:r>
            <a:r>
              <a:rPr lang="en-GB" sz="2000" dirty="0">
                <a:cs typeface="Arial" pitchFamily="34" charset="0"/>
              </a:rPr>
              <a:t> amigos y </a:t>
            </a:r>
            <a:r>
              <a:rPr lang="en-GB" sz="2000" dirty="0" err="1">
                <a:cs typeface="Arial" pitchFamily="34" charset="0"/>
              </a:rPr>
              <a:t>mis</a:t>
            </a:r>
            <a:r>
              <a:rPr lang="en-GB" sz="2000" dirty="0">
                <a:cs typeface="Arial" pitchFamily="34" charset="0"/>
              </a:rPr>
              <a:t> padres. _____ a </a:t>
            </a:r>
            <a:r>
              <a:rPr lang="en-GB" sz="2000" dirty="0" err="1">
                <a:cs typeface="Arial" pitchFamily="34" charset="0"/>
              </a:rPr>
              <a:t>las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nueve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pero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llegamos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tarde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porque</a:t>
            </a:r>
            <a:r>
              <a:rPr lang="en-GB" sz="2000" dirty="0">
                <a:cs typeface="Arial" pitchFamily="34" charset="0"/>
              </a:rPr>
              <a:t> _____ </a:t>
            </a:r>
            <a:r>
              <a:rPr lang="en-GB" sz="2000" dirty="0" err="1">
                <a:cs typeface="Arial" pitchFamily="34" charset="0"/>
              </a:rPr>
              <a:t>muchísimo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tráfico</a:t>
            </a:r>
            <a:r>
              <a:rPr lang="en-GB" sz="2000" dirty="0">
                <a:cs typeface="Arial" pitchFamily="34" charset="0"/>
              </a:rPr>
              <a:t>. _____ de </a:t>
            </a:r>
            <a:r>
              <a:rPr lang="en-GB" sz="2000" dirty="0" err="1">
                <a:cs typeface="Arial" pitchFamily="34" charset="0"/>
              </a:rPr>
              <a:t>compras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smtClean="0">
                <a:cs typeface="Arial" pitchFamily="34" charset="0"/>
              </a:rPr>
              <a:t>a</a:t>
            </a:r>
            <a:r>
              <a:rPr lang="en-GB" sz="20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GB" sz="2000" dirty="0" err="1" smtClean="0">
                <a:cs typeface="Arial" pitchFamily="34" charset="0"/>
              </a:rPr>
              <a:t>las</a:t>
            </a:r>
            <a:r>
              <a:rPr lang="en-GB" sz="2000" dirty="0" smtClean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tiendas</a:t>
            </a:r>
            <a:r>
              <a:rPr lang="en-GB" sz="2000" dirty="0">
                <a:cs typeface="Arial" pitchFamily="34" charset="0"/>
              </a:rPr>
              <a:t> de Oxford Street</a:t>
            </a:r>
            <a:r>
              <a:rPr lang="en-GB" sz="2000" dirty="0" smtClean="0">
                <a:cs typeface="Arial" pitchFamily="34" charset="0"/>
              </a:rPr>
              <a:t>. ¡ _____ </a:t>
            </a:r>
            <a:r>
              <a:rPr lang="en-GB" sz="2000" dirty="0" err="1">
                <a:cs typeface="Arial" pitchFamily="34" charset="0"/>
              </a:rPr>
              <a:t>mucha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gente</a:t>
            </a:r>
            <a:r>
              <a:rPr lang="en-GB" sz="2000" dirty="0">
                <a:cs typeface="Arial" pitchFamily="34" charset="0"/>
              </a:rPr>
              <a:t>! </a:t>
            </a:r>
            <a:r>
              <a:rPr lang="en-GB" sz="2000" dirty="0" err="1">
                <a:cs typeface="Arial" pitchFamily="34" charset="0"/>
              </a:rPr>
              <a:t>Luego</a:t>
            </a:r>
            <a:r>
              <a:rPr lang="en-GB" sz="2000" dirty="0">
                <a:cs typeface="Arial" pitchFamily="34" charset="0"/>
              </a:rPr>
              <a:t> _____ a un </a:t>
            </a:r>
            <a:r>
              <a:rPr lang="en-GB" sz="2000" dirty="0" err="1">
                <a:cs typeface="Arial" pitchFamily="34" charset="0"/>
              </a:rPr>
              <a:t>restaurante</a:t>
            </a:r>
            <a:r>
              <a:rPr lang="en-GB" sz="2000" dirty="0">
                <a:cs typeface="Arial" pitchFamily="34" charset="0"/>
              </a:rPr>
              <a:t> y </a:t>
            </a:r>
            <a:r>
              <a:rPr lang="en-GB" sz="2000" dirty="0" err="1">
                <a:cs typeface="Arial" pitchFamily="34" charset="0"/>
              </a:rPr>
              <a:t>yo</a:t>
            </a:r>
            <a:r>
              <a:rPr lang="en-GB" sz="2000" dirty="0">
                <a:cs typeface="Arial" pitchFamily="34" charset="0"/>
              </a:rPr>
              <a:t> _____ </a:t>
            </a:r>
            <a:r>
              <a:rPr lang="en-GB" sz="2000" dirty="0" err="1">
                <a:cs typeface="Arial" pitchFamily="34" charset="0"/>
              </a:rPr>
              <a:t>una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hamburguesa</a:t>
            </a:r>
            <a:r>
              <a:rPr lang="en-GB" sz="2000" dirty="0">
                <a:cs typeface="Arial" pitchFamily="34" charset="0"/>
              </a:rPr>
              <a:t> con </a:t>
            </a:r>
            <a:r>
              <a:rPr lang="en-GB" sz="2000" dirty="0" err="1">
                <a:cs typeface="Arial" pitchFamily="34" charset="0"/>
              </a:rPr>
              <a:t>ensalada</a:t>
            </a:r>
            <a:r>
              <a:rPr lang="en-GB" sz="2000" dirty="0">
                <a:cs typeface="Arial" pitchFamily="34" charset="0"/>
              </a:rPr>
              <a:t> y _____ </a:t>
            </a:r>
            <a:r>
              <a:rPr lang="en-GB" sz="2000" dirty="0" err="1">
                <a:cs typeface="Arial" pitchFamily="34" charset="0"/>
              </a:rPr>
              <a:t>una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naranjada</a:t>
            </a:r>
            <a:r>
              <a:rPr lang="en-GB" sz="2000" dirty="0">
                <a:cs typeface="Arial" pitchFamily="34" charset="0"/>
              </a:rPr>
              <a:t>. </a:t>
            </a:r>
            <a:r>
              <a:rPr lang="en-GB" sz="2000" dirty="0" err="1">
                <a:cs typeface="Arial" pitchFamily="34" charset="0"/>
              </a:rPr>
              <a:t>Después</a:t>
            </a:r>
            <a:r>
              <a:rPr lang="en-GB" sz="2000" dirty="0">
                <a:cs typeface="Arial" pitchFamily="34" charset="0"/>
              </a:rPr>
              <a:t> _____ al </a:t>
            </a:r>
            <a:r>
              <a:rPr lang="en-GB" sz="2000" dirty="0" err="1">
                <a:cs typeface="Arial" pitchFamily="34" charset="0"/>
              </a:rPr>
              <a:t>museo</a:t>
            </a:r>
            <a:r>
              <a:rPr lang="en-GB" sz="2000" dirty="0">
                <a:cs typeface="Arial" pitchFamily="34" charset="0"/>
              </a:rPr>
              <a:t> de arte – _____</a:t>
            </a:r>
            <a:r>
              <a:rPr lang="en-GB" sz="2000" dirty="0" err="1">
                <a:cs typeface="Arial" pitchFamily="34" charset="0"/>
              </a:rPr>
              <a:t>enorme</a:t>
            </a:r>
            <a:r>
              <a:rPr lang="en-GB" sz="2000" dirty="0">
                <a:cs typeface="Arial" pitchFamily="34" charset="0"/>
              </a:rPr>
              <a:t> y _____ a casa a </a:t>
            </a:r>
            <a:r>
              <a:rPr lang="en-GB" sz="2000" dirty="0" err="1">
                <a:cs typeface="Arial" pitchFamily="34" charset="0"/>
              </a:rPr>
              <a:t>las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nueve</a:t>
            </a:r>
            <a:r>
              <a:rPr lang="en-GB" sz="2000" dirty="0">
                <a:cs typeface="Arial" pitchFamily="34" charset="0"/>
              </a:rPr>
              <a:t> de la </a:t>
            </a:r>
            <a:r>
              <a:rPr lang="en-GB" sz="2000" dirty="0" err="1">
                <a:cs typeface="Arial" pitchFamily="34" charset="0"/>
              </a:rPr>
              <a:t>tarde</a:t>
            </a:r>
            <a:r>
              <a:rPr lang="en-GB" sz="2000" dirty="0">
                <a:cs typeface="Arial" pitchFamily="34" charset="0"/>
              </a:rPr>
              <a:t> - ¡ _____ </a:t>
            </a:r>
            <a:r>
              <a:rPr lang="en-GB" sz="2000" dirty="0" err="1">
                <a:cs typeface="Arial" pitchFamily="34" charset="0"/>
              </a:rPr>
              <a:t>muy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cansada</a:t>
            </a:r>
            <a:r>
              <a:rPr lang="en-GB" sz="2000" dirty="0">
                <a:cs typeface="Arial" pitchFamily="34" charset="0"/>
              </a:rPr>
              <a:t>!</a:t>
            </a:r>
          </a:p>
        </p:txBody>
      </p:sp>
      <p:graphicFrame>
        <p:nvGraphicFramePr>
          <p:cNvPr id="29732" name="Group 36"/>
          <p:cNvGraphicFramePr>
            <a:graphicFrameLocks noGrp="1"/>
          </p:cNvGraphicFramePr>
          <p:nvPr>
            <p:ph sz="half" idx="2"/>
          </p:nvPr>
        </p:nvGraphicFramePr>
        <p:xfrm>
          <a:off x="273050" y="5084763"/>
          <a:ext cx="8620125" cy="1185863"/>
        </p:xfrm>
        <a:graphic>
          <a:graphicData uri="http://schemas.openxmlformats.org/drawingml/2006/table">
            <a:tbl>
              <a:tblPr/>
              <a:tblGrid>
                <a:gridCol w="1230313"/>
                <a:gridCol w="1231900"/>
                <a:gridCol w="1231900"/>
                <a:gridCol w="1231900"/>
                <a:gridCol w="1231900"/>
                <a:gridCol w="1231900"/>
                <a:gridCol w="1230312"/>
              </a:tblGrid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salimos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había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volvimos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estaba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había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hacía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bebí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¡A practicar!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¡A practicar!</dc:title>
  <dc:creator> </dc:creator>
  <cp:lastModifiedBy> </cp:lastModifiedBy>
  <cp:revision>3</cp:revision>
  <dcterms:created xsi:type="dcterms:W3CDTF">2011-07-20T12:19:21Z</dcterms:created>
  <dcterms:modified xsi:type="dcterms:W3CDTF">2011-09-03T05:09:30Z</dcterms:modified>
</cp:coreProperties>
</file>