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ctiveX/activeX1.xml" ContentType="application/vnd.ms-office.activeX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2" r:id="rId3"/>
    <p:sldId id="277" r:id="rId4"/>
    <p:sldId id="279" r:id="rId5"/>
    <p:sldId id="260" r:id="rId6"/>
    <p:sldId id="278" r:id="rId7"/>
    <p:sldId id="270" r:id="rId8"/>
    <p:sldId id="271" r:id="rId9"/>
    <p:sldId id="263" r:id="rId10"/>
    <p:sldId id="274" r:id="rId11"/>
    <p:sldId id="261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92" autoAdjust="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M:\Resources\Spanish\Y9_Spanish_2011\Term2_Media_1\ElCine_Leccion2_SL.wav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0"/>
  <ax:ocxPr ax:name="currentMarker" ax:value="0"/>
  <ax:ocxPr ax:name="invokeURLs" ax:value="-1"/>
  <ax:ocxPr ax:name="baseURL" ax:value=""/>
  <ax:ocxPr ax:name="volume" ax:value="10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5609"/>
  <ax:ocxPr ax:name="_cy" ax:value="1455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9FDCE9-B454-4D0B-8B87-6F05C8C58F2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2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E78E23-3B6D-44E7-8E71-FECD791A730C}" type="slidenum">
              <a:rPr lang="en-GB"/>
              <a:pPr/>
              <a:t>1</a:t>
            </a:fld>
            <a:endParaRPr lang="en-GB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Revision of film types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talk – 2</a:t>
            </a:r>
            <a:r>
              <a:rPr lang="en-GB" baseline="0" dirty="0" smtClean="0"/>
              <a:t> </a:t>
            </a:r>
            <a:r>
              <a:rPr lang="en-GB" baseline="0" dirty="0" err="1" smtClean="0"/>
              <a:t>mins</a:t>
            </a:r>
            <a:r>
              <a:rPr lang="en-GB" baseline="0" dirty="0" smtClean="0"/>
              <a:t> (if you make clear that it is a group talk task and you expect them to ask each other’s opinions and comment in the usual way)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FDCE9-B454-4D0B-8B87-6F05C8C58F2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24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FBEBD-BC7A-4EA8-98AA-F3A5A50EE71D}" type="slidenum">
              <a:rPr lang="en-GB"/>
              <a:pPr/>
              <a:t>4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You may just want to continue this activity</a:t>
            </a:r>
            <a:r>
              <a:rPr lang="en-GB" baseline="0" dirty="0" smtClean="0"/>
              <a:t> first in their group talk table groups and then just tell them to get up if they haven’t found people for each of the 3 criteria yet.</a:t>
            </a:r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B5D22C-CB75-4AA3-9BA0-15DD71CCDDD3}" type="slidenum">
              <a:rPr lang="en-GB"/>
              <a:pPr/>
              <a:t>5</a:t>
            </a:fld>
            <a:endParaRPr lang="en-GB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Listos2 CD3. New6_04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Important to remember that they have covered comparisons in Y8 and already in Y9 too so they should be getting good at them!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9FDCE9-B454-4D0B-8B87-6F05C8C58F2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88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46514-0A69-4395-B705-74E7AC4210F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83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2120B-F826-4E78-A4F5-9BC3A16E4AD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57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9733C-C7FF-4B6F-ADF0-18174C6828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93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FE29C-7908-4536-BCA0-B8C433DAC9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8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16EC5-B25A-4B3A-A53F-0C63799187D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10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34921-CE8A-48C4-8C84-B2381FEB11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89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0A80F-FC8F-416D-83AF-2F756DE6D7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10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97D32-85E8-4402-A33F-496B8DE9A6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84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1FFA7-DD76-4288-A4C4-83813A806DD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33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F3AF1-0585-48E3-93EB-A34B4DBDD11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3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83446-621B-420D-8774-E39EF9595AA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13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59ABBD-B74D-425A-9BD3-7DE95ACDC8C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gi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.pn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4938" y="260350"/>
            <a:ext cx="1223963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1913" y="1700213"/>
            <a:ext cx="1189038" cy="111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4938" y="5634038"/>
            <a:ext cx="1204913" cy="1223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1913" y="2924175"/>
            <a:ext cx="1150938" cy="113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1913" y="4149725"/>
            <a:ext cx="112712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260350"/>
            <a:ext cx="1192213" cy="122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850" y="1773238"/>
            <a:ext cx="1225550" cy="122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75" y="3357563"/>
            <a:ext cx="1241425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4" name="Picture 10" descr="high-school-musical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413" y="5084763"/>
            <a:ext cx="1439862" cy="1274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3 -0.04971 C -0.0217 -0.05365 -0.0342 -0.05249 -0.04618 -0.05619 C -0.08785 -0.05503 -0.10174 -0.05966 -0.13195 -0.04971 C -0.14636 -0.04023 -0.16493 -0.03191 -0.17795 -0.01804 C -0.18195 -0.01388 -0.18473 -0.00625 -0.19063 -0.00532 C -0.20122 -0.0037 -0.21181 -0.00393 -0.2224 -0.00324 C -0.23125 0.00578 -0.24202 0.01133 -0.25087 0.01965 C -0.26945 0.03815 -0.29011 0.05734 -0.30643 0.07907 C -0.33229 0.11329 -0.35764 0.14797 -0.37795 0.18913 C -0.38038 0.19398 -0.38455 0.19745 -0.3875 0.20185 C -0.39445 0.21225 -0.40122 0.22289 -0.40799 0.23352 C -0.41146 0.23907 -0.4132 0.24647 -0.41598 0.25248 C -0.4283 0.27792 -0.43993 0.30312 -0.45243 0.32855 C -0.45886 0.3415 -0.46077 0.35514 -0.46545 0.36878 C -0.47066 0.38474 -0.46979 0.37433 -0.47466 0.39214 C -0.48212 0.41919 -0.48646 0.4474 -0.49375 0.47445 C -0.49827 0.5274 -0.50261 0.58034 -0.50799 0.63306 C -0.50747 0.6504 -0.5099 0.6689 -0.50643 0.68578 C -0.50556 0.68971 -0.50087 0.68208 -0.49879 0.67953 C -0.49341 0.67375 -0.48663 0.66381 -0.48264 0.65618 C -0.46493 0.62219 -0.44462 0.58774 -0.4382 0.54635 C -0.43438 0.52185 -0.43403 0.49641 -0.42865 0.47237 C -0.42709 0.46543 -0.42552 0.45849 -0.42396 0.45133 C -0.42223 0.44208 -0.4191 0.42381 -0.4191 0.42404 C -0.4217 0.38312 -0.42223 0.33526 -0.43195 0.29479 C -0.44167 0.25503 -0.45504 0.21526 -0.46684 0.17641 C -0.47153 0.16092 -0.47657 0.14566 -0.48108 0.12994 C -0.48924 0.1015 -0.4908 0.06982 -0.51441 0.05595 C -0.51945 0.05294 -0.53559 0.05063 -0.54132 0.04948 C -0.56719 0.05294 -0.59184 0.06057 -0.61754 0.06427 C -0.62466 0.06751 -0.6415 0.07468 -0.64775 0.07907 C -0.675 0.09826 -0.69132 0.13364 -0.71129 0.16346 C -0.71528 0.16948 -0.72014 0.17433 -0.72396 0.18057 C -0.73316 0.1956 -0.73455 0.20346 -0.74132 0.22081 C -0.74514 0.23005 -0.7507 0.23838 -0.75417 0.24832 C -0.76754 0.28531 -0.779 0.32578 -0.78907 0.36439 C -0.79098 0.38242 -0.79393 0.39907 -0.79532 0.41734 C -0.79427 0.49641 -0.79913 0.59167 -0.76198 0.66057 C -0.76042 0.67075 -0.75608 0.68901 -0.74775 0.69433 C -0.74532 0.69595 -0.74236 0.69572 -0.73976 0.69641 C -0.72118 0.6904 -0.7 0.6837 -0.68577 0.66474 C -0.679 0.65572 -0.67153 0.63075 -0.67153 0.63075 C -0.6691 0.61757 -0.66528 0.60439 -0.66354 0.59075 C -0.66094 0.56971 -0.66077 0.54844 -0.65886 0.5274 C -0.65764 0.49572 -0.65643 0.46543 -0.65243 0.43422 C -0.65469 0.38867 -0.65191 0.35838 -0.66042 0.32023 C -0.66719 0.28924 -0.68334 0.27144 -0.69532 0.24416 C -0.70469 0.22242 -0.71598 0.19329 -0.73351 0.18057 C -0.75608 0.16393 -0.78282 0.15745 -0.80799 0.15306 C -0.83108 0.14451 -0.84601 0.14589 -0.87309 0.14474 C -0.87795 0.14381 -0.88282 0.14381 -0.8875 0.14266 C -0.90157 0.13826 -0.91858 0.10982 -0.93038 0.09618 C -0.94601 0.07722 -0.96233 0.05965 -0.97952 0.04323 C -0.98594 0.03699 -1.00226 0.003 -1.00643 -0.00532 C -1.01545 -0.02336 -1.02604 -0.04023 -1.03507 -0.05827 C -1.03907 -0.06613 -1.03837 -0.07006 -1.04132 -0.07931 C -1.04757 -0.09919 -1.05313 -0.117 -1.05573 -0.1385 C -1.05712 -0.16463 -1.05747 -0.19099 -1.06042 -0.21688 C -1.06111 -0.22289 -1.06806 -0.23885 -1.06841 -0.24 C -1.06945 -0.24347 -1.07049 -0.24717 -1.07153 -0.25064 C -1.07205 -0.25272 -1.07309 -0.25688 -1.07309 -0.25665 " pathEditMode="relative" rAng="0" ptsTypes="ffffffffffffffffffffffffffffffffffffffffffffffffffffffffffffA">
                                      <p:cBhvr>
                                        <p:cTn id="6" dur="3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177" y="269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90751E-6 C 0.0514 -0.00277 0.10279 -0.00393 0.15383 -0.00855 C 0.24636 -0.01688 0.33768 -0.04439 0.43022 -0.05503 C 0.48716 -0.05295 0.54463 -0.0541 0.60157 -0.04878 C 0.62726 -0.04647 0.65209 -0.03468 0.67779 -0.03167 C 0.67952 -0.03144 0.73612 -0.04601 0.73976 -0.04647 C 0.83056 -0.03884 0.92032 -0.02058 1.01094 -0.01271 C 1.05296 -0.01665 1.09497 -0.01803 1.13647 -0.02543 C 1.15244 -0.02821 1.18404 -0.03607 1.18404 -0.03607 C 1.19775 -0.03537 1.21268 -0.02751 1.22535 -0.03399 C 1.23247 -0.03745 1.21129 -0.04139 1.20469 -0.04647 C 1.17709 -0.06798 1.18404 -0.06428 1.14445 -0.08254 C 1.08404 -0.11029 1.0191 -0.12555 0.95556 -0.1311 C 0.79445 -0.1452 0.48681 -0.14266 0.3731 -0.14381 C 0.33143 -0.14798 0.29046 -0.15376 0.24914 -0.16277 C 0.21667 -0.18127 0.18282 -0.19237 0.14914 -0.20717 C 0.14081 -0.21826 0.15591 -0.21087 0.16025 -0.21988 C 0.16633 -0.23237 0.17136 -0.24578 0.17761 -0.25803 C 0.18317 -0.26867 0.18872 -0.27884 0.19358 -0.28971 C 0.20209 -0.30774 0.20904 -0.32693 0.21737 -0.34474 C 0.28074 -0.47561 0.21806 -0.33942 0.29515 -0.47352 C 0.31112 -0.50104 0.32275 -0.53225 0.3382 -0.56023 C 0.36806 -0.61572 0.36806 -0.62035 0.40313 -0.64902 C 0.40834 -0.65318 0.41338 -0.65688 0.4191 -0.65965 C 0.42744 -0.66381 0.44428 -0.67029 0.44428 -0.67029 C 0.4639 -0.68717 0.45539 -0.62035 0.45539 -0.61734 C 0.45869 -0.57618 0.47275 -0.5378 0.47779 -0.49688 C 0.48022 -0.47422 0.48247 -0.45156 0.48577 -0.42913 C 0.49619 -0.35769 0.51008 -0.2867 0.52223 -0.21572 C 0.53056 -0.16647 0.5349 -0.11607 0.54601 -0.06774 C 0.55018 -0.04878 0.55487 -0.02982 0.55869 -0.01063 C 0.56424 0.01688 0.56424 0.05133 0.57605 0.07607 C 0.5849 0.13619 0.57553 0.20255 0.59046 0.26197 C 0.62362 0.23353 0.67917 0.2333 0.71268 0.22405 C 0.84931 0.18659 0.99029 0.17711 1.12535 0.12671 C 1.17067 0.10983 1.20608 0.09249 1.24758 0.06335 C 1.27466 0.04439 1.29862 0.01688 1.32692 0.00208 C 1.33907 -0.00416 1.36338 -0.01688 1.36338 -0.01688 " pathEditMode="relative" ptsTypes="fffffffffffffffffffffffffffffffffffffA">
                                      <p:cBhvr>
                                        <p:cTn id="10" dur="3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5.78035E-7 C 0.00209 5.78035E-7 0.04202 0.00092 0.054 0.00416 C 0.09011 0.01364 0.05191 0.00809 0.09046 0.0148 C 0.11094 0.0185 0.13195 0.01919 0.15243 0.02104 C 0.18993 0.02751 0.22205 0.04347 0.25556 0.06543 C 0.28716 0.1089 0.27796 0.02844 0.26025 0.20717 C 0.2566 0.2437 0.24775 0.27907 0.24132 0.31491 C 0.22934 0.38196 0.19844 0.50775 0.13646 0.51792 C 0.08993 0.49665 0.05938 0.41665 0.0507 0.35514 C 0.05486 0.27907 0.06771 0.21133 0.09514 0.14358 C 0.09723 0.1385 0.11476 0.10196 0.12066 0.09503 C 0.14514 0.06613 0.17778 0.06358 0.20799 0.05711 C 0.23542 0.05919 0.26823 0.05757 0.29514 0.07191 C 0.30747 0.07838 0.31424 0.08763 0.32535 0.09711 C 0.34271 0.11214 0.35973 0.12647 0.37292 0.14798 C 0.38438 0.1859 0.37969 0.16879 0.38733 0.19861 C 0.39393 0.27931 0.37969 0.3667 0.34757 0.43538 C 0.33959 0.45248 0.33351 0.46798 0.3191 0.47561 C 0.28056 0.46821 0.27934 0.47561 0.25868 0.44809 C 0.25382 0.43468 0.24914 0.42428 0.24601 0.40994 C 0.24705 0.39422 0.24896 0.33017 0.25556 0.30428 C 0.27014 0.24809 0.30816 0.16069 0.34601 0.12462 C 0.35139 0.11954 0.35799 0.11676 0.36355 0.11191 C 0.39827 0.08208 0.42344 0.05942 0.46511 0.04855 C 0.4941 0.0504 0.50539 0.05433 0.53177 0.06127 C 0.54601 0.06913 0.55035 0.07052 0.56025 0.0867 C 0.56459 0.12532 0.55643 0.11052 0.57136 0.12046 C 0.57309 0.12162 0.57466 0.12324 0.57622 0.12462 C 0.59341 0.15769 0.59896 0.17156 0.60625 0.21133 C 0.61042 0.23399 0.6191 0.27907 0.6191 0.27931 C 0.62223 0.32925 0.62275 0.32139 0.61424 0.39954 C 0.6125 0.41572 0.60834 0.44 0.59688 0.45017 C 0.59028 0.44578 0.58611 0.44231 0.58091 0.43538 C 0.575 0.41942 0.57275 0.40879 0.57136 0.39098 C 0.5724 0.36 0.5724 0.32879 0.57466 0.29803 C 0.57691 0.26705 0.58681 0.22058 0.59184 0.19029 C 0.60087 0.13757 0.61042 0.08624 0.62535 0.03584 C 0.6382 -0.0074 0.65591 -0.04624 0.67292 -0.08671 C 0.6941 -0.13642 0.70573 -0.15884 0.73334 -0.20301 C 0.74809 -0.22682 0.7448 -0.22798 0.76181 -0.24717 C 0.78681 -0.27538 0.81927 -0.29179 0.84757 -0.31283 C 0.88907 -0.34358 0.92761 -0.41457 0.97778 -0.42289 C 0.97813 -0.42289 0.99341 -0.43191 0.99514 -0.42497 C 0.99618 -0.42104 0.99184 -0.41804 0.99046 -0.41434 C 0.98872 -0.41017 0.98577 -0.40162 0.98577 -0.40139 " pathEditMode="relative" rAng="0" ptsTypes="ffffffffffffffffffffffffffffffffffffffffffffA">
                                      <p:cBhvr>
                                        <p:cTn id="14" dur="3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809" y="4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6.7052E-6 C -0.02049 0.00856 -0.00521 0.00278 -0.05399 0.00417 C -0.09323 0.00508 -0.13246 0.00579 -0.17153 0.00648 C -0.17517 0.00718 -0.17899 0.0081 -0.18264 0.00856 C -0.19323 0.00949 -0.20382 0.00879 -0.21458 0.01064 C -0.22778 0.01296 -0.24844 0.02197 -0.26042 0.0296 C -0.29566 0.0518 -0.26146 0.03585 -0.28576 0.04648 C -0.29236 0.03307 -0.30677 0.03192 -0.31771 0.02752 C -0.34167 0.01804 -0.36753 0.01527 -0.39219 0.00856 C -0.39844 0.00694 -0.40486 0.00602 -0.41111 0.00417 C -0.42448 0.00024 -0.45087 -0.00832 -0.45087 -0.00832 C -0.47066 -0.00693 -0.4901 -0.00739 -0.50972 -0.00415 C -0.54236 0.0014 -0.57517 0.01642 -0.60799 0.02336 C -0.63854 0.0377 -0.66996 0.04995 -0.70174 0.0592 C -0.72621 0.05712 -0.73559 0.05272 -0.76042 0.05087 C -0.76892 0.04833 -0.77448 0.04348 -0.78264 0.04024 C -0.79045 0.03723 -0.80642 0.03168 -0.80642 0.03168 C -0.86441 0.034 -0.91927 0.03839 -0.97639 0.04232 C -1.00191 0.04718 -1.02708 0.05203 -1.05243 0.0592 C -1.10417 0.02475 -1.15469 -0.00508 -1.21111 -0.02543 C -1.23212 -0.03306 -1.25365 -0.03676 -1.27465 -0.04439 C -1.30833 -0.05664 -1.34132 -0.07121 -1.37465 -0.08462 C -1.38316 -0.08808 -1.39149 -0.09155 -1.4 -0.09502 C -1.40486 -0.0971 -1.40955 -0.09941 -1.41441 -0.1015 C -1.41597 -0.10219 -1.4191 -0.10358 -1.4191 -0.10358 " pathEditMode="relative" ptsTypes="ffffffffffffffffffffffffA">
                                      <p:cBhvr>
                                        <p:cTn id="18" dur="3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5.26012E-6 C 0.03542 -0.01155 0.0698 -0.0171 0.10643 -0.02103 C 0.12223 -0.02265 0.1382 -0.02381 0.154 -0.0252 C 0.16146 -0.02589 0.17622 -0.02728 0.17622 -0.02728 C 0.20417 -0.03283 0.23108 -0.03791 0.25868 -0.04647 C 0.26129 -0.06381 0.26719 -0.06635 0.27466 -0.08022 C 0.28299 -0.09548 0.28646 -0.11098 0.30157 -0.11606 C 0.31459 -0.1119 0.31302 -0.10751 0.3191 -0.09294 C 0.32101 -0.08855 0.3283 -0.07722 0.33021 -0.07398 C 0.33264 -0.06057 0.33056 -0.06797 0.33802 -0.05271 C 0.33993 -0.04901 0.33941 -0.04369 0.34132 -0.03999 C 0.3448 -0.03306 0.34983 -0.02866 0.354 -0.02311 C 0.36094 -0.01387 0.36598 -0.00254 0.37309 0.00648 C 0.38941 -0.0104 0.39584 -0.03814 0.40643 -0.06127 C 0.41927 -0.08901 0.4349 -0.11514 0.45243 -0.13733 C 0.46233 -0.13202 0.46268 -0.13063 0.46823 -0.11838 C 0.47327 -0.0904 0.47865 -0.06219 0.48733 -0.03583 C 0.48941 -0.01687 0.48768 -0.02566 0.49202 -0.00832 C 0.49254 -0.00624 0.49358 -0.00207 0.49358 -0.00207 C 0.48837 0.01943 0.5415 0.0629 0.55087 0.07191 C 0.55903 0.08001 0.56598 0.09018 0.57466 0.09735 C 0.59462 0.11399 0.67587 0.17249 0.69688 0.17989 C 0.78768 0.21134 0.87761 0.24047 0.96355 0.2918 C 0.97639 0.27469 1.00452 0.28949 1.02066 0.29596 C 1.06389 0.3133 1.09584 0.35261 1.13646 0.37642 C 1.16077 0.39076 1.18559 0.39399 1.21111 0.39954 C 1.23004 0.40879 1.204 0.39677 1.25712 0.40394 C 1.2625 0.40463 1.26632 0.41157 1.27136 0.41434 C 1.27795 0.41804 1.28091 0.41873 1.28733 0.42058 C 1.28941 0.4222 1.29358 0.42498 1.29358 0.42498 " pathEditMode="relative" ptsTypes="fffffffffffffffffffffffffffffA">
                                      <p:cBhvr>
                                        <p:cTn id="22" dur="3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-2.60116E-6 C -0.00468 0.00671 -0.00155 0.00509 -0.00624 -2.60116E-6 C -0.0078 -0.00162 -0.00954 -0.00277 -0.0111 -0.00416 C -0.02083 -0.0215 -0.02985 -0.03514 -0.04114 -0.05063 C -0.04721 -0.05896 -0.05624 -0.0615 -0.06336 -0.06751 C -0.07065 -0.07375 -0.07725 -0.08138 -0.08402 -0.08878 C -0.09513 -0.10081 -0.10694 -0.11167 -0.11735 -0.12462 C -0.12968 -0.13988 -0.13767 -0.16069 -0.15381 -0.1711 C -0.19426 -0.19699 -0.22048 -0.19907 -0.26492 -0.20485 C -0.28246 -0.20347 -0.29999 -0.2037 -0.31735 -0.20069 C -0.32517 -0.1993 -0.35503 -0.18219 -0.36024 -0.17965 C -0.37135 -0.1741 -0.38194 -0.17179 -0.39044 -0.16046 C -0.396 -0.08462 -0.38992 -0.02381 -0.37933 0.05087 C -0.37777 0.06174 -0.37117 0.07006 -0.36822 0.08047 C -0.36527 0.09064 -0.36475 0.10197 -0.3618 0.11214 C -0.35937 0.12047 -0.35503 0.1274 -0.35225 0.13549 C -0.34478 0.15769 -0.33784 0.17665 -0.3269 0.19677 C -0.32135 0.20694 -0.30173 0.20763 -0.29357 0.20925 C -0.2901 0.20879 -0.26909 0.20486 -0.26336 0.20093 C -0.24305 0.18752 -0.22968 0.17318 -0.21267 0.15445 C -0.19357 0.13341 -0.17412 0.1163 -0.16024 0.08879 C -0.15607 0.07237 -0.15364 0.05734 -0.15225 0.04023 C -0.14947 -0.04717 -0.14982 -0.00763 -0.15381 -0.13734 C -0.15485 -0.16878 -0.15416 -0.21526 -0.15867 -0.24508 C -0.171 -0.32717 -0.2111 -0.39792 -0.27291 -0.41849 C -0.28888 -0.41641 -0.29096 -0.41711 -0.29999 -0.40162 C -0.30676 -0.41503 -0.31857 -0.42266 -0.32846 -0.43121 C -0.35711 -0.45572 -0.38506 -0.46196 -0.41892 -0.46497 C -0.45676 -0.46081 -0.48697 -0.4578 -0.52221 -0.44393 C -0.52742 -0.43977 -0.53263 -0.43514 -0.53801 -0.43121 C -0.54322 -0.42751 -0.54947 -0.42612 -0.55381 -0.42058 C -0.56301 -0.40878 -0.56961 -0.39352 -0.57777 -0.38034 C -0.58836 -0.36323 -0.60294 -0.34728 -0.6111 -0.32763 C -0.62169 -0.30219 -0.63003 -0.27722 -0.63489 -0.24925 C -0.63836 -0.19722 -0.63662 -0.21826 -0.63958 -0.18589 C -0.63784 -0.14589 -0.63958 -0.09965 -0.6269 -0.06127 C -0.62239 -0.0474 -0.61544 -0.03607 -0.60624 -0.02728 C -0.60312 -0.02427 -0.59669 -0.01896 -0.59669 -0.01896 C -0.58072 -0.02589 -0.56579 -0.03214 -0.55069 -0.04208 C -0.52673 -0.07399 -0.55329 -0.04046 -0.53333 -0.06127 C -0.52742 -0.06728 -0.52412 -0.0756 -0.51892 -0.08231 C -0.52291 -0.10034 -0.52881 -0.11399 -0.53489 -0.13086 C -0.56215 -0.20763 -0.51926 -0.09641 -0.55381 -0.18797 C -0.5578 -0.19861 -0.56215 -0.20925 -0.56666 -0.21965 C -0.57013 -0.22751 -0.57447 -0.23491 -0.57777 -0.243 C -0.58715 -0.26589 -0.59565 -0.29896 -0.60937 -0.31907 C -0.61944 -0.33387 -0.61701 -0.32624 -0.62846 -0.33595 C -0.64965 -0.35399 -0.66041 -0.35445 -0.68558 -0.35722 C -0.69044 -0.35653 -0.69548 -0.35745 -0.69999 -0.35514 C -0.70155 -0.35422 -0.69982 -0.34913 -0.70155 -0.34867 C -0.71024 -0.34612 -0.71944 -0.34728 -0.72846 -0.34659 C -0.74583 -0.33688 -0.76371 -0.3267 -0.77933 -0.31283 C -0.7894 -0.30381 -0.80937 -0.28532 -0.80937 -0.28532 C -0.81458 -0.27283 -0.82204 -0.26196 -0.8269 -0.24925 C -0.84756 -0.1956 -0.86162 -0.13641 -0.87291 -0.07815 C -0.87829 -0.0504 -0.8802 -0.01988 -0.88246 0.00856 C -0.8835 0.02197 -0.88558 0.04879 -0.88558 0.04879 C -0.88524 0.07492 -0.89652 0.14127 -0.87447 0.16902 C -0.85642 0.1681 -0.84478 0.1674 -0.82846 0.16278 C -0.85121 0.15515 -0.87517 0.16 -0.89826 0.15237 C -0.90416 0.15307 -0.91006 0.15237 -0.91579 0.15445 C -0.9309 0.15931 -0.94287 0.18567 -0.95069 0.19885 C -0.96388 0.22081 -0.97378 0.23769 -0.98558 0.26197 C -0.99617 0.28393 -1.00155 0.31515 -1.0078 0.34035 C -1.00971 0.3563 -1.01162 0.37087 -1.01267 0.38705 C -1.0118 0.42775 -1.01718 0.45318 -1.00155 0.48416 C -0.99878 0.49549 -0.99635 0.50682 -0.99357 0.51792 C -0.99548 0.52833 -0.99392 0.53133 -1.00155 0.53503 C -1.0026 0.55399 -1.0026 0.56324 -1.00624 0.57942 C -1.00711 0.58359 -1.00833 0.58775 -1.00937 0.59191 C -1.01024 0.59538 -1.0111 0.60255 -1.0111 0.60255 " pathEditMode="relative" ptsTypes="ffffffffffffffffffffffffffffffffffffffffffffffffffffffffffffffffffffffA">
                                      <p:cBhvr>
                                        <p:cTn id="26" dur="3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6 -4.04624E-6 C 0.03802 -0.00624 0.07656 -0.00069 0.11406 -0.01272 C 0.16406 -0.0289 0.21249 -0.05156 0.26336 -0.06358 C 0.31128 -0.07515 0.36059 -0.07746 0.40781 -0.09318 C 0.43541 -0.1022 0.46406 -0.11145 0.49045 -0.12486 C 0.52413 -0.1422 0.5519 -0.16116 0.58871 -0.16486 C 0.60798 -0.16416 0.62673 -0.16208 0.646 -0.16278 C 0.66493 -0.16347 0.6842 -0.16624 0.70312 -0.16925 C 0.70451 -0.16948 0.69982 -0.17064 0.69843 -0.17133 C 0.69635 -0.17202 0.69392 -0.17272 0.69201 -0.17341 C 0.69027 -0.1741 0.68888 -0.17503 0.68715 -0.17549 C 0.68211 -0.17711 0.67673 -0.1778 0.67135 -0.17965 C 0.64774 -0.18821 0.62274 -0.18636 0.59843 -0.19029 C 0.57048 -0.20069 0.54409 -0.2141 0.51579 -0.22405 C 0.51076 -0.2259 0.50624 -0.23006 0.50156 -0.2326 C 0.47916 -0.24416 0.45503 -0.25804 0.43159 -0.26636 C 0.41666 -0.27168 0.40104 -0.27214 0.38576 -0.27491 C 0.36197 -0.27908 0.34357 -0.2985 0.32065 -0.30451 C 0.3144 -0.30613 0.30781 -0.30705 0.30156 -0.30867 C 0.29722 -0.30983 0.28871 -0.31283 0.28871 -0.31283 C 0.28767 -0.31422 0.28541 -0.31538 0.28576 -0.31723 C 0.28611 -0.31977 0.28836 -0.32069 0.29045 -0.32139 C 0.29496 -0.32301 0.29982 -0.32278 0.30468 -0.32347 C 0.33142 -0.33387 0.31927 -0.33087 0.34114 -0.3341 C 0.396 -0.33041 0.44843 -0.31746 0.50295 -0.31283 C 0.5401 -0.31561 0.57725 -0.31861 0.61406 -0.32139 C 0.63263 -0.32278 0.64982 -0.33225 0.66805 -0.33619 C 0.71406 -0.3459 0.76041 -0.35445 0.80642 -0.36162 C 0.83072 -0.36971 0.8559 -0.3748 0.87934 -0.38682 C 0.89878 -0.39676 0.89878 -0.40116 0.91597 -0.41642 C 0.921 -0.42104 0.9269 -0.42405 0.93159 -0.42913 C 0.94409 -0.44231 0.9559 -0.45988 0.96666 -0.47561 C 0.96736 -0.47676 0.97777 -0.49249 0.97777 -0.49272 C 0.97638 -0.49434 0.97447 -0.4911 0.97309 -0.49041 C 0.96354 -0.47792 0.96406 -0.47746 0.95243 -0.47353 C 0.94062 -0.47746 0.92916 -0.48462 0.91736 -0.48832 C 0.90017 -0.49387 0.87343 -0.49387 0.85694 -0.4948 C 0.82725 -0.50058 0.79722 -0.5022 0.76822 -0.51168 C 0.74097 -0.52069 0.71354 -0.52879 0.68559 -0.53272 C 0.61666 -0.54243 0.54687 -0.54127 0.47777 -0.5496 C 0.43871 -0.55422 0.40277 -0.56439 0.36354 -0.56671 C 0.35381 -0.57156 0.35156 -0.57133 0.34444 -0.58567 C 0.33749 -0.59954 0.33454 -0.60925 0.32222 -0.61318 C 0.32065 -0.61457 0.31892 -0.61572 0.31736 -0.61734 C 0.31631 -0.6185 0.31371 -0.61965 0.31423 -0.6215 C 0.31475 -0.62358 0.31736 -0.62289 0.31892 -0.62358 C 0.34201 -0.61595 0.3059 -0.62705 0.36979 -0.6259 C 0.39461 -0.62543 0.41944 -0.6215 0.44427 -0.61942 C 0.47847 -0.60994 0.51111 -0.60671 0.54583 -0.60462 C 0.59878 -0.60902 0.6592 -0.61064 0.70781 -0.64486 C 0.75329 -0.67653 0.79444 -0.72231 0.83975 -0.75468 C 0.86979 -0.77619 0.90624 -0.77988 0.93975 -0.78428 C 0.93055 -0.77295 0.93732 -0.77919 0.91267 -0.7822 C 0.88628 -0.78543 0.85972 -0.78913 0.83333 -0.79283 C 0.74687 -0.8185 0.66093 -0.83445 0.57309 -0.84347 C 0.54444 -0.83838 0.51406 -0.8259 0.48715 -0.84347 C 0.47899 -0.85457 0.47048 -0.86081 0.4618 -0.87098 C 0.45885 -0.87468 0.45677 -0.87977 0.45399 -0.8837 C 0.44392 -0.89688 0.43472 -0.91029 0.42378 -0.92185 C 0.41354 -0.93249 0.40381 -0.94289 0.39374 -0.9533 C 0.37847 -0.96948 0.36059 -0.98058 0.346 -0.99792 C 0.33124 -1.01526 0.3184 -1.03468 0.30624 -1.05503 C 0.28767 -1.08601 0.30156 -1.06821 0.29201 -1.08023 C 0.28906 -1.09133 0.28489 -1.09711 0.27934 -1.10567 C 0.2776 -1.10844 0.27586 -1.11121 0.27447 -1.11422 C 0.27343 -1.11676 0.27309 -1.12023 0.27152 -1.12254 C 0.26909 -1.12601 0.26597 -1.12786 0.26336 -1.1311 C 0.2618 -1.13804 0.25902 -1.14335 0.25694 -1.15006 C 0.25607 -1.15353 0.25399 -1.16069 0.25399 -1.16069 " pathEditMode="relative" ptsTypes="ffffffffffffffffffffffffffffffffffffffffffffffffffffffffffffffffffffA">
                                      <p:cBhvr>
                                        <p:cTn id="30" dur="3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4624E-7 C 0.01303 -0.02312 0.03213 -0.03052 0.0507 -0.04231 C 0.07379 -0.05688 0.05869 -0.05295 0.08074 -0.06335 C 0.10956 -0.07677 0.13977 -0.08786 0.1698 -0.09503 C 0.2007 -0.11006 0.21841 -0.10451 0.254 -0.10151 C 0.2731 -0.09295 0.29185 -0.0837 0.31112 -0.07607 C 0.31945 -0.06914 0.32796 -0.06197 0.33647 -0.05503 C 0.34063 -0.05156 0.34307 -0.04532 0.34584 -0.04023 C 0.35921 -0.01711 0.37067 0.00416 0.37779 0.03167 C 0.38126 0.06497 0.37432 0.09988 0.37119 0.13318 C 0.3665 0.18404 0.35643 0.22566 0.33491 0.26844 C 0.32813 0.28185 0.31511 0.28786 0.30452 0.29387 C 0.29133 0.30173 0.30609 0.2941 0.29046 0.30451 C 0.27883 0.31237 0.26598 0.31676 0.254 0.32347 C 0.24567 0.32231 0.21581 0.32092 0.20157 0.31283 C 0.19775 0.31052 0.19376 0.30774 0.19046 0.30451 C 0.18491 0.29942 0.17449 0.28763 0.17449 0.28763 C 0.16702 0.27075 0.15557 0.25919 0.14914 0.24092 C 0.14324 0.22451 0.13872 0.20578 0.13491 0.18821 C 0.13178 0.17387 0.13595 0.18104 0.13004 0.17341 C 0.12675 0.15491 0.13491 0.13849 0.13786 0.12046 C 0.14376 0.08532 0.13734 0.11699 0.14758 0.08462 C 0.15105 0.07352 0.15383 0.06196 0.15713 0.05086 C 0.15852 0.04578 0.16025 0.04092 0.16164 0.03607 C 0.16286 0.03283 0.16511 0.03052 0.16668 0.02751 C 0.18247 -0.00231 0.19949 -0.03191 0.22362 -0.05064 C 0.24254 -0.0652 0.26407 -0.07122 0.2856 -0.07399 C 0.29775 -0.07561 0.32223 -0.07815 0.32223 -0.07815 C 0.34862 -0.07746 0.37518 -0.07838 0.40157 -0.07607 C 0.43039 -0.07353 0.4606 -0.05041 0.4856 -0.03168 C 0.48907 -0.02613 0.49254 -0.01989 0.49671 -0.0148 C 0.5007 -0.00994 0.50591 -0.00717 0.50956 -0.00208 C 0.5297 0.02659 0.53907 0.07214 0.54289 0.11006 C 0.54168 0.13688 0.54133 0.1637 0.53959 0.19029 C 0.5382 0.21156 0.53543 0.2326 0.53334 0.25364 C 0.5323 0.26404 0.533 0.27491 0.53178 0.28532 C 0.5257 0.32925 0.5047 0.36878 0.47293 0.38266 C 0.45487 0.37896 0.45643 0.38173 0.44428 0.3741 C 0.43803 0.37017 0.42536 0.36162 0.42536 0.36162 C 0.40956 0.34058 0.40991 0.32323 0.40313 0.29595 C 0.40504 0.24855 0.40018 0.23121 0.41112 0.19653 C 0.4205 0.16693 0.4297 0.1556 0.44584 0.12485 C 0.46945 0.08069 0.50348 0.06196 0.53959 0.04023 C 0.57345 0.01988 0.60539 0.00532 0.64289 0.00208 C 0.66425 0.00439 0.68543 0.00485 0.70626 0.01271 C 0.74168 0.02612 0.77622 0.04763 0.80956 0.06774 C 0.82518 0.07722 0.84359 0.08578 0.854 0.10566 C 0.86876 0.13387 0.87848 0.16323 0.88386 0.19653 C 0.88855 0.2578 0.88699 0.31792 0.87918 0.37849 C 0.87293 0.42774 0.87223 0.49086 0.83178 0.51375 C 0.8231 0.51861 0.8139 0.51977 0.8047 0.52208 C 0.78786 0.52139 0.77067 0.52185 0.754 0.52 C 0.73838 0.51838 0.72605 0.49202 0.71581 0.47769 C 0.70522 0.46266 0.69862 0.45803 0.69185 0.44185 C 0.67206 0.39237 0.67032 0.36439 0.66338 0.31075 C 0.66425 0.25965 0.66477 0.21225 0.67293 0.16277 C 0.67449 0.15352 0.67848 0.14404 0.68074 0.13526 C 0.69063 0.09873 0.6948 0.08786 0.71425 0.05919 C 0.73855 0.02335 0.758 -0.00625 0.79359 -0.02312 C 0.81043 -0.03122 0.82987 -0.03168 0.84758 -0.03376 C 0.87414 -0.02937 0.89341 -0.02682 0.91737 -0.01272 C 0.94341 0.00277 0.96147 0.03121 0.97779 0.06127 C 0.98803 0.08023 0.9955 0.09318 1.00001 0.1163 C 1.00105 0.12763 1.00209 0.13873 1.00313 0.15006 C 1.00348 0.1556 1.0047 0.16693 1.0047 0.16693 C 1.004 0.20855 1.01268 0.38705 0.99046 0.46081 C 0.99428 0.47653 1.00695 0.49364 1.01425 0.5052 C 1.02414 0.52069 1.03491 0.54196 1.04897 0.55167 C 1.11911 0.59977 1.20122 0.59468 1.27779 0.59838 C 1.3198 0.57942 1.36338 0.54428 1.40001 0.51167 C 1.42848 0.48624 1.41425 0.49826 1.43491 0.4756 C 1.43959 0.47052 1.4448 0.46636 1.44914 0.46081 C 1.45227 0.45711 1.45713 0.44809 1.45713 0.44809 " pathEditMode="relative" ptsTypes="ffffffffffffffffffffffffffffffffffffffffffffffffffffffffffffffffffffffffA">
                                      <p:cBhvr>
                                        <p:cTn id="34" dur="3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73988E-6 C -0.01667 -0.00717 -0.03108 -0.01827 -0.04445 -0.03376 C -0.05695 -0.04832 -0.05486 -0.05133 -0.06979 -0.06358 C -0.10712 -0.09341 -0.14792 -0.11445 -0.17622 -0.16092 C -0.18472 -0.17503 -0.18941 -0.20879 -0.19202 -0.22613 C -0.20695 -0.32717 -0.21268 -0.43237 -0.23021 -0.53272 C -0.2375 -0.57457 -0.26181 -0.6652 -0.27466 -0.69757 C -0.27882 -0.70821 -0.28386 -0.71815 -0.28733 -0.72925 C -0.29236 -0.74566 -0.3 -0.78012 -0.3 -0.78012 C -0.30139 -0.80162 -0.30174 -0.8289 -0.31111 -0.84763 C -0.32066 -0.71792 -0.32014 -0.58566 -0.33334 -0.45665 C -0.34271 -0.36532 -0.35695 -0.27514 -0.36823 -0.18381 C -0.37153 -0.15792 -0.37396 -0.13156 -0.37778 -0.1059 C -0.38143 -0.08116 -0.38577 -0.05642 -0.38889 -0.03168 C -0.39184 -0.00809 -0.39132 0.01503 -0.39688 0.03792 C -0.40243 0.01272 -0.40521 0.00301 -0.40799 -0.02775 C -0.41459 -0.0978 -0.42535 -0.23908 -0.42535 -0.23908 C -0.42865 -0.3637 -0.43368 -0.48832 -0.44132 -0.61318 C -0.44618 -0.69225 -0.45278 -0.76902 -0.47466 -0.84347 C -0.48334 -0.83168 -0.48195 -0.81434 -0.48577 -0.79908 C -0.49132 -0.77734 -0.49688 -0.75538 -0.50313 -0.73341 C -0.51528 -0.69156 -0.53247 -0.65202 -0.54132 -0.60879 C -0.55764 -0.52879 -0.56962 -0.46266 -0.58889 -0.38682 C -0.59479 -0.36324 -0.60191 -0.34035 -0.60799 -0.31723 C -0.61893 -0.27422 -0.62917 -0.23098 -0.63976 -0.18798 C -0.6441 -0.1704 -0.65018 -0.15376 -0.65243 -0.13526 C -0.65729 -0.09827 -0.66354 -0.06197 -0.66979 -0.0252 C -0.6724 -0.00971 -0.67257 0.00601 -0.67622 0.02127 C -0.68889 -0.04832 -0.68663 -0.12601 -0.68889 -0.19653 C -0.68837 -0.3059 -0.68646 -0.41503 -0.68733 -0.52416 C -0.68768 -0.56717 -0.67795 -0.62012 -0.7 -0.6511 C -0.70365 -0.38035 -0.70209 -0.09827 -0.73021 0.17133 C -0.73854 0.25202 -0.75556 0.3304 -0.76823 0.41017 C -0.77761 0.46936 -0.76025 0.52231 -0.80799 0.52231 " pathEditMode="relative" ptsTypes="fffffffffffffffffffffffffffffffffA">
                                      <p:cBhvr>
                                        <p:cTn id="38" dur="3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300288" y="1095375"/>
            <a:ext cx="3729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latin typeface="Goudy Stout" pitchFamily="18" charset="0"/>
              </a:rPr>
              <a:t>HOY HEMOS: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27088" y="2193925"/>
            <a:ext cx="5997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latin typeface="Verdana" pitchFamily="34" charset="0"/>
              </a:rPr>
              <a:t>1. Repasado las oraciones comparativas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827088" y="2986088"/>
            <a:ext cx="5253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latin typeface="Verdana" pitchFamily="34" charset="0"/>
              </a:rPr>
              <a:t>2. Expresado acuerdo y desacuerdo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622800"/>
            <a:ext cx="1296988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3573463"/>
            <a:ext cx="1260475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2420938"/>
            <a:ext cx="1260475" cy="108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5734050"/>
            <a:ext cx="1273175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36613"/>
            <a:ext cx="1152525" cy="66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503363" y="1077913"/>
            <a:ext cx="7631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>
                <a:latin typeface="Comic Sans MS" pitchFamily="66" charset="0"/>
              </a:rPr>
              <a:t>Escucha a los jóvenes.</a:t>
            </a:r>
            <a:r>
              <a:rPr lang="en-GB" b="1">
                <a:latin typeface="Comic Sans MS" pitchFamily="66" charset="0"/>
              </a:rPr>
              <a:t> </a:t>
            </a:r>
            <a:r>
              <a:rPr lang="en-US" b="1">
                <a:latin typeface="Comic Sans MS" pitchFamily="66" charset="0"/>
                <a:cs typeface="Arial" pitchFamily="34" charset="0"/>
              </a:rPr>
              <a:t>¿</a:t>
            </a:r>
            <a:r>
              <a:rPr lang="es-ES_tradnl" b="1">
                <a:latin typeface="Comic Sans MS" pitchFamily="66" charset="0"/>
                <a:cs typeface="Arial" pitchFamily="34" charset="0"/>
              </a:rPr>
              <a:t>Qué tipo de películas prefieren y por qu</a:t>
            </a:r>
            <a:r>
              <a:rPr lang="en-US" b="1">
                <a:latin typeface="Comic Sans MS" pitchFamily="66" charset="0"/>
                <a:cs typeface="Arial" pitchFamily="34" charset="0"/>
              </a:rPr>
              <a:t>é</a:t>
            </a:r>
            <a:r>
              <a:rPr lang="es-ES_tradnl" b="1">
                <a:latin typeface="Comic Sans MS" pitchFamily="66" charset="0"/>
                <a:cs typeface="Arial" pitchFamily="34" charset="0"/>
              </a:rPr>
              <a:t>?</a:t>
            </a:r>
            <a:endParaRPr lang="en-US" b="1">
              <a:latin typeface="Comic Sans MS" pitchFamily="66" charset="0"/>
              <a:cs typeface="Arial" pitchFamily="34" charset="0"/>
            </a:endParaRPr>
          </a:p>
        </p:txBody>
      </p:sp>
      <p:graphicFrame>
        <p:nvGraphicFramePr>
          <p:cNvPr id="7176" name="Group 8"/>
          <p:cNvGraphicFramePr>
            <a:graphicFrameLocks noGrp="1"/>
          </p:cNvGraphicFramePr>
          <p:nvPr/>
        </p:nvGraphicFramePr>
        <p:xfrm>
          <a:off x="0" y="1738313"/>
          <a:ext cx="9144000" cy="5093844"/>
        </p:xfrm>
        <a:graphic>
          <a:graphicData uri="http://schemas.openxmlformats.org/drawingml/2006/table">
            <a:tbl>
              <a:tblPr/>
              <a:tblGrid>
                <a:gridCol w="1763713"/>
                <a:gridCol w="1692275"/>
                <a:gridCol w="1895475"/>
                <a:gridCol w="1897062"/>
                <a:gridCol w="1895475"/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Les gustan / no les gustan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Arial" pitchFamily="34" charset="0"/>
                        </a:rPr>
                        <a:t>¿Por qué?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Prefieren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Arial" pitchFamily="34" charset="0"/>
                        </a:rPr>
                        <a:t>¿Por qué?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1409700" y="26844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" pitchFamily="18" charset="0"/>
              </a:rPr>
              <a:t>1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1403350" y="60213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" pitchFamily="18" charset="0"/>
              </a:rPr>
              <a:t>4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1409700" y="49418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" pitchFamily="18" charset="0"/>
              </a:rPr>
              <a:t>3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14097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300288" y="1095375"/>
            <a:ext cx="421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latin typeface="Goudy Stout" pitchFamily="18" charset="0"/>
              </a:rPr>
              <a:t>HOY VAMOS A: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27088" y="2193925"/>
            <a:ext cx="577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latin typeface="Verdana" pitchFamily="34" charset="0"/>
              </a:rPr>
              <a:t>1. Repasar las oraciones comparativas 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27088" y="2986088"/>
            <a:ext cx="50276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latin typeface="Verdana" pitchFamily="34" charset="0"/>
              </a:rPr>
              <a:t>2. Expresar acuerdo y desacuerdo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3607594"/>
          </a:xfrm>
        </p:spPr>
        <p:txBody>
          <a:bodyPr/>
          <a:lstStyle/>
          <a:p>
            <a:pPr>
              <a:buFontTx/>
              <a:buNone/>
            </a:pPr>
            <a:r>
              <a:rPr lang="en-GB" dirty="0" err="1" smtClean="0">
                <a:latin typeface="Berlin Sans FB Demi" pitchFamily="34" charset="0"/>
              </a:rPr>
              <a:t>emocionantes</a:t>
            </a:r>
            <a:endParaRPr lang="en-GB" dirty="0">
              <a:latin typeface="Berlin Sans FB Demi" pitchFamily="34" charset="0"/>
            </a:endParaRPr>
          </a:p>
          <a:p>
            <a:pPr>
              <a:buFontTx/>
              <a:buNone/>
            </a:pPr>
            <a:r>
              <a:rPr lang="en-GB" dirty="0">
                <a:latin typeface="Berlin Sans FB Demi" pitchFamily="34" charset="0"/>
              </a:rPr>
              <a:t>						</a:t>
            </a:r>
            <a:r>
              <a:rPr lang="en-GB" dirty="0" err="1" smtClean="0">
                <a:latin typeface="Berlin Sans FB Demi" pitchFamily="34" charset="0"/>
              </a:rPr>
              <a:t>graciosas</a:t>
            </a:r>
            <a:endParaRPr lang="en-GB" dirty="0">
              <a:latin typeface="Berlin Sans FB Demi" pitchFamily="34" charset="0"/>
            </a:endParaRPr>
          </a:p>
          <a:p>
            <a:pPr>
              <a:buFontTx/>
              <a:buNone/>
            </a:pPr>
            <a:r>
              <a:rPr lang="en-GB" dirty="0" err="1" smtClean="0">
                <a:latin typeface="Berlin Sans FB Demi" pitchFamily="34" charset="0"/>
              </a:rPr>
              <a:t>interesantes</a:t>
            </a:r>
            <a:endParaRPr lang="en-GB" dirty="0">
              <a:latin typeface="Berlin Sans FB Demi" pitchFamily="34" charset="0"/>
            </a:endParaRPr>
          </a:p>
          <a:p>
            <a:pPr>
              <a:buFontTx/>
              <a:buNone/>
            </a:pPr>
            <a:r>
              <a:rPr lang="en-GB" dirty="0">
                <a:latin typeface="Berlin Sans FB Demi" pitchFamily="34" charset="0"/>
              </a:rPr>
              <a:t>						</a:t>
            </a:r>
            <a:r>
              <a:rPr lang="en-GB" dirty="0" err="1" smtClean="0">
                <a:latin typeface="Berlin Sans FB Demi" pitchFamily="34" charset="0"/>
              </a:rPr>
              <a:t>infantiles</a:t>
            </a:r>
            <a:endParaRPr lang="en-GB" dirty="0">
              <a:latin typeface="Berlin Sans FB Demi" pitchFamily="34" charset="0"/>
            </a:endParaRPr>
          </a:p>
          <a:p>
            <a:pPr>
              <a:buFontTx/>
              <a:buNone/>
            </a:pPr>
            <a:r>
              <a:rPr lang="en-GB" dirty="0" err="1" smtClean="0">
                <a:latin typeface="Berlin Sans FB Demi" pitchFamily="34" charset="0"/>
              </a:rPr>
              <a:t>divertidas</a:t>
            </a:r>
            <a:endParaRPr lang="en-GB" dirty="0">
              <a:latin typeface="Berlin Sans FB Demi" pitchFamily="34" charset="0"/>
            </a:endParaRPr>
          </a:p>
          <a:p>
            <a:pPr>
              <a:buFontTx/>
              <a:buNone/>
            </a:pPr>
            <a:r>
              <a:rPr lang="en-GB" dirty="0">
                <a:latin typeface="Berlin Sans FB Demi" pitchFamily="34" charset="0"/>
              </a:rPr>
              <a:t>						</a:t>
            </a:r>
            <a:r>
              <a:rPr lang="en-GB" dirty="0" err="1" smtClean="0">
                <a:latin typeface="Berlin Sans FB Demi" pitchFamily="34" charset="0"/>
              </a:rPr>
              <a:t>inteligentes</a:t>
            </a:r>
            <a:endParaRPr lang="en-GB" dirty="0">
              <a:latin typeface="Berlin Sans FB Demi" pitchFamily="34" charset="0"/>
            </a:endParaRPr>
          </a:p>
          <a:p>
            <a:pPr>
              <a:buFontTx/>
              <a:buNone/>
            </a:pPr>
            <a:r>
              <a:rPr lang="en-GB" dirty="0" err="1" smtClean="0">
                <a:latin typeface="Berlin Sans FB Demi" pitchFamily="34" charset="0"/>
              </a:rPr>
              <a:t>tontas</a:t>
            </a:r>
            <a:endParaRPr lang="en-GB" dirty="0">
              <a:latin typeface="Berlin Sans FB Demi" pitchFamily="34" charset="0"/>
            </a:endParaRPr>
          </a:p>
          <a:p>
            <a:pPr>
              <a:buFontTx/>
              <a:buNone/>
            </a:pPr>
            <a:endParaRPr lang="en-GB" dirty="0">
              <a:latin typeface="Berlin Sans FB Demi" pitchFamily="34" charset="0"/>
            </a:endParaRPr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5691188"/>
            <a:ext cx="8229600" cy="1143000"/>
          </a:xfrm>
        </p:spPr>
        <p:txBody>
          <a:bodyPr/>
          <a:lstStyle/>
          <a:p>
            <a:r>
              <a:rPr lang="en-GB" sz="4000" dirty="0">
                <a:solidFill>
                  <a:schemeClr val="accent2"/>
                </a:solidFill>
                <a:latin typeface="Showcard Gothic" pitchFamily="82" charset="0"/>
              </a:rPr>
              <a:t>¿</a:t>
            </a:r>
            <a:r>
              <a:rPr lang="en-GB" sz="4000" dirty="0" err="1">
                <a:solidFill>
                  <a:schemeClr val="accent2"/>
                </a:solidFill>
                <a:latin typeface="Showcard Gothic" pitchFamily="82" charset="0"/>
              </a:rPr>
              <a:t>Por</a:t>
            </a:r>
            <a:r>
              <a:rPr lang="en-GB" sz="4000" dirty="0">
                <a:solidFill>
                  <a:schemeClr val="accent2"/>
                </a:solidFill>
                <a:latin typeface="Showcard Gothic" pitchFamily="82" charset="0"/>
              </a:rPr>
              <a:t> </a:t>
            </a:r>
            <a:r>
              <a:rPr lang="en-GB" sz="4000" dirty="0" err="1">
                <a:solidFill>
                  <a:schemeClr val="accent2"/>
                </a:solidFill>
                <a:latin typeface="Showcard Gothic" pitchFamily="82" charset="0"/>
              </a:rPr>
              <a:t>QuÉ</a:t>
            </a:r>
            <a:r>
              <a:rPr lang="en-GB" sz="4000" dirty="0">
                <a:solidFill>
                  <a:schemeClr val="accent2"/>
                </a:solidFill>
                <a:latin typeface="Showcard Gothic" pitchFamily="82" charset="0"/>
              </a:rPr>
              <a:t>?</a:t>
            </a:r>
            <a:br>
              <a:rPr lang="en-GB" sz="4000" dirty="0">
                <a:solidFill>
                  <a:schemeClr val="accent2"/>
                </a:solidFill>
                <a:latin typeface="Showcard Gothic" pitchFamily="82" charset="0"/>
              </a:rPr>
            </a:br>
            <a:endParaRPr lang="en-GB" sz="3200" dirty="0">
              <a:solidFill>
                <a:schemeClr val="tx1"/>
              </a:solidFill>
              <a:latin typeface="Showcard Gothic" pitchFamily="82" charset="0"/>
            </a:endParaRPr>
          </a:p>
        </p:txBody>
      </p:sp>
      <p:pic>
        <p:nvPicPr>
          <p:cNvPr id="29700" name="Picture 4" descr="MCj014018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341438"/>
            <a:ext cx="609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1" name="Picture 5" descr="MCj0423840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989138"/>
            <a:ext cx="744538" cy="77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MMj03567970000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781300"/>
            <a:ext cx="935038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4" name="Picture 8" descr="MCj0397374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41663"/>
            <a:ext cx="768350" cy="90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5" name="Picture 9" descr="MCj0425786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084763"/>
            <a:ext cx="719138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6" name="Picture 10" descr="MCj04338200000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4005263"/>
            <a:ext cx="769937" cy="769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7" name="Picture 11" descr="MCHM00378_0000[1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724400"/>
            <a:ext cx="1152525" cy="96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731694" y="5344886"/>
            <a:ext cx="1727200" cy="936625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>
                <a:latin typeface="Berlin Sans FB Demi" pitchFamily="34" charset="0"/>
              </a:rPr>
              <a:t>Porque son ….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22275" y="213186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en-GB" sz="4000" dirty="0" smtClean="0">
                <a:solidFill>
                  <a:schemeClr val="tx1"/>
                </a:solidFill>
                <a:latin typeface="Showcard Gothic" pitchFamily="82" charset="0"/>
              </a:rPr>
              <a:t>¿</a:t>
            </a:r>
            <a:r>
              <a:rPr lang="en-GB" sz="4000" dirty="0" err="1" smtClean="0">
                <a:solidFill>
                  <a:schemeClr val="tx1"/>
                </a:solidFill>
                <a:latin typeface="Showcard Gothic" pitchFamily="82" charset="0"/>
              </a:rPr>
              <a:t>QuÉ</a:t>
            </a:r>
            <a:r>
              <a:rPr lang="en-GB" sz="4000" dirty="0" smtClean="0">
                <a:solidFill>
                  <a:schemeClr val="tx1"/>
                </a:solidFill>
                <a:latin typeface="Showcard Gothic" pitchFamily="82" charset="0"/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  <a:latin typeface="Showcard Gothic" pitchFamily="82" charset="0"/>
              </a:rPr>
              <a:t>tipo</a:t>
            </a:r>
            <a:r>
              <a:rPr lang="en-GB" sz="4000" dirty="0" smtClean="0">
                <a:solidFill>
                  <a:schemeClr val="tx1"/>
                </a:solidFill>
                <a:latin typeface="Showcard Gothic" pitchFamily="82" charset="0"/>
              </a:rPr>
              <a:t> de </a:t>
            </a:r>
            <a:r>
              <a:rPr lang="en-GB" sz="4000" dirty="0" err="1" smtClean="0">
                <a:solidFill>
                  <a:schemeClr val="tx1"/>
                </a:solidFill>
                <a:latin typeface="Showcard Gothic" pitchFamily="82" charset="0"/>
              </a:rPr>
              <a:t>película</a:t>
            </a:r>
            <a:r>
              <a:rPr lang="en-GB" sz="4000" dirty="0" smtClean="0">
                <a:solidFill>
                  <a:schemeClr val="tx1"/>
                </a:solidFill>
                <a:latin typeface="Showcard Gothic" pitchFamily="82" charset="0"/>
              </a:rPr>
              <a:t> </a:t>
            </a:r>
            <a:r>
              <a:rPr lang="en-GB" sz="4000" dirty="0" err="1" smtClean="0">
                <a:solidFill>
                  <a:schemeClr val="tx1"/>
                </a:solidFill>
                <a:latin typeface="Showcard Gothic" pitchFamily="82" charset="0"/>
              </a:rPr>
              <a:t>prefieres</a:t>
            </a:r>
            <a:r>
              <a:rPr lang="en-GB" sz="4000" dirty="0" smtClean="0">
                <a:solidFill>
                  <a:schemeClr val="tx1"/>
                </a:solidFill>
                <a:latin typeface="Showcard Gothic" pitchFamily="82" charset="0"/>
              </a:rPr>
              <a:t>?</a:t>
            </a:r>
            <a:endParaRPr lang="en-GB" sz="4000" dirty="0">
              <a:solidFill>
                <a:schemeClr val="tx1"/>
              </a:solidFill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" y="188640"/>
            <a:ext cx="8986837" cy="778098"/>
          </a:xfrm>
        </p:spPr>
        <p:txBody>
          <a:bodyPr/>
          <a:lstStyle/>
          <a:p>
            <a:r>
              <a:rPr lang="en-GB" sz="3600" b="1" dirty="0" err="1" smtClean="0">
                <a:latin typeface="Showcard Gothic" pitchFamily="82" charset="0"/>
              </a:rPr>
              <a:t>Busca</a:t>
            </a:r>
            <a:r>
              <a:rPr lang="en-GB" sz="3600" b="1" dirty="0" smtClean="0">
                <a:latin typeface="Showcard Gothic" pitchFamily="82" charset="0"/>
              </a:rPr>
              <a:t> </a:t>
            </a:r>
            <a:r>
              <a:rPr lang="en-GB" sz="3600" b="1" dirty="0">
                <a:latin typeface="Showcard Gothic" pitchFamily="82" charset="0"/>
              </a:rPr>
              <a:t>a la persona </a:t>
            </a:r>
            <a:r>
              <a:rPr lang="en-GB" sz="3600" b="1" dirty="0" err="1" smtClean="0">
                <a:latin typeface="Showcard Gothic" pitchFamily="82" charset="0"/>
              </a:rPr>
              <a:t>que</a:t>
            </a:r>
            <a:r>
              <a:rPr lang="en-GB" sz="3600" b="1" dirty="0" smtClean="0">
                <a:latin typeface="Showcard Gothic" pitchFamily="82" charset="0"/>
              </a:rPr>
              <a:t> / a </a:t>
            </a:r>
            <a:r>
              <a:rPr lang="en-GB" sz="3600" b="1" dirty="0" err="1" smtClean="0">
                <a:solidFill>
                  <a:schemeClr val="tx1"/>
                </a:solidFill>
                <a:latin typeface="Showcard Gothic" pitchFamily="82" charset="0"/>
              </a:rPr>
              <a:t>Quien</a:t>
            </a:r>
            <a:r>
              <a:rPr lang="en-GB" sz="3600" b="1" dirty="0" smtClean="0">
                <a:solidFill>
                  <a:schemeClr val="tx1"/>
                </a:solidFill>
                <a:latin typeface="Showcard Gothic" pitchFamily="82" charset="0"/>
              </a:rPr>
              <a:t> </a:t>
            </a:r>
            <a:r>
              <a:rPr lang="en-GB" sz="3600" b="1" dirty="0" smtClean="0">
                <a:latin typeface="Showcard Gothic" pitchFamily="82" charset="0"/>
              </a:rPr>
              <a:t>…</a:t>
            </a:r>
            <a:endParaRPr lang="en-GB" sz="3600" b="1" dirty="0">
              <a:latin typeface="Showcard Gothic" pitchFamily="82" charset="0"/>
            </a:endParaRPr>
          </a:p>
        </p:txBody>
      </p:sp>
      <p:pic>
        <p:nvPicPr>
          <p:cNvPr id="3075" name="Picture 7" descr="MCj03605160000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268413"/>
            <a:ext cx="1887537" cy="1162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6" descr="MCj036051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288" y="5373688"/>
            <a:ext cx="2017712" cy="124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87450" y="2636838"/>
            <a:ext cx="4752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84213" y="2833253"/>
            <a:ext cx="76327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sz="2800" dirty="0">
                <a:latin typeface="Calibri" pitchFamily="34" charset="0"/>
                <a:cs typeface="Calibri" pitchFamily="34" charset="0"/>
              </a:rPr>
              <a:t> le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encantan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las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películas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románticas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piensa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que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las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películas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cómicas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son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tontas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odia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las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películas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policíacas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>
                <a:latin typeface="Calibri" pitchFamily="34" charset="0"/>
                <a:cs typeface="Calibri" pitchFamily="34" charset="0"/>
              </a:rPr>
              <a:t>porque</a:t>
            </a:r>
            <a:r>
              <a:rPr lang="en-GB" sz="2800" dirty="0">
                <a:latin typeface="Calibri" pitchFamily="34" charset="0"/>
                <a:cs typeface="Calibri" pitchFamily="34" charset="0"/>
              </a:rPr>
              <a:t> son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aburridas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2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622800"/>
            <a:ext cx="1296988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3573463"/>
            <a:ext cx="1260475" cy="100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2420938"/>
            <a:ext cx="1260475" cy="108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" y="5734050"/>
            <a:ext cx="1273175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822325"/>
            <a:ext cx="1152525" cy="66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503363" y="1077913"/>
            <a:ext cx="7631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>
                <a:latin typeface="Comic Sans MS" pitchFamily="66" charset="0"/>
              </a:rPr>
              <a:t>Escucha a los jóvenes.</a:t>
            </a:r>
            <a:r>
              <a:rPr lang="en-GB" b="1">
                <a:latin typeface="Comic Sans MS" pitchFamily="66" charset="0"/>
              </a:rPr>
              <a:t> </a:t>
            </a:r>
            <a:r>
              <a:rPr lang="en-US" b="1">
                <a:latin typeface="Comic Sans MS" pitchFamily="66" charset="0"/>
                <a:cs typeface="Arial" pitchFamily="34" charset="0"/>
              </a:rPr>
              <a:t>¿</a:t>
            </a:r>
            <a:r>
              <a:rPr lang="es-ES_tradnl" b="1">
                <a:latin typeface="Comic Sans MS" pitchFamily="66" charset="0"/>
                <a:cs typeface="Arial" pitchFamily="34" charset="0"/>
              </a:rPr>
              <a:t>Qué tipo de películas prefieren y por qu</a:t>
            </a:r>
            <a:r>
              <a:rPr lang="en-US" b="1">
                <a:latin typeface="Comic Sans MS" pitchFamily="66" charset="0"/>
                <a:cs typeface="Arial" pitchFamily="34" charset="0"/>
              </a:rPr>
              <a:t>é</a:t>
            </a:r>
            <a:r>
              <a:rPr lang="es-ES_tradnl" b="1">
                <a:latin typeface="Comic Sans MS" pitchFamily="66" charset="0"/>
                <a:cs typeface="Arial" pitchFamily="34" charset="0"/>
              </a:rPr>
              <a:t>?</a:t>
            </a:r>
            <a:endParaRPr lang="en-US" b="1">
              <a:latin typeface="Comic Sans MS" pitchFamily="66" charset="0"/>
              <a:cs typeface="Arial" pitchFamily="34" charset="0"/>
            </a:endParaRPr>
          </a:p>
        </p:txBody>
      </p:sp>
      <p:graphicFrame>
        <p:nvGraphicFramePr>
          <p:cNvPr id="6227" name="Group 83"/>
          <p:cNvGraphicFramePr>
            <a:graphicFrameLocks noGrp="1"/>
          </p:cNvGraphicFramePr>
          <p:nvPr/>
        </p:nvGraphicFramePr>
        <p:xfrm>
          <a:off x="0" y="1738313"/>
          <a:ext cx="9144000" cy="5093844"/>
        </p:xfrm>
        <a:graphic>
          <a:graphicData uri="http://schemas.openxmlformats.org/drawingml/2006/table">
            <a:tbl>
              <a:tblPr/>
              <a:tblGrid>
                <a:gridCol w="1763713"/>
                <a:gridCol w="1728787"/>
                <a:gridCol w="1800225"/>
                <a:gridCol w="2100263"/>
                <a:gridCol w="1751012"/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Les gustan / no les gustan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Arial" pitchFamily="34" charset="0"/>
                        </a:rPr>
                        <a:t>¿Por qué?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</a:rPr>
                        <a:t>Prefieren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Rockwell" pitchFamily="18" charset="0"/>
                          <a:cs typeface="Arial" pitchFamily="34" charset="0"/>
                        </a:rPr>
                        <a:t>¿Por qué?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1409700" y="26844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" pitchFamily="18" charset="0"/>
              </a:rPr>
              <a:t>1</a:t>
            </a:r>
          </a:p>
        </p:txBody>
      </p:sp>
      <p:sp>
        <p:nvSpPr>
          <p:cNvPr id="6204" name="Text Box 60"/>
          <p:cNvSpPr txBox="1">
            <a:spLocks noChangeArrowheads="1"/>
          </p:cNvSpPr>
          <p:nvPr/>
        </p:nvSpPr>
        <p:spPr bwMode="auto">
          <a:xfrm>
            <a:off x="1403350" y="60213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" pitchFamily="18" charset="0"/>
              </a:rPr>
              <a:t>4</a:t>
            </a:r>
          </a:p>
        </p:txBody>
      </p:sp>
      <p:sp>
        <p:nvSpPr>
          <p:cNvPr id="6205" name="Text Box 61"/>
          <p:cNvSpPr txBox="1">
            <a:spLocks noChangeArrowheads="1"/>
          </p:cNvSpPr>
          <p:nvPr/>
        </p:nvSpPr>
        <p:spPr bwMode="auto">
          <a:xfrm>
            <a:off x="1409700" y="49418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" pitchFamily="18" charset="0"/>
              </a:rPr>
              <a:t>3</a:t>
            </a:r>
          </a:p>
        </p:txBody>
      </p:sp>
      <p:sp>
        <p:nvSpPr>
          <p:cNvPr id="6206" name="Text Box 62"/>
          <p:cNvSpPr txBox="1">
            <a:spLocks noChangeArrowheads="1"/>
          </p:cNvSpPr>
          <p:nvPr/>
        </p:nvSpPr>
        <p:spPr bwMode="auto">
          <a:xfrm>
            <a:off x="1409700" y="378936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" pitchFamily="18" charset="0"/>
              </a:rPr>
              <a:t>2</a:t>
            </a:r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1763713" y="2635250"/>
            <a:ext cx="17716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400"/>
              <a:t>Le gustan las</a:t>
            </a:r>
          </a:p>
          <a:p>
            <a:r>
              <a:rPr lang="es-ES_tradnl" sz="1400"/>
              <a:t>películas policíacas.</a:t>
            </a:r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3759200" y="258445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Porque son</a:t>
            </a:r>
          </a:p>
          <a:p>
            <a:r>
              <a:rPr lang="en-GB"/>
              <a:t>inteligentes</a:t>
            </a: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5292725" y="2560638"/>
            <a:ext cx="20685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600"/>
              <a:t>Prefiere las películas</a:t>
            </a:r>
          </a:p>
          <a:p>
            <a:r>
              <a:rPr lang="es-ES_tradnl" sz="1600"/>
              <a:t>de acción.</a:t>
            </a: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7308850" y="2571750"/>
            <a:ext cx="1847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Porque son m</a:t>
            </a:r>
            <a:r>
              <a:rPr lang="en-US">
                <a:cs typeface="Arial" pitchFamily="34" charset="0"/>
              </a:rPr>
              <a:t>á</a:t>
            </a:r>
            <a:r>
              <a:rPr lang="en-GB"/>
              <a:t>s</a:t>
            </a:r>
          </a:p>
          <a:p>
            <a:r>
              <a:rPr lang="en-GB"/>
              <a:t>emocionantes.</a:t>
            </a:r>
          </a:p>
        </p:txBody>
      </p: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1763713" y="3711575"/>
            <a:ext cx="1762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600"/>
              <a:t>No le gustan los</a:t>
            </a:r>
          </a:p>
          <a:p>
            <a:r>
              <a:rPr lang="en-GB" sz="1600"/>
              <a:t>dibujos animados</a:t>
            </a:r>
          </a:p>
        </p:txBody>
      </p:sp>
      <p:sp>
        <p:nvSpPr>
          <p:cNvPr id="6215" name="Text Box 71"/>
          <p:cNvSpPr txBox="1">
            <a:spLocks noChangeArrowheads="1"/>
          </p:cNvSpPr>
          <p:nvPr/>
        </p:nvSpPr>
        <p:spPr bwMode="auto">
          <a:xfrm>
            <a:off x="3543300" y="3592513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Porque son</a:t>
            </a:r>
          </a:p>
          <a:p>
            <a:r>
              <a:rPr lang="en-GB"/>
              <a:t>Infantiles.</a:t>
            </a:r>
          </a:p>
        </p:txBody>
      </p:sp>
      <p:sp>
        <p:nvSpPr>
          <p:cNvPr id="6216" name="Text Box 72"/>
          <p:cNvSpPr txBox="1">
            <a:spLocks noChangeArrowheads="1"/>
          </p:cNvSpPr>
          <p:nvPr/>
        </p:nvSpPr>
        <p:spPr bwMode="auto">
          <a:xfrm>
            <a:off x="5292725" y="3640138"/>
            <a:ext cx="20685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600"/>
              <a:t>Prefiere las películas</a:t>
            </a:r>
          </a:p>
          <a:p>
            <a:r>
              <a:rPr lang="es-ES_tradnl" sz="1600"/>
              <a:t>de terror.</a:t>
            </a:r>
          </a:p>
        </p:txBody>
      </p:sp>
      <p:sp>
        <p:nvSpPr>
          <p:cNvPr id="6217" name="Text Box 73"/>
          <p:cNvSpPr txBox="1">
            <a:spLocks noChangeArrowheads="1"/>
          </p:cNvSpPr>
          <p:nvPr/>
        </p:nvSpPr>
        <p:spPr bwMode="auto">
          <a:xfrm>
            <a:off x="7467600" y="3644900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Porque son</a:t>
            </a:r>
          </a:p>
          <a:p>
            <a:r>
              <a:rPr lang="en-GB"/>
              <a:t>divertidas.</a:t>
            </a:r>
          </a:p>
        </p:txBody>
      </p:sp>
      <p:sp>
        <p:nvSpPr>
          <p:cNvPr id="6218" name="Text Box 74"/>
          <p:cNvSpPr txBox="1">
            <a:spLocks noChangeArrowheads="1"/>
          </p:cNvSpPr>
          <p:nvPr/>
        </p:nvSpPr>
        <p:spPr bwMode="auto">
          <a:xfrm>
            <a:off x="1692275" y="4891088"/>
            <a:ext cx="18002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400"/>
              <a:t>No le gustan las</a:t>
            </a:r>
          </a:p>
          <a:p>
            <a:r>
              <a:rPr lang="es-ES_tradnl" sz="1400"/>
              <a:t>películas románticas</a:t>
            </a:r>
          </a:p>
        </p:txBody>
      </p:sp>
      <p:sp>
        <p:nvSpPr>
          <p:cNvPr id="6219" name="Text Box 75"/>
          <p:cNvSpPr txBox="1">
            <a:spLocks noChangeArrowheads="1"/>
          </p:cNvSpPr>
          <p:nvPr/>
        </p:nvSpPr>
        <p:spPr bwMode="auto">
          <a:xfrm>
            <a:off x="3759200" y="4868863"/>
            <a:ext cx="1352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Porque son</a:t>
            </a:r>
          </a:p>
          <a:p>
            <a:r>
              <a:rPr lang="en-GB"/>
              <a:t>tontas.</a:t>
            </a:r>
          </a:p>
        </p:txBody>
      </p:sp>
      <p:sp>
        <p:nvSpPr>
          <p:cNvPr id="6220" name="Text Box 76"/>
          <p:cNvSpPr txBox="1">
            <a:spLocks noChangeArrowheads="1"/>
          </p:cNvSpPr>
          <p:nvPr/>
        </p:nvSpPr>
        <p:spPr bwMode="auto">
          <a:xfrm>
            <a:off x="5311775" y="4868863"/>
            <a:ext cx="206851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600"/>
              <a:t>Prefiere las películas</a:t>
            </a:r>
          </a:p>
          <a:p>
            <a:r>
              <a:rPr lang="es-ES_tradnl" sz="1600"/>
              <a:t>de guerra.</a:t>
            </a:r>
          </a:p>
        </p:txBody>
      </p:sp>
      <p:sp>
        <p:nvSpPr>
          <p:cNvPr id="6221" name="Text Box 77"/>
          <p:cNvSpPr txBox="1">
            <a:spLocks noChangeArrowheads="1"/>
          </p:cNvSpPr>
          <p:nvPr/>
        </p:nvSpPr>
        <p:spPr bwMode="auto">
          <a:xfrm>
            <a:off x="7540625" y="4875213"/>
            <a:ext cx="1670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Porque son</a:t>
            </a:r>
          </a:p>
          <a:p>
            <a:r>
              <a:rPr lang="en-GB"/>
              <a:t>emocionantes.</a:t>
            </a:r>
          </a:p>
        </p:txBody>
      </p:sp>
      <p:sp>
        <p:nvSpPr>
          <p:cNvPr id="6222" name="Text Box 78"/>
          <p:cNvSpPr txBox="1">
            <a:spLocks noChangeArrowheads="1"/>
          </p:cNvSpPr>
          <p:nvPr/>
        </p:nvSpPr>
        <p:spPr bwMode="auto">
          <a:xfrm>
            <a:off x="1692275" y="5957888"/>
            <a:ext cx="184785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200"/>
              <a:t>Le gustan las películas</a:t>
            </a:r>
          </a:p>
          <a:p>
            <a:r>
              <a:rPr lang="es-ES_tradnl" sz="1200"/>
              <a:t>cómicas. No le gustan</a:t>
            </a:r>
          </a:p>
          <a:p>
            <a:r>
              <a:rPr lang="es-ES_tradnl" sz="1200"/>
              <a:t>las películas románticas.</a:t>
            </a:r>
          </a:p>
        </p:txBody>
      </p:sp>
      <p:sp>
        <p:nvSpPr>
          <p:cNvPr id="6223" name="Text Box 79"/>
          <p:cNvSpPr txBox="1">
            <a:spLocks noChangeArrowheads="1"/>
          </p:cNvSpPr>
          <p:nvPr/>
        </p:nvSpPr>
        <p:spPr bwMode="auto">
          <a:xfrm>
            <a:off x="3419475" y="5876925"/>
            <a:ext cx="1947863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400"/>
              <a:t>Porque son graciosas.</a:t>
            </a:r>
          </a:p>
          <a:p>
            <a:r>
              <a:rPr lang="es-ES_tradnl" sz="1400"/>
              <a:t>Porque son menos</a:t>
            </a:r>
          </a:p>
          <a:p>
            <a:r>
              <a:rPr lang="es-ES_tradnl" sz="1400"/>
              <a:t>Interesantes.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6231" name="WindowsMediaPlayer1" r:id="rId2" imgW="2019048" imgH="523810"/>
        </mc:Choice>
        <mc:Fallback>
          <p:control name="WindowsMediaPlayer1" r:id="rId2" imgW="2019048" imgH="523810">
            <p:pic>
              <p:nvPicPr>
                <p:cNvPr id="0" name="WindowsMediaPlayer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75463" y="258763"/>
                  <a:ext cx="2019300" cy="5238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0" grpId="0"/>
      <p:bldP spid="6211" grpId="0"/>
      <p:bldP spid="6212" grpId="0"/>
      <p:bldP spid="6213" grpId="0"/>
      <p:bldP spid="6214" grpId="0"/>
      <p:bldP spid="6215" grpId="0"/>
      <p:bldP spid="6216" grpId="0"/>
      <p:bldP spid="6217" grpId="0"/>
      <p:bldP spid="6218" grpId="0"/>
      <p:bldP spid="6219" grpId="0"/>
      <p:bldP spid="6220" grpId="0"/>
      <p:bldP spid="6221" grpId="0"/>
      <p:bldP spid="6222" grpId="0"/>
      <p:bldP spid="62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solidFill>
            <a:srgbClr val="FF00FF"/>
          </a:solidFill>
          <a:ln/>
        </p:spPr>
        <p:txBody>
          <a:bodyPr/>
          <a:lstStyle/>
          <a:p>
            <a:r>
              <a:rPr lang="es-ES_tradnl" sz="4000">
                <a:latin typeface="Showcard Gothic" pitchFamily="82" charset="0"/>
              </a:rPr>
              <a:t>LA COMPARACIÓN</a:t>
            </a:r>
          </a:p>
        </p:txBody>
      </p:sp>
      <p:grpSp>
        <p:nvGrpSpPr>
          <p:cNvPr id="30729" name="Group 9"/>
          <p:cNvGrpSpPr>
            <a:grpSpLocks/>
          </p:cNvGrpSpPr>
          <p:nvPr/>
        </p:nvGrpSpPr>
        <p:grpSpPr bwMode="auto">
          <a:xfrm>
            <a:off x="1547813" y="2060575"/>
            <a:ext cx="3311525" cy="1584325"/>
            <a:chOff x="975" y="1298"/>
            <a:chExt cx="2086" cy="998"/>
          </a:xfrm>
        </p:grpSpPr>
        <p:sp>
          <p:nvSpPr>
            <p:cNvPr id="30725" name="AutoShape 5"/>
            <p:cNvSpPr>
              <a:spLocks noChangeArrowheads="1"/>
            </p:cNvSpPr>
            <p:nvPr/>
          </p:nvSpPr>
          <p:spPr bwMode="auto">
            <a:xfrm>
              <a:off x="975" y="1298"/>
              <a:ext cx="2086" cy="998"/>
            </a:xfrm>
            <a:prstGeom prst="wedgeRoundRectCallout">
              <a:avLst>
                <a:gd name="adj1" fmla="val -33894"/>
                <a:gd name="adj2" fmla="val 74250"/>
                <a:gd name="adj3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0727" name="Text Box 7"/>
            <p:cNvSpPr txBox="1">
              <a:spLocks noChangeArrowheads="1"/>
            </p:cNvSpPr>
            <p:nvPr/>
          </p:nvSpPr>
          <p:spPr bwMode="auto">
            <a:xfrm>
              <a:off x="1292" y="1434"/>
              <a:ext cx="1543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>
                  <a:latin typeface="Berlin Sans FB Demi" pitchFamily="34" charset="0"/>
                </a:rPr>
                <a:t>Son m</a:t>
              </a:r>
              <a:r>
                <a:rPr lang="en-GB" sz="3200">
                  <a:latin typeface="Berlin Sans FB Demi" pitchFamily="34" charset="0"/>
                  <a:cs typeface="Arial" pitchFamily="34" charset="0"/>
                </a:rPr>
                <a:t>ás divertidas</a:t>
              </a:r>
            </a:p>
          </p:txBody>
        </p:sp>
      </p:grpSp>
      <p:grpSp>
        <p:nvGrpSpPr>
          <p:cNvPr id="30733" name="Group 13"/>
          <p:cNvGrpSpPr>
            <a:grpSpLocks/>
          </p:cNvGrpSpPr>
          <p:nvPr/>
        </p:nvGrpSpPr>
        <p:grpSpPr bwMode="auto">
          <a:xfrm>
            <a:off x="4716463" y="4221163"/>
            <a:ext cx="3311525" cy="1584325"/>
            <a:chOff x="2971" y="2659"/>
            <a:chExt cx="2086" cy="998"/>
          </a:xfrm>
        </p:grpSpPr>
        <p:sp>
          <p:nvSpPr>
            <p:cNvPr id="30726" name="AutoShape 6"/>
            <p:cNvSpPr>
              <a:spLocks noChangeArrowheads="1"/>
            </p:cNvSpPr>
            <p:nvPr/>
          </p:nvSpPr>
          <p:spPr bwMode="auto">
            <a:xfrm>
              <a:off x="2971" y="2659"/>
              <a:ext cx="2086" cy="998"/>
            </a:xfrm>
            <a:prstGeom prst="wedgeRoundRectCallout">
              <a:avLst>
                <a:gd name="adj1" fmla="val -33894"/>
                <a:gd name="adj2" fmla="val 74250"/>
                <a:gd name="adj3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30728" name="Text Box 8"/>
            <p:cNvSpPr txBox="1">
              <a:spLocks noChangeArrowheads="1"/>
            </p:cNvSpPr>
            <p:nvPr/>
          </p:nvSpPr>
          <p:spPr bwMode="auto">
            <a:xfrm>
              <a:off x="3198" y="2840"/>
              <a:ext cx="1543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3200">
                  <a:latin typeface="Berlin Sans FB Demi" pitchFamily="34" charset="0"/>
                </a:rPr>
                <a:t>Son menos</a:t>
              </a:r>
              <a:r>
                <a:rPr lang="en-GB" sz="3200">
                  <a:latin typeface="Berlin Sans FB Demi" pitchFamily="34" charset="0"/>
                  <a:cs typeface="Arial" pitchFamily="34" charset="0"/>
                </a:rPr>
                <a:t> interesantes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352425"/>
            <a:ext cx="9144000" cy="64135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_tradnl" sz="3600">
                <a:latin typeface="Showcard Gothic" pitchFamily="82" charset="0"/>
              </a:rPr>
              <a:t>LA COMPARACI</a:t>
            </a:r>
            <a:r>
              <a:rPr lang="es-ES_tradnl" sz="3600">
                <a:latin typeface="Showcard Gothic" pitchFamily="82" charset="0"/>
                <a:cs typeface="Arial" pitchFamily="34" charset="0"/>
              </a:rPr>
              <a:t>Ó</a:t>
            </a:r>
            <a:r>
              <a:rPr lang="es-ES_tradnl" sz="3600">
                <a:latin typeface="Showcard Gothic" pitchFamily="82" charset="0"/>
              </a:rPr>
              <a:t>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19113" y="1052513"/>
            <a:ext cx="37814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s-ES_tradnl" sz="2000">
                <a:latin typeface="Berlin Sans FB Demi" pitchFamily="34" charset="0"/>
              </a:rPr>
              <a:t>Clasifica las siguientes frases en:</a:t>
            </a:r>
          </a:p>
          <a:p>
            <a:pPr>
              <a:buFontTx/>
              <a:buAutoNum type="arabicPeriod"/>
            </a:pPr>
            <a:r>
              <a:rPr lang="es-ES_tradnl" sz="2000">
                <a:latin typeface="Berlin Sans FB Demi" pitchFamily="34" charset="0"/>
              </a:rPr>
              <a:t>superioridad (+)</a:t>
            </a:r>
          </a:p>
          <a:p>
            <a:pPr>
              <a:buFontTx/>
              <a:buAutoNum type="arabicPeriod"/>
            </a:pPr>
            <a:r>
              <a:rPr lang="es-ES_tradnl" sz="2000">
                <a:latin typeface="Berlin Sans FB Demi" pitchFamily="34" charset="0"/>
              </a:rPr>
              <a:t>igualdad (=)</a:t>
            </a:r>
          </a:p>
          <a:p>
            <a:pPr>
              <a:buFontTx/>
              <a:buAutoNum type="arabicPeriod"/>
            </a:pPr>
            <a:r>
              <a:rPr lang="es-ES_tradnl" sz="2000">
                <a:latin typeface="Berlin Sans FB Demi" pitchFamily="34" charset="0"/>
              </a:rPr>
              <a:t>inferioridad (-</a:t>
            </a:r>
            <a:r>
              <a:rPr lang="en-GB" sz="2000">
                <a:latin typeface="Berlin Sans FB Demi" pitchFamily="34" charset="0"/>
              </a:rPr>
              <a:t>)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4463" y="2492375"/>
            <a:ext cx="8964612" cy="42545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2">
              <a:lnSpc>
                <a:spcPct val="175000"/>
              </a:lnSpc>
              <a:buFontTx/>
              <a:buAutoNum type="arabicPeriod"/>
            </a:pPr>
            <a:r>
              <a:rPr lang="es-ES_tradnl">
                <a:latin typeface="Verdana" pitchFamily="34" charset="0"/>
              </a:rPr>
              <a:t>Las películas románticas son tan interesantes como las de acción</a:t>
            </a:r>
          </a:p>
          <a:p>
            <a:pPr lvl="2">
              <a:lnSpc>
                <a:spcPct val="175000"/>
              </a:lnSpc>
              <a:buFontTx/>
              <a:buAutoNum type="arabicPeriod"/>
            </a:pPr>
            <a:r>
              <a:rPr lang="es-ES_tradnl" sz="2000">
                <a:latin typeface="Verdana" pitchFamily="34" charset="0"/>
              </a:rPr>
              <a:t>Eres m</a:t>
            </a:r>
            <a:r>
              <a:rPr lang="es-ES_tradnl" sz="2000">
                <a:latin typeface="Verdana" pitchFamily="34" charset="0"/>
                <a:cs typeface="Arial" pitchFamily="34" charset="0"/>
              </a:rPr>
              <a:t>ás guapa que Penélope Cruz</a:t>
            </a:r>
          </a:p>
          <a:p>
            <a:pPr lvl="2">
              <a:lnSpc>
                <a:spcPct val="175000"/>
              </a:lnSpc>
              <a:buFontTx/>
              <a:buAutoNum type="arabicPeriod"/>
            </a:pPr>
            <a:r>
              <a:rPr lang="es-ES_tradnl">
                <a:latin typeface="Verdana" pitchFamily="34" charset="0"/>
                <a:cs typeface="Arial" pitchFamily="34" charset="0"/>
              </a:rPr>
              <a:t>Las telenovelas son más entretenidas que los documentales</a:t>
            </a:r>
          </a:p>
          <a:p>
            <a:pPr lvl="2">
              <a:lnSpc>
                <a:spcPct val="175000"/>
              </a:lnSpc>
              <a:buFontTx/>
              <a:buAutoNum type="arabicPeriod"/>
            </a:pPr>
            <a:r>
              <a:rPr lang="es-ES_tradnl" sz="2000">
                <a:latin typeface="Verdana" pitchFamily="34" charset="0"/>
                <a:cs typeface="Arial" pitchFamily="34" charset="0"/>
              </a:rPr>
              <a:t>Soy menos puntual que tú</a:t>
            </a:r>
          </a:p>
          <a:p>
            <a:pPr lvl="2">
              <a:lnSpc>
                <a:spcPct val="175000"/>
              </a:lnSpc>
              <a:buFontTx/>
              <a:buAutoNum type="arabicPeriod"/>
            </a:pPr>
            <a:r>
              <a:rPr lang="es-ES_tradnl" sz="2000">
                <a:latin typeface="Verdana" pitchFamily="34" charset="0"/>
                <a:cs typeface="Arial" pitchFamily="34" charset="0"/>
              </a:rPr>
              <a:t>Somos tan inteligentes como Einstein</a:t>
            </a:r>
          </a:p>
          <a:p>
            <a:pPr lvl="2">
              <a:lnSpc>
                <a:spcPct val="175000"/>
              </a:lnSpc>
              <a:buFontTx/>
              <a:buAutoNum type="arabicPeriod"/>
            </a:pPr>
            <a:r>
              <a:rPr lang="es-ES_tradnl" sz="2000">
                <a:latin typeface="Verdana" pitchFamily="34" charset="0"/>
                <a:cs typeface="Arial" pitchFamily="34" charset="0"/>
              </a:rPr>
              <a:t>Tenemos los ojos más grandes que los japoneses</a:t>
            </a:r>
          </a:p>
          <a:p>
            <a:pPr lvl="2">
              <a:lnSpc>
                <a:spcPct val="175000"/>
              </a:lnSpc>
              <a:buFontTx/>
              <a:buAutoNum type="arabicPeriod"/>
            </a:pPr>
            <a:r>
              <a:rPr lang="es-ES_tradnl" sz="2000">
                <a:latin typeface="Verdana" pitchFamily="34" charset="0"/>
                <a:cs typeface="Arial" pitchFamily="34" charset="0"/>
              </a:rPr>
              <a:t>Los ingleses son menos extrovertidos que los españoles</a:t>
            </a:r>
          </a:p>
          <a:p>
            <a:pPr lvl="2">
              <a:lnSpc>
                <a:spcPct val="175000"/>
              </a:lnSpc>
              <a:buFontTx/>
              <a:buAutoNum type="arabicPeriod"/>
            </a:pPr>
            <a:r>
              <a:rPr lang="es-ES_tradnl" sz="2000">
                <a:latin typeface="Verdana" pitchFamily="34" charset="0"/>
                <a:cs typeface="Arial" pitchFamily="34" charset="0"/>
              </a:rPr>
              <a:t>Tengo más años que tu hermana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5288" y="2622550"/>
            <a:ext cx="658812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=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95288" y="4652963"/>
            <a:ext cx="658812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=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95288" y="3141663"/>
            <a:ext cx="658812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+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95288" y="3644900"/>
            <a:ext cx="658812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+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95288" y="4149725"/>
            <a:ext cx="647700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-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95288" y="5229225"/>
            <a:ext cx="647700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+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95288" y="5734050"/>
            <a:ext cx="647700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-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95288" y="6308725"/>
            <a:ext cx="647700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 animBg="1"/>
      <p:bldP spid="20485" grpId="0" animBg="1"/>
      <p:bldP spid="20486" grpId="0" animBg="1"/>
      <p:bldP spid="20487" grpId="0" animBg="1"/>
      <p:bldP spid="20488" grpId="0" animBg="1"/>
      <p:bldP spid="20489" grpId="0" animBg="1"/>
      <p:bldP spid="20490" grpId="0" animBg="1"/>
      <p:bldP spid="20491" grpId="0" animBg="1"/>
      <p:bldP spid="2049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_tradnl" sz="3600">
                <a:latin typeface="Showcard Gothic" pitchFamily="82" charset="0"/>
              </a:rPr>
              <a:t>LA COMPARACI</a:t>
            </a:r>
            <a:r>
              <a:rPr lang="es-ES_tradnl" sz="3600">
                <a:latin typeface="Showcard Gothic" pitchFamily="82" charset="0"/>
                <a:cs typeface="Arial" pitchFamily="34" charset="0"/>
              </a:rPr>
              <a:t>Ó</a:t>
            </a:r>
            <a:r>
              <a:rPr lang="es-ES_tradnl" sz="3600">
                <a:latin typeface="Showcard Gothic" pitchFamily="82" charset="0"/>
              </a:rPr>
              <a:t>N: conclusiones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79388" y="908050"/>
            <a:ext cx="6065837" cy="5191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latin typeface="Berlin Sans FB Demi" pitchFamily="34" charset="0"/>
              </a:rPr>
              <a:t>COMPARATIVAS DE SUPERIORIDAD: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79388" y="2333625"/>
            <a:ext cx="5351462" cy="519113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latin typeface="Berlin Sans FB Demi" pitchFamily="34" charset="0"/>
              </a:rPr>
              <a:t>COMPARATIVAS DE IGUALDAD: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50825" y="3917950"/>
            <a:ext cx="6016625" cy="519113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latin typeface="Berlin Sans FB Demi" pitchFamily="34" charset="0"/>
              </a:rPr>
              <a:t>COMPARATIVAS DE INFERIORIDAD: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23850" y="4724400"/>
            <a:ext cx="4005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/>
              <a:t>menos </a:t>
            </a:r>
            <a:r>
              <a:rPr lang="en-GB" sz="2400">
                <a:cs typeface="Arial" pitchFamily="34" charset="0"/>
              </a:rPr>
              <a:t>+</a:t>
            </a:r>
            <a:r>
              <a:rPr lang="en-GB" sz="2400"/>
              <a:t> adjetivo + que + …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179388" y="1412875"/>
            <a:ext cx="3665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/>
              <a:t>m</a:t>
            </a:r>
            <a:r>
              <a:rPr lang="en-GB" sz="2400">
                <a:cs typeface="Arial" pitchFamily="34" charset="0"/>
              </a:rPr>
              <a:t>ás +</a:t>
            </a:r>
            <a:r>
              <a:rPr lang="en-GB" sz="2400"/>
              <a:t> adjetivo + que + …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323850" y="2924175"/>
            <a:ext cx="374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/>
              <a:t>tan</a:t>
            </a:r>
            <a:r>
              <a:rPr lang="en-GB" sz="2400">
                <a:cs typeface="Arial" pitchFamily="34" charset="0"/>
              </a:rPr>
              <a:t> +</a:t>
            </a:r>
            <a:r>
              <a:rPr lang="en-GB" sz="2400"/>
              <a:t> adjetivo + como + …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0" y="5373688"/>
            <a:ext cx="91440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000" b="1">
                <a:latin typeface="Verdana" pitchFamily="34" charset="0"/>
                <a:cs typeface="Arial" pitchFamily="34" charset="0"/>
              </a:rPr>
              <a:t>¿Puedes ahora escribir tú un ejemplo para cada grupo?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6300788" y="981075"/>
            <a:ext cx="658812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+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5580063" y="2349500"/>
            <a:ext cx="658812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=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6300788" y="3933825"/>
            <a:ext cx="647700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solidFill>
                  <a:schemeClr val="bg1"/>
                </a:solidFill>
                <a:latin typeface="Bauhaus 93" pitchFamily="82" charset="0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5" grpId="0"/>
      <p:bldP spid="21519" grpId="0"/>
      <p:bldP spid="215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4925" y="101600"/>
            <a:ext cx="9072563" cy="519113"/>
          </a:xfrm>
          <a:prstGeom prst="rect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>
                <a:latin typeface="Showcard Gothic" pitchFamily="82" charset="0"/>
                <a:cs typeface="Arial" pitchFamily="34" charset="0"/>
              </a:rPr>
              <a:t>¿’</a:t>
            </a:r>
            <a:r>
              <a:rPr lang="en-GB" sz="2800">
                <a:latin typeface="Showcard Gothic" pitchFamily="82" charset="0"/>
                <a:cs typeface="Arial" pitchFamily="34" charset="0"/>
              </a:rPr>
              <a:t>Estoy de acuerdo’ o ‘no estoy de acuerdo’?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471613" y="1125538"/>
            <a:ext cx="6237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>
                <a:latin typeface="Comic Sans MS" pitchFamily="66" charset="0"/>
              </a:rPr>
              <a:t>Escribe frases comparando las diferentes actividades,</a:t>
            </a:r>
          </a:p>
          <a:p>
            <a:r>
              <a:rPr lang="en-GB" b="1">
                <a:latin typeface="Comic Sans MS" pitchFamily="66" charset="0"/>
              </a:rPr>
              <a:t>Para ello elige un adjetivo de los propuestos: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1052513"/>
            <a:ext cx="8572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50825" y="1784350"/>
            <a:ext cx="6542088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es-ES_tradnl" sz="2000">
                <a:latin typeface="Impact" pitchFamily="34" charset="0"/>
              </a:rPr>
              <a:t>F</a:t>
            </a:r>
            <a:r>
              <a:rPr lang="en-US" sz="2000">
                <a:latin typeface="Impact" pitchFamily="34" charset="0"/>
                <a:cs typeface="Arial" pitchFamily="34" charset="0"/>
              </a:rPr>
              <a:t>ú</a:t>
            </a:r>
            <a:r>
              <a:rPr lang="es-ES_tradnl" sz="2000">
                <a:latin typeface="Impact" pitchFamily="34" charset="0"/>
              </a:rPr>
              <a:t>tbol vs. Rugby</a:t>
            </a:r>
          </a:p>
          <a:p>
            <a:r>
              <a:rPr lang="es-ES_tradnl" sz="2000">
                <a:latin typeface="Impact" pitchFamily="34" charset="0"/>
              </a:rPr>
              <a:t>……………………………………………………………………………………………………………………..</a:t>
            </a:r>
          </a:p>
          <a:p>
            <a:endParaRPr lang="es-ES_tradnl" sz="2000">
              <a:latin typeface="Impact" pitchFamily="34" charset="0"/>
            </a:endParaRPr>
          </a:p>
          <a:p>
            <a:r>
              <a:rPr lang="es-ES_tradnl" sz="2000">
                <a:latin typeface="Impact" pitchFamily="34" charset="0"/>
              </a:rPr>
              <a:t>2. Cine vs. Discoteca</a:t>
            </a:r>
          </a:p>
          <a:p>
            <a:r>
              <a:rPr lang="es-ES_tradnl" sz="2000">
                <a:latin typeface="Impact" pitchFamily="34" charset="0"/>
              </a:rPr>
              <a:t>………………………………………………………………………………………………….…………………</a:t>
            </a:r>
          </a:p>
          <a:p>
            <a:endParaRPr lang="es-ES_tradnl" sz="2000">
              <a:latin typeface="Impact" pitchFamily="34" charset="0"/>
            </a:endParaRPr>
          </a:p>
          <a:p>
            <a:r>
              <a:rPr lang="es-ES_tradnl" sz="2000">
                <a:latin typeface="Impact" pitchFamily="34" charset="0"/>
              </a:rPr>
              <a:t>3. Hacer picnic vs. Restaurante</a:t>
            </a:r>
          </a:p>
          <a:p>
            <a:r>
              <a:rPr lang="es-ES_tradnl" sz="2000">
                <a:latin typeface="Impact" pitchFamily="34" charset="0"/>
              </a:rPr>
              <a:t>……………………………………………………………………………………………………………………</a:t>
            </a:r>
          </a:p>
          <a:p>
            <a:endParaRPr lang="es-ES_tradnl" sz="2000">
              <a:latin typeface="Impact" pitchFamily="34" charset="0"/>
            </a:endParaRPr>
          </a:p>
          <a:p>
            <a:r>
              <a:rPr lang="es-ES_tradnl" sz="2000">
                <a:latin typeface="Impact" pitchFamily="34" charset="0"/>
              </a:rPr>
              <a:t>4. Hotel vs. Camping</a:t>
            </a:r>
          </a:p>
          <a:p>
            <a:r>
              <a:rPr lang="es-ES_tradnl" sz="2000">
                <a:latin typeface="Impact" pitchFamily="34" charset="0"/>
              </a:rPr>
              <a:t>………………………………………………………………………………………………………………………</a:t>
            </a: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5589588"/>
            <a:ext cx="819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042988" y="5734050"/>
            <a:ext cx="8075612" cy="366713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>
                <a:latin typeface="Comic Sans MS" pitchFamily="66" charset="0"/>
              </a:rPr>
              <a:t>Habla con tu compañero y dile si est</a:t>
            </a:r>
            <a:r>
              <a:rPr lang="en-US" b="1">
                <a:latin typeface="Comic Sans MS" pitchFamily="66" charset="0"/>
              </a:rPr>
              <a:t>á</a:t>
            </a:r>
            <a:r>
              <a:rPr lang="es-ES_tradnl" b="1">
                <a:latin typeface="Comic Sans MS" pitchFamily="66" charset="0"/>
              </a:rPr>
              <a:t>s de acuerdo o no con sus frases</a:t>
            </a:r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165850"/>
            <a:ext cx="492125" cy="620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11188" y="6453188"/>
            <a:ext cx="681037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900">
                <a:latin typeface="Goudy Stout" pitchFamily="18" charset="0"/>
              </a:rPr>
              <a:t>Cine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7019925" y="2106613"/>
            <a:ext cx="2044700" cy="2860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 b="1">
                <a:latin typeface="Rockwell Extra Bold" pitchFamily="18" charset="0"/>
              </a:rPr>
              <a:t>Divertido/a</a:t>
            </a:r>
          </a:p>
          <a:p>
            <a:r>
              <a:rPr lang="es-ES_tradnl" sz="2000" b="1">
                <a:latin typeface="Rockwell Extra Bold" pitchFamily="18" charset="0"/>
              </a:rPr>
              <a:t>Interesante</a:t>
            </a:r>
          </a:p>
          <a:p>
            <a:r>
              <a:rPr lang="es-ES_tradnl" sz="2000" b="1">
                <a:latin typeface="Rockwell Extra Bold" pitchFamily="18" charset="0"/>
              </a:rPr>
              <a:t>Agresivo</a:t>
            </a:r>
          </a:p>
          <a:p>
            <a:r>
              <a:rPr lang="es-ES_tradnl" sz="2000" b="1">
                <a:latin typeface="Rockwell Extra Bold" pitchFamily="18" charset="0"/>
              </a:rPr>
              <a:t>Caro/a</a:t>
            </a:r>
          </a:p>
          <a:p>
            <a:r>
              <a:rPr lang="es-ES_tradnl" sz="2000" b="1">
                <a:latin typeface="Rockwell Extra Bold" pitchFamily="18" charset="0"/>
              </a:rPr>
              <a:t>Barato/a</a:t>
            </a:r>
          </a:p>
          <a:p>
            <a:r>
              <a:rPr lang="es-ES_tradnl" sz="2000" b="1">
                <a:latin typeface="Rockwell Extra Bold" pitchFamily="18" charset="0"/>
              </a:rPr>
              <a:t>Cómodo/a</a:t>
            </a:r>
          </a:p>
          <a:p>
            <a:r>
              <a:rPr lang="es-ES_tradnl" sz="2000" b="1">
                <a:latin typeface="Rockwell Extra Bold" pitchFamily="18" charset="0"/>
              </a:rPr>
              <a:t>Incómodo/a</a:t>
            </a:r>
          </a:p>
          <a:p>
            <a:r>
              <a:rPr lang="es-ES_tradnl" sz="2000" b="1">
                <a:latin typeface="Rockwell Extra Bold" pitchFamily="18" charset="0"/>
              </a:rPr>
              <a:t>Elegante</a:t>
            </a:r>
          </a:p>
          <a:p>
            <a:r>
              <a:rPr lang="es-ES_tradnl" sz="2000" b="1">
                <a:latin typeface="Rockwell Extra Bold" pitchFamily="18" charset="0"/>
              </a:rPr>
              <a:t>Informal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563</Words>
  <Application>Microsoft Office PowerPoint</Application>
  <PresentationFormat>On-screen Show (4:3)</PresentationFormat>
  <Paragraphs>140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¿Por QuÉ? </vt:lpstr>
      <vt:lpstr>Busca a la persona que / a Quien …</vt:lpstr>
      <vt:lpstr>PowerPoint Presentation</vt:lpstr>
      <vt:lpstr>LA COMPARACIÓN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I.T.SUPPORT</dc:creator>
  <cp:lastModifiedBy> </cp:lastModifiedBy>
  <cp:revision>60</cp:revision>
  <dcterms:created xsi:type="dcterms:W3CDTF">2008-07-17T21:15:17Z</dcterms:created>
  <dcterms:modified xsi:type="dcterms:W3CDTF">2011-09-03T05:05:02Z</dcterms:modified>
</cp:coreProperties>
</file>