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80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9" r:id="rId18"/>
    <p:sldId id="276" r:id="rId19"/>
    <p:sldId id="275" r:id="rId20"/>
    <p:sldId id="273" r:id="rId21"/>
    <p:sldId id="278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79965" autoAdjust="0"/>
  </p:normalViewPr>
  <p:slideViewPr>
    <p:cSldViewPr>
      <p:cViewPr>
        <p:scale>
          <a:sx n="70" d="100"/>
          <a:sy n="70" d="100"/>
        </p:scale>
        <p:origin x="-51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M:\Resources\Spanish\Y9_Spanish_2011\Term2_Media_1\ElCine_Leccion1_SL1.wa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5662"/>
  <ax:ocxPr ax:name="_cy" ax:value="1455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M:\Resources\Spanish\Y9_Spanish_2011\Term2_Media_1\ElCine_Leccion1_SL2.wa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191"/>
  <ax:ocxPr ax:name="_cy" ax:value="150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D728B0-E959-4AEB-A3A0-7482FBB610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AfL</a:t>
            </a:r>
            <a:r>
              <a:rPr lang="en-GB" baseline="0" dirty="0" smtClean="0"/>
              <a:t>  Students read 2 each of other students’ Morph stories from </a:t>
            </a:r>
            <a:r>
              <a:rPr lang="en-GB" baseline="0" dirty="0" err="1" smtClean="0"/>
              <a:t>HW</a:t>
            </a:r>
            <a:r>
              <a:rPr lang="en-GB" baseline="0" dirty="0" smtClean="0"/>
              <a:t> and write a comment on the bottom.  2* and a wish style.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PEA = Presentation, Effort and Achievement (1 = excellent – 5  scale)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728B0-E959-4AEB-A3A0-7482FBB6109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0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19BAB-BE5B-4DD8-8286-B4627997BE1B}" type="slidenum">
              <a:rPr lang="en-GB"/>
              <a:pPr/>
              <a:t>15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Amigos 2. Tema 4. Track 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ED4E4-6959-44C7-AE17-C4CF9CE6E67A}" type="slidenum">
              <a:rPr lang="en-GB"/>
              <a:pPr/>
              <a:t>18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Es mejor que los estudiantes escriban el nombre del tipo de película que les gusta a los personajes de la audición, ya que hablan de m</a:t>
            </a:r>
            <a:r>
              <a:rPr lang="en-US">
                <a:cs typeface="Arial" pitchFamily="34" charset="0"/>
              </a:rPr>
              <a:t>á</a:t>
            </a:r>
            <a:r>
              <a:rPr lang="es-ES_tradnl"/>
              <a:t>s tipos de películas que de las opciones que hay propuestas. Listos2 CD3. New6_10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53221-95A6-4AA5-B20E-4640C06A3AA6}" type="slidenum">
              <a:rPr lang="en-GB"/>
              <a:pPr/>
              <a:t>19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Hay seis tipos de películas escondidas detrás de los números. Es un ejercicio para repasar tanto los números como las películas.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658B7-0C59-4E65-94F7-A39CD366CBF6}" type="slidenum">
              <a:rPr lang="en-GB"/>
              <a:pPr/>
              <a:t>20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Hay cuatro películas escondidas detrás de los números. Esta opción est</a:t>
            </a:r>
            <a:r>
              <a:rPr lang="en-US">
                <a:cs typeface="Arial" pitchFamily="34" charset="0"/>
              </a:rPr>
              <a:t>á pensada</a:t>
            </a:r>
            <a:r>
              <a:rPr lang="es-ES_tradnl"/>
              <a:t> para SL ya que los números representan menos dificultad.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F9701-249C-43A0-98A9-F0857B0ECA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7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B0798-E654-4C0A-B009-ED9BB76FF2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2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8035D-D26F-443F-8EE7-C841560773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FADB-C936-49AD-B3BB-47E11B1D4E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4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F0BB-08DF-4401-8B9E-6007DEAFE6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7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6AF3-5AE9-49BE-A1AD-3F273DF2D0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1A607-AB3B-499E-A022-709BA19391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C1961-CDC2-4B21-83A3-B80BB40141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83A7-940F-4B8A-A7A9-D3497EE62C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BFF36-B90A-44A5-AD1B-1E32DBCFF5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6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B4775-19F5-42E3-AB19-695380B6C9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C9B5A6-E64F-4530-8CB1-275953DD6A8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300288" y="1095375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latin typeface="Goudy Stout" pitchFamily="18" charset="0"/>
              </a:rPr>
              <a:t>HOY VAMOS A: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7088" y="2193925"/>
            <a:ext cx="3468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000" b="1">
                <a:latin typeface="Verdana" pitchFamily="34" charset="0"/>
              </a:rPr>
              <a:t>1. Reconocer películas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27088" y="2986088"/>
            <a:ext cx="452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latin typeface="Verdana" pitchFamily="34" charset="0"/>
              </a:rPr>
              <a:t>2. </a:t>
            </a:r>
            <a:r>
              <a:rPr lang="es-ES_tradnl" sz="2000" b="1">
                <a:latin typeface="Verdana" pitchFamily="34" charset="0"/>
              </a:rPr>
              <a:t>Aprender tipos de películas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27088" y="3706813"/>
            <a:ext cx="382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000" b="1">
                <a:latin typeface="Verdana" pitchFamily="34" charset="0"/>
              </a:rPr>
              <a:t>3. Opinar sobre películas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27088" y="4425950"/>
            <a:ext cx="363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latin typeface="Verdana" pitchFamily="34" charset="0"/>
              </a:rPr>
              <a:t>4. </a:t>
            </a:r>
            <a:r>
              <a:rPr lang="es-ES_tradnl" sz="2000" b="1">
                <a:latin typeface="Verdana" pitchFamily="34" charset="0"/>
              </a:rPr>
              <a:t>Repasar los números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31751" grpId="0"/>
      <p:bldP spid="317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60350"/>
            <a:ext cx="4322763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60613" y="4724400"/>
            <a:ext cx="429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 terror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11413" y="5945188"/>
            <a:ext cx="4392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 miedo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256088" y="5357813"/>
            <a:ext cx="387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latin typeface="Rockwell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92150"/>
            <a:ext cx="4065588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7450" y="5297488"/>
            <a:ext cx="6513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 dibujos animados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36613"/>
            <a:ext cx="4154488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11413" y="5297488"/>
            <a:ext cx="4471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 guerra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321175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05063" y="5081588"/>
            <a:ext cx="432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del oeste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igh-school-mus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42963"/>
            <a:ext cx="4305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48038" y="4935538"/>
            <a:ext cx="2225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 </a:t>
            </a:r>
            <a:r>
              <a:rPr lang="es-ES_tradnl" sz="3200" dirty="0">
                <a:latin typeface="Rockwell" pitchFamily="18" charset="0"/>
              </a:rPr>
              <a:t>musical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73088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92150"/>
            <a:ext cx="181927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2550"/>
            <a:ext cx="5362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523875" cy="579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1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06588" y="5300663"/>
            <a:ext cx="504825" cy="579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2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636963" y="5300663"/>
            <a:ext cx="503237" cy="579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3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219700" y="5300663"/>
            <a:ext cx="504825" cy="579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4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091363" y="5300663"/>
            <a:ext cx="576262" cy="579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5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79388" y="5876925"/>
            <a:ext cx="504825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c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906588" y="5870575"/>
            <a:ext cx="504825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h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636963" y="5876925"/>
            <a:ext cx="503237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b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221288" y="5870575"/>
            <a:ext cx="503237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i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092950" y="5876925"/>
            <a:ext cx="574675" cy="579438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Rockwell" pitchFamily="18" charset="0"/>
              </a:rPr>
              <a:t>d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29" name="WindowsMediaPlayer1" r:id="rId2" imgW="2038095" imgH="523810"/>
        </mc:Choice>
        <mc:Fallback>
          <p:control name="WindowsMediaPlayer1" r:id="rId2" imgW="2038095" imgH="52381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0213" y="100013"/>
                  <a:ext cx="2039937" cy="520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  <p:bldP spid="21522" grpId="0" animBg="1"/>
      <p:bldP spid="21523" grpId="0" animBg="1"/>
      <p:bldP spid="21524" grpId="0" animBg="1"/>
      <p:bldP spid="215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2" name="Group 54"/>
          <p:cNvGraphicFramePr>
            <a:graphicFrameLocks noGrp="1"/>
          </p:cNvGraphicFramePr>
          <p:nvPr/>
        </p:nvGraphicFramePr>
        <p:xfrm>
          <a:off x="0" y="0"/>
          <a:ext cx="903605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294005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581275"/>
            <a:ext cx="18002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1800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1800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7425"/>
            <a:ext cx="1762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7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97425"/>
            <a:ext cx="17335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17716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59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7335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0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61" name="Picture 5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17526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00FF"/>
          </a:solidFill>
          <a:ln/>
        </p:spPr>
        <p:txBody>
          <a:bodyPr/>
          <a:lstStyle/>
          <a:p>
            <a:r>
              <a:rPr lang="en-US" sz="4000">
                <a:latin typeface="Showcard Gothic" pitchFamily="82" charset="0"/>
              </a:rPr>
              <a:t>Busca las parejas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sz="2000"/>
              <a:t>Una película romántica</a:t>
            </a:r>
          </a:p>
          <a:p>
            <a:r>
              <a:rPr lang="es-ES_tradnl" sz="2000"/>
              <a:t>Una película polic</a:t>
            </a:r>
            <a:r>
              <a:rPr lang="en-US" sz="2000"/>
              <a:t>í</a:t>
            </a:r>
            <a:r>
              <a:rPr lang="es-ES_tradnl" sz="2000"/>
              <a:t>aca</a:t>
            </a:r>
          </a:p>
          <a:p>
            <a:r>
              <a:rPr lang="es-ES_tradnl" sz="2000"/>
              <a:t>Una película cómica</a:t>
            </a:r>
          </a:p>
          <a:p>
            <a:r>
              <a:rPr lang="es-ES_tradnl" sz="2000"/>
              <a:t>Una película de acción</a:t>
            </a:r>
          </a:p>
          <a:p>
            <a:r>
              <a:rPr lang="es-ES_tradnl" sz="2000"/>
              <a:t>Una película de ciencia ficción</a:t>
            </a:r>
          </a:p>
          <a:p>
            <a:r>
              <a:rPr lang="es-ES_tradnl" sz="2000"/>
              <a:t>Una película de terror</a:t>
            </a:r>
          </a:p>
          <a:p>
            <a:r>
              <a:rPr lang="es-ES_tradnl" sz="2000"/>
              <a:t>Una película de dibujos animados</a:t>
            </a:r>
          </a:p>
          <a:p>
            <a:r>
              <a:rPr lang="es-ES_tradnl" sz="2000"/>
              <a:t>Una película de guerra</a:t>
            </a:r>
          </a:p>
          <a:p>
            <a:r>
              <a:rPr lang="es-ES_tradnl" sz="2000"/>
              <a:t>Una película del oeste</a:t>
            </a:r>
          </a:p>
          <a:p>
            <a:r>
              <a:rPr lang="es-ES_tradnl" sz="2000"/>
              <a:t>Un musical</a:t>
            </a:r>
          </a:p>
          <a:p>
            <a:endParaRPr lang="es-ES_tradnl" sz="2000"/>
          </a:p>
          <a:p>
            <a:endParaRPr lang="es-ES_tradnl" sz="2400"/>
          </a:p>
          <a:p>
            <a:endParaRPr lang="es-ES_tradnl" sz="2400"/>
          </a:p>
          <a:p>
            <a:endParaRPr lang="es-ES_tradnl" sz="2400"/>
          </a:p>
          <a:p>
            <a:endParaRPr lang="es-ES_tradnl" sz="2400"/>
          </a:p>
          <a:p>
            <a:endParaRPr lang="es-ES_tradnl" sz="2400"/>
          </a:p>
          <a:p>
            <a:endParaRPr lang="es-ES_tradnl" sz="2400"/>
          </a:p>
          <a:p>
            <a:endParaRPr lang="en-GB" sz="240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00200"/>
            <a:ext cx="3754437" cy="4525963"/>
          </a:xfrm>
        </p:spPr>
        <p:txBody>
          <a:bodyPr/>
          <a:lstStyle/>
          <a:p>
            <a:r>
              <a:rPr lang="en-GB" sz="2000">
                <a:solidFill>
                  <a:schemeClr val="accent2"/>
                </a:solidFill>
              </a:rPr>
              <a:t>A horror film</a:t>
            </a:r>
          </a:p>
          <a:p>
            <a:r>
              <a:rPr lang="en-GB" sz="2000">
                <a:solidFill>
                  <a:schemeClr val="accent2"/>
                </a:solidFill>
              </a:rPr>
              <a:t>A musical</a:t>
            </a:r>
          </a:p>
          <a:p>
            <a:r>
              <a:rPr lang="en-GB" sz="2000">
                <a:solidFill>
                  <a:schemeClr val="accent2"/>
                </a:solidFill>
              </a:rPr>
              <a:t>A animated film</a:t>
            </a:r>
          </a:p>
          <a:p>
            <a:r>
              <a:rPr lang="en-GB" sz="2000">
                <a:solidFill>
                  <a:schemeClr val="accent2"/>
                </a:solidFill>
              </a:rPr>
              <a:t>A romantic film</a:t>
            </a:r>
          </a:p>
          <a:p>
            <a:r>
              <a:rPr lang="en-GB" sz="2000">
                <a:solidFill>
                  <a:schemeClr val="accent2"/>
                </a:solidFill>
              </a:rPr>
              <a:t>A western</a:t>
            </a:r>
          </a:p>
          <a:p>
            <a:r>
              <a:rPr lang="en-GB" sz="2000">
                <a:solidFill>
                  <a:schemeClr val="accent2"/>
                </a:solidFill>
              </a:rPr>
              <a:t>A detective film</a:t>
            </a:r>
          </a:p>
          <a:p>
            <a:r>
              <a:rPr lang="en-GB" sz="2000">
                <a:solidFill>
                  <a:schemeClr val="accent2"/>
                </a:solidFill>
              </a:rPr>
              <a:t>A war film</a:t>
            </a:r>
          </a:p>
          <a:p>
            <a:r>
              <a:rPr lang="en-GB" sz="2000">
                <a:solidFill>
                  <a:schemeClr val="accent2"/>
                </a:solidFill>
              </a:rPr>
              <a:t>A science fiction film</a:t>
            </a:r>
          </a:p>
          <a:p>
            <a:r>
              <a:rPr lang="en-GB" sz="2000">
                <a:solidFill>
                  <a:schemeClr val="accent2"/>
                </a:solidFill>
              </a:rPr>
              <a:t>A comedy</a:t>
            </a:r>
          </a:p>
          <a:p>
            <a:r>
              <a:rPr lang="en-GB" sz="2000">
                <a:solidFill>
                  <a:schemeClr val="accent2"/>
                </a:solidFill>
              </a:rPr>
              <a:t>An action film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7950" y="44450"/>
            <a:ext cx="8964613" cy="51911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Showcard Gothic" pitchFamily="82" charset="0"/>
                <a:cs typeface="Arial" pitchFamily="34" charset="0"/>
              </a:rPr>
              <a:t>¿QUÉ PELÍCULAS TE GUSTAN?</a:t>
            </a:r>
          </a:p>
        </p:txBody>
      </p:sp>
      <p:pic>
        <p:nvPicPr>
          <p:cNvPr id="25631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2037"/>
            <a:ext cx="492125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11188" y="6513513"/>
            <a:ext cx="681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900">
                <a:latin typeface="Goudy Stout" pitchFamily="18" charset="0"/>
              </a:rPr>
              <a:t>Cine</a:t>
            </a:r>
          </a:p>
        </p:txBody>
      </p:sp>
      <p:graphicFrame>
        <p:nvGraphicFramePr>
          <p:cNvPr id="25682" name="Group 82"/>
          <p:cNvGraphicFramePr>
            <a:graphicFrameLocks noGrp="1"/>
          </p:cNvGraphicFramePr>
          <p:nvPr/>
        </p:nvGraphicFramePr>
        <p:xfrm>
          <a:off x="34925" y="3644900"/>
          <a:ext cx="9072563" cy="2663826"/>
        </p:xfrm>
        <a:graphic>
          <a:graphicData uri="http://schemas.openxmlformats.org/drawingml/2006/table">
            <a:tbl>
              <a:tblPr/>
              <a:tblGrid>
                <a:gridCol w="1814513"/>
                <a:gridCol w="1570037"/>
                <a:gridCol w="1728788"/>
                <a:gridCol w="2144712"/>
                <a:gridCol w="1814513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 gustan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¿por qué?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le gustan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¿por qué no?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ALEJANDRO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MIRIAM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MIGUEL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1835150" y="4076700"/>
            <a:ext cx="1368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600"/>
              <a:t>Las películas</a:t>
            </a:r>
          </a:p>
          <a:p>
            <a:r>
              <a:rPr lang="es-ES_tradnl" sz="1600"/>
              <a:t>de acción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3411538" y="40767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Porque son</a:t>
            </a:r>
          </a:p>
          <a:p>
            <a:r>
              <a:rPr lang="en-GB" sz="1600"/>
              <a:t>emocionantes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1763713" y="4652963"/>
            <a:ext cx="1728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600"/>
              <a:t>Las películas</a:t>
            </a:r>
          </a:p>
          <a:p>
            <a:r>
              <a:rPr lang="es-ES_tradnl" sz="1600"/>
              <a:t>de ciencia ficción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1763713" y="5224463"/>
            <a:ext cx="1368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600"/>
              <a:t>Las películas</a:t>
            </a:r>
          </a:p>
          <a:p>
            <a:r>
              <a:rPr lang="es-ES_tradnl" sz="1600"/>
              <a:t>de terror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124450" y="5287963"/>
            <a:ext cx="218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400"/>
              <a:t>Las películas románticas,</a:t>
            </a:r>
          </a:p>
          <a:p>
            <a:r>
              <a:rPr lang="es-ES_tradnl" sz="1400"/>
              <a:t>ni las cómicas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148263" y="5800725"/>
            <a:ext cx="1368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600"/>
              <a:t>Las películas</a:t>
            </a:r>
          </a:p>
          <a:p>
            <a:r>
              <a:rPr lang="es-ES_tradnl" sz="1600"/>
              <a:t>de terror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1763713" y="5800725"/>
            <a:ext cx="1209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600"/>
              <a:t>Los dibujos</a:t>
            </a:r>
          </a:p>
          <a:p>
            <a:r>
              <a:rPr lang="es-ES_tradnl" sz="1600"/>
              <a:t>animados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3419475" y="4648200"/>
            <a:ext cx="1731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Porque son</a:t>
            </a:r>
          </a:p>
          <a:p>
            <a:r>
              <a:rPr lang="en-GB" sz="1600"/>
              <a:t>muy interesantes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7445375" y="5295900"/>
            <a:ext cx="1222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Porque son</a:t>
            </a:r>
          </a:p>
          <a:p>
            <a:r>
              <a:rPr lang="en-GB" sz="1600"/>
              <a:t>aburridas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685" name="WindowsMediaPlayer1" r:id="rId2" imgW="2228571" imgH="542857"/>
        </mc:Choice>
        <mc:Fallback>
          <p:control name="WindowsMediaPlayer1" r:id="rId2" imgW="2228571" imgH="542857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5150" y="549275"/>
                  <a:ext cx="2228850" cy="542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2" grpId="0"/>
      <p:bldP spid="25673" grpId="0"/>
      <p:bldP spid="25674" grpId="0"/>
      <p:bldP spid="25676" grpId="0"/>
      <p:bldP spid="25677" grpId="0"/>
      <p:bldP spid="25678" grpId="0"/>
      <p:bldP spid="25679" grpId="0"/>
      <p:bldP spid="25680" grpId="0"/>
      <p:bldP spid="256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igh-school-mus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20891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1327150"/>
            <a:ext cx="249237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429125"/>
            <a:ext cx="252095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9523">
            <a:off x="6156325" y="3716338"/>
            <a:ext cx="21907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429000"/>
            <a:ext cx="245427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08063"/>
            <a:ext cx="193198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331913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111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924300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112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219700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113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516688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114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516688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115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331913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116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627313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117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6513" y="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118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7812088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119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1331913" y="393382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120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2627313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200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812088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200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219700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101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219700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215</a:t>
            </a: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627313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233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1331913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224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36513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264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516688" y="97948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370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5219700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600</a:t>
            </a: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6516688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777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34925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666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5219700" y="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555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3924300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299</a:t>
            </a: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6516688" y="58753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656</a:t>
            </a: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7812088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919</a:t>
            </a: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7812088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444</a:t>
            </a: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1331913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414</a:t>
            </a: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6516688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810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627313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316</a:t>
            </a: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36513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516</a:t>
            </a: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1331913" y="19891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515</a:t>
            </a: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3924300" y="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516</a:t>
            </a: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7812088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517</a:t>
            </a: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34925" y="19891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60</a:t>
            </a: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6516688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70</a:t>
            </a: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36513" y="28527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570</a:t>
            </a: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3924300" y="48672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1000</a:t>
            </a: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5219700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904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2627313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803</a:t>
            </a: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7812088" y="19891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207</a:t>
            </a: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2627313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701</a:t>
            </a: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3924300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501</a:t>
            </a: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0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505</a:t>
            </a: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7812088" y="580548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406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3924300" y="39322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88</a:t>
            </a: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1331913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888</a:t>
            </a: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3924300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999</a:t>
            </a: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5219700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567</a:t>
            </a: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2627313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775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4" dur="1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0" dur="1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8" dur="1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8" dur="1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4" dur="1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0" dur="1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6" dur="1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2" dur="1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8" dur="1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3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0" dur="1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6" dur="1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3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3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8" dur="1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4" dur="1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3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0" dur="1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3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6" dur="1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2" dur="1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3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8" dur="1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3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4" dur="1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0" dur="1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3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6" dur="1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2" dur="1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8" dur="1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4" dur="1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3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0" dur="1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3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6" dur="1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2" dur="1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3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 nodeType="clickPar">
                      <p:stCondLst>
                        <p:cond delay="0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8" dur="1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3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 nodeType="clickPar">
                      <p:stCondLst>
                        <p:cond delay="0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4" dur="1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9"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2" grpId="0" animBg="1"/>
      <p:bldP spid="23593" grpId="0" animBg="1"/>
      <p:bldP spid="23594" grpId="0" animBg="1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  <p:bldP spid="236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seful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965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428750" y="57150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>
                <a:latin typeface="AntigoniBd" pitchFamily="34" charset="0"/>
              </a:rPr>
              <a:t>Pienso que...</a:t>
            </a:r>
            <a:endParaRPr lang="en-US" sz="3600">
              <a:latin typeface="AntigoniB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9642"/>
              </p:ext>
            </p:extLst>
          </p:nvPr>
        </p:nvGraphicFramePr>
        <p:xfrm>
          <a:off x="285750" y="1785938"/>
          <a:ext cx="3071813" cy="2858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813"/>
              </a:tblGrid>
              <a:tr h="490934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tu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historia</a:t>
                      </a:r>
                      <a:endParaRPr lang="en-US" sz="2400" dirty="0"/>
                    </a:p>
                  </a:txBody>
                  <a:tcPr marL="91439" marR="91439"/>
                </a:tc>
              </a:tr>
              <a:tr h="51501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vocabulario</a:t>
                      </a:r>
                      <a:endParaRPr lang="en-US" sz="2400" dirty="0"/>
                    </a:p>
                  </a:txBody>
                  <a:tcPr marL="91439" marR="91439"/>
                </a:tc>
              </a:tr>
              <a:tr h="51501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 </a:t>
                      </a:r>
                      <a:r>
                        <a:rPr lang="en-GB" sz="2400" dirty="0" err="1" smtClean="0"/>
                        <a:t>diálogo</a:t>
                      </a:r>
                      <a:endParaRPr lang="en-US" sz="2400" dirty="0"/>
                    </a:p>
                  </a:txBody>
                  <a:tcPr marL="91439" marR="91439"/>
                </a:tc>
              </a:tr>
              <a:tr h="51501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uso</a:t>
                      </a:r>
                      <a:r>
                        <a:rPr lang="en-GB" sz="2400" baseline="0" dirty="0" smtClean="0"/>
                        <a:t> del pretérito</a:t>
                      </a:r>
                      <a:endParaRPr lang="en-US" sz="2400" dirty="0"/>
                    </a:p>
                  </a:txBody>
                  <a:tcPr marL="91439" marR="91439"/>
                </a:tc>
              </a:tr>
              <a:tr h="51501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 </a:t>
                      </a:r>
                      <a:r>
                        <a:rPr lang="en-GB" sz="2400" dirty="0" err="1" smtClean="0"/>
                        <a:t>secuencia</a:t>
                      </a:r>
                      <a:r>
                        <a:rPr lang="en-GB" sz="2400" dirty="0" smtClean="0"/>
                        <a:t> (los enlaces)</a:t>
                      </a:r>
                      <a:endParaRPr lang="en-US" sz="24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4118" name="TextBox 4"/>
          <p:cNvSpPr txBox="1">
            <a:spLocks noChangeArrowheads="1"/>
          </p:cNvSpPr>
          <p:nvPr/>
        </p:nvSpPr>
        <p:spPr bwMode="auto">
          <a:xfrm>
            <a:off x="3136556" y="3212976"/>
            <a:ext cx="2000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5400" dirty="0" err="1">
                <a:latin typeface="AntigoniBd" pitchFamily="34" charset="0"/>
              </a:rPr>
              <a:t>fue</a:t>
            </a:r>
            <a:endParaRPr lang="en-US" sz="5400" dirty="0">
              <a:latin typeface="AntigoniB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70975"/>
              </p:ext>
            </p:extLst>
          </p:nvPr>
        </p:nvGraphicFramePr>
        <p:xfrm>
          <a:off x="6660232" y="332656"/>
          <a:ext cx="2126581" cy="5092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581"/>
              </a:tblGrid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creativo</a:t>
                      </a:r>
                      <a:r>
                        <a:rPr lang="en-GB" sz="2400" dirty="0" smtClean="0"/>
                        <a:t>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efectivo</a:t>
                      </a:r>
                      <a:r>
                        <a:rPr lang="en-GB" sz="2400" dirty="0" smtClean="0"/>
                        <a:t>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correcto/a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incorrecto</a:t>
                      </a:r>
                      <a:r>
                        <a:rPr lang="en-US" sz="2400" dirty="0" smtClean="0"/>
                        <a:t>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seguro</a:t>
                      </a:r>
                      <a:r>
                        <a:rPr lang="en-GB" sz="2400" dirty="0" smtClean="0"/>
                        <a:t>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inseguro</a:t>
                      </a:r>
                      <a:r>
                        <a:rPr lang="en-GB" sz="2400" dirty="0" smtClean="0"/>
                        <a:t>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diferente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imaginativo</a:t>
                      </a:r>
                      <a:r>
                        <a:rPr lang="en-GB" sz="2400" dirty="0" smtClean="0"/>
                        <a:t>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organizado/a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  <a:tr h="5149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interesante</a:t>
                      </a:r>
                      <a:endParaRPr lang="en-US" sz="2400" dirty="0"/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63988"/>
              </p:ext>
            </p:extLst>
          </p:nvPr>
        </p:nvGraphicFramePr>
        <p:xfrm>
          <a:off x="4788024" y="2564904"/>
          <a:ext cx="1714500" cy="2001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/>
              </a:tblGrid>
              <a:tr h="45710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muy</a:t>
                      </a:r>
                      <a:endParaRPr lang="en-US" sz="2400" dirty="0"/>
                    </a:p>
                  </a:txBody>
                  <a:tcPr marL="91439" marR="91439" marT="45710" marB="45710"/>
                </a:tc>
              </a:tr>
              <a:tr h="5149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bastante</a:t>
                      </a:r>
                      <a:endParaRPr lang="en-US" sz="2400" dirty="0"/>
                    </a:p>
                  </a:txBody>
                  <a:tcPr marL="91439" marR="91439" marT="45710" marB="45710"/>
                </a:tc>
              </a:tr>
              <a:tr h="51491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relativamente</a:t>
                      </a:r>
                      <a:endParaRPr lang="en-US" sz="2000" dirty="0"/>
                    </a:p>
                  </a:txBody>
                  <a:tcPr marL="91439" marR="91439" marT="45710" marB="45710"/>
                </a:tc>
              </a:tr>
              <a:tr h="5149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poco</a:t>
                      </a:r>
                      <a:endParaRPr lang="en-US" sz="2400" dirty="0"/>
                    </a:p>
                  </a:txBody>
                  <a:tcPr marL="91439" marR="91439" marT="45710" marB="4571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496" y="5524677"/>
            <a:ext cx="867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ntigoniBd" pitchFamily="34" charset="0"/>
              </a:rPr>
              <a:t>Para </a:t>
            </a:r>
            <a:r>
              <a:rPr lang="en-GB" sz="2800" dirty="0" err="1" smtClean="0">
                <a:latin typeface="AntigoniBd" pitchFamily="34" charset="0"/>
              </a:rPr>
              <a:t>mejorar</a:t>
            </a:r>
            <a:r>
              <a:rPr lang="en-GB" sz="2800" dirty="0" smtClean="0">
                <a:latin typeface="AntigoniBd" pitchFamily="34" charset="0"/>
              </a:rPr>
              <a:t>, </a:t>
            </a:r>
            <a:r>
              <a:rPr lang="en-GB" sz="2800" dirty="0" err="1" smtClean="0">
                <a:latin typeface="AntigoniBd" pitchFamily="34" charset="0"/>
              </a:rPr>
              <a:t>debes</a:t>
            </a:r>
            <a:endParaRPr lang="en-GB" sz="2800" dirty="0">
              <a:latin typeface="AntigoniBd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13342"/>
              </p:ext>
            </p:extLst>
          </p:nvPr>
        </p:nvGraphicFramePr>
        <p:xfrm>
          <a:off x="3707904" y="4653136"/>
          <a:ext cx="2736304" cy="2126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</a:tblGrid>
              <a:tr h="45710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comprobar</a:t>
                      </a:r>
                      <a:r>
                        <a:rPr lang="en-GB" sz="1800" baseline="0" dirty="0" smtClean="0"/>
                        <a:t> los </a:t>
                      </a:r>
                      <a:r>
                        <a:rPr lang="en-GB" sz="1800" baseline="0" dirty="0" err="1" smtClean="0"/>
                        <a:t>verbos</a:t>
                      </a:r>
                      <a:endParaRPr lang="en-US" sz="1800" dirty="0"/>
                    </a:p>
                  </a:txBody>
                  <a:tcPr marL="91439" marR="91439" marT="45710" marB="45710"/>
                </a:tc>
              </a:tr>
              <a:tr h="5149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inclu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800" dirty="0" err="1" smtClean="0"/>
                        <a:t>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vocabulario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más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interesante</a:t>
                      </a:r>
                      <a:endParaRPr lang="en-US" sz="1800" dirty="0"/>
                    </a:p>
                  </a:txBody>
                  <a:tcPr marL="91439" marR="91439" marT="45710" marB="45710"/>
                </a:tc>
              </a:tr>
              <a:tr h="5149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dedicar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más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tiempo</a:t>
                      </a:r>
                      <a:endParaRPr lang="en-US" sz="2000" dirty="0"/>
                    </a:p>
                  </a:txBody>
                  <a:tcPr marL="91439" marR="91439" marT="45710" marB="45710"/>
                </a:tc>
              </a:tr>
              <a:tr h="5149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incluir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más</a:t>
                      </a:r>
                      <a:r>
                        <a:rPr lang="en-US" sz="2000" baseline="0" dirty="0" smtClean="0"/>
                        <a:t> enlaces</a:t>
                      </a:r>
                      <a:endParaRPr lang="en-US" sz="2000" dirty="0"/>
                    </a:p>
                  </a:txBody>
                  <a:tcPr marL="91439" marR="91439" marT="45710" marB="4571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14529"/>
              </p:ext>
            </p:extLst>
          </p:nvPr>
        </p:nvGraphicFramePr>
        <p:xfrm>
          <a:off x="7596336" y="5524677"/>
          <a:ext cx="7437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872"/>
                <a:gridCol w="371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igh-school-mus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37075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24815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57200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1331913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24</a:t>
            </a:r>
          </a:p>
        </p:txBody>
      </p: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3924300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12</a:t>
            </a: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5219700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27</a:t>
            </a: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6516688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19</a:t>
            </a: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6516688" y="48672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45</a:t>
            </a:r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1331913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20</a:t>
            </a:r>
          </a:p>
        </p:txBody>
      </p:sp>
      <p:sp>
        <p:nvSpPr>
          <p:cNvPr id="19537" name="Rectangle 81"/>
          <p:cNvSpPr>
            <a:spLocks noChangeArrowheads="1"/>
          </p:cNvSpPr>
          <p:nvPr/>
        </p:nvSpPr>
        <p:spPr bwMode="auto">
          <a:xfrm>
            <a:off x="2627313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50</a:t>
            </a:r>
          </a:p>
        </p:txBody>
      </p:sp>
      <p:sp>
        <p:nvSpPr>
          <p:cNvPr id="19538" name="Rectangle 82"/>
          <p:cNvSpPr>
            <a:spLocks noChangeArrowheads="1"/>
          </p:cNvSpPr>
          <p:nvPr/>
        </p:nvSpPr>
        <p:spPr bwMode="auto">
          <a:xfrm>
            <a:off x="36513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</a:t>
            </a:r>
          </a:p>
        </p:txBody>
      </p:sp>
      <p:sp>
        <p:nvSpPr>
          <p:cNvPr id="19539" name="Rectangle 83"/>
          <p:cNvSpPr>
            <a:spLocks noChangeArrowheads="1"/>
          </p:cNvSpPr>
          <p:nvPr/>
        </p:nvSpPr>
        <p:spPr bwMode="auto">
          <a:xfrm>
            <a:off x="7812088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36</a:t>
            </a:r>
          </a:p>
        </p:txBody>
      </p:sp>
      <p:sp>
        <p:nvSpPr>
          <p:cNvPr id="19540" name="Rectangle 84"/>
          <p:cNvSpPr>
            <a:spLocks noChangeArrowheads="1"/>
          </p:cNvSpPr>
          <p:nvPr/>
        </p:nvSpPr>
        <p:spPr bwMode="auto">
          <a:xfrm>
            <a:off x="1331913" y="393382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25</a:t>
            </a:r>
          </a:p>
        </p:txBody>
      </p:sp>
      <p:sp>
        <p:nvSpPr>
          <p:cNvPr id="19541" name="Rectangle 85"/>
          <p:cNvSpPr>
            <a:spLocks noChangeArrowheads="1"/>
          </p:cNvSpPr>
          <p:nvPr/>
        </p:nvSpPr>
        <p:spPr bwMode="auto">
          <a:xfrm>
            <a:off x="2627313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5</a:t>
            </a:r>
          </a:p>
        </p:txBody>
      </p:sp>
      <p:sp>
        <p:nvSpPr>
          <p:cNvPr id="19542" name="Rectangle 86"/>
          <p:cNvSpPr>
            <a:spLocks noChangeArrowheads="1"/>
          </p:cNvSpPr>
          <p:nvPr/>
        </p:nvSpPr>
        <p:spPr bwMode="auto">
          <a:xfrm>
            <a:off x="7812088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18</a:t>
            </a:r>
          </a:p>
        </p:txBody>
      </p:sp>
      <p:sp>
        <p:nvSpPr>
          <p:cNvPr id="19543" name="Rectangle 87"/>
          <p:cNvSpPr>
            <a:spLocks noChangeArrowheads="1"/>
          </p:cNvSpPr>
          <p:nvPr/>
        </p:nvSpPr>
        <p:spPr bwMode="auto">
          <a:xfrm>
            <a:off x="5219700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15</a:t>
            </a:r>
          </a:p>
        </p:txBody>
      </p:sp>
      <p:sp>
        <p:nvSpPr>
          <p:cNvPr id="19544" name="Rectangle 88"/>
          <p:cNvSpPr>
            <a:spLocks noChangeArrowheads="1"/>
          </p:cNvSpPr>
          <p:nvPr/>
        </p:nvSpPr>
        <p:spPr bwMode="auto">
          <a:xfrm>
            <a:off x="5219700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42</a:t>
            </a:r>
          </a:p>
        </p:txBody>
      </p:sp>
      <p:sp>
        <p:nvSpPr>
          <p:cNvPr id="19545" name="Rectangle 89"/>
          <p:cNvSpPr>
            <a:spLocks noChangeArrowheads="1"/>
          </p:cNvSpPr>
          <p:nvPr/>
        </p:nvSpPr>
        <p:spPr bwMode="auto">
          <a:xfrm>
            <a:off x="2627313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28</a:t>
            </a:r>
          </a:p>
        </p:txBody>
      </p:sp>
      <p:sp>
        <p:nvSpPr>
          <p:cNvPr id="19546" name="Rectangle 90"/>
          <p:cNvSpPr>
            <a:spLocks noChangeArrowheads="1"/>
          </p:cNvSpPr>
          <p:nvPr/>
        </p:nvSpPr>
        <p:spPr bwMode="auto">
          <a:xfrm>
            <a:off x="1331913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32</a:t>
            </a:r>
          </a:p>
        </p:txBody>
      </p:sp>
      <p:sp>
        <p:nvSpPr>
          <p:cNvPr id="19547" name="Rectangle 91"/>
          <p:cNvSpPr>
            <a:spLocks noChangeArrowheads="1"/>
          </p:cNvSpPr>
          <p:nvPr/>
        </p:nvSpPr>
        <p:spPr bwMode="auto">
          <a:xfrm>
            <a:off x="36513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41</a:t>
            </a:r>
          </a:p>
        </p:txBody>
      </p:sp>
      <p:sp>
        <p:nvSpPr>
          <p:cNvPr id="19548" name="Rectangle 92"/>
          <p:cNvSpPr>
            <a:spLocks noChangeArrowheads="1"/>
          </p:cNvSpPr>
          <p:nvPr/>
        </p:nvSpPr>
        <p:spPr bwMode="auto">
          <a:xfrm>
            <a:off x="6516688" y="97948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</a:t>
            </a:r>
          </a:p>
        </p:txBody>
      </p:sp>
      <p:sp>
        <p:nvSpPr>
          <p:cNvPr id="19549" name="Rectangle 93"/>
          <p:cNvSpPr>
            <a:spLocks noChangeArrowheads="1"/>
          </p:cNvSpPr>
          <p:nvPr/>
        </p:nvSpPr>
        <p:spPr bwMode="auto">
          <a:xfrm>
            <a:off x="5219700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30</a:t>
            </a:r>
          </a:p>
        </p:txBody>
      </p:sp>
      <p:sp>
        <p:nvSpPr>
          <p:cNvPr id="19550" name="Rectangle 94"/>
          <p:cNvSpPr>
            <a:spLocks noChangeArrowheads="1"/>
          </p:cNvSpPr>
          <p:nvPr/>
        </p:nvSpPr>
        <p:spPr bwMode="auto">
          <a:xfrm>
            <a:off x="6516688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44</a:t>
            </a:r>
          </a:p>
        </p:txBody>
      </p:sp>
      <p:sp>
        <p:nvSpPr>
          <p:cNvPr id="19551" name="Rectangle 95"/>
          <p:cNvSpPr>
            <a:spLocks noChangeArrowheads="1"/>
          </p:cNvSpPr>
          <p:nvPr/>
        </p:nvSpPr>
        <p:spPr bwMode="auto">
          <a:xfrm>
            <a:off x="36513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22</a:t>
            </a:r>
          </a:p>
        </p:txBody>
      </p:sp>
      <p:sp>
        <p:nvSpPr>
          <p:cNvPr id="19552" name="Rectangle 96"/>
          <p:cNvSpPr>
            <a:spLocks noChangeArrowheads="1"/>
          </p:cNvSpPr>
          <p:nvPr/>
        </p:nvSpPr>
        <p:spPr bwMode="auto">
          <a:xfrm>
            <a:off x="5219700" y="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7</a:t>
            </a:r>
          </a:p>
        </p:txBody>
      </p:sp>
      <p:sp>
        <p:nvSpPr>
          <p:cNvPr id="19553" name="Rectangle 97"/>
          <p:cNvSpPr>
            <a:spLocks noChangeArrowheads="1"/>
          </p:cNvSpPr>
          <p:nvPr/>
        </p:nvSpPr>
        <p:spPr bwMode="auto">
          <a:xfrm>
            <a:off x="3924300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10</a:t>
            </a:r>
          </a:p>
        </p:txBody>
      </p:sp>
      <p:sp>
        <p:nvSpPr>
          <p:cNvPr id="19554" name="Rectangle 98"/>
          <p:cNvSpPr>
            <a:spLocks noChangeArrowheads="1"/>
          </p:cNvSpPr>
          <p:nvPr/>
        </p:nvSpPr>
        <p:spPr bwMode="auto">
          <a:xfrm>
            <a:off x="6516688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48</a:t>
            </a:r>
          </a:p>
        </p:txBody>
      </p: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7812088" y="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9</a:t>
            </a:r>
          </a:p>
        </p:txBody>
      </p:sp>
      <p:sp>
        <p:nvSpPr>
          <p:cNvPr id="19556" name="Rectangle 100"/>
          <p:cNvSpPr>
            <a:spLocks noChangeArrowheads="1"/>
          </p:cNvSpPr>
          <p:nvPr/>
        </p:nvSpPr>
        <p:spPr bwMode="auto">
          <a:xfrm>
            <a:off x="7812088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17</a:t>
            </a:r>
          </a:p>
        </p:txBody>
      </p:sp>
      <p:sp>
        <p:nvSpPr>
          <p:cNvPr id="19557" name="Rectangle 101"/>
          <p:cNvSpPr>
            <a:spLocks noChangeArrowheads="1"/>
          </p:cNvSpPr>
          <p:nvPr/>
        </p:nvSpPr>
        <p:spPr bwMode="auto">
          <a:xfrm>
            <a:off x="1331913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</a:t>
            </a:r>
          </a:p>
        </p:txBody>
      </p:sp>
      <p:sp>
        <p:nvSpPr>
          <p:cNvPr id="19558" name="Rectangle 102"/>
          <p:cNvSpPr>
            <a:spLocks noChangeArrowheads="1"/>
          </p:cNvSpPr>
          <p:nvPr/>
        </p:nvSpPr>
        <p:spPr bwMode="auto">
          <a:xfrm>
            <a:off x="6516688" y="-26988"/>
            <a:ext cx="1295400" cy="1009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11</a:t>
            </a:r>
          </a:p>
        </p:txBody>
      </p:sp>
      <p:sp>
        <p:nvSpPr>
          <p:cNvPr id="19559" name="Rectangle 103"/>
          <p:cNvSpPr>
            <a:spLocks noChangeArrowheads="1"/>
          </p:cNvSpPr>
          <p:nvPr/>
        </p:nvSpPr>
        <p:spPr bwMode="auto">
          <a:xfrm>
            <a:off x="2627313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14</a:t>
            </a:r>
          </a:p>
        </p:txBody>
      </p:sp>
      <p:sp>
        <p:nvSpPr>
          <p:cNvPr id="19560" name="Rectangle 104"/>
          <p:cNvSpPr>
            <a:spLocks noChangeArrowheads="1"/>
          </p:cNvSpPr>
          <p:nvPr/>
        </p:nvSpPr>
        <p:spPr bwMode="auto">
          <a:xfrm>
            <a:off x="36513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29</a:t>
            </a:r>
          </a:p>
        </p:txBody>
      </p:sp>
      <p:sp>
        <p:nvSpPr>
          <p:cNvPr id="19561" name="Rectangle 105"/>
          <p:cNvSpPr>
            <a:spLocks noChangeArrowheads="1"/>
          </p:cNvSpPr>
          <p:nvPr/>
        </p:nvSpPr>
        <p:spPr bwMode="auto">
          <a:xfrm>
            <a:off x="1331913" y="19891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6</a:t>
            </a:r>
          </a:p>
        </p:txBody>
      </p:sp>
      <p:sp>
        <p:nvSpPr>
          <p:cNvPr id="19562" name="Rectangle 106"/>
          <p:cNvSpPr>
            <a:spLocks noChangeArrowheads="1"/>
          </p:cNvSpPr>
          <p:nvPr/>
        </p:nvSpPr>
        <p:spPr bwMode="auto">
          <a:xfrm>
            <a:off x="3924300" y="9810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0</a:t>
            </a:r>
          </a:p>
        </p:txBody>
      </p:sp>
      <p:sp>
        <p:nvSpPr>
          <p:cNvPr id="19563" name="Rectangle 107"/>
          <p:cNvSpPr>
            <a:spLocks noChangeArrowheads="1"/>
          </p:cNvSpPr>
          <p:nvPr/>
        </p:nvSpPr>
        <p:spPr bwMode="auto">
          <a:xfrm>
            <a:off x="7812088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47</a:t>
            </a:r>
          </a:p>
        </p:txBody>
      </p:sp>
      <p:sp>
        <p:nvSpPr>
          <p:cNvPr id="19564" name="Rectangle 108"/>
          <p:cNvSpPr>
            <a:spLocks noChangeArrowheads="1"/>
          </p:cNvSpPr>
          <p:nvPr/>
        </p:nvSpPr>
        <p:spPr bwMode="auto">
          <a:xfrm>
            <a:off x="36513" y="19891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13</a:t>
            </a:r>
          </a:p>
        </p:txBody>
      </p:sp>
      <p:sp>
        <p:nvSpPr>
          <p:cNvPr id="19565" name="Rectangle 109"/>
          <p:cNvSpPr>
            <a:spLocks noChangeArrowheads="1"/>
          </p:cNvSpPr>
          <p:nvPr/>
        </p:nvSpPr>
        <p:spPr bwMode="auto">
          <a:xfrm>
            <a:off x="6516688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21</a:t>
            </a:r>
          </a:p>
        </p:txBody>
      </p:sp>
      <p:sp>
        <p:nvSpPr>
          <p:cNvPr id="19566" name="Rectangle 110"/>
          <p:cNvSpPr>
            <a:spLocks noChangeArrowheads="1"/>
          </p:cNvSpPr>
          <p:nvPr/>
        </p:nvSpPr>
        <p:spPr bwMode="auto">
          <a:xfrm>
            <a:off x="36513" y="28527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31</a:t>
            </a:r>
          </a:p>
        </p:txBody>
      </p:sp>
      <p:sp>
        <p:nvSpPr>
          <p:cNvPr id="19567" name="Rectangle 111"/>
          <p:cNvSpPr>
            <a:spLocks noChangeArrowheads="1"/>
          </p:cNvSpPr>
          <p:nvPr/>
        </p:nvSpPr>
        <p:spPr bwMode="auto">
          <a:xfrm>
            <a:off x="3924300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40</a:t>
            </a:r>
          </a:p>
        </p:txBody>
      </p:sp>
      <p:sp>
        <p:nvSpPr>
          <p:cNvPr id="19568" name="Rectangle 112"/>
          <p:cNvSpPr>
            <a:spLocks noChangeArrowheads="1"/>
          </p:cNvSpPr>
          <p:nvPr/>
        </p:nvSpPr>
        <p:spPr bwMode="auto">
          <a:xfrm>
            <a:off x="5219700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16</a:t>
            </a:r>
          </a:p>
        </p:txBody>
      </p:sp>
      <p:sp>
        <p:nvSpPr>
          <p:cNvPr id="19569" name="Rectangle 113"/>
          <p:cNvSpPr>
            <a:spLocks noChangeArrowheads="1"/>
          </p:cNvSpPr>
          <p:nvPr/>
        </p:nvSpPr>
        <p:spPr bwMode="auto">
          <a:xfrm>
            <a:off x="2627313" y="191611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8</a:t>
            </a:r>
          </a:p>
        </p:txBody>
      </p:sp>
      <p:sp>
        <p:nvSpPr>
          <p:cNvPr id="19570" name="Rectangle 114"/>
          <p:cNvSpPr>
            <a:spLocks noChangeArrowheads="1"/>
          </p:cNvSpPr>
          <p:nvPr/>
        </p:nvSpPr>
        <p:spPr bwMode="auto">
          <a:xfrm>
            <a:off x="7812088" y="19891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</a:t>
            </a:r>
          </a:p>
        </p:txBody>
      </p:sp>
      <p:sp>
        <p:nvSpPr>
          <p:cNvPr id="19571" name="Rectangle 115"/>
          <p:cNvSpPr>
            <a:spLocks noChangeArrowheads="1"/>
          </p:cNvSpPr>
          <p:nvPr/>
        </p:nvSpPr>
        <p:spPr bwMode="auto">
          <a:xfrm>
            <a:off x="2627313" y="386080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33</a:t>
            </a:r>
          </a:p>
        </p:txBody>
      </p:sp>
      <p:sp>
        <p:nvSpPr>
          <p:cNvPr id="19572" name="Rectangle 116"/>
          <p:cNvSpPr>
            <a:spLocks noChangeArrowheads="1"/>
          </p:cNvSpPr>
          <p:nvPr/>
        </p:nvSpPr>
        <p:spPr bwMode="auto">
          <a:xfrm>
            <a:off x="3924300" y="292417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23</a:t>
            </a:r>
          </a:p>
        </p:txBody>
      </p:sp>
      <p:sp>
        <p:nvSpPr>
          <p:cNvPr id="19573" name="Rectangle 117"/>
          <p:cNvSpPr>
            <a:spLocks noChangeArrowheads="1"/>
          </p:cNvSpPr>
          <p:nvPr/>
        </p:nvSpPr>
        <p:spPr bwMode="auto">
          <a:xfrm>
            <a:off x="36513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38</a:t>
            </a:r>
          </a:p>
        </p:txBody>
      </p:sp>
      <p:sp>
        <p:nvSpPr>
          <p:cNvPr id="19574" name="Rectangle 118"/>
          <p:cNvSpPr>
            <a:spLocks noChangeArrowheads="1"/>
          </p:cNvSpPr>
          <p:nvPr/>
        </p:nvSpPr>
        <p:spPr bwMode="auto">
          <a:xfrm>
            <a:off x="7812088" y="5875338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26</a:t>
            </a:r>
          </a:p>
        </p:txBody>
      </p:sp>
      <p:sp>
        <p:nvSpPr>
          <p:cNvPr id="19575" name="Rectangle 119"/>
          <p:cNvSpPr>
            <a:spLocks noChangeArrowheads="1"/>
          </p:cNvSpPr>
          <p:nvPr/>
        </p:nvSpPr>
        <p:spPr bwMode="auto">
          <a:xfrm>
            <a:off x="3924300" y="3933825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39</a:t>
            </a:r>
          </a:p>
        </p:txBody>
      </p:sp>
      <p:sp>
        <p:nvSpPr>
          <p:cNvPr id="19576" name="Rectangle 120"/>
          <p:cNvSpPr>
            <a:spLocks noChangeArrowheads="1"/>
          </p:cNvSpPr>
          <p:nvPr/>
        </p:nvSpPr>
        <p:spPr bwMode="auto">
          <a:xfrm>
            <a:off x="1331913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37</a:t>
            </a:r>
          </a:p>
        </p:txBody>
      </p: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3924300" y="4868863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34</a:t>
            </a:r>
          </a:p>
        </p:txBody>
      </p:sp>
      <p:sp>
        <p:nvSpPr>
          <p:cNvPr id="19578" name="Rectangle 122"/>
          <p:cNvSpPr>
            <a:spLocks noChangeArrowheads="1"/>
          </p:cNvSpPr>
          <p:nvPr/>
        </p:nvSpPr>
        <p:spPr bwMode="auto">
          <a:xfrm>
            <a:off x="5219700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35</a:t>
            </a:r>
          </a:p>
        </p:txBody>
      </p:sp>
      <p:sp>
        <p:nvSpPr>
          <p:cNvPr id="19579" name="Rectangle 123"/>
          <p:cNvSpPr>
            <a:spLocks noChangeArrowheads="1"/>
          </p:cNvSpPr>
          <p:nvPr/>
        </p:nvSpPr>
        <p:spPr bwMode="auto">
          <a:xfrm>
            <a:off x="2627313" y="5848350"/>
            <a:ext cx="1295400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>
                <a:latin typeface="Impact" pitchFamily="34" charset="0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19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19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19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195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4" dur="1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0" dur="1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8" dur="1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8" dur="1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4" dur="1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0" dur="1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6" dur="1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9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2" dur="1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8" dur="1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9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0" dur="1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9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6" dur="1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195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8" dur="1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9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4" dur="1"/>
                                        <p:tgtEl>
                                          <p:spTgt spid="195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9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0" dur="1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9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6" dur="1"/>
                                        <p:tgtEl>
                                          <p:spTgt spid="195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9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2" dur="1"/>
                                        <p:tgtEl>
                                          <p:spTgt spid="195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9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8" dur="1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9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4" dur="1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9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0" dur="1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9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6" dur="1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9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2" dur="1"/>
                                        <p:tgtEl>
                                          <p:spTgt spid="19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8" dur="1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9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4" dur="1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9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0" dur="1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9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6" dur="1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9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2" dur="1"/>
                                        <p:tgtEl>
                                          <p:spTgt spid="19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9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 nodeType="clickPar">
                      <p:stCondLst>
                        <p:cond delay="0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8" dur="1"/>
                                        <p:tgtEl>
                                          <p:spTgt spid="19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 nodeType="clickPar">
                      <p:stCondLst>
                        <p:cond delay="0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4" dur="1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74"/>
                  </p:tgtEl>
                </p:cond>
              </p:nextCondLst>
            </p:seq>
          </p:childTnLst>
        </p:cTn>
      </p:par>
    </p:tnLst>
    <p:bldLst>
      <p:bldP spid="19531" grpId="0" animBg="1"/>
      <p:bldP spid="19532" grpId="0" animBg="1"/>
      <p:bldP spid="19533" grpId="0" animBg="1"/>
      <p:bldP spid="19534" grpId="0" animBg="1"/>
      <p:bldP spid="19535" grpId="0" animBg="1"/>
      <p:bldP spid="19536" grpId="0" animBg="1"/>
      <p:bldP spid="19537" grpId="0" animBg="1"/>
      <p:bldP spid="19538" grpId="0" animBg="1"/>
      <p:bldP spid="19539" grpId="0" animBg="1"/>
      <p:bldP spid="19540" grpId="0" animBg="1"/>
      <p:bldP spid="19541" grpId="0" animBg="1"/>
      <p:bldP spid="19542" grpId="0" animBg="1"/>
      <p:bldP spid="19543" grpId="0" animBg="1"/>
      <p:bldP spid="19544" grpId="0" animBg="1"/>
      <p:bldP spid="19545" grpId="0" animBg="1"/>
      <p:bldP spid="19546" grpId="0" animBg="1"/>
      <p:bldP spid="19547" grpId="0" animBg="1"/>
      <p:bldP spid="19548" grpId="0" animBg="1"/>
      <p:bldP spid="19549" grpId="0" animBg="1"/>
      <p:bldP spid="19550" grpId="0" animBg="1"/>
      <p:bldP spid="19551" grpId="0" animBg="1"/>
      <p:bldP spid="19552" grpId="0" animBg="1"/>
      <p:bldP spid="19553" grpId="0" animBg="1"/>
      <p:bldP spid="19554" grpId="0" animBg="1"/>
      <p:bldP spid="19555" grpId="0" animBg="1"/>
      <p:bldP spid="19556" grpId="0" animBg="1"/>
      <p:bldP spid="19557" grpId="0" animBg="1"/>
      <p:bldP spid="19558" grpId="0" animBg="1"/>
      <p:bldP spid="19559" grpId="0" animBg="1"/>
      <p:bldP spid="19560" grpId="0" animBg="1"/>
      <p:bldP spid="19561" grpId="0" animBg="1"/>
      <p:bldP spid="19562" grpId="0" animBg="1"/>
      <p:bldP spid="19563" grpId="0" animBg="1"/>
      <p:bldP spid="19564" grpId="0" animBg="1"/>
      <p:bldP spid="19565" grpId="0" animBg="1"/>
      <p:bldP spid="19566" grpId="0" animBg="1"/>
      <p:bldP spid="19567" grpId="0" animBg="1"/>
      <p:bldP spid="19568" grpId="0" animBg="1"/>
      <p:bldP spid="19569" grpId="0" animBg="1"/>
      <p:bldP spid="19570" grpId="0" animBg="1"/>
      <p:bldP spid="19571" grpId="0" animBg="1"/>
      <p:bldP spid="19572" grpId="0" animBg="1"/>
      <p:bldP spid="19573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300288" y="1095375"/>
            <a:ext cx="372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latin typeface="Goudy Stout" pitchFamily="18" charset="0"/>
              </a:rPr>
              <a:t>HOY HEMOS: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7088" y="2193925"/>
            <a:ext cx="361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000" b="1">
                <a:latin typeface="Verdana" pitchFamily="34" charset="0"/>
              </a:rPr>
              <a:t>1. Reconocido películas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088" y="2986088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latin typeface="Verdana" pitchFamily="34" charset="0"/>
              </a:rPr>
              <a:t>2. </a:t>
            </a:r>
            <a:r>
              <a:rPr lang="es-ES_tradnl" sz="2000" b="1">
                <a:latin typeface="Verdana" pitchFamily="34" charset="0"/>
              </a:rPr>
              <a:t>Aprendido tipos de películas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27088" y="3706813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000" b="1">
                <a:latin typeface="Verdana" pitchFamily="34" charset="0"/>
              </a:rPr>
              <a:t>3. Opinado sobre películas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27088" y="4425950"/>
            <a:ext cx="385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latin typeface="Verdana" pitchFamily="34" charset="0"/>
              </a:rPr>
              <a:t>4. </a:t>
            </a:r>
            <a:r>
              <a:rPr lang="es-ES_tradnl" sz="2000" b="1">
                <a:latin typeface="Verdana" pitchFamily="34" charset="0"/>
              </a:rPr>
              <a:t>Repasado los números</a:t>
            </a:r>
            <a:r>
              <a:rPr lang="en-GB" sz="2000" b="1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1438" y="101600"/>
            <a:ext cx="8964612" cy="7016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latin typeface="Showcard Gothic" pitchFamily="82" charset="0"/>
                <a:cs typeface="Arial" pitchFamily="34" charset="0"/>
              </a:rPr>
              <a:t>¿</a:t>
            </a:r>
            <a:r>
              <a:rPr lang="es-ES_tradnl" sz="4000">
                <a:latin typeface="Showcard Gothic" pitchFamily="82" charset="0"/>
                <a:cs typeface="Arial" pitchFamily="34" charset="0"/>
              </a:rPr>
              <a:t>QUé PEL</a:t>
            </a:r>
            <a:r>
              <a:rPr lang="en-US" sz="4000">
                <a:latin typeface="Showcard Gothic" pitchFamily="82" charset="0"/>
                <a:cs typeface="Arial" pitchFamily="34" charset="0"/>
              </a:rPr>
              <a:t>í</a:t>
            </a:r>
            <a:r>
              <a:rPr lang="es-ES_tradnl" sz="4000">
                <a:latin typeface="Showcard Gothic" pitchFamily="82" charset="0"/>
                <a:cs typeface="Arial" pitchFamily="34" charset="0"/>
              </a:rPr>
              <a:t>CULA ES</a:t>
            </a:r>
            <a:r>
              <a:rPr lang="en-US" sz="4000">
                <a:latin typeface="Showcard Gothic" pitchFamily="82" charset="0"/>
                <a:cs typeface="Arial" pitchFamily="34" charset="0"/>
              </a:rPr>
              <a:t>?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5105400" cy="6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076825" y="1341438"/>
            <a:ext cx="334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000" b="1">
                <a:latin typeface="Gungsuh" pitchFamily="18" charset="-127"/>
                <a:ea typeface="Gungsuh" pitchFamily="18" charset="-127"/>
              </a:rPr>
              <a:t>El Señor de los Anillos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508625" y="2108200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Goudy Stout" pitchFamily="18" charset="0"/>
              </a:rPr>
              <a:t>GREASE!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011863" y="2781300"/>
            <a:ext cx="1695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8000"/>
                </a:solidFill>
                <a:latin typeface="Rockwell Extra Bold" pitchFamily="18" charset="0"/>
              </a:rPr>
              <a:t>Tarz</a:t>
            </a:r>
            <a:r>
              <a:rPr lang="en-US" sz="2800">
                <a:solidFill>
                  <a:srgbClr val="008000"/>
                </a:solidFill>
                <a:latin typeface="Rockwell Extra Bold" pitchFamily="18" charset="0"/>
                <a:cs typeface="Arial" pitchFamily="34" charset="0"/>
              </a:rPr>
              <a:t>án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389688" y="3760788"/>
            <a:ext cx="846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>
                <a:latin typeface="Kristen ITC" pitchFamily="66" charset="0"/>
              </a:rPr>
              <a:t>ET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159375" y="4687888"/>
            <a:ext cx="337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latin typeface="Rockwell" pitchFamily="18" charset="0"/>
              </a:rPr>
              <a:t>La Guerra de las galaxias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292725" y="5492750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400">
                <a:latin typeface="Impact" pitchFamily="34" charset="0"/>
              </a:rPr>
              <a:t>El mañana nunca muere</a:t>
            </a: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8388350" y="1196975"/>
            <a:ext cx="576263" cy="5762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8101013" y="1989138"/>
            <a:ext cx="647700" cy="576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7740650" y="2852738"/>
            <a:ext cx="647700" cy="576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7451725" y="3789363"/>
            <a:ext cx="649288" cy="5762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8459788" y="4581525"/>
            <a:ext cx="684212" cy="647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8459788" y="5445125"/>
            <a:ext cx="684212" cy="5762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8243888" y="1984375"/>
            <a:ext cx="331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Showcard Gothic" pitchFamily="82" charset="0"/>
              </a:rPr>
              <a:t>1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8604250" y="5445125"/>
            <a:ext cx="347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Showcard Gothic" pitchFamily="82" charset="0"/>
                <a:ea typeface="MS UI Gothic" pitchFamily="34" charset="-128"/>
              </a:rPr>
              <a:t>2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8461375" y="1254125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latin typeface="Showcard Gothic" pitchFamily="82" charset="0"/>
              </a:rPr>
              <a:t>3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7524750" y="3789363"/>
            <a:ext cx="38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latin typeface="Showcard Gothic" pitchFamily="82" charset="0"/>
              </a:rPr>
              <a:t>4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7885113" y="28527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latin typeface="Showcard Gothic" pitchFamily="82" charset="0"/>
              </a:rPr>
              <a:t>5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8604250" y="4652963"/>
            <a:ext cx="37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>
                <a:latin typeface="Showcard Gothic" pitchFamily="82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  <p:bldP spid="2070" grpId="0"/>
      <p:bldP spid="2071" grpId="0"/>
      <p:bldP spid="2072" grpId="0"/>
      <p:bldP spid="2073" grpId="0"/>
      <p:bldP spid="2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1438" y="101600"/>
            <a:ext cx="8964612" cy="7016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latin typeface="Showcard Gothic" pitchFamily="82" charset="0"/>
                <a:cs typeface="Arial" pitchFamily="34" charset="0"/>
              </a:rPr>
              <a:t>¿QUIéN DICE QUé?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9938"/>
            <a:ext cx="5105400" cy="6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27352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2733675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059113" y="908050"/>
            <a:ext cx="792162" cy="7921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059113" y="1844675"/>
            <a:ext cx="792162" cy="7921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3059113" y="2924175"/>
            <a:ext cx="792162" cy="7921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3059113" y="3933825"/>
            <a:ext cx="792162" cy="7921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059113" y="4868863"/>
            <a:ext cx="792162" cy="7921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059113" y="5876925"/>
            <a:ext cx="792162" cy="7921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203575" y="1052513"/>
            <a:ext cx="43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Ravie" pitchFamily="82" charset="0"/>
              </a:rPr>
              <a:t>3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276600" y="1989138"/>
            <a:ext cx="42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Ravie" pitchFamily="82" charset="0"/>
              </a:rPr>
              <a:t>2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203575" y="3116263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Ravie" pitchFamily="82" charset="0"/>
              </a:rPr>
              <a:t>5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203575" y="40767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Ravie" pitchFamily="82" charset="0"/>
              </a:rPr>
              <a:t>4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276600" y="5013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latin typeface="Ravie" pitchFamily="82" charset="0"/>
              </a:rPr>
              <a:t>1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203575" y="6067425"/>
            <a:ext cx="42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Ravie" pitchFamily="82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/>
      <p:bldP spid="5138" grpId="0"/>
      <p:bldP spid="5139" grpId="0"/>
      <p:bldP spid="5140" grpId="0"/>
      <p:bldP spid="5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404813"/>
            <a:ext cx="45339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95513" y="5297488"/>
            <a:ext cx="4484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romántica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1650"/>
            <a:ext cx="4535488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68538" y="5226050"/>
            <a:ext cx="4310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</a:t>
            </a:r>
            <a:r>
              <a:rPr lang="es-ES_tradnl" sz="3200" dirty="0" err="1">
                <a:latin typeface="Rockwell" pitchFamily="18" charset="0"/>
              </a:rPr>
              <a:t>polic</a:t>
            </a:r>
            <a:r>
              <a:rPr lang="en-US" sz="3200" dirty="0">
                <a:latin typeface="Rockwell" pitchFamily="18" charset="0"/>
              </a:rPr>
              <a:t>í</a:t>
            </a:r>
            <a:r>
              <a:rPr lang="es-ES_tradnl" sz="3200" dirty="0" err="1">
                <a:latin typeface="Rockwell" pitchFamily="18" charset="0"/>
              </a:rPr>
              <a:t>aca</a:t>
            </a:r>
            <a:endParaRPr lang="es-ES_tradnl" sz="32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836613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33663" y="5226050"/>
            <a:ext cx="3954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cómica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692150"/>
            <a:ext cx="429895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08225" y="5297488"/>
            <a:ext cx="4424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 acción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3588"/>
            <a:ext cx="444182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92275" y="5513388"/>
            <a:ext cx="5891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dirty="0" smtClean="0">
                <a:latin typeface="Rockwell" pitchFamily="18" charset="0"/>
              </a:rPr>
              <a:t>una </a:t>
            </a:r>
            <a:r>
              <a:rPr lang="es-ES_tradnl" sz="3200" dirty="0">
                <a:latin typeface="Rockwell" pitchFamily="18" charset="0"/>
              </a:rPr>
              <a:t>película de ciencia ficción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560</Words>
  <Application>Microsoft Office PowerPoint</Application>
  <PresentationFormat>On-screen Show (4:3)</PresentationFormat>
  <Paragraphs>244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Busca las parejas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 </cp:lastModifiedBy>
  <cp:revision>44</cp:revision>
  <dcterms:created xsi:type="dcterms:W3CDTF">2008-07-16T10:09:37Z</dcterms:created>
  <dcterms:modified xsi:type="dcterms:W3CDTF">2011-09-03T05:03:09Z</dcterms:modified>
</cp:coreProperties>
</file>