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63" r:id="rId3"/>
    <p:sldId id="258" r:id="rId4"/>
    <p:sldId id="259" r:id="rId5"/>
    <p:sldId id="260" r:id="rId6"/>
    <p:sldId id="262" r:id="rId7"/>
    <p:sldId id="261"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692" autoAdjust="0"/>
  </p:normalViewPr>
  <p:slideViewPr>
    <p:cSldViewPr>
      <p:cViewPr varScale="1">
        <p:scale>
          <a:sx n="55" d="100"/>
          <a:sy n="55" d="100"/>
        </p:scale>
        <p:origin x="-93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7D85F39-3242-4062-91C0-5508EE25B3A4}" type="datetimeFigureOut">
              <a:rPr lang="en-US"/>
              <a:pPr>
                <a:defRPr/>
              </a:pPr>
              <a:t>9/2/2011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13F422F3-3DEC-4444-B8E3-36E779818D35}" type="slidenum">
              <a:rPr lang="en-US"/>
              <a:pPr>
                <a:defRPr/>
              </a:pPr>
              <a:t>‹#›</a:t>
            </a:fld>
            <a:endParaRPr lang="en-US"/>
          </a:p>
        </p:txBody>
      </p:sp>
    </p:spTree>
    <p:extLst>
      <p:ext uri="{BB962C8B-B14F-4D97-AF65-F5344CB8AC3E}">
        <p14:creationId xmlns:p14="http://schemas.microsoft.com/office/powerpoint/2010/main" val="73671159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dirty="0" smtClean="0"/>
              <a:t>Telepathy - Oral starter to consolidate the water cycle</a:t>
            </a:r>
            <a:r>
              <a:rPr lang="en-GB" baseline="0" dirty="0" smtClean="0"/>
              <a:t> language and practise fluency, intonation and pronunciation.  Students work in pairs and talk their way through, handing over to the other person whenever they make a wrong guess.  Every turn must start from the beginning again.  First one to get to the end wins.</a:t>
            </a:r>
            <a:endParaRPr lang="en-US" dirty="0"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B143B13-26C9-4225-A1D7-60720356923D}" type="slidenum">
              <a:rPr lang="en-US">
                <a:latin typeface="Calibri" pitchFamily="34" charset="0"/>
              </a:rPr>
              <a:pPr eaLnBrk="1" hangingPunct="1"/>
              <a:t>2</a:t>
            </a:fld>
            <a:endParaRPr 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smtClean="0"/>
              <a:t>Very short (48 secs) video clip of el ciclo del agua.  Students can either do the gap-fill activity OR they can join the sentence halves (they could do the sentence-matching as a prediction activity, before listening to the audio).</a:t>
            </a:r>
            <a:endParaRPr lang="en-US" smtClean="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9DB0A2E9-BC68-4678-A4BC-622C9CE2A4D1}" type="slidenum">
              <a:rPr lang="en-US"/>
              <a:pPr fontAlgn="base">
                <a:spcBef>
                  <a:spcPct val="0"/>
                </a:spcBef>
                <a:spcAft>
                  <a:spcPct val="0"/>
                </a:spcAft>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smtClean="0"/>
              <a:t>Sentence halves of the video transcript to match – do this perhaps before watching and use the first watching to see if they were right.  Students will then need to turn these sheets over (if they have been working on handouts) so that they can’t see the completed transcript as they do the gap-fill activity.</a:t>
            </a:r>
            <a:endParaRPr lang="en-US" smtClean="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C8CCF507-9AF4-462E-BDB6-8E429A2C49BE}"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dirty="0" smtClean="0"/>
              <a:t>Easier version of the gap-fill – top sets should not need this version though.</a:t>
            </a:r>
            <a:endParaRPr lang="en-US" dirty="0" smtClean="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3EB70C9D-F5DB-443D-A630-E700E776FDF3}" type="slidenum">
              <a:rPr lang="en-US"/>
              <a:pPr fontAlgn="base">
                <a:spcBef>
                  <a:spcPct val="0"/>
                </a:spcBef>
                <a:spcAft>
                  <a:spcPct val="0"/>
                </a:spcAft>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dirty="0" smtClean="0"/>
              <a:t>Complete transcript from the video.  Students could practise reading out loud with good intonation along to the video.  Alternatively, they could get</a:t>
            </a:r>
            <a:r>
              <a:rPr lang="en-GB" baseline="0" dirty="0" smtClean="0"/>
              <a:t> out their own </a:t>
            </a:r>
            <a:r>
              <a:rPr lang="en-GB" baseline="0" dirty="0" err="1" smtClean="0"/>
              <a:t>hw</a:t>
            </a:r>
            <a:r>
              <a:rPr lang="en-GB" baseline="0" dirty="0" smtClean="0"/>
              <a:t> scripts and practise in pairs, helping each other to improve pronunciation.  </a:t>
            </a:r>
            <a:endParaRPr lang="en-US" dirty="0"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13A977E3-49EE-427B-922A-2C2867A1741A}" type="slidenum">
              <a:rPr lang="en-US"/>
              <a:pPr fontAlgn="base">
                <a:spcBef>
                  <a:spcPct val="0"/>
                </a:spcBef>
                <a:spcAft>
                  <a:spcPct val="0"/>
                </a:spcAft>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E488D44-F823-4723-A122-F371E9AF52F3}"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15018D-0291-4A8F-A298-E9E5EED370B0}" type="slidenum">
              <a:rPr lang="en-US"/>
              <a:pPr>
                <a:defRPr/>
              </a:pPr>
              <a:t>‹#›</a:t>
            </a:fld>
            <a:endParaRPr lang="en-US"/>
          </a:p>
        </p:txBody>
      </p:sp>
    </p:spTree>
    <p:extLst>
      <p:ext uri="{BB962C8B-B14F-4D97-AF65-F5344CB8AC3E}">
        <p14:creationId xmlns:p14="http://schemas.microsoft.com/office/powerpoint/2010/main" val="1325371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F516E52-B340-4A7D-A48D-3667D44BA337}"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4E1C55-2D65-402D-8F38-87ABDCE14220}" type="slidenum">
              <a:rPr lang="en-US"/>
              <a:pPr>
                <a:defRPr/>
              </a:pPr>
              <a:t>‹#›</a:t>
            </a:fld>
            <a:endParaRPr lang="en-US"/>
          </a:p>
        </p:txBody>
      </p:sp>
    </p:spTree>
    <p:extLst>
      <p:ext uri="{BB962C8B-B14F-4D97-AF65-F5344CB8AC3E}">
        <p14:creationId xmlns:p14="http://schemas.microsoft.com/office/powerpoint/2010/main" val="2041473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756BFF4-4502-42F0-8DF1-C341CD971613}"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4582D1-DB24-4B3F-BC7C-BC8B75262257}" type="slidenum">
              <a:rPr lang="en-US"/>
              <a:pPr>
                <a:defRPr/>
              </a:pPr>
              <a:t>‹#›</a:t>
            </a:fld>
            <a:endParaRPr lang="en-US"/>
          </a:p>
        </p:txBody>
      </p:sp>
    </p:spTree>
    <p:extLst>
      <p:ext uri="{BB962C8B-B14F-4D97-AF65-F5344CB8AC3E}">
        <p14:creationId xmlns:p14="http://schemas.microsoft.com/office/powerpoint/2010/main" val="3629203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A6120F-D51D-46D3-8DD1-FFD0B9071368}"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2E60090-178B-44AF-A842-A60E94AFCB86}" type="slidenum">
              <a:rPr lang="en-US"/>
              <a:pPr>
                <a:defRPr/>
              </a:pPr>
              <a:t>‹#›</a:t>
            </a:fld>
            <a:endParaRPr lang="en-US"/>
          </a:p>
        </p:txBody>
      </p:sp>
    </p:spTree>
    <p:extLst>
      <p:ext uri="{BB962C8B-B14F-4D97-AF65-F5344CB8AC3E}">
        <p14:creationId xmlns:p14="http://schemas.microsoft.com/office/powerpoint/2010/main" val="2157926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65B6713-9FCC-4D7A-B136-6606C5555D36}"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EF5E217-13CA-4A5B-B51D-1090B89AF3F8}" type="slidenum">
              <a:rPr lang="en-US"/>
              <a:pPr>
                <a:defRPr/>
              </a:pPr>
              <a:t>‹#›</a:t>
            </a:fld>
            <a:endParaRPr lang="en-US"/>
          </a:p>
        </p:txBody>
      </p:sp>
    </p:spTree>
    <p:extLst>
      <p:ext uri="{BB962C8B-B14F-4D97-AF65-F5344CB8AC3E}">
        <p14:creationId xmlns:p14="http://schemas.microsoft.com/office/powerpoint/2010/main" val="1688589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F6436BE-69F1-4A5C-A8AE-0984C3A4104E}"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DB7CD0C-4B8E-4FDF-BF6C-351341059BEB}" type="slidenum">
              <a:rPr lang="en-US"/>
              <a:pPr>
                <a:defRPr/>
              </a:pPr>
              <a:t>‹#›</a:t>
            </a:fld>
            <a:endParaRPr lang="en-US"/>
          </a:p>
        </p:txBody>
      </p:sp>
    </p:spTree>
    <p:extLst>
      <p:ext uri="{BB962C8B-B14F-4D97-AF65-F5344CB8AC3E}">
        <p14:creationId xmlns:p14="http://schemas.microsoft.com/office/powerpoint/2010/main" val="736344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8E3635E-E95D-4624-B698-529937213165}" type="datetimeFigureOut">
              <a:rPr lang="en-US"/>
              <a:pPr>
                <a:defRPr/>
              </a:pPr>
              <a:t>9/2/2011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340C9BA-B802-4589-BF7A-2CC51AAA8E5D}" type="slidenum">
              <a:rPr lang="en-US"/>
              <a:pPr>
                <a:defRPr/>
              </a:pPr>
              <a:t>‹#›</a:t>
            </a:fld>
            <a:endParaRPr lang="en-US"/>
          </a:p>
        </p:txBody>
      </p:sp>
    </p:spTree>
    <p:extLst>
      <p:ext uri="{BB962C8B-B14F-4D97-AF65-F5344CB8AC3E}">
        <p14:creationId xmlns:p14="http://schemas.microsoft.com/office/powerpoint/2010/main" val="971706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094F08B-9EFE-4A25-BAD1-270AEEB050CC}" type="datetimeFigureOut">
              <a:rPr lang="en-US"/>
              <a:pPr>
                <a:defRPr/>
              </a:pPr>
              <a:t>9/2/2011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9E7AFFD-BB8E-4842-A2F3-E20648FCC9A2}" type="slidenum">
              <a:rPr lang="en-US"/>
              <a:pPr>
                <a:defRPr/>
              </a:pPr>
              <a:t>‹#›</a:t>
            </a:fld>
            <a:endParaRPr lang="en-US"/>
          </a:p>
        </p:txBody>
      </p:sp>
    </p:spTree>
    <p:extLst>
      <p:ext uri="{BB962C8B-B14F-4D97-AF65-F5344CB8AC3E}">
        <p14:creationId xmlns:p14="http://schemas.microsoft.com/office/powerpoint/2010/main" val="3354474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02D8823-F636-4E03-944D-D2F0BEEB8F42}" type="datetimeFigureOut">
              <a:rPr lang="en-US"/>
              <a:pPr>
                <a:defRPr/>
              </a:pPr>
              <a:t>9/2/2011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19BF7AC-DA01-4E8F-B660-EF1D783A6DCB}" type="slidenum">
              <a:rPr lang="en-US"/>
              <a:pPr>
                <a:defRPr/>
              </a:pPr>
              <a:t>‹#›</a:t>
            </a:fld>
            <a:endParaRPr lang="en-US"/>
          </a:p>
        </p:txBody>
      </p:sp>
    </p:spTree>
    <p:extLst>
      <p:ext uri="{BB962C8B-B14F-4D97-AF65-F5344CB8AC3E}">
        <p14:creationId xmlns:p14="http://schemas.microsoft.com/office/powerpoint/2010/main" val="2425831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CFE9179-0517-4642-A36B-D8239F1F609E}"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65E4923-D133-4077-AF54-DCE3BCFEE240}" type="slidenum">
              <a:rPr lang="en-US"/>
              <a:pPr>
                <a:defRPr/>
              </a:pPr>
              <a:t>‹#›</a:t>
            </a:fld>
            <a:endParaRPr lang="en-US"/>
          </a:p>
        </p:txBody>
      </p:sp>
    </p:spTree>
    <p:extLst>
      <p:ext uri="{BB962C8B-B14F-4D97-AF65-F5344CB8AC3E}">
        <p14:creationId xmlns:p14="http://schemas.microsoft.com/office/powerpoint/2010/main" val="2213403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89E5253-C51E-457E-A11A-5A0459B1F1C4}"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877BBB0-C951-4E83-BB74-F072CC30AC5D}" type="slidenum">
              <a:rPr lang="en-US"/>
              <a:pPr>
                <a:defRPr/>
              </a:pPr>
              <a:t>‹#›</a:t>
            </a:fld>
            <a:endParaRPr lang="en-US"/>
          </a:p>
        </p:txBody>
      </p:sp>
    </p:spTree>
    <p:extLst>
      <p:ext uri="{BB962C8B-B14F-4D97-AF65-F5344CB8AC3E}">
        <p14:creationId xmlns:p14="http://schemas.microsoft.com/office/powerpoint/2010/main" val="224409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DD05BE8-D49D-4775-A6A1-EEC691EF2DC4}" type="datetimeFigureOut">
              <a:rPr lang="en-US"/>
              <a:pPr>
                <a:defRPr/>
              </a:pPr>
              <a:t>9/2/2011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B1EAC2E7-CE24-4F1A-B7F5-4EE4F3AB39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ideo" Target="file:///M:\Resources\Development\NewSecCurricDevelopment\Citizenship\Pan_y_Agua\Agua\Procesos_Ciclodeagua\ciclodelagua_sencillo.wmv.wmv" TargetMode="External"/><Relationship Id="rId5" Type="http://schemas.openxmlformats.org/officeDocument/2006/relationships/image" Target="../media/image4.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714480" y="714356"/>
            <a:ext cx="5941494" cy="923330"/>
          </a:xfrm>
          <a:prstGeom prst="rect">
            <a:avLst/>
          </a:prstGeom>
          <a:noFill/>
        </p:spPr>
        <p:txBody>
          <a:bodyPr spcFirstLastPara="1">
            <a:prstTxWarp prst="textArchUp">
              <a:avLst/>
            </a:prstTxWarp>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fontAlgn="auto">
              <a:spcBef>
                <a:spcPts val="0"/>
              </a:spcBef>
              <a:spcAft>
                <a:spcPts val="0"/>
              </a:spcAft>
              <a:defRPr/>
            </a:pPr>
            <a:r>
              <a:rPr lang="en-US" sz="7200" b="1" dirty="0">
                <a:ln/>
                <a:solidFill>
                  <a:sysClr val="windowText" lastClr="000000"/>
                </a:solidFill>
                <a:effectLst>
                  <a:glow rad="139700">
                    <a:schemeClr val="accent1">
                      <a:satMod val="175000"/>
                      <a:alpha val="40000"/>
                    </a:schemeClr>
                  </a:glow>
                </a:effectLst>
                <a:latin typeface="+mn-lt"/>
              </a:rPr>
              <a:t>El </a:t>
            </a:r>
            <a:r>
              <a:rPr lang="en-US" sz="7200" b="1" dirty="0" err="1">
                <a:ln/>
                <a:solidFill>
                  <a:sysClr val="windowText" lastClr="000000"/>
                </a:solidFill>
                <a:effectLst>
                  <a:glow rad="139700">
                    <a:schemeClr val="accent1">
                      <a:satMod val="175000"/>
                      <a:alpha val="40000"/>
                    </a:schemeClr>
                  </a:glow>
                </a:effectLst>
                <a:latin typeface="+mn-lt"/>
              </a:rPr>
              <a:t>ciclo</a:t>
            </a:r>
            <a:r>
              <a:rPr lang="en-US" sz="7200" b="1" dirty="0">
                <a:ln/>
                <a:solidFill>
                  <a:sysClr val="windowText" lastClr="000000"/>
                </a:solidFill>
                <a:effectLst>
                  <a:glow rad="139700">
                    <a:schemeClr val="accent1">
                      <a:satMod val="175000"/>
                      <a:alpha val="40000"/>
                    </a:schemeClr>
                  </a:glow>
                </a:effectLst>
                <a:latin typeface="+mn-lt"/>
              </a:rPr>
              <a:t> </a:t>
            </a:r>
            <a:r>
              <a:rPr lang="en-US" sz="7200" b="1" dirty="0" smtClean="0">
                <a:ln/>
                <a:solidFill>
                  <a:sysClr val="windowText" lastClr="000000"/>
                </a:solidFill>
                <a:effectLst>
                  <a:glow rad="139700">
                    <a:schemeClr val="accent1">
                      <a:satMod val="175000"/>
                      <a:alpha val="40000"/>
                    </a:schemeClr>
                  </a:glow>
                </a:effectLst>
                <a:latin typeface="+mn-lt"/>
              </a:rPr>
              <a:t>del </a:t>
            </a:r>
            <a:r>
              <a:rPr lang="en-US" sz="7200" b="1" dirty="0" err="1">
                <a:ln/>
                <a:solidFill>
                  <a:sysClr val="windowText" lastClr="000000"/>
                </a:solidFill>
                <a:effectLst>
                  <a:glow rad="139700">
                    <a:schemeClr val="accent1">
                      <a:satMod val="175000"/>
                      <a:alpha val="40000"/>
                    </a:schemeClr>
                  </a:glow>
                </a:effectLst>
                <a:latin typeface="+mn-lt"/>
              </a:rPr>
              <a:t>agua</a:t>
            </a:r>
            <a:endParaRPr lang="en-US" sz="7200" b="1" dirty="0">
              <a:ln/>
              <a:solidFill>
                <a:sysClr val="windowText" lastClr="000000"/>
              </a:solidFill>
              <a:effectLst>
                <a:glow rad="139700">
                  <a:schemeClr val="accent1">
                    <a:satMod val="175000"/>
                    <a:alpha val="40000"/>
                  </a:schemeClr>
                </a:glow>
              </a:effectLst>
              <a:latin typeface="+mn-lt"/>
            </a:endParaRPr>
          </a:p>
        </p:txBody>
      </p:sp>
      <p:pic>
        <p:nvPicPr>
          <p:cNvPr id="2051" name="Picture 5" descr="162fewetlands1pict2.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1563" y="1643063"/>
            <a:ext cx="7008812" cy="421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0" y="274638"/>
            <a:ext cx="9144000" cy="639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lnSpc>
                <a:spcPct val="175000"/>
              </a:lnSpc>
            </a:pPr>
            <a:r>
              <a:rPr lang="es-ES" sz="2600">
                <a:latin typeface="Calibri" pitchFamily="34" charset="0"/>
              </a:rPr>
              <a:t>1-El sol </a:t>
            </a:r>
            <a:r>
              <a:rPr lang="es-ES" sz="2600" b="1" i="1">
                <a:solidFill>
                  <a:srgbClr val="FF0000"/>
                </a:solidFill>
                <a:latin typeface="Calibri" pitchFamily="34" charset="0"/>
              </a:rPr>
              <a:t>calienta</a:t>
            </a:r>
            <a:r>
              <a:rPr lang="es-ES" sz="2600" b="1">
                <a:latin typeface="Calibri" pitchFamily="34" charset="0"/>
              </a:rPr>
              <a:t>   </a:t>
            </a:r>
            <a:r>
              <a:rPr lang="es-ES" sz="2600">
                <a:latin typeface="Calibri" pitchFamily="34" charset="0"/>
              </a:rPr>
              <a:t>el agua que </a:t>
            </a:r>
            <a:r>
              <a:rPr lang="es-ES" sz="2600" b="1" i="1">
                <a:solidFill>
                  <a:srgbClr val="FF0000"/>
                </a:solidFill>
                <a:latin typeface="Calibri" pitchFamily="34" charset="0"/>
              </a:rPr>
              <a:t>se encuentra    </a:t>
            </a:r>
            <a:r>
              <a:rPr lang="es-ES" sz="2600">
                <a:latin typeface="Calibri" pitchFamily="34" charset="0"/>
              </a:rPr>
              <a:t>en estado </a:t>
            </a:r>
            <a:br>
              <a:rPr lang="es-ES" sz="2600">
                <a:latin typeface="Calibri" pitchFamily="34" charset="0"/>
              </a:rPr>
            </a:br>
            <a:r>
              <a:rPr lang="es-ES" sz="2600">
                <a:latin typeface="Calibri" pitchFamily="34" charset="0"/>
              </a:rPr>
              <a:t/>
            </a:r>
            <a:br>
              <a:rPr lang="es-ES" sz="2600">
                <a:latin typeface="Calibri" pitchFamily="34" charset="0"/>
              </a:rPr>
            </a:br>
            <a:r>
              <a:rPr lang="es-ES" sz="2600">
                <a:latin typeface="Calibri" pitchFamily="34" charset="0"/>
              </a:rPr>
              <a:t>líquido en océanos, mares y lagos y </a:t>
            </a:r>
            <a:r>
              <a:rPr lang="es-ES" sz="2600" b="1" i="1">
                <a:solidFill>
                  <a:srgbClr val="FF0000"/>
                </a:solidFill>
                <a:latin typeface="Calibri" pitchFamily="34" charset="0"/>
              </a:rPr>
              <a:t>se evapora</a:t>
            </a:r>
            <a:r>
              <a:rPr lang="es-ES" sz="2600">
                <a:latin typeface="Calibri" pitchFamily="34" charset="0"/>
              </a:rPr>
              <a:t>. 	La transpiración de las plantas </a:t>
            </a:r>
            <a:r>
              <a:rPr lang="es-ES" sz="2600" b="1" i="1">
                <a:solidFill>
                  <a:srgbClr val="FF0000"/>
                </a:solidFill>
                <a:latin typeface="Calibri" pitchFamily="34" charset="0"/>
              </a:rPr>
              <a:t>contribuye</a:t>
            </a:r>
            <a:r>
              <a:rPr lang="es-ES" sz="2600" b="1">
                <a:latin typeface="Calibri" pitchFamily="34" charset="0"/>
              </a:rPr>
              <a:t>       </a:t>
            </a:r>
            <a:r>
              <a:rPr lang="es-ES" sz="2600">
                <a:latin typeface="Calibri" pitchFamily="34" charset="0"/>
              </a:rPr>
              <a:t>en este proceso también.</a:t>
            </a:r>
            <a:br>
              <a:rPr lang="es-ES" sz="2600">
                <a:latin typeface="Calibri" pitchFamily="34" charset="0"/>
              </a:rPr>
            </a:br>
            <a:r>
              <a:rPr lang="es-ES" sz="2600">
                <a:latin typeface="Calibri" pitchFamily="34" charset="0"/>
              </a:rPr>
              <a:t>2-El agua (en forma de vapor</a:t>
            </a:r>
            <a:r>
              <a:rPr lang="es-ES" sz="2600">
                <a:solidFill>
                  <a:schemeClr val="tx2"/>
                </a:solidFill>
                <a:latin typeface="Calibri" pitchFamily="34" charset="0"/>
              </a:rPr>
              <a:t>) </a:t>
            </a:r>
            <a:r>
              <a:rPr lang="es-ES" sz="2600" b="1" i="1">
                <a:solidFill>
                  <a:schemeClr val="tx2"/>
                </a:solidFill>
                <a:latin typeface="Calibri" pitchFamily="34" charset="0"/>
              </a:rPr>
              <a:t>sube</a:t>
            </a:r>
            <a:r>
              <a:rPr lang="es-ES" sz="2600" b="1">
                <a:solidFill>
                  <a:schemeClr val="tx2"/>
                </a:solidFill>
                <a:latin typeface="Calibri" pitchFamily="34" charset="0"/>
              </a:rPr>
              <a:t> </a:t>
            </a:r>
            <a:r>
              <a:rPr lang="es-ES" sz="2600">
                <a:latin typeface="Calibri" pitchFamily="34" charset="0"/>
              </a:rPr>
              <a:t>a la atmósfera, </a:t>
            </a:r>
            <a:r>
              <a:rPr lang="es-ES" sz="2600" b="1" i="1">
                <a:solidFill>
                  <a:srgbClr val="FF0000"/>
                </a:solidFill>
                <a:latin typeface="Calibri" pitchFamily="34" charset="0"/>
              </a:rPr>
              <a:t>se condensa</a:t>
            </a:r>
            <a:r>
              <a:rPr lang="es-ES" sz="2600" b="1">
                <a:latin typeface="Calibri" pitchFamily="34" charset="0"/>
              </a:rPr>
              <a:t> </a:t>
            </a:r>
            <a:r>
              <a:rPr lang="es-ES" sz="2600">
                <a:latin typeface="Calibri" pitchFamily="34" charset="0"/>
              </a:rPr>
              <a:t>y </a:t>
            </a:r>
            <a:r>
              <a:rPr lang="es-ES" sz="2600" b="1" i="1">
                <a:solidFill>
                  <a:schemeClr val="tx2"/>
                </a:solidFill>
                <a:latin typeface="Calibri" pitchFamily="34" charset="0"/>
              </a:rPr>
              <a:t>forma</a:t>
            </a:r>
            <a:r>
              <a:rPr lang="es-ES" sz="2600">
                <a:solidFill>
                  <a:schemeClr val="tx2"/>
                </a:solidFill>
                <a:latin typeface="Calibri" pitchFamily="34" charset="0"/>
              </a:rPr>
              <a:t> </a:t>
            </a:r>
            <a:r>
              <a:rPr lang="es-ES" sz="2600">
                <a:latin typeface="Calibri" pitchFamily="34" charset="0"/>
              </a:rPr>
              <a:t>nubes.</a:t>
            </a:r>
            <a:br>
              <a:rPr lang="es-ES" sz="2600">
                <a:latin typeface="Calibri" pitchFamily="34" charset="0"/>
              </a:rPr>
            </a:br>
            <a:r>
              <a:rPr lang="es-ES" sz="2600">
                <a:latin typeface="Calibri" pitchFamily="34" charset="0"/>
              </a:rPr>
              <a:t>3-Cuando </a:t>
            </a:r>
            <a:r>
              <a:rPr lang="es-ES" sz="2600" b="1" i="1">
                <a:solidFill>
                  <a:srgbClr val="FF0000"/>
                </a:solidFill>
                <a:latin typeface="Calibri" pitchFamily="34" charset="0"/>
              </a:rPr>
              <a:t>se enfría    </a:t>
            </a:r>
            <a:r>
              <a:rPr lang="es-ES" sz="2600">
                <a:latin typeface="Calibri" pitchFamily="34" charset="0"/>
              </a:rPr>
              <a:t>el agua de las nubes, </a:t>
            </a:r>
            <a:r>
              <a:rPr lang="es-ES" sz="2600" b="1" i="1">
                <a:solidFill>
                  <a:srgbClr val="FF0000"/>
                </a:solidFill>
                <a:latin typeface="Calibri" pitchFamily="34" charset="0"/>
              </a:rPr>
              <a:t>cae          </a:t>
            </a:r>
            <a:r>
              <a:rPr lang="es-ES" sz="2600">
                <a:latin typeface="Calibri" pitchFamily="34" charset="0"/>
              </a:rPr>
              <a:t>     sobre la </a:t>
            </a:r>
            <a:br>
              <a:rPr lang="es-ES" sz="2600">
                <a:latin typeface="Calibri" pitchFamily="34" charset="0"/>
              </a:rPr>
            </a:br>
            <a:r>
              <a:rPr lang="es-ES" sz="2600">
                <a:latin typeface="Calibri" pitchFamily="34" charset="0"/>
              </a:rPr>
              <a:t>                                        superficie terrestre.  </a:t>
            </a:r>
            <a:endParaRPr lang="en-US" sz="2600" i="1">
              <a:solidFill>
                <a:srgbClr val="FF0000"/>
              </a:solidFill>
              <a:latin typeface="Calibri" pitchFamily="34" charset="0"/>
            </a:endParaRPr>
          </a:p>
        </p:txBody>
      </p:sp>
      <p:pic>
        <p:nvPicPr>
          <p:cNvPr id="18435" name="Picture 4" descr="drippyicon"/>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143875" y="455613"/>
            <a:ext cx="1000125"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p:cNvGraphicFramePr>
            <a:graphicFrameLocks noGrp="1"/>
          </p:cNvGraphicFramePr>
          <p:nvPr/>
        </p:nvGraphicFramePr>
        <p:xfrm>
          <a:off x="1042988" y="303213"/>
          <a:ext cx="1296987" cy="1371600"/>
        </p:xfrm>
        <a:graphic>
          <a:graphicData uri="http://schemas.openxmlformats.org/drawingml/2006/table">
            <a:tbl>
              <a:tblPr/>
              <a:tblGrid>
                <a:gridCol w="1296987"/>
              </a:tblGrid>
              <a:tr h="3603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calienta</a:t>
                      </a:r>
                    </a:p>
                  </a:txBody>
                  <a:tcPr marL="91499" marR="914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E6F2"/>
                    </a:solidFill>
                  </a:tcPr>
                </a:tc>
              </a:tr>
              <a:tr h="406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se enfría</a:t>
                      </a:r>
                    </a:p>
                  </a:txBody>
                  <a:tcPr marL="91499" marR="914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E6F2"/>
                    </a:solidFill>
                  </a:tcPr>
                </a:tc>
              </a:tr>
              <a:tr h="336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Calibri" pitchFamily="34" charset="0"/>
                        </a:rPr>
                        <a:t>suele</a:t>
                      </a:r>
                    </a:p>
                  </a:txBody>
                  <a:tcPr marL="91499" marR="914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CE6F2"/>
                    </a:solidFill>
                  </a:tcPr>
                </a:tc>
              </a:tr>
            </a:tbl>
          </a:graphicData>
        </a:graphic>
      </p:graphicFrame>
      <p:graphicFrame>
        <p:nvGraphicFramePr>
          <p:cNvPr id="5" name="Table 4"/>
          <p:cNvGraphicFramePr>
            <a:graphicFrameLocks noGrp="1"/>
          </p:cNvGraphicFramePr>
          <p:nvPr/>
        </p:nvGraphicFramePr>
        <p:xfrm>
          <a:off x="4067175" y="44450"/>
          <a:ext cx="1873250" cy="1371600"/>
        </p:xfrm>
        <a:graphic>
          <a:graphicData uri="http://schemas.openxmlformats.org/drawingml/2006/table">
            <a:tbl>
              <a:tblPr firstRow="1" bandRow="1">
                <a:tableStyleId>{5940675A-B579-460E-94D1-54222C63F5DA}</a:tableStyleId>
              </a:tblPr>
              <a:tblGrid>
                <a:gridCol w="1873250"/>
              </a:tblGrid>
              <a:tr h="360041">
                <a:tc>
                  <a:txBody>
                    <a:bodyPr/>
                    <a:lstStyle/>
                    <a:p>
                      <a:r>
                        <a:rPr lang="en-GB" sz="2400" dirty="0" err="1" smtClean="0"/>
                        <a:t>sube</a:t>
                      </a:r>
                      <a:endParaRPr lang="en-GB" sz="2400" dirty="0"/>
                    </a:p>
                  </a:txBody>
                  <a:tcPr marL="91491" marR="91491">
                    <a:solidFill>
                      <a:schemeClr val="accent1">
                        <a:lumMod val="20000"/>
                        <a:lumOff val="80000"/>
                      </a:schemeClr>
                    </a:solidFill>
                  </a:tcPr>
                </a:tc>
              </a:tr>
              <a:tr h="406897">
                <a:tc>
                  <a:txBody>
                    <a:bodyPr/>
                    <a:lstStyle/>
                    <a:p>
                      <a:r>
                        <a:rPr lang="en-GB" sz="2400" dirty="0" smtClean="0"/>
                        <a:t>se </a:t>
                      </a:r>
                      <a:r>
                        <a:rPr lang="en-GB" sz="2400" dirty="0" err="1" smtClean="0"/>
                        <a:t>encuentra</a:t>
                      </a:r>
                      <a:endParaRPr lang="en-GB" sz="2400" dirty="0"/>
                    </a:p>
                  </a:txBody>
                  <a:tcPr marL="91491" marR="91491">
                    <a:solidFill>
                      <a:schemeClr val="accent1">
                        <a:lumMod val="20000"/>
                        <a:lumOff val="80000"/>
                      </a:schemeClr>
                    </a:solidFill>
                  </a:tcPr>
                </a:tc>
              </a:tr>
              <a:tr h="336037">
                <a:tc>
                  <a:txBody>
                    <a:bodyPr/>
                    <a:lstStyle/>
                    <a:p>
                      <a:r>
                        <a:rPr lang="en-GB" sz="2400" dirty="0" smtClean="0"/>
                        <a:t>forma</a:t>
                      </a:r>
                      <a:endParaRPr lang="en-GB" sz="2400" dirty="0"/>
                    </a:p>
                  </a:txBody>
                  <a:tcPr marL="91491" marR="91491">
                    <a:solidFill>
                      <a:schemeClr val="accent1">
                        <a:lumMod val="20000"/>
                        <a:lumOff val="80000"/>
                      </a:schemeClr>
                    </a:solidFill>
                  </a:tcPr>
                </a:tc>
              </a:tr>
            </a:tbl>
          </a:graphicData>
        </a:graphic>
      </p:graphicFrame>
      <p:graphicFrame>
        <p:nvGraphicFramePr>
          <p:cNvPr id="6" name="Table 5"/>
          <p:cNvGraphicFramePr>
            <a:graphicFrameLocks noGrp="1"/>
          </p:cNvGraphicFramePr>
          <p:nvPr/>
        </p:nvGraphicFramePr>
        <p:xfrm>
          <a:off x="4859338" y="1355725"/>
          <a:ext cx="2016125" cy="1371600"/>
        </p:xfrm>
        <a:graphic>
          <a:graphicData uri="http://schemas.openxmlformats.org/drawingml/2006/table">
            <a:tbl>
              <a:tblPr firstRow="1" bandRow="1">
                <a:tableStyleId>{5940675A-B579-460E-94D1-54222C63F5DA}</a:tableStyleId>
              </a:tblPr>
              <a:tblGrid>
                <a:gridCol w="2016125"/>
              </a:tblGrid>
              <a:tr h="360041">
                <a:tc>
                  <a:txBody>
                    <a:bodyPr/>
                    <a:lstStyle/>
                    <a:p>
                      <a:r>
                        <a:rPr lang="en-GB" sz="2400" dirty="0" err="1" smtClean="0"/>
                        <a:t>sube</a:t>
                      </a:r>
                      <a:r>
                        <a:rPr lang="en-GB" sz="2400" dirty="0" smtClean="0"/>
                        <a:t>.</a:t>
                      </a:r>
                      <a:endParaRPr lang="en-GB" sz="2400" dirty="0"/>
                    </a:p>
                  </a:txBody>
                  <a:tcPr marL="91436" marR="91436">
                    <a:solidFill>
                      <a:schemeClr val="accent1">
                        <a:lumMod val="20000"/>
                        <a:lumOff val="80000"/>
                      </a:schemeClr>
                    </a:solidFill>
                  </a:tcPr>
                </a:tc>
              </a:tr>
              <a:tr h="406897">
                <a:tc>
                  <a:txBody>
                    <a:bodyPr/>
                    <a:lstStyle/>
                    <a:p>
                      <a:r>
                        <a:rPr lang="en-GB" sz="2400" dirty="0" smtClean="0"/>
                        <a:t>se </a:t>
                      </a:r>
                      <a:r>
                        <a:rPr lang="en-GB" sz="2400" dirty="0" err="1" smtClean="0"/>
                        <a:t>encuentra</a:t>
                      </a:r>
                      <a:r>
                        <a:rPr lang="en-GB" sz="2400" dirty="0" smtClean="0"/>
                        <a:t>.</a:t>
                      </a:r>
                      <a:endParaRPr lang="en-GB" sz="2400" dirty="0"/>
                    </a:p>
                  </a:txBody>
                  <a:tcPr marL="91436" marR="91436">
                    <a:solidFill>
                      <a:schemeClr val="accent1">
                        <a:lumMod val="20000"/>
                        <a:lumOff val="80000"/>
                      </a:schemeClr>
                    </a:solidFill>
                  </a:tcPr>
                </a:tc>
              </a:tr>
              <a:tr h="456613">
                <a:tc>
                  <a:txBody>
                    <a:bodyPr/>
                    <a:lstStyle/>
                    <a:p>
                      <a:r>
                        <a:rPr lang="en-GB" sz="2400" dirty="0" smtClean="0"/>
                        <a:t>se </a:t>
                      </a:r>
                      <a:r>
                        <a:rPr lang="en-GB" sz="2400" dirty="0" err="1" smtClean="0"/>
                        <a:t>evapora</a:t>
                      </a:r>
                      <a:r>
                        <a:rPr lang="en-GB" sz="2400" dirty="0" smtClean="0"/>
                        <a:t>.</a:t>
                      </a:r>
                      <a:endParaRPr lang="en-GB" sz="2400" dirty="0"/>
                    </a:p>
                  </a:txBody>
                  <a:tcPr marL="91436" marR="91436">
                    <a:solidFill>
                      <a:schemeClr val="accent1">
                        <a:lumMod val="20000"/>
                        <a:lumOff val="80000"/>
                      </a:schemeClr>
                    </a:solidFill>
                  </a:tcPr>
                </a:tc>
              </a:tr>
            </a:tbl>
          </a:graphicData>
        </a:graphic>
      </p:graphicFrame>
      <p:graphicFrame>
        <p:nvGraphicFramePr>
          <p:cNvPr id="7" name="Table 6"/>
          <p:cNvGraphicFramePr>
            <a:graphicFrameLocks noGrp="1"/>
          </p:cNvGraphicFramePr>
          <p:nvPr/>
        </p:nvGraphicFramePr>
        <p:xfrm>
          <a:off x="3779838" y="2651125"/>
          <a:ext cx="1871662" cy="1371600"/>
        </p:xfrm>
        <a:graphic>
          <a:graphicData uri="http://schemas.openxmlformats.org/drawingml/2006/table">
            <a:tbl>
              <a:tblPr firstRow="1" bandRow="1">
                <a:tableStyleId>{5940675A-B579-460E-94D1-54222C63F5DA}</a:tableStyleId>
              </a:tblPr>
              <a:tblGrid>
                <a:gridCol w="1871662"/>
              </a:tblGrid>
              <a:tr h="360041">
                <a:tc>
                  <a:txBody>
                    <a:bodyPr/>
                    <a:lstStyle/>
                    <a:p>
                      <a:r>
                        <a:rPr lang="en-GB" sz="2400" dirty="0" err="1" smtClean="0"/>
                        <a:t>contribuye</a:t>
                      </a:r>
                      <a:endParaRPr lang="en-GB" sz="2400" dirty="0"/>
                    </a:p>
                  </a:txBody>
                  <a:tcPr marL="91413" marR="91413">
                    <a:solidFill>
                      <a:schemeClr val="accent1">
                        <a:lumMod val="20000"/>
                        <a:lumOff val="80000"/>
                      </a:schemeClr>
                    </a:solidFill>
                  </a:tcPr>
                </a:tc>
              </a:tr>
              <a:tr h="406897">
                <a:tc>
                  <a:txBody>
                    <a:bodyPr/>
                    <a:lstStyle/>
                    <a:p>
                      <a:r>
                        <a:rPr lang="en-GB" sz="2400" dirty="0" smtClean="0"/>
                        <a:t>forma</a:t>
                      </a:r>
                      <a:endParaRPr lang="en-GB" sz="2400" dirty="0"/>
                    </a:p>
                  </a:txBody>
                  <a:tcPr marL="91413" marR="91413">
                    <a:solidFill>
                      <a:schemeClr val="accent1">
                        <a:lumMod val="20000"/>
                        <a:lumOff val="80000"/>
                      </a:schemeClr>
                    </a:solidFill>
                  </a:tcPr>
                </a:tc>
              </a:tr>
              <a:tr h="336037">
                <a:tc>
                  <a:txBody>
                    <a:bodyPr/>
                    <a:lstStyle/>
                    <a:p>
                      <a:r>
                        <a:rPr lang="en-GB" sz="2400" dirty="0" smtClean="0"/>
                        <a:t>se</a:t>
                      </a:r>
                      <a:r>
                        <a:rPr lang="en-GB" sz="2400" baseline="0" dirty="0" smtClean="0"/>
                        <a:t> </a:t>
                      </a:r>
                      <a:r>
                        <a:rPr lang="en-GB" sz="2400" baseline="0" dirty="0" err="1" smtClean="0"/>
                        <a:t>agota</a:t>
                      </a:r>
                      <a:endParaRPr lang="en-GB" sz="2400" dirty="0"/>
                    </a:p>
                  </a:txBody>
                  <a:tcPr marL="91413" marR="91413">
                    <a:solidFill>
                      <a:schemeClr val="accent1">
                        <a:lumMod val="20000"/>
                        <a:lumOff val="80000"/>
                      </a:schemeClr>
                    </a:solidFill>
                  </a:tcPr>
                </a:tc>
              </a:tr>
            </a:tbl>
          </a:graphicData>
        </a:graphic>
      </p:graphicFrame>
      <p:graphicFrame>
        <p:nvGraphicFramePr>
          <p:cNvPr id="8" name="Table 7"/>
          <p:cNvGraphicFramePr>
            <a:graphicFrameLocks noGrp="1"/>
          </p:cNvGraphicFramePr>
          <p:nvPr/>
        </p:nvGraphicFramePr>
        <p:xfrm>
          <a:off x="6804025" y="3587750"/>
          <a:ext cx="1839913" cy="1371600"/>
        </p:xfrm>
        <a:graphic>
          <a:graphicData uri="http://schemas.openxmlformats.org/drawingml/2006/table">
            <a:tbl>
              <a:tblPr firstRow="1" bandRow="1">
                <a:tableStyleId>{5940675A-B579-460E-94D1-54222C63F5DA}</a:tableStyleId>
              </a:tblPr>
              <a:tblGrid>
                <a:gridCol w="1839913"/>
              </a:tblGrid>
              <a:tr h="360041">
                <a:tc>
                  <a:txBody>
                    <a:bodyPr/>
                    <a:lstStyle/>
                    <a:p>
                      <a:r>
                        <a:rPr lang="en-GB" sz="2400" baseline="0" dirty="0" err="1" smtClean="0"/>
                        <a:t>calienta</a:t>
                      </a:r>
                      <a:endParaRPr lang="en-GB" sz="2400" dirty="0"/>
                    </a:p>
                  </a:txBody>
                  <a:tcPr marL="91451" marR="91451">
                    <a:solidFill>
                      <a:schemeClr val="accent1">
                        <a:lumMod val="20000"/>
                        <a:lumOff val="80000"/>
                      </a:schemeClr>
                    </a:solidFill>
                  </a:tcPr>
                </a:tc>
              </a:tr>
              <a:tr h="406897">
                <a:tc>
                  <a:txBody>
                    <a:bodyPr/>
                    <a:lstStyle/>
                    <a:p>
                      <a:r>
                        <a:rPr lang="en-GB" sz="2400" dirty="0" smtClean="0"/>
                        <a:t>se </a:t>
                      </a:r>
                      <a:r>
                        <a:rPr lang="en-GB" sz="2400" dirty="0" err="1" smtClean="0"/>
                        <a:t>condensa</a:t>
                      </a:r>
                      <a:endParaRPr lang="en-GB" sz="2400" dirty="0"/>
                    </a:p>
                  </a:txBody>
                  <a:tcPr marL="91451" marR="91451">
                    <a:solidFill>
                      <a:schemeClr val="accent1">
                        <a:lumMod val="20000"/>
                        <a:lumOff val="80000"/>
                      </a:schemeClr>
                    </a:solidFill>
                  </a:tcPr>
                </a:tc>
              </a:tr>
              <a:tr h="336037">
                <a:tc>
                  <a:txBody>
                    <a:bodyPr/>
                    <a:lstStyle/>
                    <a:p>
                      <a:r>
                        <a:rPr lang="en-GB" sz="2400" dirty="0" err="1" smtClean="0"/>
                        <a:t>vuelve</a:t>
                      </a:r>
                      <a:endParaRPr lang="en-GB" sz="2400" dirty="0"/>
                    </a:p>
                  </a:txBody>
                  <a:tcPr marL="91451" marR="91451">
                    <a:solidFill>
                      <a:schemeClr val="accent1">
                        <a:lumMod val="20000"/>
                        <a:lumOff val="80000"/>
                      </a:schemeClr>
                    </a:solidFill>
                  </a:tcPr>
                </a:tc>
              </a:tr>
            </a:tbl>
          </a:graphicData>
        </a:graphic>
      </p:graphicFrame>
      <p:graphicFrame>
        <p:nvGraphicFramePr>
          <p:cNvPr id="9" name="Table 8"/>
          <p:cNvGraphicFramePr>
            <a:graphicFrameLocks noGrp="1"/>
          </p:cNvGraphicFramePr>
          <p:nvPr/>
        </p:nvGraphicFramePr>
        <p:xfrm>
          <a:off x="5795963" y="4941888"/>
          <a:ext cx="1368425" cy="1371600"/>
        </p:xfrm>
        <a:graphic>
          <a:graphicData uri="http://schemas.openxmlformats.org/drawingml/2006/table">
            <a:tbl>
              <a:tblPr firstRow="1" bandRow="1">
                <a:tableStyleId>{5940675A-B579-460E-94D1-54222C63F5DA}</a:tableStyleId>
              </a:tblPr>
              <a:tblGrid>
                <a:gridCol w="1368425"/>
              </a:tblGrid>
              <a:tr h="360041">
                <a:tc>
                  <a:txBody>
                    <a:bodyPr/>
                    <a:lstStyle/>
                    <a:p>
                      <a:r>
                        <a:rPr lang="en-GB" sz="2400" baseline="0" dirty="0" err="1" smtClean="0"/>
                        <a:t>cae</a:t>
                      </a:r>
                      <a:endParaRPr lang="en-GB" sz="2400" dirty="0"/>
                    </a:p>
                  </a:txBody>
                  <a:tcPr marL="91458" marR="91458">
                    <a:solidFill>
                      <a:schemeClr val="accent1">
                        <a:lumMod val="20000"/>
                        <a:lumOff val="80000"/>
                      </a:schemeClr>
                    </a:solidFill>
                  </a:tcPr>
                </a:tc>
              </a:tr>
              <a:tr h="406897">
                <a:tc>
                  <a:txBody>
                    <a:bodyPr/>
                    <a:lstStyle/>
                    <a:p>
                      <a:r>
                        <a:rPr lang="en-GB" sz="2400" dirty="0" smtClean="0"/>
                        <a:t>se </a:t>
                      </a:r>
                      <a:r>
                        <a:rPr lang="en-GB" sz="2400" dirty="0" err="1" smtClean="0"/>
                        <a:t>puede</a:t>
                      </a:r>
                      <a:endParaRPr lang="en-GB" sz="2400" dirty="0"/>
                    </a:p>
                  </a:txBody>
                  <a:tcPr marL="91458" marR="91458">
                    <a:solidFill>
                      <a:schemeClr val="accent1">
                        <a:lumMod val="20000"/>
                        <a:lumOff val="80000"/>
                      </a:schemeClr>
                    </a:solidFill>
                  </a:tcPr>
                </a:tc>
              </a:tr>
              <a:tr h="336037">
                <a:tc>
                  <a:txBody>
                    <a:bodyPr/>
                    <a:lstStyle/>
                    <a:p>
                      <a:r>
                        <a:rPr lang="en-GB" sz="2400" dirty="0" smtClean="0"/>
                        <a:t>se </a:t>
                      </a:r>
                      <a:r>
                        <a:rPr lang="en-GB" sz="2400" dirty="0" err="1" smtClean="0"/>
                        <a:t>agota</a:t>
                      </a:r>
                      <a:endParaRPr lang="en-GB" sz="2400" dirty="0"/>
                    </a:p>
                  </a:txBody>
                  <a:tcPr marL="91458" marR="91458">
                    <a:solidFill>
                      <a:schemeClr val="accent1">
                        <a:lumMod val="20000"/>
                        <a:lumOff val="80000"/>
                      </a:schemeClr>
                    </a:solidFill>
                  </a:tcPr>
                </a:tc>
              </a:tr>
            </a:tbl>
          </a:graphicData>
        </a:graphic>
      </p:graphicFrame>
      <p:graphicFrame>
        <p:nvGraphicFramePr>
          <p:cNvPr id="10" name="Table 9"/>
          <p:cNvGraphicFramePr>
            <a:graphicFrameLocks noGrp="1"/>
          </p:cNvGraphicFramePr>
          <p:nvPr/>
        </p:nvGraphicFramePr>
        <p:xfrm>
          <a:off x="1475656" y="5104775"/>
          <a:ext cx="1503784" cy="1420569"/>
        </p:xfrm>
        <a:graphic>
          <a:graphicData uri="http://schemas.openxmlformats.org/drawingml/2006/table">
            <a:tbl>
              <a:tblPr firstRow="1" bandRow="1">
                <a:tableStyleId>{5940675A-B579-460E-94D1-54222C63F5DA}</a:tableStyleId>
              </a:tblPr>
              <a:tblGrid>
                <a:gridCol w="1503784"/>
              </a:tblGrid>
              <a:tr h="473523">
                <a:tc>
                  <a:txBody>
                    <a:bodyPr/>
                    <a:lstStyle/>
                    <a:p>
                      <a:endParaRPr lang="en-US"/>
                    </a:p>
                  </a:txBody>
                  <a:tcPr>
                    <a:blipFill rotWithShape="1">
                      <a:blip r:embed="rId4"/>
                      <a:stretch>
                        <a:fillRect t="-10256" b="-225641"/>
                      </a:stretch>
                    </a:blipFill>
                  </a:tcPr>
                </a:tc>
              </a:tr>
              <a:tr h="473523">
                <a:tc>
                  <a:txBody>
                    <a:bodyPr/>
                    <a:lstStyle/>
                    <a:p>
                      <a:r>
                        <a:rPr lang="en-GB" sz="2400" dirty="0" err="1" smtClean="0"/>
                        <a:t>vuelve</a:t>
                      </a:r>
                      <a:endParaRPr lang="en-GB" sz="2400" dirty="0"/>
                    </a:p>
                  </a:txBody>
                  <a:tcPr>
                    <a:solidFill>
                      <a:schemeClr val="accent1">
                        <a:lumMod val="20000"/>
                        <a:lumOff val="80000"/>
                      </a:schemeClr>
                    </a:solidFill>
                  </a:tcPr>
                </a:tc>
              </a:tr>
              <a:tr h="473523">
                <a:tc>
                  <a:txBody>
                    <a:bodyPr/>
                    <a:lstStyle/>
                    <a:p>
                      <a:r>
                        <a:rPr lang="en-GB" sz="2400" dirty="0" err="1" smtClean="0"/>
                        <a:t>calienta</a:t>
                      </a:r>
                      <a:endParaRPr lang="en-GB" sz="2400" dirty="0"/>
                    </a:p>
                  </a:txBody>
                  <a:tcPr>
                    <a:solidFill>
                      <a:schemeClr val="accent1">
                        <a:lumMod val="20000"/>
                        <a:lumOff val="80000"/>
                      </a:schemeClr>
                    </a:solidFill>
                  </a:tcPr>
                </a:tc>
              </a:tr>
            </a:tbl>
          </a:graphicData>
        </a:graphic>
      </p:graphicFrame>
    </p:spTree>
    <p:extLst>
      <p:ext uri="{BB962C8B-B14F-4D97-AF65-F5344CB8AC3E}">
        <p14:creationId xmlns:p14="http://schemas.microsoft.com/office/powerpoint/2010/main" val="784371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4" descr="drippyic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85750" y="285750"/>
            <a:ext cx="1214438"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ciclodelagua_sencillo.wmv.wmv">
            <a:hlinkClick r:id="" action="ppaction://media"/>
          </p:cNvPr>
          <p:cNvPicPr>
            <a:picLocks noRot="1" noChangeAspect="1"/>
          </p:cNvPicPr>
          <p:nvPr>
            <a:videoFile r:link="rId1"/>
          </p:nvPr>
        </p:nvPicPr>
        <p:blipFill>
          <a:blip r:embed="rId5"/>
          <a:stretch>
            <a:fillRect/>
          </a:stretch>
        </p:blipFill>
        <p:spPr>
          <a:xfrm>
            <a:off x="1500188" y="764704"/>
            <a:ext cx="6793093" cy="5094820"/>
          </a:xfrm>
          <a:prstGeom prst="rect">
            <a:avLst/>
          </a:prstGeom>
          <a:ln w="228600" cap="sq">
            <a:gradFill>
              <a:gsLst>
                <a:gs pos="0">
                  <a:srgbClr val="DDDDDD"/>
                </a:gs>
                <a:gs pos="100000">
                  <a:srgbClr val="FFFFFF"/>
                </a:gs>
              </a:gsLst>
              <a:lin ang="5400000" scaled="1"/>
            </a:gradFill>
            <a:miter lim="800000"/>
          </a:ln>
          <a:effectLst>
            <a:outerShdw blurRad="177800" dist="127000" dir="9600000" sx="102000" sy="102000" kx="195000" ky="145000" algn="tl" rotWithShape="0">
              <a:srgbClr val="000000">
                <a:alpha val="30000"/>
              </a:srgbClr>
            </a:outerShdw>
          </a:effectLst>
          <a:scene3d>
            <a:camera prst="orthographicFront">
              <a:rot lat="0" lon="0" rev="21240000"/>
            </a:camera>
            <a:lightRig rig="twoPt" dir="t">
              <a:rot lat="0" lon="0" rev="7200000"/>
            </a:lightRig>
          </a:scene3d>
          <a:sp3d extrusionH="38100">
            <a:extrusionClr>
              <a:srgbClr val="FFFFFF"/>
            </a:extrusionClr>
          </a:sp3d>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
                                        </p:tgtEl>
                                      </p:cBhvr>
                                    </p:cmd>
                                  </p:childTnLst>
                                </p:cTn>
                              </p:par>
                            </p:childTnLst>
                          </p:cTn>
                        </p:par>
                      </p:childTnLst>
                    </p:cTn>
                  </p:par>
                </p:childTnLst>
              </p:cTn>
              <p:nextCondLst>
                <p:cond evt="onClick" delay="0">
                  <p:tgtEl>
                    <p:spTgt spid="3"/>
                  </p:tgtEl>
                </p:cond>
              </p:nextCondLst>
            </p:seq>
            <p:video>
              <p:cMediaNode vol="80000">
                <p:cTn id="7" fill="hold" display="0">
                  <p:stCondLst>
                    <p:cond delay="indefinite"/>
                  </p:stCondLst>
                </p:cTn>
                <p:tgtEl>
                  <p:spTgt spid="3"/>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90890385"/>
              </p:ext>
            </p:extLst>
          </p:nvPr>
        </p:nvGraphicFramePr>
        <p:xfrm>
          <a:off x="571500" y="1071563"/>
          <a:ext cx="8072438" cy="5286376"/>
        </p:xfrm>
        <a:graphic>
          <a:graphicData uri="http://schemas.openxmlformats.org/drawingml/2006/table">
            <a:tbl>
              <a:tblPr firstRow="1" bandRow="1">
                <a:tableStyleId>{5940675A-B579-460E-94D1-54222C63F5DA}</a:tableStyleId>
              </a:tblPr>
              <a:tblGrid>
                <a:gridCol w="321469"/>
                <a:gridCol w="3714751"/>
                <a:gridCol w="392906"/>
                <a:gridCol w="3643312"/>
              </a:tblGrid>
              <a:tr h="1358389">
                <a:tc>
                  <a:txBody>
                    <a:bodyPr/>
                    <a:lstStyle/>
                    <a:p>
                      <a:pPr algn="ctr"/>
                      <a:r>
                        <a:rPr lang="en-GB" sz="2400" dirty="0" smtClean="0"/>
                        <a:t>1</a:t>
                      </a:r>
                      <a:endParaRPr lang="en-US" sz="2400" dirty="0"/>
                    </a:p>
                  </a:txBody>
                  <a:tcPr marL="91439" marR="91439" anchor="ctr"/>
                </a:tc>
                <a:tc>
                  <a:txBody>
                    <a:bodyPr/>
                    <a:lstStyle/>
                    <a:p>
                      <a:r>
                        <a:rPr lang="en-GB" sz="2400" dirty="0" smtClean="0"/>
                        <a:t>El </a:t>
                      </a:r>
                      <a:r>
                        <a:rPr lang="en-GB" sz="2400" dirty="0" err="1" smtClean="0"/>
                        <a:t>agua</a:t>
                      </a:r>
                      <a:r>
                        <a:rPr lang="en-GB" sz="2400" dirty="0" smtClean="0"/>
                        <a:t> de los </a:t>
                      </a:r>
                      <a:r>
                        <a:rPr lang="en-GB" sz="2400" dirty="0" err="1" smtClean="0"/>
                        <a:t>ríos</a:t>
                      </a:r>
                      <a:r>
                        <a:rPr lang="en-GB" sz="2400" dirty="0" smtClean="0"/>
                        <a:t>, </a:t>
                      </a:r>
                      <a:r>
                        <a:rPr lang="en-GB" sz="2400" dirty="0" err="1" smtClean="0"/>
                        <a:t>océanos</a:t>
                      </a:r>
                      <a:r>
                        <a:rPr lang="en-GB" sz="2400" dirty="0" smtClean="0"/>
                        <a:t>, </a:t>
                      </a:r>
                      <a:r>
                        <a:rPr lang="en-GB" sz="2400" dirty="0" err="1" smtClean="0"/>
                        <a:t>suelo</a:t>
                      </a:r>
                      <a:r>
                        <a:rPr lang="en-GB" sz="2400" dirty="0" smtClean="0"/>
                        <a:t> y </a:t>
                      </a:r>
                      <a:r>
                        <a:rPr lang="en-GB" sz="2400" dirty="0" err="1" smtClean="0"/>
                        <a:t>vegetación</a:t>
                      </a:r>
                      <a:endParaRPr lang="en-US" sz="2400" dirty="0"/>
                    </a:p>
                  </a:txBody>
                  <a:tcPr marL="91439" marR="91439" anchor="ctr"/>
                </a:tc>
                <a:tc>
                  <a:txBody>
                    <a:bodyPr/>
                    <a:lstStyle/>
                    <a:p>
                      <a:pPr algn="ctr"/>
                      <a:r>
                        <a:rPr lang="en-GB" sz="2400" dirty="0" smtClean="0"/>
                        <a:t>A</a:t>
                      </a:r>
                      <a:endParaRPr lang="en-US" sz="2400" dirty="0"/>
                    </a:p>
                  </a:txBody>
                  <a:tcPr marL="91439" marR="91439" anchor="ctr"/>
                </a:tc>
                <a:tc>
                  <a:txBody>
                    <a:bodyPr/>
                    <a:lstStyle/>
                    <a:p>
                      <a:r>
                        <a:rPr lang="en-GB" sz="2400" dirty="0" err="1" smtClean="0"/>
                        <a:t>incorporándose</a:t>
                      </a:r>
                      <a:r>
                        <a:rPr lang="en-GB" sz="2400" dirty="0" smtClean="0"/>
                        <a:t> a la </a:t>
                      </a:r>
                      <a:r>
                        <a:rPr lang="en-GB" sz="2400" dirty="0" err="1" smtClean="0"/>
                        <a:t>tierra</a:t>
                      </a:r>
                      <a:r>
                        <a:rPr lang="en-GB" sz="2400" dirty="0" smtClean="0"/>
                        <a:t>, </a:t>
                      </a:r>
                      <a:r>
                        <a:rPr lang="en-GB" sz="2400" dirty="0" err="1" smtClean="0"/>
                        <a:t>ríos</a:t>
                      </a:r>
                      <a:r>
                        <a:rPr lang="en-GB" sz="2400" dirty="0" smtClean="0"/>
                        <a:t>, </a:t>
                      </a:r>
                      <a:r>
                        <a:rPr lang="en-GB" sz="2400" dirty="0" err="1" smtClean="0"/>
                        <a:t>océanos</a:t>
                      </a:r>
                      <a:r>
                        <a:rPr lang="en-GB" sz="2400" dirty="0" smtClean="0"/>
                        <a:t> y </a:t>
                      </a:r>
                      <a:r>
                        <a:rPr lang="en-GB" sz="2400" dirty="0" err="1" smtClean="0"/>
                        <a:t>aguas</a:t>
                      </a:r>
                      <a:r>
                        <a:rPr lang="en-GB" sz="2400" dirty="0" smtClean="0"/>
                        <a:t> </a:t>
                      </a:r>
                      <a:r>
                        <a:rPr lang="en-GB" sz="2400" dirty="0" err="1" smtClean="0"/>
                        <a:t>subterráneas</a:t>
                      </a:r>
                      <a:r>
                        <a:rPr lang="en-GB" sz="2400" dirty="0" smtClean="0"/>
                        <a:t>.</a:t>
                      </a:r>
                      <a:endParaRPr lang="en-US" sz="2400" dirty="0"/>
                    </a:p>
                  </a:txBody>
                  <a:tcPr marL="91439" marR="91439" anchor="ctr"/>
                </a:tc>
              </a:tr>
              <a:tr h="1358389">
                <a:tc>
                  <a:txBody>
                    <a:bodyPr/>
                    <a:lstStyle/>
                    <a:p>
                      <a:pPr algn="ctr"/>
                      <a:r>
                        <a:rPr lang="en-GB" sz="2400" dirty="0" smtClean="0"/>
                        <a:t>2</a:t>
                      </a:r>
                      <a:endParaRPr lang="en-US" sz="2400" dirty="0"/>
                    </a:p>
                  </a:txBody>
                  <a:tcPr marL="91439" marR="91439" anchor="ctr"/>
                </a:tc>
                <a:tc>
                  <a:txBody>
                    <a:bodyPr/>
                    <a:lstStyle/>
                    <a:p>
                      <a:r>
                        <a:rPr lang="en-GB" sz="2400" dirty="0" smtClean="0"/>
                        <a:t>Como el </a:t>
                      </a:r>
                      <a:r>
                        <a:rPr lang="en-GB" sz="2400" dirty="0" err="1" smtClean="0"/>
                        <a:t>aire</a:t>
                      </a:r>
                      <a:r>
                        <a:rPr lang="en-GB" sz="2400" dirty="0" smtClean="0"/>
                        <a:t> se </a:t>
                      </a:r>
                      <a:r>
                        <a:rPr lang="en-GB" sz="2400" dirty="0" err="1" smtClean="0"/>
                        <a:t>enfría</a:t>
                      </a:r>
                      <a:r>
                        <a:rPr lang="en-GB" sz="2400" dirty="0" smtClean="0"/>
                        <a:t> al ascender</a:t>
                      </a:r>
                      <a:endParaRPr lang="en-US" sz="2400" dirty="0"/>
                    </a:p>
                  </a:txBody>
                  <a:tcPr marL="91439" marR="91439"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dirty="0" smtClean="0"/>
                        <a:t>B</a:t>
                      </a:r>
                      <a:endParaRPr lang="en-US" sz="2400" dirty="0" smtClean="0"/>
                    </a:p>
                  </a:txBody>
                  <a:tcPr marL="91439" marR="91439"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400" dirty="0" smtClean="0"/>
                        <a:t>el </a:t>
                      </a:r>
                      <a:r>
                        <a:rPr lang="en-GB" sz="2400" dirty="0" err="1" smtClean="0"/>
                        <a:t>agua</a:t>
                      </a:r>
                      <a:r>
                        <a:rPr lang="en-US" sz="2400" baseline="0" dirty="0" smtClean="0"/>
                        <a:t> se </a:t>
                      </a:r>
                      <a:r>
                        <a:rPr lang="en-US" sz="2400" baseline="0" dirty="0" err="1" smtClean="0"/>
                        <a:t>condensa</a:t>
                      </a:r>
                      <a:r>
                        <a:rPr lang="en-US" sz="2400" baseline="0" dirty="0" smtClean="0"/>
                        <a:t> </a:t>
                      </a:r>
                      <a:r>
                        <a:rPr lang="en-US" sz="2400" baseline="0" dirty="0" err="1" smtClean="0"/>
                        <a:t>formando</a:t>
                      </a:r>
                      <a:r>
                        <a:rPr lang="en-US" sz="2400" baseline="0" dirty="0" smtClean="0"/>
                        <a:t> </a:t>
                      </a:r>
                      <a:r>
                        <a:rPr lang="en-US" sz="2400" baseline="0" dirty="0" err="1" smtClean="0"/>
                        <a:t>las</a:t>
                      </a:r>
                      <a:r>
                        <a:rPr lang="en-US" sz="2400" baseline="0" dirty="0" smtClean="0"/>
                        <a:t> </a:t>
                      </a:r>
                      <a:r>
                        <a:rPr lang="en-US" sz="2400" baseline="0" dirty="0" err="1" smtClean="0"/>
                        <a:t>nubes</a:t>
                      </a:r>
                      <a:r>
                        <a:rPr lang="en-US" sz="2400" baseline="0" dirty="0" smtClean="0"/>
                        <a:t>.</a:t>
                      </a:r>
                      <a:endParaRPr lang="en-US" sz="2400" dirty="0" smtClean="0"/>
                    </a:p>
                  </a:txBody>
                  <a:tcPr marL="91439" marR="91439" anchor="ctr"/>
                </a:tc>
              </a:tr>
              <a:tr h="1211209">
                <a:tc>
                  <a:txBody>
                    <a:bodyPr/>
                    <a:lstStyle/>
                    <a:p>
                      <a:pPr algn="ctr"/>
                      <a:r>
                        <a:rPr lang="en-GB" sz="2400" dirty="0" smtClean="0"/>
                        <a:t>3</a:t>
                      </a:r>
                      <a:endParaRPr lang="en-US" sz="2400" dirty="0"/>
                    </a:p>
                  </a:txBody>
                  <a:tcPr marL="91439" marR="91439" anchor="ctr"/>
                </a:tc>
                <a:tc>
                  <a:txBody>
                    <a:bodyPr/>
                    <a:lstStyle/>
                    <a:p>
                      <a:r>
                        <a:rPr lang="en-GB" sz="2400" dirty="0" smtClean="0"/>
                        <a:t>El </a:t>
                      </a:r>
                      <a:r>
                        <a:rPr lang="en-GB" sz="2400" dirty="0" err="1" smtClean="0"/>
                        <a:t>viento</a:t>
                      </a:r>
                      <a:r>
                        <a:rPr lang="en-GB" sz="2400" dirty="0" smtClean="0"/>
                        <a:t> </a:t>
                      </a:r>
                      <a:r>
                        <a:rPr lang="en-GB" sz="2400" dirty="0" err="1" smtClean="0"/>
                        <a:t>traslada</a:t>
                      </a:r>
                      <a:r>
                        <a:rPr lang="en-GB" sz="2400" dirty="0" smtClean="0"/>
                        <a:t> </a:t>
                      </a:r>
                      <a:r>
                        <a:rPr lang="en-GB" sz="2400" dirty="0" err="1" smtClean="0"/>
                        <a:t>las</a:t>
                      </a:r>
                      <a:r>
                        <a:rPr lang="en-GB" sz="2400" dirty="0" smtClean="0"/>
                        <a:t> </a:t>
                      </a:r>
                      <a:r>
                        <a:rPr lang="en-GB" sz="2400" dirty="0" err="1" smtClean="0"/>
                        <a:t>nubes</a:t>
                      </a:r>
                      <a:endParaRPr lang="en-US" sz="2400" dirty="0"/>
                    </a:p>
                  </a:txBody>
                  <a:tcPr marL="91439" marR="91439" anchor="ctr"/>
                </a:tc>
                <a:tc>
                  <a:txBody>
                    <a:bodyPr/>
                    <a:lstStyle/>
                    <a:p>
                      <a:pPr algn="ctr"/>
                      <a:r>
                        <a:rPr lang="en-GB" sz="2400" dirty="0" smtClean="0"/>
                        <a:t>C</a:t>
                      </a:r>
                      <a:endParaRPr lang="en-US" sz="2400" dirty="0"/>
                    </a:p>
                  </a:txBody>
                  <a:tcPr marL="91439" marR="91439" anchor="ctr"/>
                </a:tc>
                <a:tc>
                  <a:txBody>
                    <a:bodyPr/>
                    <a:lstStyle/>
                    <a:p>
                      <a:r>
                        <a:rPr lang="en-GB" sz="2400" dirty="0" smtClean="0"/>
                        <a:t>se </a:t>
                      </a:r>
                      <a:r>
                        <a:rPr lang="en-GB" sz="2400" dirty="0" err="1" smtClean="0"/>
                        <a:t>evapora</a:t>
                      </a:r>
                      <a:r>
                        <a:rPr lang="en-GB" sz="2400" dirty="0" smtClean="0"/>
                        <a:t> en</a:t>
                      </a:r>
                      <a:r>
                        <a:rPr lang="en-GB" sz="2400" baseline="0" dirty="0" smtClean="0"/>
                        <a:t> el </a:t>
                      </a:r>
                      <a:r>
                        <a:rPr lang="en-GB" sz="2400" baseline="0" dirty="0" err="1" smtClean="0"/>
                        <a:t>aire</a:t>
                      </a:r>
                      <a:r>
                        <a:rPr lang="en-GB" sz="2400" baseline="0" dirty="0" smtClean="0"/>
                        <a:t>.</a:t>
                      </a:r>
                      <a:endParaRPr lang="en-US" sz="2400" dirty="0"/>
                    </a:p>
                  </a:txBody>
                  <a:tcPr marL="91439" marR="91439" anchor="ctr"/>
                </a:tc>
              </a:tr>
              <a:tr h="1358389">
                <a:tc>
                  <a:txBody>
                    <a:bodyPr/>
                    <a:lstStyle/>
                    <a:p>
                      <a:pPr algn="ctr"/>
                      <a:r>
                        <a:rPr lang="en-GB" sz="2400" dirty="0" smtClean="0"/>
                        <a:t>4</a:t>
                      </a:r>
                      <a:endParaRPr lang="en-US" sz="2400" dirty="0"/>
                    </a:p>
                  </a:txBody>
                  <a:tcPr marL="91439" marR="91439" anchor="ctr"/>
                </a:tc>
                <a:tc>
                  <a:txBody>
                    <a:bodyPr/>
                    <a:lstStyle/>
                    <a:p>
                      <a:r>
                        <a:rPr lang="en-GB" sz="2400" dirty="0" smtClean="0"/>
                        <a:t>El </a:t>
                      </a:r>
                      <a:r>
                        <a:rPr lang="en-GB" sz="2400" dirty="0" err="1" smtClean="0"/>
                        <a:t>agua</a:t>
                      </a:r>
                      <a:r>
                        <a:rPr lang="en-GB" sz="2400" dirty="0" smtClean="0"/>
                        <a:t> </a:t>
                      </a:r>
                      <a:r>
                        <a:rPr lang="en-GB" sz="2400" dirty="0" err="1" smtClean="0"/>
                        <a:t>vuelve</a:t>
                      </a:r>
                      <a:r>
                        <a:rPr lang="en-GB" sz="2400" dirty="0" smtClean="0"/>
                        <a:t> a </a:t>
                      </a:r>
                      <a:r>
                        <a:rPr lang="en-GB" sz="2400" dirty="0" err="1" smtClean="0"/>
                        <a:t>caer</a:t>
                      </a:r>
                      <a:r>
                        <a:rPr lang="en-GB" sz="2400" dirty="0" smtClean="0"/>
                        <a:t> a la </a:t>
                      </a:r>
                      <a:r>
                        <a:rPr lang="en-GB" sz="2400" dirty="0" err="1" smtClean="0"/>
                        <a:t>tierra</a:t>
                      </a:r>
                      <a:r>
                        <a:rPr lang="en-GB" sz="2400" dirty="0" smtClean="0"/>
                        <a:t> en forma de </a:t>
                      </a:r>
                      <a:r>
                        <a:rPr lang="en-GB" sz="2400" dirty="0" err="1" smtClean="0"/>
                        <a:t>lluvia</a:t>
                      </a:r>
                      <a:r>
                        <a:rPr lang="en-GB" sz="2400" baseline="0" dirty="0" smtClean="0"/>
                        <a:t> o </a:t>
                      </a:r>
                      <a:r>
                        <a:rPr lang="en-GB" sz="2400" baseline="0" dirty="0" err="1" smtClean="0"/>
                        <a:t>nieve</a:t>
                      </a:r>
                      <a:r>
                        <a:rPr lang="en-GB" sz="2400" baseline="0" dirty="0" smtClean="0"/>
                        <a:t>,</a:t>
                      </a:r>
                      <a:endParaRPr lang="en-US" sz="2400" dirty="0"/>
                    </a:p>
                  </a:txBody>
                  <a:tcPr marL="91439" marR="91439" anchor="ctr"/>
                </a:tc>
                <a:tc>
                  <a:txBody>
                    <a:bodyPr/>
                    <a:lstStyle/>
                    <a:p>
                      <a:pPr algn="ctr"/>
                      <a:r>
                        <a:rPr lang="en-GB" sz="2400" dirty="0" smtClean="0"/>
                        <a:t>D</a:t>
                      </a:r>
                      <a:endParaRPr lang="en-US" sz="2400" dirty="0"/>
                    </a:p>
                  </a:txBody>
                  <a:tcPr marL="91439" marR="91439" anchor="ctr"/>
                </a:tc>
                <a:tc>
                  <a:txBody>
                    <a:bodyPr/>
                    <a:lstStyle/>
                    <a:p>
                      <a:r>
                        <a:rPr lang="en-GB" sz="2400" dirty="0" err="1" smtClean="0"/>
                        <a:t>hacia</a:t>
                      </a:r>
                      <a:r>
                        <a:rPr lang="en-GB" sz="2400" dirty="0" smtClean="0"/>
                        <a:t> el interior.</a:t>
                      </a:r>
                      <a:endParaRPr lang="en-US" sz="2400" dirty="0"/>
                    </a:p>
                  </a:txBody>
                  <a:tcPr marL="91439" marR="91439" anchor="ctr"/>
                </a:tc>
              </a:tr>
            </a:tbl>
          </a:graphicData>
        </a:graphic>
      </p:graphicFrame>
      <p:pic>
        <p:nvPicPr>
          <p:cNvPr id="4125" name="Picture 4" descr="drippyicon"/>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4313" y="71438"/>
            <a:ext cx="1214437"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500063" y="714375"/>
            <a:ext cx="8143875"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nSpc>
                <a:spcPct val="150000"/>
              </a:lnSpc>
            </a:pPr>
            <a:r>
              <a:rPr lang="en-GB" sz="2800" dirty="0"/>
              <a:t>El </a:t>
            </a:r>
            <a:r>
              <a:rPr lang="en-GB" sz="2800" dirty="0" err="1"/>
              <a:t>agua</a:t>
            </a:r>
            <a:r>
              <a:rPr lang="en-GB" sz="2800" dirty="0"/>
              <a:t> de los _______, </a:t>
            </a:r>
            <a:r>
              <a:rPr lang="en-GB" sz="2800" dirty="0" err="1"/>
              <a:t>océanos</a:t>
            </a:r>
            <a:r>
              <a:rPr lang="en-GB" sz="2800" dirty="0"/>
              <a:t>, _______ y </a:t>
            </a:r>
            <a:r>
              <a:rPr lang="en-GB" sz="2800" dirty="0" err="1"/>
              <a:t>vegetación</a:t>
            </a:r>
            <a:r>
              <a:rPr lang="en-GB" sz="2800" dirty="0"/>
              <a:t> se </a:t>
            </a:r>
            <a:r>
              <a:rPr lang="en-GB" sz="2800" dirty="0" err="1"/>
              <a:t>evapora</a:t>
            </a:r>
            <a:r>
              <a:rPr lang="en-GB" sz="2800" dirty="0"/>
              <a:t> en el _______. Como el </a:t>
            </a:r>
            <a:r>
              <a:rPr lang="en-GB" sz="2800" dirty="0" err="1"/>
              <a:t>aire</a:t>
            </a:r>
            <a:r>
              <a:rPr lang="en-GB" sz="2800" dirty="0"/>
              <a:t> se </a:t>
            </a:r>
            <a:r>
              <a:rPr lang="en-GB" sz="2800" dirty="0" err="1"/>
              <a:t>enfría</a:t>
            </a:r>
            <a:r>
              <a:rPr lang="en-GB" sz="2800" dirty="0"/>
              <a:t> al ascender el </a:t>
            </a:r>
            <a:r>
              <a:rPr lang="en-GB" sz="2800" dirty="0" err="1"/>
              <a:t>agua</a:t>
            </a:r>
            <a:r>
              <a:rPr lang="en-US" sz="2800" dirty="0"/>
              <a:t> se </a:t>
            </a:r>
            <a:r>
              <a:rPr lang="en-US" sz="2800" dirty="0" err="1"/>
              <a:t>condensa</a:t>
            </a:r>
            <a:r>
              <a:rPr lang="en-US" sz="2800" dirty="0"/>
              <a:t> </a:t>
            </a:r>
            <a:r>
              <a:rPr lang="en-US" sz="2800" dirty="0" err="1"/>
              <a:t>formando</a:t>
            </a:r>
            <a:r>
              <a:rPr lang="en-US" sz="2800" dirty="0"/>
              <a:t> </a:t>
            </a:r>
            <a:r>
              <a:rPr lang="en-US" sz="2800" dirty="0" err="1"/>
              <a:t>las</a:t>
            </a:r>
            <a:r>
              <a:rPr lang="en-US" sz="2800" dirty="0"/>
              <a:t> _______. </a:t>
            </a:r>
            <a:r>
              <a:rPr lang="en-GB" sz="2800" dirty="0"/>
              <a:t>El _______ </a:t>
            </a:r>
            <a:r>
              <a:rPr lang="en-GB" sz="2800" dirty="0" err="1"/>
              <a:t>traslada</a:t>
            </a:r>
            <a:r>
              <a:rPr lang="en-GB" sz="2800" dirty="0"/>
              <a:t> </a:t>
            </a:r>
            <a:r>
              <a:rPr lang="en-GB" sz="2800" dirty="0" err="1"/>
              <a:t>las</a:t>
            </a:r>
            <a:r>
              <a:rPr lang="en-GB" sz="2800" dirty="0"/>
              <a:t> </a:t>
            </a:r>
            <a:r>
              <a:rPr lang="en-GB" sz="2800" dirty="0" err="1"/>
              <a:t>nubes</a:t>
            </a:r>
            <a:r>
              <a:rPr lang="en-GB" sz="2800" dirty="0"/>
              <a:t> </a:t>
            </a:r>
            <a:r>
              <a:rPr lang="en-GB" sz="2800" dirty="0" err="1"/>
              <a:t>hacia</a:t>
            </a:r>
            <a:r>
              <a:rPr lang="en-GB" sz="2800" dirty="0"/>
              <a:t> el interior. El ______ </a:t>
            </a:r>
            <a:r>
              <a:rPr lang="en-GB" sz="2800" dirty="0" err="1"/>
              <a:t>vuelve</a:t>
            </a:r>
            <a:r>
              <a:rPr lang="en-GB" sz="2800" dirty="0"/>
              <a:t> a </a:t>
            </a:r>
            <a:r>
              <a:rPr lang="en-GB" sz="2800" dirty="0" err="1"/>
              <a:t>caer</a:t>
            </a:r>
            <a:r>
              <a:rPr lang="en-GB" sz="2800" dirty="0"/>
              <a:t> a la _______ en forma de </a:t>
            </a:r>
            <a:r>
              <a:rPr lang="en-GB" sz="2800" dirty="0" err="1"/>
              <a:t>lluvia</a:t>
            </a:r>
            <a:r>
              <a:rPr lang="en-GB" sz="2800" dirty="0"/>
              <a:t> o _______, </a:t>
            </a:r>
            <a:r>
              <a:rPr lang="en-GB" sz="2800" dirty="0" err="1"/>
              <a:t>incorporándose</a:t>
            </a:r>
            <a:r>
              <a:rPr lang="en-GB" sz="2800" dirty="0"/>
              <a:t> a la </a:t>
            </a:r>
            <a:r>
              <a:rPr lang="en-GB" sz="2800" dirty="0" err="1"/>
              <a:t>tierra</a:t>
            </a:r>
            <a:r>
              <a:rPr lang="en-GB" sz="2800" dirty="0"/>
              <a:t>, </a:t>
            </a:r>
            <a:r>
              <a:rPr lang="en-GB" sz="2800" dirty="0" err="1" smtClean="0"/>
              <a:t>ríos</a:t>
            </a:r>
            <a:r>
              <a:rPr lang="en-GB" sz="2800" dirty="0" smtClean="0"/>
              <a:t>, </a:t>
            </a:r>
            <a:r>
              <a:rPr lang="en-GB" sz="2800" dirty="0" err="1" smtClean="0"/>
              <a:t>océanos</a:t>
            </a:r>
            <a:r>
              <a:rPr lang="en-GB" sz="2800" dirty="0" smtClean="0"/>
              <a:t> </a:t>
            </a:r>
            <a:r>
              <a:rPr lang="en-GB" sz="2800" dirty="0"/>
              <a:t>y </a:t>
            </a:r>
            <a:r>
              <a:rPr lang="en-GB" sz="2800" dirty="0" err="1"/>
              <a:t>aguas</a:t>
            </a:r>
            <a:r>
              <a:rPr lang="en-GB" sz="2800" dirty="0"/>
              <a:t> ___________.</a:t>
            </a:r>
            <a:endParaRPr lang="en-US" dirty="0"/>
          </a:p>
        </p:txBody>
      </p:sp>
      <p:pic>
        <p:nvPicPr>
          <p:cNvPr id="5123" name="Picture 4" descr="drippyicon"/>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72375" y="5143500"/>
            <a:ext cx="1214438"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428625" y="285750"/>
            <a:ext cx="8143875"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nSpc>
                <a:spcPct val="150000"/>
              </a:lnSpc>
            </a:pPr>
            <a:r>
              <a:rPr lang="en-GB" sz="2800" dirty="0"/>
              <a:t>El </a:t>
            </a:r>
            <a:r>
              <a:rPr lang="en-GB" sz="2800" dirty="0" err="1"/>
              <a:t>agua</a:t>
            </a:r>
            <a:r>
              <a:rPr lang="en-GB" sz="2800" dirty="0"/>
              <a:t> de los _______, </a:t>
            </a:r>
            <a:r>
              <a:rPr lang="en-GB" sz="2800" dirty="0" err="1"/>
              <a:t>océanos</a:t>
            </a:r>
            <a:r>
              <a:rPr lang="en-GB" sz="2800" dirty="0"/>
              <a:t>, _______ y </a:t>
            </a:r>
            <a:r>
              <a:rPr lang="en-GB" sz="2800" dirty="0" err="1"/>
              <a:t>vegetación</a:t>
            </a:r>
            <a:r>
              <a:rPr lang="en-GB" sz="2800" dirty="0"/>
              <a:t> se </a:t>
            </a:r>
            <a:r>
              <a:rPr lang="en-GB" sz="2800" dirty="0" err="1"/>
              <a:t>evapora</a:t>
            </a:r>
            <a:r>
              <a:rPr lang="en-GB" sz="2800" dirty="0"/>
              <a:t> en el _______. Como el </a:t>
            </a:r>
            <a:r>
              <a:rPr lang="en-GB" sz="2800" dirty="0" err="1"/>
              <a:t>aire</a:t>
            </a:r>
            <a:r>
              <a:rPr lang="en-GB" sz="2800" dirty="0"/>
              <a:t> se </a:t>
            </a:r>
            <a:r>
              <a:rPr lang="en-GB" sz="2800" dirty="0" err="1"/>
              <a:t>enfría</a:t>
            </a:r>
            <a:r>
              <a:rPr lang="en-GB" sz="2800" dirty="0"/>
              <a:t> al ascender el </a:t>
            </a:r>
            <a:r>
              <a:rPr lang="en-GB" sz="2800" dirty="0" err="1"/>
              <a:t>agua</a:t>
            </a:r>
            <a:r>
              <a:rPr lang="en-US" sz="2800" dirty="0"/>
              <a:t> se </a:t>
            </a:r>
            <a:r>
              <a:rPr lang="en-US" sz="2800" dirty="0" err="1"/>
              <a:t>condensa</a:t>
            </a:r>
            <a:r>
              <a:rPr lang="en-US" sz="2800" dirty="0"/>
              <a:t> </a:t>
            </a:r>
            <a:r>
              <a:rPr lang="en-US" sz="2800" dirty="0" err="1"/>
              <a:t>formando</a:t>
            </a:r>
            <a:r>
              <a:rPr lang="en-US" sz="2800" dirty="0"/>
              <a:t> </a:t>
            </a:r>
            <a:r>
              <a:rPr lang="en-US" sz="2800" dirty="0" err="1"/>
              <a:t>las</a:t>
            </a:r>
            <a:r>
              <a:rPr lang="en-US" sz="2800" dirty="0"/>
              <a:t> _______. </a:t>
            </a:r>
            <a:r>
              <a:rPr lang="en-GB" sz="2800" dirty="0"/>
              <a:t>El _______ </a:t>
            </a:r>
            <a:r>
              <a:rPr lang="en-GB" sz="2800" dirty="0" err="1"/>
              <a:t>traslada</a:t>
            </a:r>
            <a:r>
              <a:rPr lang="en-GB" sz="2800" dirty="0"/>
              <a:t> </a:t>
            </a:r>
            <a:r>
              <a:rPr lang="en-GB" sz="2800" dirty="0" err="1"/>
              <a:t>las</a:t>
            </a:r>
            <a:r>
              <a:rPr lang="en-GB" sz="2800" dirty="0"/>
              <a:t> </a:t>
            </a:r>
            <a:r>
              <a:rPr lang="en-GB" sz="2800" dirty="0" err="1"/>
              <a:t>nubes</a:t>
            </a:r>
            <a:r>
              <a:rPr lang="en-GB" sz="2800" dirty="0"/>
              <a:t> </a:t>
            </a:r>
            <a:r>
              <a:rPr lang="en-GB" sz="2800" dirty="0" err="1"/>
              <a:t>hacia</a:t>
            </a:r>
            <a:r>
              <a:rPr lang="en-GB" sz="2800" dirty="0"/>
              <a:t> el interior. El ______ </a:t>
            </a:r>
            <a:r>
              <a:rPr lang="en-GB" sz="2800" dirty="0" err="1"/>
              <a:t>vuelve</a:t>
            </a:r>
            <a:r>
              <a:rPr lang="en-GB" sz="2800" dirty="0"/>
              <a:t> a </a:t>
            </a:r>
            <a:r>
              <a:rPr lang="en-GB" sz="2800" dirty="0" err="1"/>
              <a:t>caer</a:t>
            </a:r>
            <a:r>
              <a:rPr lang="en-GB" sz="2800" dirty="0"/>
              <a:t> a la _______ en forma de </a:t>
            </a:r>
            <a:r>
              <a:rPr lang="en-GB" sz="2800" dirty="0" err="1"/>
              <a:t>lluvia</a:t>
            </a:r>
            <a:r>
              <a:rPr lang="en-GB" sz="2800" dirty="0"/>
              <a:t> o _______, </a:t>
            </a:r>
            <a:r>
              <a:rPr lang="en-GB" sz="2800" dirty="0" err="1"/>
              <a:t>incorporándose</a:t>
            </a:r>
            <a:r>
              <a:rPr lang="en-GB" sz="2800" dirty="0"/>
              <a:t> a la </a:t>
            </a:r>
            <a:r>
              <a:rPr lang="en-GB" sz="2800" dirty="0" err="1"/>
              <a:t>tierra</a:t>
            </a:r>
            <a:r>
              <a:rPr lang="en-GB" sz="2800" dirty="0"/>
              <a:t>, </a:t>
            </a:r>
            <a:r>
              <a:rPr lang="en-GB" sz="2800" dirty="0" err="1" smtClean="0"/>
              <a:t>ríos</a:t>
            </a:r>
            <a:r>
              <a:rPr lang="en-GB" sz="2800" dirty="0" smtClean="0"/>
              <a:t>, </a:t>
            </a:r>
            <a:r>
              <a:rPr lang="en-GB" sz="2800" dirty="0" err="1" smtClean="0"/>
              <a:t>océanos</a:t>
            </a:r>
            <a:r>
              <a:rPr lang="en-GB" sz="2800" dirty="0"/>
              <a:t>, y </a:t>
            </a:r>
            <a:r>
              <a:rPr lang="en-GB" sz="2800" dirty="0" err="1"/>
              <a:t>aguas</a:t>
            </a:r>
            <a:r>
              <a:rPr lang="en-GB" sz="2800" dirty="0"/>
              <a:t> ___________.</a:t>
            </a:r>
            <a:endParaRPr lang="en-US" dirty="0"/>
          </a:p>
        </p:txBody>
      </p:sp>
      <p:pic>
        <p:nvPicPr>
          <p:cNvPr id="6147" name="Picture 4" descr="drippyicon"/>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72375" y="5143500"/>
            <a:ext cx="1214438"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p:cNvGraphicFramePr>
            <a:graphicFrameLocks noGrp="1"/>
          </p:cNvGraphicFramePr>
          <p:nvPr/>
        </p:nvGraphicFramePr>
        <p:xfrm>
          <a:off x="428625" y="5000625"/>
          <a:ext cx="7072314" cy="1571625"/>
        </p:xfrm>
        <a:graphic>
          <a:graphicData uri="http://schemas.openxmlformats.org/drawingml/2006/table">
            <a:tbl>
              <a:tblPr firstRow="1" bandRow="1">
                <a:tableStyleId>{5940675A-B579-460E-94D1-54222C63F5DA}</a:tableStyleId>
              </a:tblPr>
              <a:tblGrid>
                <a:gridCol w="2357438"/>
                <a:gridCol w="2357438"/>
                <a:gridCol w="2357438"/>
              </a:tblGrid>
              <a:tr h="523875">
                <a:tc>
                  <a:txBody>
                    <a:bodyPr/>
                    <a:lstStyle/>
                    <a:p>
                      <a:pPr algn="ctr"/>
                      <a:r>
                        <a:rPr lang="en-GB" sz="2400" dirty="0" err="1" smtClean="0"/>
                        <a:t>tierra</a:t>
                      </a:r>
                      <a:endParaRPr lang="en-US" sz="2400" dirty="0"/>
                    </a:p>
                  </a:txBody>
                  <a:tcPr marL="91439" marR="91439" anchor="ctr"/>
                </a:tc>
                <a:tc>
                  <a:txBody>
                    <a:bodyPr/>
                    <a:lstStyle/>
                    <a:p>
                      <a:pPr algn="ctr"/>
                      <a:r>
                        <a:rPr lang="en-GB" sz="2400" dirty="0" err="1" smtClean="0"/>
                        <a:t>viento</a:t>
                      </a:r>
                      <a:endParaRPr lang="en-US" sz="2400" dirty="0"/>
                    </a:p>
                  </a:txBody>
                  <a:tcPr marL="91439" marR="91439" anchor="ctr"/>
                </a:tc>
                <a:tc>
                  <a:txBody>
                    <a:bodyPr/>
                    <a:lstStyle/>
                    <a:p>
                      <a:pPr algn="ctr"/>
                      <a:r>
                        <a:rPr lang="en-GB" sz="2400" dirty="0" err="1" smtClean="0"/>
                        <a:t>agua</a:t>
                      </a:r>
                      <a:endParaRPr lang="en-US" sz="2400" dirty="0"/>
                    </a:p>
                  </a:txBody>
                  <a:tcPr marL="91439" marR="91439" anchor="ctr"/>
                </a:tc>
              </a:tr>
              <a:tr h="523875">
                <a:tc>
                  <a:txBody>
                    <a:bodyPr/>
                    <a:lstStyle/>
                    <a:p>
                      <a:pPr algn="ctr"/>
                      <a:r>
                        <a:rPr lang="en-GB" sz="2400" dirty="0" err="1" smtClean="0"/>
                        <a:t>ríos</a:t>
                      </a:r>
                      <a:endParaRPr lang="en-US" sz="2400" dirty="0"/>
                    </a:p>
                  </a:txBody>
                  <a:tcPr marL="91439" marR="91439" anchor="ctr"/>
                </a:tc>
                <a:tc>
                  <a:txBody>
                    <a:bodyPr/>
                    <a:lstStyle/>
                    <a:p>
                      <a:pPr algn="ctr"/>
                      <a:r>
                        <a:rPr lang="en-GB" sz="2400" dirty="0" err="1" smtClean="0"/>
                        <a:t>subterráneas</a:t>
                      </a:r>
                      <a:endParaRPr lang="en-US" sz="2400" dirty="0"/>
                    </a:p>
                  </a:txBody>
                  <a:tcPr marL="91439" marR="91439" anchor="ctr"/>
                </a:tc>
                <a:tc>
                  <a:txBody>
                    <a:bodyPr/>
                    <a:lstStyle/>
                    <a:p>
                      <a:pPr algn="ctr"/>
                      <a:r>
                        <a:rPr lang="en-GB" sz="2400" dirty="0" err="1" smtClean="0"/>
                        <a:t>aire</a:t>
                      </a:r>
                      <a:endParaRPr lang="en-US" sz="2400" dirty="0"/>
                    </a:p>
                  </a:txBody>
                  <a:tcPr marL="91439" marR="91439" anchor="ctr"/>
                </a:tc>
              </a:tr>
              <a:tr h="523875">
                <a:tc>
                  <a:txBody>
                    <a:bodyPr/>
                    <a:lstStyle/>
                    <a:p>
                      <a:pPr algn="ctr"/>
                      <a:r>
                        <a:rPr lang="en-GB" sz="2400" dirty="0" err="1" smtClean="0"/>
                        <a:t>nieve</a:t>
                      </a:r>
                      <a:endParaRPr lang="en-US" sz="2400" dirty="0"/>
                    </a:p>
                  </a:txBody>
                  <a:tcPr marL="91439" marR="91439" anchor="ctr"/>
                </a:tc>
                <a:tc>
                  <a:txBody>
                    <a:bodyPr/>
                    <a:lstStyle/>
                    <a:p>
                      <a:pPr algn="ctr"/>
                      <a:r>
                        <a:rPr lang="en-GB" sz="2400" dirty="0" err="1" smtClean="0"/>
                        <a:t>nubes</a:t>
                      </a:r>
                      <a:endParaRPr lang="en-US" sz="2400" dirty="0"/>
                    </a:p>
                  </a:txBody>
                  <a:tcPr marL="91439" marR="91439" anchor="ctr"/>
                </a:tc>
                <a:tc>
                  <a:txBody>
                    <a:bodyPr/>
                    <a:lstStyle/>
                    <a:p>
                      <a:pPr algn="ctr"/>
                      <a:r>
                        <a:rPr lang="en-GB" sz="2400" dirty="0" err="1" smtClean="0"/>
                        <a:t>suelo</a:t>
                      </a:r>
                      <a:endParaRPr lang="en-US" sz="2400" dirty="0"/>
                    </a:p>
                  </a:txBody>
                  <a:tcPr marL="91439" marR="91439" anchor="ct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500063" y="714375"/>
            <a:ext cx="8143875" cy="454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nSpc>
                <a:spcPct val="150000"/>
              </a:lnSpc>
            </a:pPr>
            <a:r>
              <a:rPr lang="en-GB" sz="2800" dirty="0"/>
              <a:t>El </a:t>
            </a:r>
            <a:r>
              <a:rPr lang="en-GB" sz="2800" dirty="0" err="1"/>
              <a:t>agua</a:t>
            </a:r>
            <a:r>
              <a:rPr lang="en-GB" sz="2800" dirty="0"/>
              <a:t> de los </a:t>
            </a:r>
            <a:r>
              <a:rPr lang="en-GB" sz="2800" dirty="0" err="1"/>
              <a:t>ríos</a:t>
            </a:r>
            <a:r>
              <a:rPr lang="en-GB" sz="2800" dirty="0"/>
              <a:t>, </a:t>
            </a:r>
            <a:r>
              <a:rPr lang="en-GB" sz="2800" dirty="0" err="1"/>
              <a:t>océanos</a:t>
            </a:r>
            <a:r>
              <a:rPr lang="en-GB" sz="2800" dirty="0"/>
              <a:t>, </a:t>
            </a:r>
            <a:r>
              <a:rPr lang="en-GB" sz="2800" dirty="0" err="1"/>
              <a:t>suelo</a:t>
            </a:r>
            <a:r>
              <a:rPr lang="en-GB" sz="2800" dirty="0"/>
              <a:t> y </a:t>
            </a:r>
            <a:r>
              <a:rPr lang="en-GB" sz="2800" dirty="0" err="1"/>
              <a:t>vegetación</a:t>
            </a:r>
            <a:r>
              <a:rPr lang="en-GB" sz="2800" dirty="0"/>
              <a:t> se </a:t>
            </a:r>
            <a:r>
              <a:rPr lang="en-GB" sz="2800" dirty="0" err="1"/>
              <a:t>evapora</a:t>
            </a:r>
            <a:r>
              <a:rPr lang="en-GB" sz="2800" dirty="0"/>
              <a:t> en el </a:t>
            </a:r>
            <a:r>
              <a:rPr lang="en-GB" sz="2800" dirty="0" err="1"/>
              <a:t>aire</a:t>
            </a:r>
            <a:r>
              <a:rPr lang="en-GB" sz="2800" dirty="0"/>
              <a:t>. Como el </a:t>
            </a:r>
            <a:r>
              <a:rPr lang="en-GB" sz="2800" dirty="0" err="1"/>
              <a:t>aire</a:t>
            </a:r>
            <a:r>
              <a:rPr lang="en-GB" sz="2800" dirty="0"/>
              <a:t> se </a:t>
            </a:r>
            <a:r>
              <a:rPr lang="en-GB" sz="2800" dirty="0" err="1"/>
              <a:t>enfría</a:t>
            </a:r>
            <a:r>
              <a:rPr lang="en-GB" sz="2800" dirty="0"/>
              <a:t> al ascender el </a:t>
            </a:r>
            <a:r>
              <a:rPr lang="en-GB" sz="2800" dirty="0" err="1"/>
              <a:t>agua</a:t>
            </a:r>
            <a:r>
              <a:rPr lang="en-US" sz="2800" dirty="0"/>
              <a:t> se </a:t>
            </a:r>
            <a:r>
              <a:rPr lang="en-US" sz="2800" dirty="0" err="1"/>
              <a:t>condensa</a:t>
            </a:r>
            <a:r>
              <a:rPr lang="en-US" sz="2800" dirty="0"/>
              <a:t> </a:t>
            </a:r>
            <a:r>
              <a:rPr lang="en-US" sz="2800" dirty="0" err="1"/>
              <a:t>formando</a:t>
            </a:r>
            <a:r>
              <a:rPr lang="en-US" sz="2800" dirty="0"/>
              <a:t> </a:t>
            </a:r>
            <a:r>
              <a:rPr lang="en-US" sz="2800" dirty="0" err="1"/>
              <a:t>las</a:t>
            </a:r>
            <a:r>
              <a:rPr lang="en-US" sz="2800" dirty="0"/>
              <a:t> </a:t>
            </a:r>
            <a:r>
              <a:rPr lang="en-US" sz="2800" dirty="0" err="1"/>
              <a:t>nubes</a:t>
            </a:r>
            <a:r>
              <a:rPr lang="en-US" sz="2800" dirty="0"/>
              <a:t>. </a:t>
            </a:r>
            <a:r>
              <a:rPr lang="en-GB" sz="2800" dirty="0"/>
              <a:t>El </a:t>
            </a:r>
            <a:r>
              <a:rPr lang="en-GB" sz="2800" dirty="0" err="1"/>
              <a:t>viento</a:t>
            </a:r>
            <a:r>
              <a:rPr lang="en-GB" sz="2800" dirty="0"/>
              <a:t> </a:t>
            </a:r>
            <a:r>
              <a:rPr lang="en-GB" sz="2800" dirty="0" err="1"/>
              <a:t>traslada</a:t>
            </a:r>
            <a:r>
              <a:rPr lang="en-GB" sz="2800" dirty="0"/>
              <a:t> </a:t>
            </a:r>
            <a:r>
              <a:rPr lang="en-GB" sz="2800" dirty="0" err="1"/>
              <a:t>las</a:t>
            </a:r>
            <a:r>
              <a:rPr lang="en-GB" sz="2800" dirty="0"/>
              <a:t> </a:t>
            </a:r>
            <a:r>
              <a:rPr lang="en-GB" sz="2800" dirty="0" err="1"/>
              <a:t>nubes</a:t>
            </a:r>
            <a:r>
              <a:rPr lang="en-GB" sz="2800" dirty="0"/>
              <a:t> </a:t>
            </a:r>
            <a:r>
              <a:rPr lang="en-GB" sz="2800" dirty="0" err="1"/>
              <a:t>hacia</a:t>
            </a:r>
            <a:r>
              <a:rPr lang="en-GB" sz="2800" dirty="0"/>
              <a:t> el interior. El </a:t>
            </a:r>
            <a:r>
              <a:rPr lang="en-GB" sz="2800" dirty="0" err="1"/>
              <a:t>agua</a:t>
            </a:r>
            <a:r>
              <a:rPr lang="en-GB" sz="2800" dirty="0"/>
              <a:t> </a:t>
            </a:r>
            <a:r>
              <a:rPr lang="en-GB" sz="2800" dirty="0" err="1"/>
              <a:t>vuelve</a:t>
            </a:r>
            <a:r>
              <a:rPr lang="en-GB" sz="2800" dirty="0"/>
              <a:t> a </a:t>
            </a:r>
            <a:r>
              <a:rPr lang="en-GB" sz="2800" dirty="0" err="1"/>
              <a:t>caer</a:t>
            </a:r>
            <a:r>
              <a:rPr lang="en-GB" sz="2800" dirty="0"/>
              <a:t> a la </a:t>
            </a:r>
            <a:r>
              <a:rPr lang="en-GB" sz="2800" dirty="0" err="1"/>
              <a:t>tierra</a:t>
            </a:r>
            <a:r>
              <a:rPr lang="en-GB" sz="2800" dirty="0"/>
              <a:t> en forma de </a:t>
            </a:r>
            <a:r>
              <a:rPr lang="en-GB" sz="2800" dirty="0" err="1"/>
              <a:t>lluvia</a:t>
            </a:r>
            <a:r>
              <a:rPr lang="en-GB" sz="2800" dirty="0"/>
              <a:t> o </a:t>
            </a:r>
            <a:r>
              <a:rPr lang="en-GB" sz="2800" dirty="0" err="1"/>
              <a:t>nieve</a:t>
            </a:r>
            <a:r>
              <a:rPr lang="en-GB" sz="2800" dirty="0"/>
              <a:t>, </a:t>
            </a:r>
            <a:r>
              <a:rPr lang="en-GB" sz="2800" dirty="0" err="1"/>
              <a:t>incorporándose</a:t>
            </a:r>
            <a:r>
              <a:rPr lang="en-GB" sz="2800" dirty="0"/>
              <a:t> a la </a:t>
            </a:r>
            <a:r>
              <a:rPr lang="en-GB" sz="2800" dirty="0" err="1"/>
              <a:t>tierra</a:t>
            </a:r>
            <a:r>
              <a:rPr lang="en-GB" sz="2800" dirty="0"/>
              <a:t>, </a:t>
            </a:r>
            <a:r>
              <a:rPr lang="en-GB" sz="2800" dirty="0" err="1" smtClean="0"/>
              <a:t>ríos</a:t>
            </a:r>
            <a:r>
              <a:rPr lang="en-GB" sz="2800" dirty="0" smtClean="0"/>
              <a:t>, </a:t>
            </a:r>
            <a:r>
              <a:rPr lang="en-GB" sz="2800" dirty="0" err="1" smtClean="0"/>
              <a:t>océanos</a:t>
            </a:r>
            <a:r>
              <a:rPr lang="en-GB" sz="2800" smtClean="0"/>
              <a:t> y </a:t>
            </a:r>
            <a:r>
              <a:rPr lang="en-GB" sz="2800" dirty="0" err="1"/>
              <a:t>aguas</a:t>
            </a:r>
            <a:r>
              <a:rPr lang="en-GB" sz="2800" dirty="0"/>
              <a:t> </a:t>
            </a:r>
            <a:r>
              <a:rPr lang="en-GB" sz="2800" dirty="0" err="1"/>
              <a:t>subterráneas</a:t>
            </a:r>
            <a:r>
              <a:rPr lang="en-GB" sz="2800" dirty="0"/>
              <a:t>.</a:t>
            </a:r>
            <a:endParaRPr lang="en-US" dirty="0"/>
          </a:p>
        </p:txBody>
      </p:sp>
      <p:pic>
        <p:nvPicPr>
          <p:cNvPr id="7171" name="Picture 4" descr="drippyicon"/>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72375" y="5143500"/>
            <a:ext cx="1214438"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550</Words>
  <Application>Microsoft Office PowerPoint</Application>
  <PresentationFormat>On-screen Show (4:3)</PresentationFormat>
  <Paragraphs>60</Paragraphs>
  <Slides>7</Slides>
  <Notes>5</Notes>
  <HiddenSlides>0</HiddenSlides>
  <MMClips>1</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12</cp:revision>
  <dcterms:created xsi:type="dcterms:W3CDTF">2011-02-23T12:52:41Z</dcterms:created>
  <dcterms:modified xsi:type="dcterms:W3CDTF">2011-09-02T18:28:48Z</dcterms:modified>
</cp:coreProperties>
</file>