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1" r:id="rId3"/>
    <p:sldId id="273" r:id="rId4"/>
    <p:sldId id="264" r:id="rId5"/>
    <p:sldId id="257" r:id="rId6"/>
    <p:sldId id="258" r:id="rId7"/>
    <p:sldId id="259" r:id="rId8"/>
    <p:sldId id="261" r:id="rId9"/>
    <p:sldId id="262" r:id="rId10"/>
    <p:sldId id="263" r:id="rId11"/>
    <p:sldId id="274" r:id="rId12"/>
    <p:sldId id="260" r:id="rId13"/>
    <p:sldId id="265" r:id="rId14"/>
    <p:sldId id="270" r:id="rId15"/>
    <p:sldId id="268" r:id="rId16"/>
    <p:sldId id="275" r:id="rId17"/>
    <p:sldId id="267"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311" autoAdjust="0"/>
  </p:normalViewPr>
  <p:slideViewPr>
    <p:cSldViewPr>
      <p:cViewPr varScale="1">
        <p:scale>
          <a:sx n="49" d="100"/>
          <a:sy n="49" d="100"/>
        </p:scale>
        <p:origin x="-11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543EE16-64DE-4F72-A4BB-297733B1D4A6}" type="datetimeFigureOut">
              <a:rPr lang="en-US"/>
              <a:pPr>
                <a:defRPr/>
              </a:pPr>
              <a:t>9/2/2011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502FBED-FC44-4F15-98E1-E43136B687A9}" type="slidenum">
              <a:rPr lang="en-US"/>
              <a:pPr>
                <a:defRPr/>
              </a:pPr>
              <a:t>‹#›</a:t>
            </a:fld>
            <a:endParaRPr lang="en-US"/>
          </a:p>
        </p:txBody>
      </p:sp>
    </p:spTree>
    <p:extLst>
      <p:ext uri="{BB962C8B-B14F-4D97-AF65-F5344CB8AC3E}">
        <p14:creationId xmlns:p14="http://schemas.microsoft.com/office/powerpoint/2010/main" val="2233506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There is the option here to ‘pre-teach’ some of the vocabulary with gestures.  These are the 3</a:t>
            </a:r>
            <a:r>
              <a:rPr lang="en-GB" baseline="30000" smtClean="0"/>
              <a:t>rd</a:t>
            </a:r>
            <a:r>
              <a:rPr lang="en-GB" smtClean="0"/>
              <a:t> pers singular verb forms that describe the water cycle.  Most of those that are difficult to mime are cognates! </a:t>
            </a:r>
            <a:br>
              <a:rPr lang="en-GB" smtClean="0"/>
            </a:br>
            <a:r>
              <a:rPr lang="en-GB" smtClean="0"/>
              <a:t>The Spanish forms are triggered so that students can first offer what they already know and can guess from context (water cycle), their knowledge of English etc..  If you click on the Spanish form, the English equivalent appears in the column on the right.</a:t>
            </a:r>
          </a:p>
          <a:p>
            <a:pPr eaLnBrk="1" hangingPunct="1"/>
            <a:endParaRPr lang="en-GB" smtClean="0"/>
          </a:p>
        </p:txBody>
      </p:sp>
      <p:sp>
        <p:nvSpPr>
          <p:cNvPr id="4" name="Slide Number Placeholder 3"/>
          <p:cNvSpPr>
            <a:spLocks noGrp="1"/>
          </p:cNvSpPr>
          <p:nvPr>
            <p:ph type="sldNum" sz="quarter" idx="5"/>
          </p:nvPr>
        </p:nvSpPr>
        <p:spPr/>
        <p:txBody>
          <a:bodyPr/>
          <a:lstStyle/>
          <a:p>
            <a:pPr>
              <a:defRPr/>
            </a:pPr>
            <a:fld id="{1ED94B20-2136-4F83-94D9-04CB28840F14}" type="slidenum">
              <a:rPr lang="en-US" smtClean="0"/>
              <a:pPr>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An obvious conclusion but not something we think about often!</a:t>
            </a: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3C8E68EA-0B43-40A8-A159-C28B18B1416A}" type="slidenum">
              <a:rPr lang="en-US" smtClean="0">
                <a:latin typeface="Calibri" pitchFamily="34" charset="0"/>
              </a:rPr>
              <a:pPr eaLnBrk="1" fontAlgn="base" hangingPunct="1">
                <a:spcBef>
                  <a:spcPct val="0"/>
                </a:spcBef>
                <a:spcAft>
                  <a:spcPct val="0"/>
                </a:spcAft>
              </a:pPr>
              <a:t>10</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At this point it would work well to review the verbs and see how many have been retained so far.</a:t>
            </a:r>
          </a:p>
        </p:txBody>
      </p:sp>
      <p:sp>
        <p:nvSpPr>
          <p:cNvPr id="4" name="Slide Number Placeholder 3"/>
          <p:cNvSpPr>
            <a:spLocks noGrp="1"/>
          </p:cNvSpPr>
          <p:nvPr>
            <p:ph type="sldNum" sz="quarter" idx="5"/>
          </p:nvPr>
        </p:nvSpPr>
        <p:spPr/>
        <p:txBody>
          <a:bodyPr/>
          <a:lstStyle/>
          <a:p>
            <a:pPr>
              <a:defRPr/>
            </a:pPr>
            <a:fld id="{FBED50AB-1546-46B0-86D4-E290770D271B}" type="slidenum">
              <a:rPr lang="en-US" smtClean="0"/>
              <a:pPr>
                <a:defRPr/>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Use this visual for oral recapping.  The teacher should define the various stages of the water cycle orally in the TL and the students identify the correct definitions from the diagram.  More able students could be encouaged to offer their own oral definitions of each item.</a:t>
            </a:r>
            <a:endParaRPr 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24045CB-C16E-48E4-A4FB-BDDF27E6C14F}" type="slidenum">
              <a:rPr lang="en-US" smtClean="0">
                <a:latin typeface="Calibri" pitchFamily="34" charset="0"/>
              </a:rPr>
              <a:pPr eaLnBrk="1" fontAlgn="base" hangingPunct="1">
                <a:spcBef>
                  <a:spcPct val="0"/>
                </a:spcBef>
                <a:spcAft>
                  <a:spcPct val="0"/>
                </a:spcAft>
              </a:pPr>
              <a:t>12</a:t>
            </a:fld>
            <a:endParaRPr 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Written consolidation task with the missing verbs in infinitive form.  Students will need to pay attention to the radical-changing verbs – calentar, empezar, volver, encontrarse  as well as think about verb endings – AR, - ER, - IR.  This activity brings together a lot of complexities about the present tense, radical-changing verbs, different verb endings, spelling changes (contribuír) and reflexive verbs.  It would be useful to model how students should check their verb forms (show www.verbix.com ) to make sure that when they are putting language together themselves there will be verbs that are new to them, and how easy it is to check which form to use.  </a:t>
            </a:r>
            <a:br>
              <a:rPr lang="en-GB" smtClean="0"/>
            </a:br>
            <a:r>
              <a:rPr lang="en-GB" smtClean="0"/>
              <a:t/>
            </a:r>
            <a:br>
              <a:rPr lang="en-GB" smtClean="0"/>
            </a:br>
            <a:r>
              <a:rPr lang="en-GB" smtClean="0"/>
              <a:t>This will help them with this week’s hw which is to produce a narrated version of the water cycle as an audio, either embedded into a PPT or made as a short video.  </a:t>
            </a: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33D08FB-0DBE-4C4E-85D8-6B0A7D6E46BD}" type="slidenum">
              <a:rPr lang="en-US" smtClean="0">
                <a:latin typeface="Calibri" pitchFamily="34" charset="0"/>
              </a:rPr>
              <a:pPr eaLnBrk="1" fontAlgn="base" hangingPunct="1">
                <a:spcBef>
                  <a:spcPct val="0"/>
                </a:spcBef>
                <a:spcAft>
                  <a:spcPct val="0"/>
                </a:spcAft>
              </a:pPr>
              <a:t>14</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Answer slide</a:t>
            </a:r>
            <a:endParaRPr 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62ADD19-8D24-4A5F-881B-DC5FDDB943FB}" type="slidenum">
              <a:rPr lang="en-US" smtClean="0">
                <a:latin typeface="Calibri" pitchFamily="34" charset="0"/>
              </a:rPr>
              <a:pPr eaLnBrk="1" fontAlgn="base" hangingPunct="1">
                <a:spcBef>
                  <a:spcPct val="0"/>
                </a:spcBef>
                <a:spcAft>
                  <a:spcPct val="0"/>
                </a:spcAft>
              </a:pPr>
              <a:t>15</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Voice over project file – example that I’ve done.  This is just a short clip of a beginning to give an idea of what they might do.  They have 1 x week to do this hw so it is not for next lesson.</a:t>
            </a: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1068BCA3-B0AB-4008-8829-F789DC498980}" type="slidenum">
              <a:rPr lang="en-US" smtClean="0">
                <a:latin typeface="Calibri" pitchFamily="34" charset="0"/>
              </a:rPr>
              <a:pPr eaLnBrk="1" fontAlgn="base" hangingPunct="1">
                <a:spcBef>
                  <a:spcPct val="0"/>
                </a:spcBef>
                <a:spcAft>
                  <a:spcPct val="0"/>
                </a:spcAft>
              </a:pPr>
              <a:t>16</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Plenary task – if time.  Students could annotate this diagram, describing each stage of the water cycle.  This could provide them with their hw script.</a:t>
            </a:r>
            <a:endParaRPr 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21BA54CC-777E-49E0-B1B1-B85F0D6485E3}" type="slidenum">
              <a:rPr lang="en-US" smtClean="0">
                <a:latin typeface="Calibri" pitchFamily="34" charset="0"/>
              </a:rPr>
              <a:pPr eaLnBrk="1" fontAlgn="base" hangingPunct="1">
                <a:spcBef>
                  <a:spcPct val="0"/>
                </a:spcBef>
                <a:spcAft>
                  <a:spcPct val="0"/>
                </a:spcAft>
              </a:pPr>
              <a:t>17</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9FA734-9947-4AF6-BBE9-C90C1EF68E6E}" type="datetimeFigureOut">
              <a:rPr lang="en-US"/>
              <a:pPr>
                <a:defRPr/>
              </a:pPr>
              <a:t>9/2/2011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BF22AA-37C9-4852-B196-277AA9E43815}" type="slidenum">
              <a:rPr lang="en-US"/>
              <a:pPr>
                <a:defRPr/>
              </a:pPr>
              <a:t>‹#›</a:t>
            </a:fld>
            <a:endParaRPr lang="en-US"/>
          </a:p>
        </p:txBody>
      </p:sp>
    </p:spTree>
    <p:extLst>
      <p:ext uri="{BB962C8B-B14F-4D97-AF65-F5344CB8AC3E}">
        <p14:creationId xmlns:p14="http://schemas.microsoft.com/office/powerpoint/2010/main" val="143756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D0F0C1-70E3-4C7F-B13D-3C9483C769A8}" type="datetimeFigureOut">
              <a:rPr lang="en-US"/>
              <a:pPr>
                <a:defRPr/>
              </a:pPr>
              <a:t>9/2/2011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E0F1D7-3893-43C5-937D-6A7F3A8345C6}" type="slidenum">
              <a:rPr lang="en-US"/>
              <a:pPr>
                <a:defRPr/>
              </a:pPr>
              <a:t>‹#›</a:t>
            </a:fld>
            <a:endParaRPr lang="en-US"/>
          </a:p>
        </p:txBody>
      </p:sp>
    </p:spTree>
    <p:extLst>
      <p:ext uri="{BB962C8B-B14F-4D97-AF65-F5344CB8AC3E}">
        <p14:creationId xmlns:p14="http://schemas.microsoft.com/office/powerpoint/2010/main" val="225050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1792C7-8265-4C63-8F50-114175CEDEF4}" type="datetimeFigureOut">
              <a:rPr lang="en-US"/>
              <a:pPr>
                <a:defRPr/>
              </a:pPr>
              <a:t>9/2/2011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C35897-DE63-4E12-A18E-AD3CB7D70525}" type="slidenum">
              <a:rPr lang="en-US"/>
              <a:pPr>
                <a:defRPr/>
              </a:pPr>
              <a:t>‹#›</a:t>
            </a:fld>
            <a:endParaRPr lang="en-US"/>
          </a:p>
        </p:txBody>
      </p:sp>
    </p:spTree>
    <p:extLst>
      <p:ext uri="{BB962C8B-B14F-4D97-AF65-F5344CB8AC3E}">
        <p14:creationId xmlns:p14="http://schemas.microsoft.com/office/powerpoint/2010/main" val="164330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FC3516-AF8A-43F1-A86B-8C4FDE923E6C}" type="datetimeFigureOut">
              <a:rPr lang="en-US"/>
              <a:pPr>
                <a:defRPr/>
              </a:pPr>
              <a:t>9/2/2011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24CA8C-32D1-4720-BCCD-917C5923368F}" type="slidenum">
              <a:rPr lang="en-US"/>
              <a:pPr>
                <a:defRPr/>
              </a:pPr>
              <a:t>‹#›</a:t>
            </a:fld>
            <a:endParaRPr lang="en-US"/>
          </a:p>
        </p:txBody>
      </p:sp>
    </p:spTree>
    <p:extLst>
      <p:ext uri="{BB962C8B-B14F-4D97-AF65-F5344CB8AC3E}">
        <p14:creationId xmlns:p14="http://schemas.microsoft.com/office/powerpoint/2010/main" val="112611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64C07D-5768-44DE-B1DB-4BB07591F124}" type="datetimeFigureOut">
              <a:rPr lang="en-US"/>
              <a:pPr>
                <a:defRPr/>
              </a:pPr>
              <a:t>9/2/2011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E9B2DB-F0A7-4703-AB52-7309054548EE}" type="slidenum">
              <a:rPr lang="en-US"/>
              <a:pPr>
                <a:defRPr/>
              </a:pPr>
              <a:t>‹#›</a:t>
            </a:fld>
            <a:endParaRPr lang="en-US"/>
          </a:p>
        </p:txBody>
      </p:sp>
    </p:spTree>
    <p:extLst>
      <p:ext uri="{BB962C8B-B14F-4D97-AF65-F5344CB8AC3E}">
        <p14:creationId xmlns:p14="http://schemas.microsoft.com/office/powerpoint/2010/main" val="413256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14CE71A-5168-469E-BAEF-7233479C8476}" type="datetimeFigureOut">
              <a:rPr lang="en-US"/>
              <a:pPr>
                <a:defRPr/>
              </a:pPr>
              <a:t>9/2/2011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3D86C0-56C4-4D6C-86B0-6D3EF85F24C1}" type="slidenum">
              <a:rPr lang="en-US"/>
              <a:pPr>
                <a:defRPr/>
              </a:pPr>
              <a:t>‹#›</a:t>
            </a:fld>
            <a:endParaRPr lang="en-US"/>
          </a:p>
        </p:txBody>
      </p:sp>
    </p:spTree>
    <p:extLst>
      <p:ext uri="{BB962C8B-B14F-4D97-AF65-F5344CB8AC3E}">
        <p14:creationId xmlns:p14="http://schemas.microsoft.com/office/powerpoint/2010/main" val="105362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C965CE2-1F2B-4F19-9049-51B1ECEC51AB}" type="datetimeFigureOut">
              <a:rPr lang="en-US"/>
              <a:pPr>
                <a:defRPr/>
              </a:pPr>
              <a:t>9/2/2011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988E9DE-0E90-4FAA-A7E6-EC6241CCEF73}" type="slidenum">
              <a:rPr lang="en-US"/>
              <a:pPr>
                <a:defRPr/>
              </a:pPr>
              <a:t>‹#›</a:t>
            </a:fld>
            <a:endParaRPr lang="en-US"/>
          </a:p>
        </p:txBody>
      </p:sp>
    </p:spTree>
    <p:extLst>
      <p:ext uri="{BB962C8B-B14F-4D97-AF65-F5344CB8AC3E}">
        <p14:creationId xmlns:p14="http://schemas.microsoft.com/office/powerpoint/2010/main" val="332474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0B98B80-1E94-490A-80F4-2C9C9E2D9DF4}" type="datetimeFigureOut">
              <a:rPr lang="en-US"/>
              <a:pPr>
                <a:defRPr/>
              </a:pPr>
              <a:t>9/2/2011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41E3D8-6F5D-4177-A656-E99422CD185A}" type="slidenum">
              <a:rPr lang="en-US"/>
              <a:pPr>
                <a:defRPr/>
              </a:pPr>
              <a:t>‹#›</a:t>
            </a:fld>
            <a:endParaRPr lang="en-US"/>
          </a:p>
        </p:txBody>
      </p:sp>
    </p:spTree>
    <p:extLst>
      <p:ext uri="{BB962C8B-B14F-4D97-AF65-F5344CB8AC3E}">
        <p14:creationId xmlns:p14="http://schemas.microsoft.com/office/powerpoint/2010/main" val="21536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DD2BFC-45CA-4C49-9149-37EAD02A981C}" type="datetimeFigureOut">
              <a:rPr lang="en-US"/>
              <a:pPr>
                <a:defRPr/>
              </a:pPr>
              <a:t>9/2/2011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708E7E6-8738-4E92-B247-D16F18709170}" type="slidenum">
              <a:rPr lang="en-US"/>
              <a:pPr>
                <a:defRPr/>
              </a:pPr>
              <a:t>‹#›</a:t>
            </a:fld>
            <a:endParaRPr lang="en-US"/>
          </a:p>
        </p:txBody>
      </p:sp>
    </p:spTree>
    <p:extLst>
      <p:ext uri="{BB962C8B-B14F-4D97-AF65-F5344CB8AC3E}">
        <p14:creationId xmlns:p14="http://schemas.microsoft.com/office/powerpoint/2010/main" val="121619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1A7174-3118-406B-A1CC-E28C1BA3B998}" type="datetimeFigureOut">
              <a:rPr lang="en-US"/>
              <a:pPr>
                <a:defRPr/>
              </a:pPr>
              <a:t>9/2/2011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8D50B1-4E9A-4456-97A7-9CD622CC0A37}" type="slidenum">
              <a:rPr lang="en-US"/>
              <a:pPr>
                <a:defRPr/>
              </a:pPr>
              <a:t>‹#›</a:t>
            </a:fld>
            <a:endParaRPr lang="en-US"/>
          </a:p>
        </p:txBody>
      </p:sp>
    </p:spTree>
    <p:extLst>
      <p:ext uri="{BB962C8B-B14F-4D97-AF65-F5344CB8AC3E}">
        <p14:creationId xmlns:p14="http://schemas.microsoft.com/office/powerpoint/2010/main" val="156055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F5DF9C-2165-43D9-A5CA-863D09F23D04}" type="datetimeFigureOut">
              <a:rPr lang="en-US"/>
              <a:pPr>
                <a:defRPr/>
              </a:pPr>
              <a:t>9/2/2011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3CA4F7-C1F6-44A3-98FC-F50F431F003F}" type="slidenum">
              <a:rPr lang="en-US"/>
              <a:pPr>
                <a:defRPr/>
              </a:pPr>
              <a:t>‹#›</a:t>
            </a:fld>
            <a:endParaRPr lang="en-US"/>
          </a:p>
        </p:txBody>
      </p:sp>
    </p:spTree>
    <p:extLst>
      <p:ext uri="{BB962C8B-B14F-4D97-AF65-F5344CB8AC3E}">
        <p14:creationId xmlns:p14="http://schemas.microsoft.com/office/powerpoint/2010/main" val="2207048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929307B-3266-456B-AB6B-213D46954D9B}" type="datetimeFigureOut">
              <a:rPr lang="en-US"/>
              <a:pPr>
                <a:defRPr/>
              </a:pPr>
              <a:t>9/2/2011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C09676F-3E6B-4AC3-A89E-2C61F00F1D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icloDeAgua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428750"/>
            <a:ext cx="7300912"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14480" y="714356"/>
            <a:ext cx="5941494" cy="923330"/>
          </a:xfrm>
          <a:prstGeom prst="rect">
            <a:avLst/>
          </a:prstGeom>
          <a:noFill/>
        </p:spPr>
        <p:txBody>
          <a:bodyPr spcFirstLastPara="1">
            <a:prstTxWarp prst="textArchUp">
              <a:avLst/>
            </a:prstTxWarp>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fontAlgn="auto">
              <a:spcBef>
                <a:spcPts val="0"/>
              </a:spcBef>
              <a:spcAft>
                <a:spcPts val="0"/>
              </a:spcAft>
              <a:defRPr/>
            </a:pPr>
            <a:r>
              <a:rPr lang="en-US" sz="7200" b="1" dirty="0">
                <a:ln/>
                <a:solidFill>
                  <a:sysClr val="windowText" lastClr="000000"/>
                </a:solidFill>
                <a:effectLst>
                  <a:glow rad="139700">
                    <a:schemeClr val="accent1">
                      <a:satMod val="175000"/>
                      <a:alpha val="40000"/>
                    </a:schemeClr>
                  </a:glow>
                </a:effectLst>
                <a:latin typeface="+mn-lt"/>
              </a:rPr>
              <a:t>El </a:t>
            </a:r>
            <a:r>
              <a:rPr lang="en-US" sz="7200" b="1" dirty="0" err="1">
                <a:ln/>
                <a:solidFill>
                  <a:sysClr val="windowText" lastClr="000000"/>
                </a:solidFill>
                <a:effectLst>
                  <a:glow rad="139700">
                    <a:schemeClr val="accent1">
                      <a:satMod val="175000"/>
                      <a:alpha val="40000"/>
                    </a:schemeClr>
                  </a:glow>
                </a:effectLst>
                <a:latin typeface="+mn-lt"/>
              </a:rPr>
              <a:t>ciclo</a:t>
            </a:r>
            <a:r>
              <a:rPr lang="en-US" sz="7200" b="1" dirty="0">
                <a:ln/>
                <a:solidFill>
                  <a:sysClr val="windowText" lastClr="000000"/>
                </a:solidFill>
                <a:effectLst>
                  <a:glow rad="139700">
                    <a:schemeClr val="accent1">
                      <a:satMod val="175000"/>
                      <a:alpha val="40000"/>
                    </a:schemeClr>
                  </a:glow>
                </a:effectLst>
                <a:latin typeface="+mn-lt"/>
              </a:rPr>
              <a:t> </a:t>
            </a:r>
            <a:r>
              <a:rPr lang="en-US" sz="7200" b="1" dirty="0">
                <a:ln/>
                <a:solidFill>
                  <a:sysClr val="windowText" lastClr="000000"/>
                </a:solidFill>
                <a:effectLst>
                  <a:glow rad="139700">
                    <a:schemeClr val="accent1">
                      <a:satMod val="175000"/>
                      <a:alpha val="40000"/>
                    </a:schemeClr>
                  </a:glow>
                </a:effectLst>
                <a:latin typeface="+mn-lt"/>
              </a:rPr>
              <a:t>del </a:t>
            </a:r>
            <a:r>
              <a:rPr lang="en-US" sz="7200" b="1" dirty="0" err="1">
                <a:ln/>
                <a:solidFill>
                  <a:sysClr val="windowText" lastClr="000000"/>
                </a:solidFill>
                <a:effectLst>
                  <a:glow rad="139700">
                    <a:schemeClr val="accent1">
                      <a:satMod val="175000"/>
                      <a:alpha val="40000"/>
                    </a:schemeClr>
                  </a:glow>
                </a:effectLst>
                <a:latin typeface="+mn-lt"/>
              </a:rPr>
              <a:t>agua</a:t>
            </a:r>
            <a:endParaRPr lang="en-US" sz="7200" b="1" dirty="0">
              <a:ln/>
              <a:solidFill>
                <a:sysClr val="windowText" lastClr="000000"/>
              </a:solidFill>
              <a:effectLst>
                <a:glow rad="139700">
                  <a:schemeClr val="accent1">
                    <a:satMod val="175000"/>
                    <a:alpha val="40000"/>
                  </a:schemeClr>
                </a:glo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571500" y="4786313"/>
            <a:ext cx="8072438"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a:latin typeface="Calibri" pitchFamily="34" charset="0"/>
              </a:rPr>
              <a:t>Conclusión:  </a:t>
            </a:r>
            <a:br>
              <a:rPr lang="es-ES" sz="2800">
                <a:latin typeface="Calibri" pitchFamily="34" charset="0"/>
              </a:rPr>
            </a:br>
            <a:r>
              <a:rPr lang="es-ES" sz="2800">
                <a:latin typeface="Calibri" pitchFamily="34" charset="0"/>
              </a:rPr>
              <a:t>Cuando </a:t>
            </a:r>
            <a:r>
              <a:rPr lang="es-ES" sz="2800" i="1">
                <a:latin typeface="Calibri" pitchFamily="34" charset="0"/>
              </a:rPr>
              <a:t>tomas</a:t>
            </a:r>
            <a:r>
              <a:rPr lang="es-ES" sz="2800">
                <a:latin typeface="Calibri" pitchFamily="34" charset="0"/>
              </a:rPr>
              <a:t> un vaso de agua, a lo mejor, no </a:t>
            </a:r>
            <a:r>
              <a:rPr lang="es-ES" sz="2800" i="1">
                <a:latin typeface="Calibri" pitchFamily="34" charset="0"/>
              </a:rPr>
              <a:t>eres</a:t>
            </a:r>
            <a:r>
              <a:rPr lang="es-ES" sz="2800">
                <a:latin typeface="Calibri" pitchFamily="34" charset="0"/>
              </a:rPr>
              <a:t> la primera persona que </a:t>
            </a:r>
            <a:r>
              <a:rPr lang="es-ES" sz="2800" i="1">
                <a:latin typeface="Calibri" pitchFamily="34" charset="0"/>
              </a:rPr>
              <a:t>toma</a:t>
            </a:r>
            <a:r>
              <a:rPr lang="es-ES" sz="2800">
                <a:latin typeface="Calibri" pitchFamily="34" charset="0"/>
              </a:rPr>
              <a:t> esa misma agua.</a:t>
            </a:r>
          </a:p>
          <a:p>
            <a:pPr eaLnBrk="1" hangingPunct="1"/>
            <a:endParaRPr lang="en-US">
              <a:latin typeface="Calibri" pitchFamily="34" charset="0"/>
            </a:endParaRPr>
          </a:p>
        </p:txBody>
      </p:sp>
      <p:pic>
        <p:nvPicPr>
          <p:cNvPr id="11267" name="Picture 2" descr="beb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368300"/>
            <a:ext cx="4572000"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drippyic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285750"/>
            <a:ext cx="12144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850900"/>
          </a:xfrm>
        </p:spPr>
        <p:style>
          <a:lnRef idx="1">
            <a:schemeClr val="accent5"/>
          </a:lnRef>
          <a:fillRef idx="2">
            <a:schemeClr val="accent5"/>
          </a:fillRef>
          <a:effectRef idx="1">
            <a:schemeClr val="accent5"/>
          </a:effectRef>
          <a:fontRef idx="minor">
            <a:schemeClr val="dk1"/>
          </a:fontRef>
        </p:style>
        <p:txBody>
          <a:bodyPr/>
          <a:lstStyle/>
          <a:p>
            <a:pPr eaLnBrk="1" hangingPunct="1">
              <a:defRPr/>
            </a:pPr>
            <a:r>
              <a:rPr lang="en-GB" b="1" dirty="0" err="1" smtClean="0"/>
              <a:t>Vocabulario</a:t>
            </a:r>
            <a:endParaRPr lang="en-GB" b="1" dirty="0" smtClean="0"/>
          </a:p>
        </p:txBody>
      </p:sp>
      <p:sp>
        <p:nvSpPr>
          <p:cNvPr id="12291" name="Content Placeholder 2"/>
          <p:cNvSpPr>
            <a:spLocks noGrp="1"/>
          </p:cNvSpPr>
          <p:nvPr>
            <p:ph sz="half" idx="1"/>
          </p:nvPr>
        </p:nvSpPr>
        <p:spPr/>
        <p:txBody>
          <a:bodyPr/>
          <a:lstStyle/>
          <a:p>
            <a:pPr marL="514350" indent="-514350" eaLnBrk="1" hangingPunct="1">
              <a:lnSpc>
                <a:spcPct val="80000"/>
              </a:lnSpc>
              <a:buFont typeface="Calibri" pitchFamily="34" charset="0"/>
              <a:buAutoNum type="arabicPeriod"/>
            </a:pPr>
            <a:r>
              <a:rPr lang="en-GB" sz="2400" smtClean="0"/>
              <a:t>cae</a:t>
            </a:r>
          </a:p>
          <a:p>
            <a:pPr marL="514350" indent="-514350" eaLnBrk="1" hangingPunct="1">
              <a:lnSpc>
                <a:spcPct val="80000"/>
              </a:lnSpc>
              <a:buFont typeface="Calibri" pitchFamily="34" charset="0"/>
              <a:buAutoNum type="arabicPeriod"/>
            </a:pPr>
            <a:r>
              <a:rPr lang="en-GB" sz="2400" smtClean="0"/>
              <a:t>calienta</a:t>
            </a:r>
          </a:p>
          <a:p>
            <a:pPr marL="514350" indent="-514350" eaLnBrk="1" hangingPunct="1">
              <a:lnSpc>
                <a:spcPct val="80000"/>
              </a:lnSpc>
              <a:buFont typeface="Calibri" pitchFamily="34" charset="0"/>
              <a:buAutoNum type="arabicPeriod"/>
            </a:pPr>
            <a:r>
              <a:rPr lang="en-GB" sz="2400" smtClean="0"/>
              <a:t>contribuye</a:t>
            </a:r>
          </a:p>
          <a:p>
            <a:pPr marL="514350" indent="-514350" eaLnBrk="1" hangingPunct="1">
              <a:lnSpc>
                <a:spcPct val="80000"/>
              </a:lnSpc>
              <a:buFont typeface="Calibri" pitchFamily="34" charset="0"/>
              <a:buAutoNum type="arabicPeriod"/>
            </a:pPr>
            <a:r>
              <a:rPr lang="en-GB" sz="2400" smtClean="0"/>
              <a:t>empieza</a:t>
            </a:r>
          </a:p>
          <a:p>
            <a:pPr marL="514350" indent="-514350" eaLnBrk="1" hangingPunct="1">
              <a:lnSpc>
                <a:spcPct val="80000"/>
              </a:lnSpc>
              <a:buFont typeface="Calibri" pitchFamily="34" charset="0"/>
              <a:buAutoNum type="arabicPeriod"/>
            </a:pPr>
            <a:r>
              <a:rPr lang="en-GB" sz="2400" smtClean="0"/>
              <a:t>forma</a:t>
            </a:r>
          </a:p>
          <a:p>
            <a:pPr marL="514350" indent="-514350" eaLnBrk="1" hangingPunct="1">
              <a:lnSpc>
                <a:spcPct val="80000"/>
              </a:lnSpc>
              <a:buFont typeface="Calibri" pitchFamily="34" charset="0"/>
              <a:buAutoNum type="arabicPeriod"/>
            </a:pPr>
            <a:r>
              <a:rPr lang="en-GB" sz="2400" smtClean="0"/>
              <a:t>sube</a:t>
            </a:r>
          </a:p>
          <a:p>
            <a:pPr marL="514350" indent="-514350" eaLnBrk="1" hangingPunct="1">
              <a:lnSpc>
                <a:spcPct val="80000"/>
              </a:lnSpc>
              <a:buFont typeface="Calibri" pitchFamily="34" charset="0"/>
              <a:buAutoNum type="arabicPeriod"/>
            </a:pPr>
            <a:r>
              <a:rPr lang="en-GB" sz="2400" smtClean="0"/>
              <a:t>vuelve</a:t>
            </a:r>
          </a:p>
          <a:p>
            <a:pPr marL="514350" indent="-514350" eaLnBrk="1" hangingPunct="1">
              <a:lnSpc>
                <a:spcPct val="80000"/>
              </a:lnSpc>
              <a:buFont typeface="Calibri" pitchFamily="34" charset="0"/>
              <a:buAutoNum type="arabicPeriod"/>
            </a:pPr>
            <a:r>
              <a:rPr lang="en-GB" sz="2400" smtClean="0"/>
              <a:t>se agota</a:t>
            </a:r>
          </a:p>
          <a:p>
            <a:pPr marL="514350" indent="-514350" eaLnBrk="1" hangingPunct="1">
              <a:lnSpc>
                <a:spcPct val="80000"/>
              </a:lnSpc>
              <a:buFont typeface="Calibri" pitchFamily="34" charset="0"/>
              <a:buAutoNum type="arabicPeriod"/>
            </a:pPr>
            <a:r>
              <a:rPr lang="en-GB" sz="2400" smtClean="0"/>
              <a:t>se condensa</a:t>
            </a:r>
          </a:p>
          <a:p>
            <a:pPr marL="514350" indent="-514350" eaLnBrk="1" hangingPunct="1">
              <a:lnSpc>
                <a:spcPct val="80000"/>
              </a:lnSpc>
              <a:buFont typeface="Calibri" pitchFamily="34" charset="0"/>
              <a:buAutoNum type="arabicPeriod"/>
            </a:pPr>
            <a:r>
              <a:rPr lang="en-GB" sz="2400" smtClean="0"/>
              <a:t>se encuentra</a:t>
            </a:r>
          </a:p>
          <a:p>
            <a:pPr marL="514350" indent="-514350" eaLnBrk="1" hangingPunct="1">
              <a:lnSpc>
                <a:spcPct val="80000"/>
              </a:lnSpc>
              <a:buFont typeface="Calibri" pitchFamily="34" charset="0"/>
              <a:buAutoNum type="arabicPeriod"/>
            </a:pPr>
            <a:r>
              <a:rPr lang="en-GB" sz="2400" smtClean="0"/>
              <a:t>se enfría</a:t>
            </a:r>
          </a:p>
          <a:p>
            <a:pPr marL="514350" indent="-514350" eaLnBrk="1" hangingPunct="1">
              <a:lnSpc>
                <a:spcPct val="80000"/>
              </a:lnSpc>
              <a:buFont typeface="Calibri" pitchFamily="34" charset="0"/>
              <a:buAutoNum type="arabicPeriod"/>
            </a:pPr>
            <a:r>
              <a:rPr lang="en-GB" sz="2400" smtClean="0"/>
              <a:t>se evapora</a:t>
            </a:r>
          </a:p>
          <a:p>
            <a:pPr marL="514350" indent="-514350" eaLnBrk="1" hangingPunct="1">
              <a:lnSpc>
                <a:spcPct val="80000"/>
              </a:lnSpc>
              <a:buFont typeface="Calibri" pitchFamily="34" charset="0"/>
              <a:buAutoNum type="arabicPeriod"/>
            </a:pPr>
            <a:endParaRPr lang="en-GB" sz="2400" smtClean="0"/>
          </a:p>
        </p:txBody>
      </p:sp>
      <p:sp>
        <p:nvSpPr>
          <p:cNvPr id="4" name="Content Placeholder 3"/>
          <p:cNvSpPr>
            <a:spLocks noGrp="1"/>
          </p:cNvSpPr>
          <p:nvPr>
            <p:ph sz="half" idx="2"/>
          </p:nvPr>
        </p:nvSpPr>
        <p:spPr/>
        <p:txBody>
          <a:bodyPr>
            <a:normAutofit fontScale="85000" lnSpcReduction="20000"/>
          </a:bodyPr>
          <a:lstStyle/>
          <a:p>
            <a:pPr marL="514350" indent="-514350" eaLnBrk="1" hangingPunct="1">
              <a:buFont typeface="+mj-lt"/>
              <a:buAutoNum type="arabicPeriod"/>
              <a:defRPr/>
            </a:pPr>
            <a:r>
              <a:rPr lang="en-GB" dirty="0" smtClean="0"/>
              <a:t>it falls</a:t>
            </a:r>
          </a:p>
          <a:p>
            <a:pPr marL="514350" indent="-514350" eaLnBrk="1" hangingPunct="1">
              <a:buFont typeface="+mj-lt"/>
              <a:buAutoNum type="arabicPeriod"/>
              <a:defRPr/>
            </a:pPr>
            <a:r>
              <a:rPr lang="en-GB" dirty="0" smtClean="0"/>
              <a:t>it warms up</a:t>
            </a:r>
          </a:p>
          <a:p>
            <a:pPr marL="514350" indent="-514350" eaLnBrk="1" hangingPunct="1">
              <a:buFont typeface="+mj-lt"/>
              <a:buAutoNum type="arabicPeriod"/>
              <a:defRPr/>
            </a:pPr>
            <a:r>
              <a:rPr lang="en-GB" dirty="0" smtClean="0"/>
              <a:t>it contributes</a:t>
            </a:r>
          </a:p>
          <a:p>
            <a:pPr marL="514350" indent="-514350" eaLnBrk="1" hangingPunct="1">
              <a:buFont typeface="+mj-lt"/>
              <a:buAutoNum type="arabicPeriod"/>
              <a:defRPr/>
            </a:pPr>
            <a:r>
              <a:rPr lang="en-GB" dirty="0" smtClean="0"/>
              <a:t>it starts</a:t>
            </a:r>
          </a:p>
          <a:p>
            <a:pPr marL="514350" indent="-514350" eaLnBrk="1" hangingPunct="1">
              <a:buFont typeface="+mj-lt"/>
              <a:buAutoNum type="arabicPeriod"/>
              <a:defRPr/>
            </a:pPr>
            <a:r>
              <a:rPr lang="en-GB" dirty="0" smtClean="0"/>
              <a:t>it forms</a:t>
            </a:r>
          </a:p>
          <a:p>
            <a:pPr marL="514350" indent="-514350" eaLnBrk="1" hangingPunct="1">
              <a:buFont typeface="+mj-lt"/>
              <a:buAutoNum type="arabicPeriod"/>
              <a:defRPr/>
            </a:pPr>
            <a:r>
              <a:rPr lang="en-GB" dirty="0" smtClean="0"/>
              <a:t>it rises</a:t>
            </a:r>
          </a:p>
          <a:p>
            <a:pPr marL="514350" indent="-514350" eaLnBrk="1" hangingPunct="1">
              <a:buFont typeface="+mj-lt"/>
              <a:buAutoNum type="arabicPeriod"/>
              <a:defRPr/>
            </a:pPr>
            <a:r>
              <a:rPr lang="en-GB" dirty="0" smtClean="0"/>
              <a:t>it returns </a:t>
            </a:r>
          </a:p>
          <a:p>
            <a:pPr marL="514350" indent="-514350" eaLnBrk="1" hangingPunct="1">
              <a:buFont typeface="+mj-lt"/>
              <a:buAutoNum type="arabicPeriod"/>
              <a:defRPr/>
            </a:pPr>
            <a:r>
              <a:rPr lang="en-GB" dirty="0" smtClean="0"/>
              <a:t>it gets used up</a:t>
            </a:r>
          </a:p>
          <a:p>
            <a:pPr marL="514350" indent="-514350" eaLnBrk="1" hangingPunct="1">
              <a:buFont typeface="+mj-lt"/>
              <a:buAutoNum type="arabicPeriod"/>
              <a:defRPr/>
            </a:pPr>
            <a:r>
              <a:rPr lang="en-GB" dirty="0" smtClean="0"/>
              <a:t>it condenses</a:t>
            </a:r>
          </a:p>
          <a:p>
            <a:pPr marL="514350" indent="-514350" eaLnBrk="1" hangingPunct="1">
              <a:buFont typeface="+mj-lt"/>
              <a:buAutoNum type="arabicPeriod"/>
              <a:defRPr/>
            </a:pPr>
            <a:r>
              <a:rPr lang="en-GB" dirty="0" smtClean="0"/>
              <a:t>it is found</a:t>
            </a:r>
          </a:p>
          <a:p>
            <a:pPr marL="514350" indent="-514350" eaLnBrk="1" hangingPunct="1">
              <a:buFont typeface="+mj-lt"/>
              <a:buAutoNum type="arabicPeriod"/>
              <a:defRPr/>
            </a:pPr>
            <a:r>
              <a:rPr lang="en-GB" dirty="0" smtClean="0"/>
              <a:t>it gets cold</a:t>
            </a:r>
          </a:p>
          <a:p>
            <a:pPr marL="514350" indent="-514350" eaLnBrk="1" hangingPunct="1">
              <a:buFont typeface="+mj-lt"/>
              <a:buAutoNum type="arabicPeriod"/>
              <a:defRPr/>
            </a:pPr>
            <a:r>
              <a:rPr lang="en-GB" dirty="0" smtClean="0"/>
              <a:t>it evaporates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fade">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3Ciclodelag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357313"/>
            <a:ext cx="8501062"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p:cNvSpPr txBox="1">
            <a:spLocks noChangeArrowheads="1"/>
          </p:cNvSpPr>
          <p:nvPr/>
        </p:nvSpPr>
        <p:spPr bwMode="auto">
          <a:xfrm>
            <a:off x="2571750" y="1785938"/>
            <a:ext cx="200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b="1">
                <a:solidFill>
                  <a:srgbClr val="FF0000"/>
                </a:solidFill>
                <a:latin typeface="Antigoni" pitchFamily="34" charset="0"/>
              </a:rPr>
              <a:t>Precipitación</a:t>
            </a:r>
            <a:endParaRPr lang="en-US" b="1">
              <a:solidFill>
                <a:srgbClr val="FF0000"/>
              </a:solidFill>
              <a:latin typeface="Antigoni" pitchFamily="34" charset="0"/>
            </a:endParaRPr>
          </a:p>
        </p:txBody>
      </p:sp>
      <p:pic>
        <p:nvPicPr>
          <p:cNvPr id="13316" name="Picture 4" descr="drippyic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285750"/>
            <a:ext cx="12144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ciclo(tarefa).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85813"/>
            <a:ext cx="72993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5143500" y="3844925"/>
            <a:ext cx="300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200" b="1">
                <a:latin typeface="Calibri" pitchFamily="34" charset="0"/>
              </a:rPr>
              <a:t>la evaporación</a:t>
            </a:r>
            <a:endParaRPr lang="en-US" sz="3200" b="1">
              <a:latin typeface="Calibri" pitchFamily="34" charset="0"/>
            </a:endParaRPr>
          </a:p>
        </p:txBody>
      </p:sp>
      <p:sp>
        <p:nvSpPr>
          <p:cNvPr id="4" name="TextBox 3"/>
          <p:cNvSpPr txBox="1">
            <a:spLocks noChangeArrowheads="1"/>
          </p:cNvSpPr>
          <p:nvPr/>
        </p:nvSpPr>
        <p:spPr bwMode="auto">
          <a:xfrm>
            <a:off x="3071813" y="285750"/>
            <a:ext cx="300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200" b="1">
                <a:latin typeface="Calibri" pitchFamily="34" charset="0"/>
              </a:rPr>
              <a:t>la condensación</a:t>
            </a:r>
            <a:endParaRPr lang="en-US" sz="3200" b="1">
              <a:latin typeface="Calibri" pitchFamily="34" charset="0"/>
            </a:endParaRPr>
          </a:p>
        </p:txBody>
      </p:sp>
      <p:sp>
        <p:nvSpPr>
          <p:cNvPr id="5" name="TextBox 4"/>
          <p:cNvSpPr txBox="1">
            <a:spLocks noChangeArrowheads="1"/>
          </p:cNvSpPr>
          <p:nvPr/>
        </p:nvSpPr>
        <p:spPr bwMode="auto">
          <a:xfrm>
            <a:off x="928688" y="4286250"/>
            <a:ext cx="3000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200" b="1">
                <a:solidFill>
                  <a:schemeClr val="bg1"/>
                </a:solidFill>
                <a:latin typeface="Calibri" pitchFamily="34" charset="0"/>
              </a:rPr>
              <a:t>la precipitación</a:t>
            </a:r>
            <a:endParaRPr lang="en-US" sz="3200" b="1">
              <a:solidFill>
                <a:schemeClr val="bg1"/>
              </a:solidFill>
              <a:latin typeface="Calibri" pitchFamily="34" charset="0"/>
            </a:endParaRPr>
          </a:p>
        </p:txBody>
      </p:sp>
      <p:sp>
        <p:nvSpPr>
          <p:cNvPr id="6" name="TextBox 5"/>
          <p:cNvSpPr txBox="1"/>
          <p:nvPr/>
        </p:nvSpPr>
        <p:spPr>
          <a:xfrm>
            <a:off x="357188" y="5857875"/>
            <a:ext cx="8358187" cy="64611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3600" b="1" dirty="0"/>
              <a:t>¿</a:t>
            </a:r>
            <a:r>
              <a:rPr lang="en-US" sz="3600" b="1" dirty="0" err="1"/>
              <a:t>Cómo</a:t>
            </a:r>
            <a:r>
              <a:rPr lang="en-US" sz="3600" b="1" dirty="0"/>
              <a:t> se </a:t>
            </a:r>
            <a:r>
              <a:rPr lang="en-US" sz="3600" b="1" dirty="0" err="1"/>
              <a:t>llaman</a:t>
            </a:r>
            <a:r>
              <a:rPr lang="en-US" sz="3600" b="1" dirty="0"/>
              <a:t> </a:t>
            </a:r>
            <a:r>
              <a:rPr lang="en-US" sz="3600" b="1" dirty="0" err="1"/>
              <a:t>estos</a:t>
            </a:r>
            <a:r>
              <a:rPr lang="en-US" sz="3600" b="1" dirty="0"/>
              <a:t> </a:t>
            </a:r>
            <a:r>
              <a:rPr lang="en-US" sz="3600" b="1" dirty="0" err="1"/>
              <a:t>procesos</a:t>
            </a:r>
            <a:r>
              <a:rPr lang="en-US" sz="3600" b="1" dirty="0"/>
              <a:t>?</a:t>
            </a:r>
          </a:p>
        </p:txBody>
      </p:sp>
      <p:pic>
        <p:nvPicPr>
          <p:cNvPr id="14343" name="Picture 4" descr="drippyic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875" y="142875"/>
            <a:ext cx="12144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250" autoRev="1" fill="hold">
                                          <p:stCondLst>
                                            <p:cond delay="0"/>
                                          </p:stCondLst>
                                        </p:cTn>
                                        <p:tgtEl>
                                          <p:spTgt spid="4"/>
                                        </p:tgtEl>
                                        <p:attrNameLst>
                                          <p:attrName>ppt_w</p:attrName>
                                        </p:attrNameLst>
                                      </p:cBhvr>
                                    </p:anim>
                                    <p:anim by="(#ppt_w*0.50)" calcmode="lin" valueType="num">
                                      <p:cBhvr>
                                        <p:cTn id="16" dur="250" decel="50000" autoRev="1" fill="hold">
                                          <p:stCondLst>
                                            <p:cond delay="0"/>
                                          </p:stCondLst>
                                        </p:cTn>
                                        <p:tgtEl>
                                          <p:spTgt spid="4"/>
                                        </p:tgtEl>
                                        <p:attrNameLst>
                                          <p:attrName>ppt_x</p:attrName>
                                        </p:attrNameLst>
                                      </p:cBhvr>
                                    </p:anim>
                                    <p:anim from="(-#ppt_h/2)" to="(#ppt_y)" calcmode="lin" valueType="num">
                                      <p:cBhvr>
                                        <p:cTn id="17" dur="500" fill="hold">
                                          <p:stCondLst>
                                            <p:cond delay="0"/>
                                          </p:stCondLst>
                                        </p:cTn>
                                        <p:tgtEl>
                                          <p:spTgt spid="4"/>
                                        </p:tgtEl>
                                        <p:attrNameLst>
                                          <p:attrName>ppt_y</p:attrName>
                                        </p:attrNameLst>
                                      </p:cBhvr>
                                    </p:anim>
                                    <p:animRot by="21600000">
                                      <p:cBhvr>
                                        <p:cTn id="18" dur="500" fill="hold">
                                          <p:stCondLst>
                                            <p:cond delay="0"/>
                                          </p:stCondLst>
                                        </p:cTn>
                                        <p:tgtEl>
                                          <p:spTgt spid="4"/>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357188" y="214313"/>
            <a:ext cx="814387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a:latin typeface="Calibri" pitchFamily="34" charset="0"/>
              </a:rPr>
              <a:t>Las fases del ciclo del agua:</a:t>
            </a:r>
            <a:br>
              <a:rPr lang="es-ES" sz="2400">
                <a:latin typeface="Calibri" pitchFamily="34" charset="0"/>
              </a:rPr>
            </a:br>
            <a:r>
              <a:rPr lang="es-ES" sz="2400">
                <a:latin typeface="Calibri" pitchFamily="34" charset="0"/>
              </a:rPr>
              <a:t/>
            </a:r>
            <a:br>
              <a:rPr lang="es-ES" sz="2400">
                <a:latin typeface="Calibri" pitchFamily="34" charset="0"/>
              </a:rPr>
            </a:br>
            <a:r>
              <a:rPr lang="es-ES" sz="2400">
                <a:latin typeface="Calibri" pitchFamily="34" charset="0"/>
              </a:rPr>
              <a:t>1-El sol ________</a:t>
            </a:r>
            <a:r>
              <a:rPr lang="es-ES" sz="2400" b="1">
                <a:latin typeface="Calibri" pitchFamily="34" charset="0"/>
              </a:rPr>
              <a:t> </a:t>
            </a:r>
            <a:r>
              <a:rPr lang="es-ES" sz="2400">
                <a:latin typeface="Calibri" pitchFamily="34" charset="0"/>
              </a:rPr>
              <a:t>el agua que __________en estado líquido en océanos, mares y lagos y _________. La transpiración de las plantas _____________</a:t>
            </a:r>
            <a:r>
              <a:rPr lang="es-ES" sz="2400" b="1">
                <a:latin typeface="Calibri" pitchFamily="34" charset="0"/>
              </a:rPr>
              <a:t> </a:t>
            </a:r>
            <a:r>
              <a:rPr lang="es-ES" sz="2400">
                <a:latin typeface="Calibri" pitchFamily="34" charset="0"/>
              </a:rPr>
              <a:t>en este proceso también.</a:t>
            </a:r>
            <a:br>
              <a:rPr lang="es-ES" sz="2400">
                <a:latin typeface="Calibri" pitchFamily="34" charset="0"/>
              </a:rPr>
            </a:br>
            <a:r>
              <a:rPr lang="es-ES" sz="2400">
                <a:latin typeface="Calibri" pitchFamily="34" charset="0"/>
              </a:rPr>
              <a:t>2-El agua (en forma de vapor) ________</a:t>
            </a:r>
            <a:r>
              <a:rPr lang="es-ES" sz="2400" b="1">
                <a:latin typeface="Calibri" pitchFamily="34" charset="0"/>
              </a:rPr>
              <a:t> </a:t>
            </a:r>
            <a:r>
              <a:rPr lang="es-ES" sz="2400">
                <a:latin typeface="Calibri" pitchFamily="34" charset="0"/>
              </a:rPr>
              <a:t>a la atmósfera, ___________y __________ nubes.</a:t>
            </a:r>
            <a:br>
              <a:rPr lang="es-ES" sz="2400">
                <a:latin typeface="Calibri" pitchFamily="34" charset="0"/>
              </a:rPr>
            </a:br>
            <a:r>
              <a:rPr lang="es-ES" sz="2400">
                <a:latin typeface="Calibri" pitchFamily="34" charset="0"/>
              </a:rPr>
              <a:t>3-Cuando __________el agua de las nubes, ________ sobre la superficie terrestre.  Según la temperatura, ________ en forma de lluvia, nieve or granizo. </a:t>
            </a:r>
            <a:br>
              <a:rPr lang="es-ES" sz="2400">
                <a:latin typeface="Calibri" pitchFamily="34" charset="0"/>
              </a:rPr>
            </a:br>
            <a:r>
              <a:rPr lang="es-ES" sz="2400">
                <a:latin typeface="Calibri" pitchFamily="34" charset="0"/>
              </a:rPr>
              <a:t>4-El agua _______ a los océanos, mares y lagos y el ciclo __________ de nuevo. </a:t>
            </a:r>
            <a:br>
              <a:rPr lang="es-ES" sz="2400">
                <a:latin typeface="Calibri" pitchFamily="34" charset="0"/>
              </a:rPr>
            </a:br>
            <a:r>
              <a:rPr lang="es-ES" sz="2400">
                <a:latin typeface="Calibri" pitchFamily="34" charset="0"/>
              </a:rPr>
              <a:t>5- Gracias a este ciclo hidrológico el agua nunca __________</a:t>
            </a:r>
            <a:r>
              <a:rPr lang="es-ES" sz="2400" b="1">
                <a:latin typeface="Calibri" pitchFamily="34" charset="0"/>
              </a:rPr>
              <a:t>.</a:t>
            </a:r>
            <a:endParaRPr lang="en-US" sz="2400">
              <a:latin typeface="Calibri" pitchFamily="34" charset="0"/>
            </a:endParaRPr>
          </a:p>
        </p:txBody>
      </p:sp>
      <p:graphicFrame>
        <p:nvGraphicFramePr>
          <p:cNvPr id="4" name="Table 3"/>
          <p:cNvGraphicFramePr>
            <a:graphicFrameLocks noGrp="1"/>
          </p:cNvGraphicFramePr>
          <p:nvPr/>
        </p:nvGraphicFramePr>
        <p:xfrm>
          <a:off x="428625" y="5286375"/>
          <a:ext cx="8429624" cy="1371600"/>
        </p:xfrm>
        <a:graphic>
          <a:graphicData uri="http://schemas.openxmlformats.org/drawingml/2006/table">
            <a:tbl>
              <a:tblPr firstRow="1" bandRow="1">
                <a:tableStyleId>{5940675A-B579-460E-94D1-54222C63F5DA}</a:tableStyleId>
              </a:tblPr>
              <a:tblGrid>
                <a:gridCol w="2107406"/>
                <a:gridCol w="2107406"/>
                <a:gridCol w="2107406"/>
                <a:gridCol w="2107406"/>
              </a:tblGrid>
              <a:tr h="370840">
                <a:tc>
                  <a:txBody>
                    <a:bodyPr/>
                    <a:lstStyle/>
                    <a:p>
                      <a:pPr algn="ctr"/>
                      <a:r>
                        <a:rPr lang="es-ES" sz="2400" b="0" dirty="0" smtClean="0"/>
                        <a:t>formar</a:t>
                      </a:r>
                      <a:endParaRPr lang="en-US" sz="2400" b="0" dirty="0"/>
                    </a:p>
                  </a:txBody>
                  <a:tcPr marL="91439" marR="91439" anchor="ctr"/>
                </a:tc>
                <a:tc>
                  <a:txBody>
                    <a:bodyPr/>
                    <a:lstStyle/>
                    <a:p>
                      <a:pPr algn="ctr"/>
                      <a:r>
                        <a:rPr lang="es-ES" sz="2400" b="0" dirty="0" smtClean="0"/>
                        <a:t>subir</a:t>
                      </a:r>
                      <a:endParaRPr lang="en-US" sz="2400" b="0" dirty="0"/>
                    </a:p>
                  </a:txBody>
                  <a:tcPr marL="91439" marR="91439" anchor="ctr"/>
                </a:tc>
                <a:tc>
                  <a:txBody>
                    <a:bodyPr/>
                    <a:lstStyle/>
                    <a:p>
                      <a:pPr algn="ctr"/>
                      <a:r>
                        <a:rPr lang="es-ES" sz="2400" b="0" dirty="0" err="1" smtClean="0"/>
                        <a:t>enfríarse</a:t>
                      </a:r>
                      <a:r>
                        <a:rPr lang="es-ES" sz="2400" b="0" dirty="0" smtClean="0"/>
                        <a:t> </a:t>
                      </a:r>
                      <a:endParaRPr lang="en-US" sz="2400" b="0" dirty="0"/>
                    </a:p>
                  </a:txBody>
                  <a:tcPr marL="91439" marR="91439" anchor="ctr"/>
                </a:tc>
                <a:tc>
                  <a:txBody>
                    <a:bodyPr/>
                    <a:lstStyle/>
                    <a:p>
                      <a:pPr algn="ctr"/>
                      <a:r>
                        <a:rPr lang="es-ES" sz="2400" b="0" dirty="0" smtClean="0"/>
                        <a:t>condensarse </a:t>
                      </a:r>
                      <a:endParaRPr lang="en-US" sz="2400" b="0" dirty="0"/>
                    </a:p>
                  </a:txBody>
                  <a:tcPr marL="91439" marR="91439" anchor="ctr"/>
                </a:tc>
              </a:tr>
              <a:tr h="370840">
                <a:tc>
                  <a:txBody>
                    <a:bodyPr/>
                    <a:lstStyle/>
                    <a:p>
                      <a:pPr algn="ctr"/>
                      <a:r>
                        <a:rPr lang="es-ES" sz="2400" b="0" dirty="0" err="1" smtClean="0"/>
                        <a:t>contribuír</a:t>
                      </a:r>
                      <a:endParaRPr lang="en-US" sz="2400" b="0" dirty="0"/>
                    </a:p>
                  </a:txBody>
                  <a:tcPr marL="91439" marR="91439" anchor="ctr"/>
                </a:tc>
                <a:tc>
                  <a:txBody>
                    <a:bodyPr/>
                    <a:lstStyle/>
                    <a:p>
                      <a:pPr algn="ctr"/>
                      <a:r>
                        <a:rPr lang="es-ES" sz="2400" b="0" dirty="0" smtClean="0"/>
                        <a:t>calentar</a:t>
                      </a:r>
                      <a:endParaRPr lang="en-US" sz="2400" b="0" dirty="0"/>
                    </a:p>
                  </a:txBody>
                  <a:tcPr marL="91439" marR="91439" anchor="ctr"/>
                </a:tc>
                <a:tc>
                  <a:txBody>
                    <a:bodyPr/>
                    <a:lstStyle/>
                    <a:p>
                      <a:pPr algn="ctr"/>
                      <a:r>
                        <a:rPr lang="es-ES" sz="2400" b="0" dirty="0" smtClean="0"/>
                        <a:t>agotarse</a:t>
                      </a:r>
                      <a:endParaRPr lang="en-US" sz="2400" b="0" dirty="0"/>
                    </a:p>
                  </a:txBody>
                  <a:tcPr marL="91439" marR="91439" anchor="ctr"/>
                </a:tc>
                <a:tc>
                  <a:txBody>
                    <a:bodyPr/>
                    <a:lstStyle/>
                    <a:p>
                      <a:pPr algn="ctr"/>
                      <a:r>
                        <a:rPr lang="es-ES" sz="2400" b="0" dirty="0" smtClean="0"/>
                        <a:t>encontrarse</a:t>
                      </a:r>
                      <a:endParaRPr lang="en-US" sz="2400" b="0" dirty="0"/>
                    </a:p>
                  </a:txBody>
                  <a:tcPr marL="91439" marR="91439" anchor="ctr"/>
                </a:tc>
              </a:tr>
              <a:tr h="370840">
                <a:tc>
                  <a:txBody>
                    <a:bodyPr/>
                    <a:lstStyle/>
                    <a:p>
                      <a:pPr algn="ctr"/>
                      <a:r>
                        <a:rPr lang="es-ES" sz="2400" b="0" dirty="0" smtClean="0"/>
                        <a:t>empezar</a:t>
                      </a:r>
                      <a:endParaRPr lang="en-US" sz="2400" b="0" dirty="0"/>
                    </a:p>
                  </a:txBody>
                  <a:tcPr marL="91439" marR="91439" anchor="ctr"/>
                </a:tc>
                <a:tc>
                  <a:txBody>
                    <a:bodyPr/>
                    <a:lstStyle/>
                    <a:p>
                      <a:pPr algn="ctr"/>
                      <a:r>
                        <a:rPr lang="es-ES" sz="2400" b="0" dirty="0" smtClean="0"/>
                        <a:t>caer</a:t>
                      </a:r>
                      <a:endParaRPr lang="en-US" sz="2400" b="0" dirty="0"/>
                    </a:p>
                  </a:txBody>
                  <a:tcPr marL="91439" marR="91439" anchor="ctr"/>
                </a:tc>
                <a:tc>
                  <a:txBody>
                    <a:bodyPr/>
                    <a:lstStyle/>
                    <a:p>
                      <a:pPr algn="ctr"/>
                      <a:r>
                        <a:rPr lang="es-ES" sz="2400" b="0" dirty="0" smtClean="0"/>
                        <a:t>evaporarse</a:t>
                      </a:r>
                      <a:endParaRPr lang="en-US" sz="2400" b="0" dirty="0"/>
                    </a:p>
                  </a:txBody>
                  <a:tcPr marL="91439" marR="91439" anchor="ctr"/>
                </a:tc>
                <a:tc>
                  <a:txBody>
                    <a:bodyPr/>
                    <a:lstStyle/>
                    <a:p>
                      <a:pPr algn="ctr"/>
                      <a:r>
                        <a:rPr lang="es-ES" sz="2400" b="0" dirty="0" smtClean="0"/>
                        <a:t>volver</a:t>
                      </a:r>
                      <a:endParaRPr lang="en-US" sz="2400" b="0" dirty="0"/>
                    </a:p>
                  </a:txBody>
                  <a:tcPr marL="91439" marR="91439" anchor="ctr"/>
                </a:tc>
              </a:tr>
            </a:tbl>
          </a:graphicData>
        </a:graphic>
      </p:graphicFrame>
      <p:pic>
        <p:nvPicPr>
          <p:cNvPr id="15385" name="Picture 4" descr="drippyic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875" y="0"/>
            <a:ext cx="10001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5857875" y="214313"/>
            <a:ext cx="1928813" cy="571500"/>
          </a:xfrm>
          <a:prstGeom prst="wedgeRoundRectCallout">
            <a:avLst>
              <a:gd name="adj1" fmla="val 83319"/>
              <a:gd name="adj2" fmla="val 29368"/>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¡Un </a:t>
            </a:r>
            <a:r>
              <a:rPr lang="en-GB" dirty="0" err="1">
                <a:solidFill>
                  <a:schemeClr val="tx1"/>
                </a:solidFill>
              </a:rPr>
              <a:t>verbo</a:t>
            </a:r>
            <a:r>
              <a:rPr lang="en-GB" dirty="0">
                <a:solidFill>
                  <a:schemeClr val="tx1"/>
                </a:solidFill>
              </a:rPr>
              <a:t> se </a:t>
            </a:r>
            <a:r>
              <a:rPr lang="en-GB" dirty="0" err="1">
                <a:solidFill>
                  <a:schemeClr val="tx1"/>
                </a:solidFill>
              </a:rPr>
              <a:t>repite</a:t>
            </a:r>
            <a:r>
              <a:rPr lang="en-GB" dirty="0">
                <a:solidFill>
                  <a:schemeClr val="tx1"/>
                </a:solidFill>
              </a:rPr>
              <a: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357188" y="304800"/>
            <a:ext cx="814387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a:latin typeface="Calibri" pitchFamily="34" charset="0"/>
              </a:rPr>
              <a:t>Las fases del ciclo del agua:</a:t>
            </a:r>
            <a:br>
              <a:rPr lang="es-ES" sz="2800">
                <a:latin typeface="Calibri" pitchFamily="34" charset="0"/>
              </a:rPr>
            </a:br>
            <a:r>
              <a:rPr lang="es-ES" sz="2800">
                <a:latin typeface="Calibri" pitchFamily="34" charset="0"/>
              </a:rPr>
              <a:t>1-El sol </a:t>
            </a:r>
            <a:r>
              <a:rPr lang="es-ES" sz="2800" b="1" i="1">
                <a:solidFill>
                  <a:srgbClr val="FF0000"/>
                </a:solidFill>
                <a:latin typeface="Calibri" pitchFamily="34" charset="0"/>
              </a:rPr>
              <a:t>calienta</a:t>
            </a:r>
            <a:r>
              <a:rPr lang="es-ES" sz="2800" b="1">
                <a:latin typeface="Calibri" pitchFamily="34" charset="0"/>
              </a:rPr>
              <a:t> </a:t>
            </a:r>
            <a:r>
              <a:rPr lang="es-ES" sz="2800">
                <a:latin typeface="Calibri" pitchFamily="34" charset="0"/>
              </a:rPr>
              <a:t>el agua que </a:t>
            </a:r>
            <a:r>
              <a:rPr lang="es-ES" sz="2800" b="1" i="1">
                <a:solidFill>
                  <a:srgbClr val="FF0000"/>
                </a:solidFill>
                <a:latin typeface="Calibri" pitchFamily="34" charset="0"/>
              </a:rPr>
              <a:t>se encuentra </a:t>
            </a:r>
            <a:r>
              <a:rPr lang="es-ES" sz="2800">
                <a:latin typeface="Calibri" pitchFamily="34" charset="0"/>
              </a:rPr>
              <a:t>en estado líquido en océanos, mares y lagos y </a:t>
            </a:r>
            <a:r>
              <a:rPr lang="es-ES" sz="2800" b="1" i="1">
                <a:solidFill>
                  <a:srgbClr val="FF0000"/>
                </a:solidFill>
                <a:latin typeface="Calibri" pitchFamily="34" charset="0"/>
              </a:rPr>
              <a:t>se evapora</a:t>
            </a:r>
            <a:r>
              <a:rPr lang="es-ES" sz="2800">
                <a:latin typeface="Calibri" pitchFamily="34" charset="0"/>
              </a:rPr>
              <a:t>. La transpiración de las plantas </a:t>
            </a:r>
            <a:r>
              <a:rPr lang="es-ES" sz="2800" b="1" i="1">
                <a:solidFill>
                  <a:srgbClr val="FF0000"/>
                </a:solidFill>
                <a:latin typeface="Calibri" pitchFamily="34" charset="0"/>
              </a:rPr>
              <a:t>contribuye</a:t>
            </a:r>
            <a:r>
              <a:rPr lang="es-ES" sz="2800" b="1">
                <a:latin typeface="Calibri" pitchFamily="34" charset="0"/>
              </a:rPr>
              <a:t> </a:t>
            </a:r>
            <a:r>
              <a:rPr lang="es-ES" sz="2800">
                <a:latin typeface="Calibri" pitchFamily="34" charset="0"/>
              </a:rPr>
              <a:t>en este proceso también.</a:t>
            </a:r>
            <a:br>
              <a:rPr lang="es-ES" sz="2800">
                <a:latin typeface="Calibri" pitchFamily="34" charset="0"/>
              </a:rPr>
            </a:br>
            <a:r>
              <a:rPr lang="es-ES" sz="2800">
                <a:latin typeface="Calibri" pitchFamily="34" charset="0"/>
              </a:rPr>
              <a:t>2-El agua (en forma de vapor) </a:t>
            </a:r>
            <a:r>
              <a:rPr lang="es-ES" sz="2800" b="1" i="1">
                <a:solidFill>
                  <a:srgbClr val="FF0000"/>
                </a:solidFill>
                <a:latin typeface="Calibri" pitchFamily="34" charset="0"/>
              </a:rPr>
              <a:t>sube</a:t>
            </a:r>
            <a:r>
              <a:rPr lang="es-ES" sz="2800" b="1">
                <a:latin typeface="Calibri" pitchFamily="34" charset="0"/>
              </a:rPr>
              <a:t> </a:t>
            </a:r>
            <a:r>
              <a:rPr lang="es-ES" sz="2800">
                <a:latin typeface="Calibri" pitchFamily="34" charset="0"/>
              </a:rPr>
              <a:t>a la atmósfera, </a:t>
            </a:r>
            <a:r>
              <a:rPr lang="es-ES" sz="2800" b="1" i="1">
                <a:solidFill>
                  <a:srgbClr val="FF0000"/>
                </a:solidFill>
                <a:latin typeface="Calibri" pitchFamily="34" charset="0"/>
              </a:rPr>
              <a:t>se condensa</a:t>
            </a:r>
            <a:r>
              <a:rPr lang="es-ES" sz="2800" b="1">
                <a:latin typeface="Calibri" pitchFamily="34" charset="0"/>
              </a:rPr>
              <a:t> </a:t>
            </a:r>
            <a:r>
              <a:rPr lang="es-ES" sz="2800">
                <a:latin typeface="Calibri" pitchFamily="34" charset="0"/>
              </a:rPr>
              <a:t>y </a:t>
            </a:r>
            <a:r>
              <a:rPr lang="es-ES" sz="2800" b="1" i="1">
                <a:solidFill>
                  <a:srgbClr val="FF0000"/>
                </a:solidFill>
                <a:latin typeface="Calibri" pitchFamily="34" charset="0"/>
              </a:rPr>
              <a:t>forma</a:t>
            </a:r>
            <a:r>
              <a:rPr lang="es-ES" sz="2800">
                <a:latin typeface="Calibri" pitchFamily="34" charset="0"/>
              </a:rPr>
              <a:t> nubes.</a:t>
            </a:r>
            <a:br>
              <a:rPr lang="es-ES" sz="2800">
                <a:latin typeface="Calibri" pitchFamily="34" charset="0"/>
              </a:rPr>
            </a:br>
            <a:r>
              <a:rPr lang="es-ES" sz="2800">
                <a:latin typeface="Calibri" pitchFamily="34" charset="0"/>
              </a:rPr>
              <a:t>3-Cuando </a:t>
            </a:r>
            <a:r>
              <a:rPr lang="es-ES" sz="2800" b="1" i="1">
                <a:solidFill>
                  <a:srgbClr val="FF0000"/>
                </a:solidFill>
                <a:latin typeface="Calibri" pitchFamily="34" charset="0"/>
              </a:rPr>
              <a:t>se enfría </a:t>
            </a:r>
            <a:r>
              <a:rPr lang="es-ES" sz="2800">
                <a:latin typeface="Calibri" pitchFamily="34" charset="0"/>
              </a:rPr>
              <a:t>el agua de las nubes, </a:t>
            </a:r>
            <a:r>
              <a:rPr lang="es-ES" sz="2800" b="1" i="1">
                <a:solidFill>
                  <a:srgbClr val="FF0000"/>
                </a:solidFill>
                <a:latin typeface="Calibri" pitchFamily="34" charset="0"/>
              </a:rPr>
              <a:t>cae</a:t>
            </a:r>
            <a:r>
              <a:rPr lang="es-ES" sz="2800">
                <a:latin typeface="Calibri" pitchFamily="34" charset="0"/>
              </a:rPr>
              <a:t> sobre la superficie terrestre.  Según la temperatura, </a:t>
            </a:r>
            <a:r>
              <a:rPr lang="es-ES" sz="2800" b="1">
                <a:solidFill>
                  <a:srgbClr val="FF0000"/>
                </a:solidFill>
                <a:latin typeface="Calibri" pitchFamily="34" charset="0"/>
              </a:rPr>
              <a:t>cae</a:t>
            </a:r>
            <a:r>
              <a:rPr lang="es-ES" sz="2800">
                <a:latin typeface="Calibri" pitchFamily="34" charset="0"/>
              </a:rPr>
              <a:t> en forma de lluvia, nieve or granizo. </a:t>
            </a:r>
            <a:br>
              <a:rPr lang="es-ES" sz="2800">
                <a:latin typeface="Calibri" pitchFamily="34" charset="0"/>
              </a:rPr>
            </a:br>
            <a:r>
              <a:rPr lang="es-ES" sz="2800">
                <a:latin typeface="Calibri" pitchFamily="34" charset="0"/>
              </a:rPr>
              <a:t>4-El agua </a:t>
            </a:r>
            <a:r>
              <a:rPr lang="es-ES" sz="2800" b="1" i="1">
                <a:solidFill>
                  <a:srgbClr val="FF0000"/>
                </a:solidFill>
                <a:latin typeface="Calibri" pitchFamily="34" charset="0"/>
              </a:rPr>
              <a:t>vuelve</a:t>
            </a:r>
            <a:r>
              <a:rPr lang="es-ES" sz="2800">
                <a:latin typeface="Calibri" pitchFamily="34" charset="0"/>
              </a:rPr>
              <a:t> a los océanos, mares y lagos y el ciclo </a:t>
            </a:r>
            <a:r>
              <a:rPr lang="es-ES" sz="2800" b="1" i="1">
                <a:solidFill>
                  <a:srgbClr val="FF0000"/>
                </a:solidFill>
                <a:latin typeface="Calibri" pitchFamily="34" charset="0"/>
              </a:rPr>
              <a:t>empieza</a:t>
            </a:r>
            <a:r>
              <a:rPr lang="es-ES" sz="2800">
                <a:latin typeface="Calibri" pitchFamily="34" charset="0"/>
              </a:rPr>
              <a:t> de nuevo. </a:t>
            </a:r>
            <a:br>
              <a:rPr lang="es-ES" sz="2800">
                <a:latin typeface="Calibri" pitchFamily="34" charset="0"/>
              </a:rPr>
            </a:br>
            <a:r>
              <a:rPr lang="es-ES" sz="2800">
                <a:latin typeface="Calibri" pitchFamily="34" charset="0"/>
              </a:rPr>
              <a:t>5- Gracias a este ciclo hidrológico el agua nunca </a:t>
            </a:r>
            <a:r>
              <a:rPr lang="es-ES" sz="2800" b="1" i="1">
                <a:solidFill>
                  <a:srgbClr val="FF0000"/>
                </a:solidFill>
                <a:latin typeface="Calibri" pitchFamily="34" charset="0"/>
              </a:rPr>
              <a:t>se agota.</a:t>
            </a:r>
            <a:endParaRPr lang="en-US" sz="2800" i="1">
              <a:solidFill>
                <a:srgbClr val="FF0000"/>
              </a:solidFill>
              <a:latin typeface="Calibri" pitchFamily="34" charset="0"/>
            </a:endParaRPr>
          </a:p>
        </p:txBody>
      </p:sp>
      <p:pic>
        <p:nvPicPr>
          <p:cNvPr id="16387" name="Picture 4" descr="drippyic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875" y="152400"/>
            <a:ext cx="10001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lCicloDeAgua_voiceover_ejemplo.wmv">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Resources\Development\NewSecCurricDevelopment\Citizenship\Bread\Agua\Procesos_Ciclodeagua\ciclo del agua 4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908050"/>
            <a:ext cx="65532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icloDeAgua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4713" y="2422525"/>
            <a:ext cx="422910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14480" y="1637686"/>
            <a:ext cx="5941494" cy="923330"/>
          </a:xfrm>
          <a:prstGeom prst="rect">
            <a:avLst/>
          </a:prstGeom>
          <a:noFill/>
        </p:spPr>
        <p:txBody>
          <a:bodyPr spcFirstLastPara="1">
            <a:prstTxWarp prst="textArchUp">
              <a:avLst/>
            </a:prstTxWarp>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fontAlgn="auto">
              <a:spcBef>
                <a:spcPts val="0"/>
              </a:spcBef>
              <a:spcAft>
                <a:spcPts val="0"/>
              </a:spcAft>
              <a:defRPr/>
            </a:pPr>
            <a:r>
              <a:rPr lang="en-US" sz="7200" b="1" u="sng" dirty="0">
                <a:ln/>
                <a:solidFill>
                  <a:sysClr val="windowText" lastClr="000000"/>
                </a:solidFill>
                <a:effectLst>
                  <a:glow rad="139700">
                    <a:schemeClr val="accent1">
                      <a:satMod val="175000"/>
                      <a:alpha val="40000"/>
                    </a:schemeClr>
                  </a:glow>
                </a:effectLst>
                <a:latin typeface="+mn-lt"/>
              </a:rPr>
              <a:t>El </a:t>
            </a:r>
            <a:r>
              <a:rPr lang="en-US" sz="7200" b="1" u="sng" dirty="0" err="1">
                <a:ln/>
                <a:solidFill>
                  <a:sysClr val="windowText" lastClr="000000"/>
                </a:solidFill>
                <a:effectLst>
                  <a:glow rad="139700">
                    <a:schemeClr val="accent1">
                      <a:satMod val="175000"/>
                      <a:alpha val="40000"/>
                    </a:schemeClr>
                  </a:glow>
                </a:effectLst>
                <a:latin typeface="+mn-lt"/>
              </a:rPr>
              <a:t>ciclo</a:t>
            </a:r>
            <a:r>
              <a:rPr lang="en-US" sz="7200" b="1" u="sng" dirty="0">
                <a:ln/>
                <a:solidFill>
                  <a:sysClr val="windowText" lastClr="000000"/>
                </a:solidFill>
                <a:effectLst>
                  <a:glow rad="139700">
                    <a:schemeClr val="accent1">
                      <a:satMod val="175000"/>
                      <a:alpha val="40000"/>
                    </a:schemeClr>
                  </a:glow>
                </a:effectLst>
                <a:latin typeface="+mn-lt"/>
              </a:rPr>
              <a:t> </a:t>
            </a:r>
            <a:r>
              <a:rPr lang="en-US" sz="7200" b="1" u="sng" dirty="0">
                <a:ln/>
                <a:solidFill>
                  <a:sysClr val="windowText" lastClr="000000"/>
                </a:solidFill>
                <a:effectLst>
                  <a:glow rad="139700">
                    <a:schemeClr val="accent1">
                      <a:satMod val="175000"/>
                      <a:alpha val="40000"/>
                    </a:schemeClr>
                  </a:glow>
                </a:effectLst>
                <a:latin typeface="+mn-lt"/>
              </a:rPr>
              <a:t>del </a:t>
            </a:r>
            <a:r>
              <a:rPr lang="en-US" sz="7200" b="1" u="sng" dirty="0" err="1">
                <a:ln/>
                <a:solidFill>
                  <a:sysClr val="windowText" lastClr="000000"/>
                </a:solidFill>
                <a:effectLst>
                  <a:glow rad="139700">
                    <a:schemeClr val="accent1">
                      <a:satMod val="175000"/>
                      <a:alpha val="40000"/>
                    </a:schemeClr>
                  </a:glow>
                </a:effectLst>
                <a:latin typeface="+mn-lt"/>
              </a:rPr>
              <a:t>agua</a:t>
            </a:r>
            <a:endParaRPr lang="en-US" sz="7200" b="1" u="sng" dirty="0">
              <a:ln/>
              <a:solidFill>
                <a:sysClr val="windowText" lastClr="000000"/>
              </a:solidFill>
              <a:effectLst>
                <a:glow rad="139700">
                  <a:schemeClr val="accent1">
                    <a:satMod val="175000"/>
                    <a:alpha val="40000"/>
                  </a:schemeClr>
                </a:glow>
              </a:effectLst>
              <a:latin typeface="+mn-lt"/>
            </a:endParaRPr>
          </a:p>
        </p:txBody>
      </p:sp>
      <p:sp>
        <p:nvSpPr>
          <p:cNvPr id="2052" name="TextBox 1"/>
          <p:cNvSpPr txBox="1">
            <a:spLocks noChangeArrowheads="1"/>
          </p:cNvSpPr>
          <p:nvPr/>
        </p:nvSpPr>
        <p:spPr bwMode="auto">
          <a:xfrm>
            <a:off x="323850" y="2819400"/>
            <a:ext cx="396081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sz="3200" b="1" dirty="0" err="1">
                <a:solidFill>
                  <a:schemeClr val="tx2"/>
                </a:solidFill>
                <a:latin typeface="+mn-lt"/>
              </a:rPr>
              <a:t>Objetivos</a:t>
            </a:r>
            <a:r>
              <a:rPr lang="en-GB" sz="3200" dirty="0">
                <a:solidFill>
                  <a:schemeClr val="tx2"/>
                </a:solidFill>
                <a:latin typeface="+mn-lt"/>
              </a:rPr>
              <a:t>:</a:t>
            </a:r>
          </a:p>
          <a:p>
            <a:pPr eaLnBrk="1" hangingPunct="1">
              <a:defRPr/>
            </a:pPr>
            <a:r>
              <a:rPr lang="en-GB" sz="3200" dirty="0" err="1">
                <a:solidFill>
                  <a:schemeClr val="tx2"/>
                </a:solidFill>
                <a:latin typeface="+mn-lt"/>
              </a:rPr>
              <a:t>entender</a:t>
            </a:r>
            <a:r>
              <a:rPr lang="en-GB" sz="3200" dirty="0">
                <a:solidFill>
                  <a:schemeClr val="tx2"/>
                </a:solidFill>
                <a:latin typeface="+mn-lt"/>
              </a:rPr>
              <a:t> y </a:t>
            </a:r>
            <a:r>
              <a:rPr lang="en-GB" sz="3200" dirty="0" err="1">
                <a:solidFill>
                  <a:schemeClr val="tx2"/>
                </a:solidFill>
                <a:latin typeface="+mn-lt"/>
              </a:rPr>
              <a:t>describir</a:t>
            </a:r>
            <a:r>
              <a:rPr lang="en-GB" sz="3200" dirty="0">
                <a:solidFill>
                  <a:schemeClr val="tx2"/>
                </a:solidFill>
                <a:latin typeface="+mn-lt"/>
              </a:rPr>
              <a:t> el </a:t>
            </a:r>
            <a:r>
              <a:rPr lang="en-GB" sz="3200" dirty="0" err="1">
                <a:solidFill>
                  <a:schemeClr val="tx2"/>
                </a:solidFill>
                <a:latin typeface="+mn-lt"/>
              </a:rPr>
              <a:t>ciclo</a:t>
            </a:r>
            <a:r>
              <a:rPr lang="en-GB" sz="3200" dirty="0">
                <a:solidFill>
                  <a:schemeClr val="tx2"/>
                </a:solidFill>
                <a:latin typeface="+mn-lt"/>
              </a:rPr>
              <a:t> </a:t>
            </a:r>
            <a:r>
              <a:rPr lang="en-GB" sz="3200" dirty="0" smtClean="0">
                <a:solidFill>
                  <a:schemeClr val="tx2"/>
                </a:solidFill>
                <a:latin typeface="+mn-lt"/>
              </a:rPr>
              <a:t>del </a:t>
            </a:r>
            <a:r>
              <a:rPr lang="en-GB" sz="3200" dirty="0" err="1">
                <a:solidFill>
                  <a:schemeClr val="tx2"/>
                </a:solidFill>
                <a:latin typeface="+mn-lt"/>
              </a:rPr>
              <a:t>agua</a:t>
            </a:r>
            <a:r>
              <a:rPr lang="en-GB" sz="3200" dirty="0">
                <a:solidFill>
                  <a:schemeClr val="tx2"/>
                </a:solidFill>
                <a:latin typeface="+mn-lt"/>
              </a:rPr>
              <a:t> en </a:t>
            </a:r>
            <a:r>
              <a:rPr lang="en-GB" sz="3200" dirty="0" err="1">
                <a:solidFill>
                  <a:schemeClr val="tx2"/>
                </a:solidFill>
                <a:latin typeface="+mn-lt"/>
              </a:rPr>
              <a:t>español</a:t>
            </a:r>
            <a:r>
              <a:rPr lang="en-GB" sz="3200" dirty="0">
                <a:solidFill>
                  <a:schemeClr val="tx2"/>
                </a:solidFill>
                <a:latin typeface="+mn-lt"/>
              </a:rPr>
              <a:t>.</a:t>
            </a:r>
          </a:p>
        </p:txBody>
      </p:sp>
      <p:pic>
        <p:nvPicPr>
          <p:cNvPr id="3077" name="Picture 4" descr="drippyic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285750"/>
            <a:ext cx="12144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633412"/>
          </a:xfrm>
        </p:spPr>
        <p:style>
          <a:lnRef idx="1">
            <a:schemeClr val="accent5"/>
          </a:lnRef>
          <a:fillRef idx="2">
            <a:schemeClr val="accent5"/>
          </a:fillRef>
          <a:effectRef idx="1">
            <a:schemeClr val="accent5"/>
          </a:effectRef>
          <a:fontRef idx="minor">
            <a:schemeClr val="dk1"/>
          </a:fontRef>
        </p:style>
        <p:txBody>
          <a:bodyPr/>
          <a:lstStyle/>
          <a:p>
            <a:pPr eaLnBrk="1" hangingPunct="1">
              <a:defRPr/>
            </a:pPr>
            <a:r>
              <a:rPr lang="en-GB" b="1" dirty="0" err="1" smtClean="0"/>
              <a:t>Vocabulario</a:t>
            </a:r>
            <a:endParaRPr lang="en-GB" b="1" dirty="0" smtClean="0"/>
          </a:p>
        </p:txBody>
      </p:sp>
      <p:graphicFrame>
        <p:nvGraphicFramePr>
          <p:cNvPr id="2" name="Table 1"/>
          <p:cNvGraphicFramePr>
            <a:graphicFrameLocks noGrp="1"/>
          </p:cNvGraphicFramePr>
          <p:nvPr/>
        </p:nvGraphicFramePr>
        <p:xfrm>
          <a:off x="1163638" y="1125538"/>
          <a:ext cx="3048000" cy="5486400"/>
        </p:xfrm>
        <a:graphic>
          <a:graphicData uri="http://schemas.openxmlformats.org/drawingml/2006/table">
            <a:tbl>
              <a:tblPr firstRow="1" bandRow="1">
                <a:tableStyleId>{5FD0F851-EC5A-4D38-B0AD-8093EC10F338}</a:tableStyleId>
              </a:tblPr>
              <a:tblGrid>
                <a:gridCol w="3048000"/>
              </a:tblGrid>
              <a:tr h="370840">
                <a:tc>
                  <a:txBody>
                    <a:bodyPr/>
                    <a:lstStyle/>
                    <a:p>
                      <a:pPr algn="ctr"/>
                      <a:endParaRPr lang="en-GB" sz="2400" dirty="0"/>
                    </a:p>
                  </a:txBody>
                  <a:tcPr anchor="ctr"/>
                </a:tc>
              </a:tr>
              <a:tr h="370840">
                <a:tc>
                  <a:txBody>
                    <a:bodyPr/>
                    <a:lstStyle/>
                    <a:p>
                      <a:pPr algn="ctr"/>
                      <a:endParaRPr lang="en-GB" sz="2400"/>
                    </a:p>
                  </a:txBody>
                  <a:tcPr anchor="ctr"/>
                </a:tc>
              </a:tr>
              <a:tr h="370840">
                <a:tc>
                  <a:txBody>
                    <a:bodyPr/>
                    <a:lstStyle/>
                    <a:p>
                      <a:pPr algn="ctr"/>
                      <a:endParaRPr lang="en-GB" sz="2400"/>
                    </a:p>
                  </a:txBody>
                  <a:tcPr anchor="ctr"/>
                </a:tc>
              </a:tr>
              <a:tr h="370840">
                <a:tc>
                  <a:txBody>
                    <a:bodyPr/>
                    <a:lstStyle/>
                    <a:p>
                      <a:pPr algn="ctr"/>
                      <a:endParaRPr lang="en-GB" sz="2400"/>
                    </a:p>
                  </a:txBody>
                  <a:tcPr anchor="ctr"/>
                </a:tc>
              </a:tr>
              <a:tr h="370840">
                <a:tc>
                  <a:txBody>
                    <a:bodyPr/>
                    <a:lstStyle/>
                    <a:p>
                      <a:pPr algn="ctr"/>
                      <a:endParaRPr lang="en-GB" sz="2400" dirty="0"/>
                    </a:p>
                  </a:txBody>
                  <a:tcPr anchor="ctr"/>
                </a:tc>
              </a:tr>
              <a:tr h="370840">
                <a:tc>
                  <a:txBody>
                    <a:bodyPr/>
                    <a:lstStyle/>
                    <a:p>
                      <a:pPr algn="ctr"/>
                      <a:endParaRPr lang="en-GB" sz="2400" dirty="0"/>
                    </a:p>
                  </a:txBody>
                  <a:tcPr anchor="ctr"/>
                </a:tc>
              </a:tr>
              <a:tr h="370840">
                <a:tc>
                  <a:txBody>
                    <a:bodyPr/>
                    <a:lstStyle/>
                    <a:p>
                      <a:pPr algn="ctr"/>
                      <a:endParaRPr lang="en-GB" sz="2400" dirty="0"/>
                    </a:p>
                  </a:txBody>
                  <a:tcPr anchor="ctr"/>
                </a:tc>
              </a:tr>
              <a:tr h="370840">
                <a:tc>
                  <a:txBody>
                    <a:bodyPr/>
                    <a:lstStyle/>
                    <a:p>
                      <a:pPr algn="ctr"/>
                      <a:endParaRPr lang="en-GB" sz="2400" dirty="0"/>
                    </a:p>
                  </a:txBody>
                  <a:tcPr anchor="ctr"/>
                </a:tc>
              </a:tr>
              <a:tr h="370840">
                <a:tc>
                  <a:txBody>
                    <a:bodyPr/>
                    <a:lstStyle/>
                    <a:p>
                      <a:pPr algn="ctr"/>
                      <a:endParaRPr lang="en-GB" sz="2400" dirty="0"/>
                    </a:p>
                  </a:txBody>
                  <a:tcPr anchor="ctr"/>
                </a:tc>
              </a:tr>
              <a:tr h="370840">
                <a:tc>
                  <a:txBody>
                    <a:bodyPr/>
                    <a:lstStyle/>
                    <a:p>
                      <a:pPr algn="ctr"/>
                      <a:endParaRPr lang="en-GB" sz="2400" dirty="0"/>
                    </a:p>
                  </a:txBody>
                  <a:tcPr anchor="ctr"/>
                </a:tc>
              </a:tr>
              <a:tr h="370840">
                <a:tc>
                  <a:txBody>
                    <a:bodyPr/>
                    <a:lstStyle/>
                    <a:p>
                      <a:pPr algn="ctr"/>
                      <a:endParaRPr lang="en-GB" sz="2400" dirty="0"/>
                    </a:p>
                  </a:txBody>
                  <a:tcPr anchor="ctr"/>
                </a:tc>
              </a:tr>
              <a:tr h="370840">
                <a:tc>
                  <a:txBody>
                    <a:bodyPr/>
                    <a:lstStyle/>
                    <a:p>
                      <a:pPr algn="ctr"/>
                      <a:endParaRPr lang="en-GB" sz="2400" dirty="0"/>
                    </a:p>
                  </a:txBody>
                  <a:tcPr anchor="ctr"/>
                </a:tc>
              </a:tr>
            </a:tbl>
          </a:graphicData>
        </a:graphic>
      </p:graphicFrame>
      <p:sp>
        <p:nvSpPr>
          <p:cNvPr id="5" name="TextBox 4"/>
          <p:cNvSpPr txBox="1"/>
          <p:nvPr/>
        </p:nvSpPr>
        <p:spPr>
          <a:xfrm>
            <a:off x="1452563" y="1052513"/>
            <a:ext cx="2303462" cy="523875"/>
          </a:xfrm>
          <a:prstGeom prst="rect">
            <a:avLst/>
          </a:prstGeom>
          <a:noFill/>
        </p:spPr>
        <p:txBody>
          <a:bodyPr>
            <a:spAutoFit/>
          </a:bodyPr>
          <a:lstStyle/>
          <a:p>
            <a:pPr algn="ctr">
              <a:defRPr/>
            </a:pPr>
            <a:r>
              <a:rPr lang="en-GB" sz="2800" dirty="0" err="1">
                <a:latin typeface="+mn-lt"/>
              </a:rPr>
              <a:t>cae</a:t>
            </a:r>
            <a:endParaRPr lang="en-GB" sz="2800" dirty="0">
              <a:latin typeface="+mn-lt"/>
            </a:endParaRPr>
          </a:p>
        </p:txBody>
      </p:sp>
      <p:sp>
        <p:nvSpPr>
          <p:cNvPr id="7" name="TextBox 6"/>
          <p:cNvSpPr txBox="1"/>
          <p:nvPr/>
        </p:nvSpPr>
        <p:spPr>
          <a:xfrm>
            <a:off x="1452563" y="1484313"/>
            <a:ext cx="2303462" cy="523875"/>
          </a:xfrm>
          <a:prstGeom prst="rect">
            <a:avLst/>
          </a:prstGeom>
          <a:noFill/>
        </p:spPr>
        <p:txBody>
          <a:bodyPr>
            <a:spAutoFit/>
          </a:bodyPr>
          <a:lstStyle/>
          <a:p>
            <a:pPr algn="ctr">
              <a:defRPr/>
            </a:pPr>
            <a:r>
              <a:rPr lang="en-GB" sz="2800" dirty="0" err="1">
                <a:latin typeface="+mn-lt"/>
              </a:rPr>
              <a:t>calienta</a:t>
            </a:r>
            <a:endParaRPr lang="en-GB" sz="2800" dirty="0">
              <a:latin typeface="+mn-lt"/>
            </a:endParaRPr>
          </a:p>
        </p:txBody>
      </p:sp>
      <p:sp>
        <p:nvSpPr>
          <p:cNvPr id="8" name="TextBox 7"/>
          <p:cNvSpPr txBox="1"/>
          <p:nvPr/>
        </p:nvSpPr>
        <p:spPr>
          <a:xfrm>
            <a:off x="1452563" y="1970088"/>
            <a:ext cx="2303462" cy="522287"/>
          </a:xfrm>
          <a:prstGeom prst="rect">
            <a:avLst/>
          </a:prstGeom>
          <a:noFill/>
        </p:spPr>
        <p:txBody>
          <a:bodyPr>
            <a:spAutoFit/>
          </a:bodyPr>
          <a:lstStyle/>
          <a:p>
            <a:pPr algn="ctr">
              <a:defRPr/>
            </a:pPr>
            <a:r>
              <a:rPr lang="en-GB" sz="2800" dirty="0" err="1">
                <a:latin typeface="+mn-lt"/>
              </a:rPr>
              <a:t>contribuye</a:t>
            </a:r>
            <a:endParaRPr lang="en-GB" sz="2800" dirty="0">
              <a:latin typeface="+mn-lt"/>
            </a:endParaRPr>
          </a:p>
        </p:txBody>
      </p:sp>
      <p:sp>
        <p:nvSpPr>
          <p:cNvPr id="9" name="TextBox 8"/>
          <p:cNvSpPr txBox="1"/>
          <p:nvPr/>
        </p:nvSpPr>
        <p:spPr>
          <a:xfrm>
            <a:off x="1452563" y="2473325"/>
            <a:ext cx="2303462" cy="523875"/>
          </a:xfrm>
          <a:prstGeom prst="rect">
            <a:avLst/>
          </a:prstGeom>
          <a:noFill/>
        </p:spPr>
        <p:txBody>
          <a:bodyPr>
            <a:spAutoFit/>
          </a:bodyPr>
          <a:lstStyle/>
          <a:p>
            <a:pPr algn="ctr">
              <a:defRPr/>
            </a:pPr>
            <a:r>
              <a:rPr lang="en-GB" sz="2800" dirty="0" err="1">
                <a:latin typeface="+mn-lt"/>
              </a:rPr>
              <a:t>empieza</a:t>
            </a:r>
            <a:endParaRPr lang="en-GB" sz="2800" dirty="0">
              <a:latin typeface="+mn-lt"/>
            </a:endParaRPr>
          </a:p>
        </p:txBody>
      </p:sp>
      <p:sp>
        <p:nvSpPr>
          <p:cNvPr id="10" name="TextBox 9"/>
          <p:cNvSpPr txBox="1"/>
          <p:nvPr/>
        </p:nvSpPr>
        <p:spPr>
          <a:xfrm>
            <a:off x="1452563" y="2852738"/>
            <a:ext cx="2303462" cy="523875"/>
          </a:xfrm>
          <a:prstGeom prst="rect">
            <a:avLst/>
          </a:prstGeom>
          <a:noFill/>
        </p:spPr>
        <p:txBody>
          <a:bodyPr>
            <a:spAutoFit/>
          </a:bodyPr>
          <a:lstStyle/>
          <a:p>
            <a:pPr algn="ctr">
              <a:defRPr/>
            </a:pPr>
            <a:r>
              <a:rPr lang="en-GB" sz="2800" dirty="0">
                <a:latin typeface="+mn-lt"/>
              </a:rPr>
              <a:t>forma</a:t>
            </a:r>
            <a:endParaRPr lang="en-GB" sz="2800" dirty="0">
              <a:latin typeface="+mn-lt"/>
            </a:endParaRPr>
          </a:p>
        </p:txBody>
      </p:sp>
      <p:sp>
        <p:nvSpPr>
          <p:cNvPr id="11" name="TextBox 10"/>
          <p:cNvSpPr txBox="1"/>
          <p:nvPr/>
        </p:nvSpPr>
        <p:spPr>
          <a:xfrm>
            <a:off x="1452563" y="3357563"/>
            <a:ext cx="2303462" cy="522287"/>
          </a:xfrm>
          <a:prstGeom prst="rect">
            <a:avLst/>
          </a:prstGeom>
          <a:noFill/>
        </p:spPr>
        <p:txBody>
          <a:bodyPr>
            <a:spAutoFit/>
          </a:bodyPr>
          <a:lstStyle/>
          <a:p>
            <a:pPr algn="ctr">
              <a:defRPr/>
            </a:pPr>
            <a:r>
              <a:rPr lang="en-GB" sz="2800" dirty="0" err="1">
                <a:latin typeface="+mn-lt"/>
              </a:rPr>
              <a:t>sube</a:t>
            </a:r>
            <a:endParaRPr lang="en-GB" sz="2800" dirty="0">
              <a:latin typeface="+mn-lt"/>
            </a:endParaRPr>
          </a:p>
        </p:txBody>
      </p:sp>
      <p:sp>
        <p:nvSpPr>
          <p:cNvPr id="12" name="TextBox 11"/>
          <p:cNvSpPr txBox="1"/>
          <p:nvPr/>
        </p:nvSpPr>
        <p:spPr>
          <a:xfrm>
            <a:off x="1452563" y="3789363"/>
            <a:ext cx="2303462" cy="522287"/>
          </a:xfrm>
          <a:prstGeom prst="rect">
            <a:avLst/>
          </a:prstGeom>
          <a:noFill/>
        </p:spPr>
        <p:txBody>
          <a:bodyPr>
            <a:spAutoFit/>
          </a:bodyPr>
          <a:lstStyle/>
          <a:p>
            <a:pPr algn="ctr">
              <a:defRPr/>
            </a:pPr>
            <a:r>
              <a:rPr lang="en-GB" sz="2800" dirty="0" err="1">
                <a:latin typeface="+mn-lt"/>
              </a:rPr>
              <a:t>vuelve</a:t>
            </a:r>
            <a:endParaRPr lang="en-GB" sz="2800" dirty="0">
              <a:latin typeface="+mn-lt"/>
            </a:endParaRPr>
          </a:p>
        </p:txBody>
      </p:sp>
      <p:sp>
        <p:nvSpPr>
          <p:cNvPr id="13" name="TextBox 12"/>
          <p:cNvSpPr txBox="1"/>
          <p:nvPr/>
        </p:nvSpPr>
        <p:spPr>
          <a:xfrm>
            <a:off x="1452563" y="4273550"/>
            <a:ext cx="2303462" cy="523875"/>
          </a:xfrm>
          <a:prstGeom prst="rect">
            <a:avLst/>
          </a:prstGeom>
          <a:noFill/>
        </p:spPr>
        <p:txBody>
          <a:bodyPr>
            <a:spAutoFit/>
          </a:bodyPr>
          <a:lstStyle/>
          <a:p>
            <a:pPr algn="ctr">
              <a:defRPr/>
            </a:pPr>
            <a:r>
              <a:rPr lang="en-GB" sz="2800" dirty="0">
                <a:latin typeface="+mn-lt"/>
              </a:rPr>
              <a:t>s</a:t>
            </a:r>
            <a:r>
              <a:rPr lang="en-GB" sz="2800" dirty="0">
                <a:latin typeface="+mn-lt"/>
              </a:rPr>
              <a:t>e </a:t>
            </a:r>
            <a:r>
              <a:rPr lang="en-GB" sz="2800" dirty="0" err="1">
                <a:latin typeface="+mn-lt"/>
              </a:rPr>
              <a:t>agota</a:t>
            </a:r>
            <a:endParaRPr lang="en-GB" sz="2800" dirty="0">
              <a:latin typeface="+mn-lt"/>
            </a:endParaRPr>
          </a:p>
        </p:txBody>
      </p:sp>
      <p:sp>
        <p:nvSpPr>
          <p:cNvPr id="14" name="TextBox 13"/>
          <p:cNvSpPr txBox="1"/>
          <p:nvPr/>
        </p:nvSpPr>
        <p:spPr>
          <a:xfrm>
            <a:off x="1452563" y="4705350"/>
            <a:ext cx="2303462" cy="523875"/>
          </a:xfrm>
          <a:prstGeom prst="rect">
            <a:avLst/>
          </a:prstGeom>
          <a:noFill/>
        </p:spPr>
        <p:txBody>
          <a:bodyPr>
            <a:spAutoFit/>
          </a:bodyPr>
          <a:lstStyle/>
          <a:p>
            <a:pPr algn="ctr">
              <a:defRPr/>
            </a:pPr>
            <a:r>
              <a:rPr lang="en-GB" sz="2800" dirty="0">
                <a:latin typeface="+mn-lt"/>
              </a:rPr>
              <a:t>s</a:t>
            </a:r>
            <a:r>
              <a:rPr lang="en-GB" sz="2800" dirty="0">
                <a:latin typeface="+mn-lt"/>
              </a:rPr>
              <a:t>e </a:t>
            </a:r>
            <a:r>
              <a:rPr lang="en-GB" sz="2800" dirty="0" err="1">
                <a:latin typeface="+mn-lt"/>
              </a:rPr>
              <a:t>condensa</a:t>
            </a:r>
            <a:endParaRPr lang="en-GB" sz="2800" dirty="0">
              <a:latin typeface="+mn-lt"/>
            </a:endParaRPr>
          </a:p>
        </p:txBody>
      </p:sp>
      <p:sp>
        <p:nvSpPr>
          <p:cNvPr id="15" name="TextBox 14"/>
          <p:cNvSpPr txBox="1"/>
          <p:nvPr/>
        </p:nvSpPr>
        <p:spPr>
          <a:xfrm>
            <a:off x="1452563" y="5210175"/>
            <a:ext cx="2303462" cy="522288"/>
          </a:xfrm>
          <a:prstGeom prst="rect">
            <a:avLst/>
          </a:prstGeom>
          <a:noFill/>
        </p:spPr>
        <p:txBody>
          <a:bodyPr>
            <a:spAutoFit/>
          </a:bodyPr>
          <a:lstStyle/>
          <a:p>
            <a:pPr algn="ctr">
              <a:defRPr/>
            </a:pPr>
            <a:r>
              <a:rPr lang="en-GB" sz="2800" dirty="0">
                <a:latin typeface="+mn-lt"/>
              </a:rPr>
              <a:t>s</a:t>
            </a:r>
            <a:r>
              <a:rPr lang="en-GB" sz="2800" dirty="0">
                <a:latin typeface="+mn-lt"/>
              </a:rPr>
              <a:t>e </a:t>
            </a:r>
            <a:r>
              <a:rPr lang="en-GB" sz="2800" dirty="0" err="1">
                <a:latin typeface="+mn-lt"/>
              </a:rPr>
              <a:t>encuentra</a:t>
            </a:r>
            <a:endParaRPr lang="en-GB" sz="2800" dirty="0">
              <a:latin typeface="+mn-lt"/>
            </a:endParaRPr>
          </a:p>
        </p:txBody>
      </p:sp>
      <p:sp>
        <p:nvSpPr>
          <p:cNvPr id="16" name="TextBox 15"/>
          <p:cNvSpPr txBox="1"/>
          <p:nvPr/>
        </p:nvSpPr>
        <p:spPr>
          <a:xfrm>
            <a:off x="1452563" y="5661025"/>
            <a:ext cx="2303462" cy="523875"/>
          </a:xfrm>
          <a:prstGeom prst="rect">
            <a:avLst/>
          </a:prstGeom>
          <a:noFill/>
        </p:spPr>
        <p:txBody>
          <a:bodyPr>
            <a:spAutoFit/>
          </a:bodyPr>
          <a:lstStyle/>
          <a:p>
            <a:pPr algn="ctr">
              <a:defRPr/>
            </a:pPr>
            <a:r>
              <a:rPr lang="en-GB" sz="2800" dirty="0">
                <a:latin typeface="+mn-lt"/>
              </a:rPr>
              <a:t>s</a:t>
            </a:r>
            <a:r>
              <a:rPr lang="en-GB" sz="2800" dirty="0">
                <a:latin typeface="+mn-lt"/>
              </a:rPr>
              <a:t>e </a:t>
            </a:r>
            <a:r>
              <a:rPr lang="en-GB" sz="2800" dirty="0" err="1">
                <a:latin typeface="+mn-lt"/>
              </a:rPr>
              <a:t>enfría</a:t>
            </a:r>
            <a:endParaRPr lang="en-GB" sz="2800" dirty="0">
              <a:latin typeface="+mn-lt"/>
            </a:endParaRPr>
          </a:p>
        </p:txBody>
      </p:sp>
      <p:sp>
        <p:nvSpPr>
          <p:cNvPr id="17" name="TextBox 16"/>
          <p:cNvSpPr txBox="1"/>
          <p:nvPr/>
        </p:nvSpPr>
        <p:spPr>
          <a:xfrm>
            <a:off x="1452563" y="6073775"/>
            <a:ext cx="2303462" cy="523875"/>
          </a:xfrm>
          <a:prstGeom prst="rect">
            <a:avLst/>
          </a:prstGeom>
          <a:noFill/>
        </p:spPr>
        <p:txBody>
          <a:bodyPr>
            <a:spAutoFit/>
          </a:bodyPr>
          <a:lstStyle/>
          <a:p>
            <a:pPr algn="ctr">
              <a:defRPr/>
            </a:pPr>
            <a:r>
              <a:rPr lang="en-GB" sz="2800" dirty="0">
                <a:latin typeface="+mn-lt"/>
              </a:rPr>
              <a:t>s</a:t>
            </a:r>
            <a:r>
              <a:rPr lang="en-GB" sz="2800" dirty="0">
                <a:latin typeface="+mn-lt"/>
              </a:rPr>
              <a:t>e </a:t>
            </a:r>
            <a:r>
              <a:rPr lang="en-GB" sz="2800" dirty="0" err="1">
                <a:latin typeface="+mn-lt"/>
              </a:rPr>
              <a:t>evapora</a:t>
            </a:r>
            <a:endParaRPr lang="en-GB" sz="2800" dirty="0">
              <a:latin typeface="+mn-lt"/>
            </a:endParaRPr>
          </a:p>
        </p:txBody>
      </p:sp>
      <p:graphicFrame>
        <p:nvGraphicFramePr>
          <p:cNvPr id="18" name="Table 17"/>
          <p:cNvGraphicFramePr>
            <a:graphicFrameLocks noGrp="1"/>
          </p:cNvGraphicFramePr>
          <p:nvPr/>
        </p:nvGraphicFramePr>
        <p:xfrm>
          <a:off x="4619625" y="1136650"/>
          <a:ext cx="3048000" cy="5486400"/>
        </p:xfrm>
        <a:graphic>
          <a:graphicData uri="http://schemas.openxmlformats.org/drawingml/2006/table">
            <a:tbl>
              <a:tblPr firstRow="1" bandRow="1">
                <a:tableStyleId>{5FD0F851-EC5A-4D38-B0AD-8093EC10F338}</a:tableStyleId>
              </a:tblPr>
              <a:tblGrid>
                <a:gridCol w="3048000"/>
              </a:tblGrid>
              <a:tr h="370840">
                <a:tc>
                  <a:txBody>
                    <a:bodyPr/>
                    <a:lstStyle/>
                    <a:p>
                      <a:pPr algn="ctr"/>
                      <a:endParaRPr lang="en-GB" sz="2400" dirty="0"/>
                    </a:p>
                  </a:txBody>
                  <a:tcPr anchor="ctr"/>
                </a:tc>
              </a:tr>
              <a:tr h="370840">
                <a:tc>
                  <a:txBody>
                    <a:bodyPr/>
                    <a:lstStyle/>
                    <a:p>
                      <a:pPr algn="ctr"/>
                      <a:endParaRPr lang="en-GB" sz="2400"/>
                    </a:p>
                  </a:txBody>
                  <a:tcPr anchor="ctr"/>
                </a:tc>
              </a:tr>
              <a:tr h="370840">
                <a:tc>
                  <a:txBody>
                    <a:bodyPr/>
                    <a:lstStyle/>
                    <a:p>
                      <a:pPr algn="ctr"/>
                      <a:endParaRPr lang="en-GB" sz="2400"/>
                    </a:p>
                  </a:txBody>
                  <a:tcPr anchor="ctr"/>
                </a:tc>
              </a:tr>
              <a:tr h="370840">
                <a:tc>
                  <a:txBody>
                    <a:bodyPr/>
                    <a:lstStyle/>
                    <a:p>
                      <a:pPr algn="ctr"/>
                      <a:endParaRPr lang="en-GB" sz="2400"/>
                    </a:p>
                  </a:txBody>
                  <a:tcPr anchor="ctr"/>
                </a:tc>
              </a:tr>
              <a:tr h="370840">
                <a:tc>
                  <a:txBody>
                    <a:bodyPr/>
                    <a:lstStyle/>
                    <a:p>
                      <a:pPr algn="ctr"/>
                      <a:endParaRPr lang="en-GB" sz="2400" dirty="0"/>
                    </a:p>
                  </a:txBody>
                  <a:tcPr anchor="ctr"/>
                </a:tc>
              </a:tr>
              <a:tr h="370840">
                <a:tc>
                  <a:txBody>
                    <a:bodyPr/>
                    <a:lstStyle/>
                    <a:p>
                      <a:pPr algn="ctr"/>
                      <a:endParaRPr lang="en-GB" sz="2400" dirty="0"/>
                    </a:p>
                  </a:txBody>
                  <a:tcPr anchor="ctr"/>
                </a:tc>
              </a:tr>
              <a:tr h="370840">
                <a:tc>
                  <a:txBody>
                    <a:bodyPr/>
                    <a:lstStyle/>
                    <a:p>
                      <a:pPr algn="ctr"/>
                      <a:endParaRPr lang="en-GB" sz="2400" dirty="0"/>
                    </a:p>
                  </a:txBody>
                  <a:tcPr anchor="ctr"/>
                </a:tc>
              </a:tr>
              <a:tr h="370840">
                <a:tc>
                  <a:txBody>
                    <a:bodyPr/>
                    <a:lstStyle/>
                    <a:p>
                      <a:pPr algn="ctr"/>
                      <a:endParaRPr lang="en-GB" sz="2400" dirty="0"/>
                    </a:p>
                  </a:txBody>
                  <a:tcPr anchor="ctr"/>
                </a:tc>
              </a:tr>
              <a:tr h="370840">
                <a:tc>
                  <a:txBody>
                    <a:bodyPr/>
                    <a:lstStyle/>
                    <a:p>
                      <a:pPr algn="ctr"/>
                      <a:endParaRPr lang="en-GB" sz="2400" dirty="0"/>
                    </a:p>
                  </a:txBody>
                  <a:tcPr anchor="ctr"/>
                </a:tc>
              </a:tr>
              <a:tr h="370840">
                <a:tc>
                  <a:txBody>
                    <a:bodyPr/>
                    <a:lstStyle/>
                    <a:p>
                      <a:pPr algn="ctr"/>
                      <a:endParaRPr lang="en-GB" sz="2400" dirty="0"/>
                    </a:p>
                  </a:txBody>
                  <a:tcPr anchor="ctr"/>
                </a:tc>
              </a:tr>
              <a:tr h="370840">
                <a:tc>
                  <a:txBody>
                    <a:bodyPr/>
                    <a:lstStyle/>
                    <a:p>
                      <a:pPr algn="ctr"/>
                      <a:endParaRPr lang="en-GB" sz="2400" dirty="0"/>
                    </a:p>
                  </a:txBody>
                  <a:tcPr anchor="ctr"/>
                </a:tc>
              </a:tr>
              <a:tr h="370840">
                <a:tc>
                  <a:txBody>
                    <a:bodyPr/>
                    <a:lstStyle/>
                    <a:p>
                      <a:pPr algn="ctr"/>
                      <a:endParaRPr lang="en-GB" sz="2400" dirty="0"/>
                    </a:p>
                  </a:txBody>
                  <a:tcPr anchor="ctr"/>
                </a:tc>
              </a:tr>
            </a:tbl>
          </a:graphicData>
        </a:graphic>
      </p:graphicFrame>
      <p:sp>
        <p:nvSpPr>
          <p:cNvPr id="19" name="TextBox 18"/>
          <p:cNvSpPr txBox="1"/>
          <p:nvPr/>
        </p:nvSpPr>
        <p:spPr>
          <a:xfrm>
            <a:off x="4979988" y="1104900"/>
            <a:ext cx="2305050" cy="523875"/>
          </a:xfrm>
          <a:prstGeom prst="rect">
            <a:avLst/>
          </a:prstGeom>
          <a:noFill/>
        </p:spPr>
        <p:txBody>
          <a:bodyPr>
            <a:spAutoFit/>
          </a:bodyPr>
          <a:lstStyle/>
          <a:p>
            <a:pPr algn="ctr">
              <a:defRPr/>
            </a:pPr>
            <a:r>
              <a:rPr lang="en-GB" sz="2800" dirty="0">
                <a:latin typeface="+mn-lt"/>
              </a:rPr>
              <a:t>it falls</a:t>
            </a:r>
            <a:endParaRPr lang="en-GB" sz="2800" dirty="0">
              <a:latin typeface="+mn-lt"/>
            </a:endParaRPr>
          </a:p>
        </p:txBody>
      </p:sp>
      <p:sp>
        <p:nvSpPr>
          <p:cNvPr id="20" name="TextBox 19"/>
          <p:cNvSpPr txBox="1"/>
          <p:nvPr/>
        </p:nvSpPr>
        <p:spPr>
          <a:xfrm>
            <a:off x="4979988" y="1538288"/>
            <a:ext cx="2305050" cy="522287"/>
          </a:xfrm>
          <a:prstGeom prst="rect">
            <a:avLst/>
          </a:prstGeom>
          <a:noFill/>
        </p:spPr>
        <p:txBody>
          <a:bodyPr>
            <a:spAutoFit/>
          </a:bodyPr>
          <a:lstStyle/>
          <a:p>
            <a:pPr algn="ctr">
              <a:defRPr/>
            </a:pPr>
            <a:r>
              <a:rPr lang="en-GB" sz="2800" dirty="0">
                <a:latin typeface="+mn-lt"/>
              </a:rPr>
              <a:t>it heats up</a:t>
            </a:r>
            <a:endParaRPr lang="en-GB" sz="2800" dirty="0">
              <a:latin typeface="+mn-lt"/>
            </a:endParaRPr>
          </a:p>
        </p:txBody>
      </p:sp>
      <p:sp>
        <p:nvSpPr>
          <p:cNvPr id="21" name="TextBox 20"/>
          <p:cNvSpPr txBox="1"/>
          <p:nvPr/>
        </p:nvSpPr>
        <p:spPr>
          <a:xfrm>
            <a:off x="4979988" y="2041525"/>
            <a:ext cx="2305050" cy="523875"/>
          </a:xfrm>
          <a:prstGeom prst="rect">
            <a:avLst/>
          </a:prstGeom>
          <a:noFill/>
        </p:spPr>
        <p:txBody>
          <a:bodyPr>
            <a:spAutoFit/>
          </a:bodyPr>
          <a:lstStyle/>
          <a:p>
            <a:pPr algn="ctr">
              <a:defRPr/>
            </a:pPr>
            <a:r>
              <a:rPr lang="en-GB" sz="2800" dirty="0">
                <a:latin typeface="+mn-lt"/>
              </a:rPr>
              <a:t>it contributes</a:t>
            </a:r>
            <a:endParaRPr lang="en-GB" sz="2800" dirty="0">
              <a:latin typeface="+mn-lt"/>
            </a:endParaRPr>
          </a:p>
        </p:txBody>
      </p:sp>
      <p:sp>
        <p:nvSpPr>
          <p:cNvPr id="22" name="TextBox 21"/>
          <p:cNvSpPr txBox="1"/>
          <p:nvPr/>
        </p:nvSpPr>
        <p:spPr>
          <a:xfrm>
            <a:off x="4979988" y="2473325"/>
            <a:ext cx="2305050" cy="523875"/>
          </a:xfrm>
          <a:prstGeom prst="rect">
            <a:avLst/>
          </a:prstGeom>
          <a:noFill/>
        </p:spPr>
        <p:txBody>
          <a:bodyPr>
            <a:spAutoFit/>
          </a:bodyPr>
          <a:lstStyle/>
          <a:p>
            <a:pPr algn="ctr">
              <a:defRPr/>
            </a:pPr>
            <a:r>
              <a:rPr lang="en-GB" sz="2800" dirty="0">
                <a:latin typeface="+mn-lt"/>
              </a:rPr>
              <a:t>it starts</a:t>
            </a:r>
            <a:endParaRPr lang="en-GB" sz="2800" dirty="0">
              <a:latin typeface="+mn-lt"/>
            </a:endParaRPr>
          </a:p>
        </p:txBody>
      </p:sp>
      <p:sp>
        <p:nvSpPr>
          <p:cNvPr id="23" name="TextBox 22"/>
          <p:cNvSpPr txBox="1"/>
          <p:nvPr/>
        </p:nvSpPr>
        <p:spPr>
          <a:xfrm>
            <a:off x="4979988" y="2924175"/>
            <a:ext cx="2305050" cy="523875"/>
          </a:xfrm>
          <a:prstGeom prst="rect">
            <a:avLst/>
          </a:prstGeom>
          <a:noFill/>
        </p:spPr>
        <p:txBody>
          <a:bodyPr>
            <a:spAutoFit/>
          </a:bodyPr>
          <a:lstStyle/>
          <a:p>
            <a:pPr algn="ctr">
              <a:defRPr/>
            </a:pPr>
            <a:r>
              <a:rPr lang="en-GB" sz="2800" dirty="0">
                <a:latin typeface="+mn-lt"/>
              </a:rPr>
              <a:t>it forms</a:t>
            </a:r>
            <a:endParaRPr lang="en-GB" sz="2800" dirty="0">
              <a:latin typeface="+mn-lt"/>
            </a:endParaRPr>
          </a:p>
        </p:txBody>
      </p:sp>
      <p:sp>
        <p:nvSpPr>
          <p:cNvPr id="24" name="TextBox 23"/>
          <p:cNvSpPr txBox="1"/>
          <p:nvPr/>
        </p:nvSpPr>
        <p:spPr>
          <a:xfrm>
            <a:off x="4979988" y="3409950"/>
            <a:ext cx="2305050" cy="523875"/>
          </a:xfrm>
          <a:prstGeom prst="rect">
            <a:avLst/>
          </a:prstGeom>
          <a:noFill/>
        </p:spPr>
        <p:txBody>
          <a:bodyPr>
            <a:spAutoFit/>
          </a:bodyPr>
          <a:lstStyle/>
          <a:p>
            <a:pPr algn="ctr">
              <a:defRPr/>
            </a:pPr>
            <a:r>
              <a:rPr lang="en-GB" sz="2800" dirty="0">
                <a:latin typeface="+mn-lt"/>
              </a:rPr>
              <a:t>it rises</a:t>
            </a:r>
            <a:endParaRPr lang="en-GB" sz="2800" dirty="0">
              <a:latin typeface="+mn-lt"/>
            </a:endParaRPr>
          </a:p>
        </p:txBody>
      </p:sp>
      <p:sp>
        <p:nvSpPr>
          <p:cNvPr id="25" name="TextBox 24"/>
          <p:cNvSpPr txBox="1"/>
          <p:nvPr/>
        </p:nvSpPr>
        <p:spPr>
          <a:xfrm>
            <a:off x="4979988" y="3860800"/>
            <a:ext cx="2305050" cy="523875"/>
          </a:xfrm>
          <a:prstGeom prst="rect">
            <a:avLst/>
          </a:prstGeom>
          <a:noFill/>
        </p:spPr>
        <p:txBody>
          <a:bodyPr>
            <a:spAutoFit/>
          </a:bodyPr>
          <a:lstStyle/>
          <a:p>
            <a:pPr algn="ctr">
              <a:defRPr/>
            </a:pPr>
            <a:r>
              <a:rPr lang="en-GB" sz="2800" dirty="0">
                <a:latin typeface="+mn-lt"/>
              </a:rPr>
              <a:t>it returns</a:t>
            </a:r>
            <a:endParaRPr lang="en-GB" sz="2800" dirty="0">
              <a:latin typeface="+mn-lt"/>
            </a:endParaRPr>
          </a:p>
        </p:txBody>
      </p:sp>
      <p:sp>
        <p:nvSpPr>
          <p:cNvPr id="26" name="TextBox 25"/>
          <p:cNvSpPr txBox="1"/>
          <p:nvPr/>
        </p:nvSpPr>
        <p:spPr>
          <a:xfrm>
            <a:off x="4979988" y="4346575"/>
            <a:ext cx="2305050" cy="522288"/>
          </a:xfrm>
          <a:prstGeom prst="rect">
            <a:avLst/>
          </a:prstGeom>
          <a:noFill/>
        </p:spPr>
        <p:txBody>
          <a:bodyPr>
            <a:spAutoFit/>
          </a:bodyPr>
          <a:lstStyle/>
          <a:p>
            <a:pPr algn="ctr">
              <a:defRPr/>
            </a:pPr>
            <a:r>
              <a:rPr lang="en-GB" sz="2800" dirty="0">
                <a:latin typeface="+mn-lt"/>
              </a:rPr>
              <a:t>it gets used up</a:t>
            </a:r>
            <a:endParaRPr lang="en-GB" sz="2800" dirty="0">
              <a:latin typeface="+mn-lt"/>
            </a:endParaRPr>
          </a:p>
        </p:txBody>
      </p:sp>
      <p:sp>
        <p:nvSpPr>
          <p:cNvPr id="27" name="TextBox 26"/>
          <p:cNvSpPr txBox="1"/>
          <p:nvPr/>
        </p:nvSpPr>
        <p:spPr>
          <a:xfrm>
            <a:off x="4979988" y="4778375"/>
            <a:ext cx="2305050" cy="522288"/>
          </a:xfrm>
          <a:prstGeom prst="rect">
            <a:avLst/>
          </a:prstGeom>
          <a:noFill/>
        </p:spPr>
        <p:txBody>
          <a:bodyPr>
            <a:spAutoFit/>
          </a:bodyPr>
          <a:lstStyle/>
          <a:p>
            <a:pPr algn="ctr">
              <a:defRPr/>
            </a:pPr>
            <a:r>
              <a:rPr lang="en-GB" sz="2800" dirty="0">
                <a:latin typeface="+mn-lt"/>
              </a:rPr>
              <a:t>it condenses</a:t>
            </a:r>
            <a:endParaRPr lang="en-GB" sz="2800" dirty="0">
              <a:latin typeface="+mn-lt"/>
            </a:endParaRPr>
          </a:p>
        </p:txBody>
      </p:sp>
      <p:sp>
        <p:nvSpPr>
          <p:cNvPr id="28" name="TextBox 27"/>
          <p:cNvSpPr txBox="1"/>
          <p:nvPr/>
        </p:nvSpPr>
        <p:spPr>
          <a:xfrm>
            <a:off x="4979988" y="5210175"/>
            <a:ext cx="2305050" cy="522288"/>
          </a:xfrm>
          <a:prstGeom prst="rect">
            <a:avLst/>
          </a:prstGeom>
          <a:noFill/>
        </p:spPr>
        <p:txBody>
          <a:bodyPr>
            <a:spAutoFit/>
          </a:bodyPr>
          <a:lstStyle/>
          <a:p>
            <a:pPr algn="ctr">
              <a:defRPr/>
            </a:pPr>
            <a:r>
              <a:rPr lang="en-GB" sz="2800" dirty="0">
                <a:latin typeface="+mn-lt"/>
              </a:rPr>
              <a:t>it is found</a:t>
            </a:r>
            <a:endParaRPr lang="en-GB" sz="2800" dirty="0">
              <a:latin typeface="+mn-lt"/>
            </a:endParaRPr>
          </a:p>
        </p:txBody>
      </p:sp>
      <p:sp>
        <p:nvSpPr>
          <p:cNvPr id="29" name="TextBox 28"/>
          <p:cNvSpPr txBox="1"/>
          <p:nvPr/>
        </p:nvSpPr>
        <p:spPr>
          <a:xfrm>
            <a:off x="4979988" y="5661025"/>
            <a:ext cx="2305050" cy="523875"/>
          </a:xfrm>
          <a:prstGeom prst="rect">
            <a:avLst/>
          </a:prstGeom>
          <a:noFill/>
        </p:spPr>
        <p:txBody>
          <a:bodyPr>
            <a:spAutoFit/>
          </a:bodyPr>
          <a:lstStyle/>
          <a:p>
            <a:pPr algn="ctr">
              <a:defRPr/>
            </a:pPr>
            <a:r>
              <a:rPr lang="en-GB" sz="2800" dirty="0">
                <a:latin typeface="+mn-lt"/>
              </a:rPr>
              <a:t>it gets cold</a:t>
            </a:r>
            <a:endParaRPr lang="en-GB" sz="2800" dirty="0">
              <a:latin typeface="+mn-lt"/>
            </a:endParaRPr>
          </a:p>
        </p:txBody>
      </p:sp>
      <p:sp>
        <p:nvSpPr>
          <p:cNvPr id="30" name="TextBox 29"/>
          <p:cNvSpPr txBox="1"/>
          <p:nvPr/>
        </p:nvSpPr>
        <p:spPr>
          <a:xfrm>
            <a:off x="4979988" y="6146800"/>
            <a:ext cx="2305050" cy="522288"/>
          </a:xfrm>
          <a:prstGeom prst="rect">
            <a:avLst/>
          </a:prstGeom>
          <a:noFill/>
        </p:spPr>
        <p:txBody>
          <a:bodyPr>
            <a:spAutoFit/>
          </a:bodyPr>
          <a:lstStyle/>
          <a:p>
            <a:pPr algn="ctr">
              <a:defRPr/>
            </a:pPr>
            <a:r>
              <a:rPr lang="en-GB" sz="2800" dirty="0">
                <a:latin typeface="+mn-lt"/>
              </a:rPr>
              <a:t>it evaporates</a:t>
            </a:r>
            <a:endParaRPr lang="en-GB" sz="2800" dirty="0">
              <a:latin typeface="+mn-l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barn(inVertical)">
                                      <p:cBhvr>
                                        <p:cTn id="55" dur="500"/>
                                        <p:tgtEl>
                                          <p:spTgt spid="27"/>
                                        </p:tgtEl>
                                      </p:cBhvr>
                                    </p:animEffect>
                                  </p:childTnLst>
                                </p:cTn>
                              </p:par>
                            </p:childTnLst>
                          </p:cTn>
                        </p:par>
                      </p:childTnLst>
                    </p:cTn>
                  </p:par>
                </p:childTnLst>
              </p:cTn>
              <p:nextCondLst>
                <p:cond evt="onClick" delay="0">
                  <p:tgtEl>
                    <p:spTgt spid="14"/>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6"/>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arn(inVertical)">
                                      <p:cBhvr>
                                        <p:cTn id="67" dur="500"/>
                                        <p:tgtEl>
                                          <p:spTgt spid="29"/>
                                        </p:tgtEl>
                                      </p:cBhvr>
                                    </p:animEffect>
                                  </p:childTnLst>
                                </p:cTn>
                              </p:par>
                            </p:childTnLst>
                          </p:cTn>
                        </p:par>
                      </p:childTnLst>
                    </p:cTn>
                  </p:par>
                </p:childTnLst>
              </p:cTn>
              <p:nextCondLst>
                <p:cond evt="onClick" delay="0">
                  <p:tgtEl>
                    <p:spTgt spid="16"/>
                  </p:tgtEl>
                </p:cond>
              </p:nextCondLst>
            </p:seq>
            <p:seq concurrent="1" nextAc="seek">
              <p:cTn id="68" restart="whenNotActive" fill="hold" evtFilter="cancelBubble" nodeType="interactiveSeq">
                <p:stCondLst>
                  <p:cond evt="onClick" delay="0">
                    <p:tgtEl>
                      <p:spTgt spid="17"/>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arn(inVertical)">
                                      <p:cBhvr>
                                        <p:cTn id="73" dur="500"/>
                                        <p:tgtEl>
                                          <p:spTgt spid="30"/>
                                        </p:tgtEl>
                                      </p:cBhvr>
                                    </p:animEffect>
                                  </p:childTnLst>
                                </p:cTn>
                              </p:par>
                            </p:childTnLst>
                          </p:cTn>
                        </p:par>
                      </p:childTnLst>
                    </p:cTn>
                  </p:par>
                </p:childTnLst>
              </p:cTn>
              <p:nextCondLst>
                <p:cond evt="onClick" delay="0">
                  <p:tgtEl>
                    <p:spTgt spid="17"/>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357188" y="5000625"/>
            <a:ext cx="83581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Font typeface="Arial" charset="0"/>
              <a:buNone/>
            </a:pPr>
            <a:r>
              <a:rPr lang="es-PR" sz="2800">
                <a:latin typeface="Calibri" pitchFamily="34" charset="0"/>
              </a:rPr>
              <a:t>Un ciclo es un grupo de acciones que se repiten contínuamente. Un ciclo no tiene principio ni fin; es como un círculo. </a:t>
            </a:r>
          </a:p>
        </p:txBody>
      </p:sp>
      <p:pic>
        <p:nvPicPr>
          <p:cNvPr id="5123" name="Picture 2" descr="cicloHidr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500063"/>
            <a:ext cx="483076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drippyic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285750"/>
            <a:ext cx="12144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drippyic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285750"/>
            <a:ext cx="12144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4"/>
          <p:cNvSpPr txBox="1">
            <a:spLocks noChangeArrowheads="1"/>
          </p:cNvSpPr>
          <p:nvPr/>
        </p:nvSpPr>
        <p:spPr bwMode="auto">
          <a:xfrm>
            <a:off x="428625" y="5214938"/>
            <a:ext cx="821531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s-ES" sz="2400">
                <a:latin typeface="Calibri" pitchFamily="34" charset="0"/>
              </a:rPr>
              <a:t>El agua tiene la capacidad de pasar por los 3 diferentes estados y reciclarse continuamente. </a:t>
            </a:r>
            <a:br>
              <a:rPr lang="es-ES" sz="2400">
                <a:latin typeface="Calibri" pitchFamily="34" charset="0"/>
              </a:rPr>
            </a:br>
            <a:r>
              <a:rPr lang="es-ES" sz="2400">
                <a:latin typeface="Calibri" pitchFamily="34" charset="0"/>
              </a:rPr>
              <a:t>Este proceso se llama  </a:t>
            </a:r>
            <a:r>
              <a:rPr lang="es-ES" sz="2400" b="1">
                <a:latin typeface="Calibri" pitchFamily="34" charset="0"/>
              </a:rPr>
              <a:t>el ciclo del agua.</a:t>
            </a:r>
            <a:endParaRPr lang="es-ES" sz="2400" b="1">
              <a:solidFill>
                <a:schemeClr val="hlink"/>
              </a:solidFill>
              <a:latin typeface="Calibri" pitchFamily="34" charset="0"/>
            </a:endParaRPr>
          </a:p>
          <a:p>
            <a:pPr eaLnBrk="1" hangingPunct="1"/>
            <a:endParaRPr lang="en-US">
              <a:latin typeface="Calibri" pitchFamily="34" charset="0"/>
            </a:endParaRPr>
          </a:p>
        </p:txBody>
      </p:sp>
      <p:pic>
        <p:nvPicPr>
          <p:cNvPr id="6" name="Picture 5" descr="3 estados de agua.png"/>
          <p:cNvPicPr>
            <a:picLocks noChangeAspect="1"/>
          </p:cNvPicPr>
          <p:nvPr/>
        </p:nvPicPr>
        <p:blipFill>
          <a:blip r:embed="rId3"/>
          <a:stretch>
            <a:fillRect/>
          </a:stretch>
        </p:blipFill>
        <p:spPr>
          <a:xfrm>
            <a:off x="2357422" y="428604"/>
            <a:ext cx="4786346" cy="4725978"/>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571500" y="5000625"/>
            <a:ext cx="79295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_tradnl" sz="2400" dirty="0">
                <a:solidFill>
                  <a:srgbClr val="000000"/>
                </a:solidFill>
                <a:latin typeface="Calibri" pitchFamily="34" charset="0"/>
              </a:rPr>
              <a:t>1º.paso</a:t>
            </a:r>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_tradnl" sz="2400" dirty="0">
                <a:solidFill>
                  <a:srgbClr val="000000"/>
                </a:solidFill>
                <a:latin typeface="Calibri" pitchFamily="34" charset="0"/>
              </a:rPr>
              <a:t>El sol </a:t>
            </a:r>
            <a:r>
              <a:rPr lang="es-ES_tradnl" sz="2400" i="1" dirty="0">
                <a:solidFill>
                  <a:srgbClr val="000000"/>
                </a:solidFill>
                <a:latin typeface="Calibri" pitchFamily="34" charset="0"/>
              </a:rPr>
              <a:t>calienta</a:t>
            </a:r>
            <a:r>
              <a:rPr lang="es-ES_tradnl" sz="2400" dirty="0">
                <a:solidFill>
                  <a:srgbClr val="000000"/>
                </a:solidFill>
                <a:latin typeface="Calibri" pitchFamily="34" charset="0"/>
              </a:rPr>
              <a:t> el agua en los mares, los ríos y los lagos.  </a:t>
            </a:r>
            <a:r>
              <a:rPr lang="es-ES_tradnl" sz="2400" dirty="0" smtClean="0">
                <a:solidFill>
                  <a:srgbClr val="000000"/>
                </a:solidFill>
                <a:latin typeface="Calibri" pitchFamily="34" charset="0"/>
              </a:rPr>
              <a:t>A consecuencia de esto, </a:t>
            </a:r>
            <a:r>
              <a:rPr lang="es-ES_tradnl" sz="2400" dirty="0">
                <a:solidFill>
                  <a:srgbClr val="000000"/>
                </a:solidFill>
                <a:latin typeface="Calibri" pitchFamily="34" charset="0"/>
              </a:rPr>
              <a:t>el agua </a:t>
            </a:r>
            <a:r>
              <a:rPr lang="es-ES_tradnl" sz="2400" i="1" dirty="0">
                <a:solidFill>
                  <a:srgbClr val="000000"/>
                </a:solidFill>
                <a:latin typeface="Calibri" pitchFamily="34" charset="0"/>
              </a:rPr>
              <a:t>se evapora </a:t>
            </a:r>
            <a:r>
              <a:rPr lang="es-ES_tradnl" sz="2400" dirty="0">
                <a:solidFill>
                  <a:srgbClr val="000000"/>
                </a:solidFill>
                <a:latin typeface="Calibri" pitchFamily="34" charset="0"/>
              </a:rPr>
              <a:t>y </a:t>
            </a:r>
            <a:r>
              <a:rPr lang="es-ES_tradnl" sz="2400" i="1" dirty="0">
                <a:solidFill>
                  <a:srgbClr val="000000"/>
                </a:solidFill>
                <a:latin typeface="Calibri" pitchFamily="34" charset="0"/>
              </a:rPr>
              <a:t>forma</a:t>
            </a:r>
            <a:r>
              <a:rPr lang="es-ES_tradnl" sz="2400" dirty="0">
                <a:solidFill>
                  <a:srgbClr val="000000"/>
                </a:solidFill>
                <a:latin typeface="Calibri" pitchFamily="34" charset="0"/>
              </a:rPr>
              <a:t> vapor.  </a:t>
            </a:r>
            <a:br>
              <a:rPr lang="es-ES_tradnl" sz="2400" dirty="0">
                <a:solidFill>
                  <a:srgbClr val="000000"/>
                </a:solidFill>
                <a:latin typeface="Calibri" pitchFamily="34" charset="0"/>
              </a:rPr>
            </a:br>
            <a:r>
              <a:rPr lang="es-ES_tradnl" sz="2400" dirty="0">
                <a:solidFill>
                  <a:srgbClr val="000000"/>
                </a:solidFill>
                <a:latin typeface="Calibri" pitchFamily="34" charset="0"/>
              </a:rPr>
              <a:t>Este proceso </a:t>
            </a:r>
            <a:r>
              <a:rPr lang="es-ES_tradnl" sz="2400" i="1" dirty="0">
                <a:solidFill>
                  <a:srgbClr val="000000"/>
                </a:solidFill>
                <a:latin typeface="Calibri" pitchFamily="34" charset="0"/>
              </a:rPr>
              <a:t>se llama </a:t>
            </a:r>
            <a:r>
              <a:rPr lang="es-ES_tradnl" sz="2400" b="1" dirty="0" smtClean="0">
                <a:solidFill>
                  <a:srgbClr val="000000"/>
                </a:solidFill>
                <a:latin typeface="Calibri" pitchFamily="34" charset="0"/>
              </a:rPr>
              <a:t>evaporación</a:t>
            </a:r>
            <a:r>
              <a:rPr lang="es-ES_tradnl" sz="2400" dirty="0">
                <a:solidFill>
                  <a:srgbClr val="000000"/>
                </a:solidFill>
                <a:latin typeface="Calibri" pitchFamily="34" charset="0"/>
              </a:rPr>
              <a:t>.</a:t>
            </a:r>
          </a:p>
        </p:txBody>
      </p:sp>
      <p:pic>
        <p:nvPicPr>
          <p:cNvPr id="7171" name="Picture 4" descr="drippyic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285750"/>
            <a:ext cx="12144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n 4"/>
          <p:cNvSpPr/>
          <p:nvPr/>
        </p:nvSpPr>
        <p:spPr>
          <a:xfrm>
            <a:off x="4300538" y="428625"/>
            <a:ext cx="2557462" cy="2409825"/>
          </a:xfrm>
          <a:prstGeom prst="sun">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R"/>
          </a:p>
        </p:txBody>
      </p:sp>
      <p:sp>
        <p:nvSpPr>
          <p:cNvPr id="6" name="Rectangle 5"/>
          <p:cNvSpPr/>
          <p:nvPr/>
        </p:nvSpPr>
        <p:spPr>
          <a:xfrm>
            <a:off x="2395538" y="4279900"/>
            <a:ext cx="4830762" cy="463550"/>
          </a:xfrm>
          <a:prstGeom prst="rect">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R"/>
          </a:p>
        </p:txBody>
      </p:sp>
      <p:sp>
        <p:nvSpPr>
          <p:cNvPr id="7" name="Up Arrow 6"/>
          <p:cNvSpPr/>
          <p:nvPr/>
        </p:nvSpPr>
        <p:spPr>
          <a:xfrm>
            <a:off x="5643563" y="3000375"/>
            <a:ext cx="601662" cy="1189038"/>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R"/>
          </a:p>
        </p:txBody>
      </p:sp>
      <p:sp>
        <p:nvSpPr>
          <p:cNvPr id="8" name="Up Arrow 7"/>
          <p:cNvSpPr/>
          <p:nvPr/>
        </p:nvSpPr>
        <p:spPr>
          <a:xfrm>
            <a:off x="3071813" y="3000375"/>
            <a:ext cx="601662" cy="1189038"/>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R"/>
          </a:p>
        </p:txBody>
      </p:sp>
      <p:sp>
        <p:nvSpPr>
          <p:cNvPr id="9" name="Up Arrow 8"/>
          <p:cNvSpPr/>
          <p:nvPr/>
        </p:nvSpPr>
        <p:spPr>
          <a:xfrm>
            <a:off x="4357688" y="3000375"/>
            <a:ext cx="601662" cy="1189038"/>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R"/>
          </a:p>
        </p:txBody>
      </p:sp>
      <p:sp>
        <p:nvSpPr>
          <p:cNvPr id="10" name="Rectangle 9"/>
          <p:cNvSpPr/>
          <p:nvPr/>
        </p:nvSpPr>
        <p:spPr>
          <a:xfrm>
            <a:off x="2014538" y="4279900"/>
            <a:ext cx="2557462" cy="46355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571500" y="5000625"/>
            <a:ext cx="7929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_tradnl" sz="2400" dirty="0">
                <a:solidFill>
                  <a:srgbClr val="000000"/>
                </a:solidFill>
                <a:latin typeface="Calibri" pitchFamily="34" charset="0"/>
              </a:rPr>
              <a:t>2º.paso</a:t>
            </a:r>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_tradnl" sz="2400" dirty="0">
                <a:solidFill>
                  <a:srgbClr val="000000"/>
                </a:solidFill>
                <a:latin typeface="Calibri" pitchFamily="34" charset="0"/>
              </a:rPr>
              <a:t>Este vapor de agua </a:t>
            </a:r>
            <a:r>
              <a:rPr lang="es-ES_tradnl" sz="2400" i="1" dirty="0">
                <a:solidFill>
                  <a:srgbClr val="000000"/>
                </a:solidFill>
                <a:latin typeface="Calibri" pitchFamily="34" charset="0"/>
              </a:rPr>
              <a:t>sube</a:t>
            </a:r>
            <a:r>
              <a:rPr lang="es-ES_tradnl" sz="2400" dirty="0">
                <a:solidFill>
                  <a:srgbClr val="000000"/>
                </a:solidFill>
                <a:latin typeface="Calibri" pitchFamily="34" charset="0"/>
              </a:rPr>
              <a:t> por la atmósfera, </a:t>
            </a:r>
            <a:r>
              <a:rPr lang="es-ES_tradnl" sz="2400" i="1" dirty="0">
                <a:solidFill>
                  <a:srgbClr val="000000"/>
                </a:solidFill>
                <a:latin typeface="Calibri" pitchFamily="34" charset="0"/>
              </a:rPr>
              <a:t>se condensa </a:t>
            </a:r>
            <a:r>
              <a:rPr lang="es-ES_tradnl" sz="2400" dirty="0">
                <a:solidFill>
                  <a:srgbClr val="000000"/>
                </a:solidFill>
                <a:latin typeface="Calibri" pitchFamily="34" charset="0"/>
              </a:rPr>
              <a:t>y </a:t>
            </a:r>
            <a:r>
              <a:rPr lang="es-ES_tradnl" sz="2400" i="1" dirty="0">
                <a:solidFill>
                  <a:srgbClr val="000000"/>
                </a:solidFill>
                <a:latin typeface="Calibri" pitchFamily="34" charset="0"/>
              </a:rPr>
              <a:t>forma</a:t>
            </a:r>
            <a:r>
              <a:rPr lang="es-ES_tradnl" sz="2400" dirty="0">
                <a:solidFill>
                  <a:srgbClr val="000000"/>
                </a:solidFill>
                <a:latin typeface="Calibri" pitchFamily="34" charset="0"/>
              </a:rPr>
              <a:t> nubes.  Este proceso </a:t>
            </a:r>
            <a:r>
              <a:rPr lang="es-ES_tradnl" sz="2400" i="1" dirty="0">
                <a:solidFill>
                  <a:srgbClr val="000000"/>
                </a:solidFill>
                <a:latin typeface="Calibri" pitchFamily="34" charset="0"/>
              </a:rPr>
              <a:t>se llama </a:t>
            </a:r>
            <a:r>
              <a:rPr lang="es-ES_tradnl" sz="2400" b="1" dirty="0" smtClean="0">
                <a:solidFill>
                  <a:srgbClr val="000000"/>
                </a:solidFill>
                <a:latin typeface="Calibri" pitchFamily="34" charset="0"/>
              </a:rPr>
              <a:t>condensación</a:t>
            </a:r>
            <a:r>
              <a:rPr lang="es-ES_tradnl" sz="2400" dirty="0">
                <a:solidFill>
                  <a:srgbClr val="000000"/>
                </a:solidFill>
                <a:latin typeface="Calibri" pitchFamily="34" charset="0"/>
              </a:rPr>
              <a:t>.</a:t>
            </a:r>
          </a:p>
        </p:txBody>
      </p:sp>
      <p:pic>
        <p:nvPicPr>
          <p:cNvPr id="8195" name="Picture 4" descr="drippyic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285750"/>
            <a:ext cx="12144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4"/>
          <p:cNvSpPr/>
          <p:nvPr/>
        </p:nvSpPr>
        <p:spPr>
          <a:xfrm>
            <a:off x="1500188" y="357188"/>
            <a:ext cx="3505200" cy="22860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R"/>
          </a:p>
        </p:txBody>
      </p:sp>
      <p:sp>
        <p:nvSpPr>
          <p:cNvPr id="6" name="Cloud 5"/>
          <p:cNvSpPr/>
          <p:nvPr/>
        </p:nvSpPr>
        <p:spPr>
          <a:xfrm>
            <a:off x="214313" y="1785938"/>
            <a:ext cx="2362200" cy="16764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R"/>
          </a:p>
        </p:txBody>
      </p:sp>
      <p:pic>
        <p:nvPicPr>
          <p:cNvPr id="8198" name="Picture 3" descr="condesacion.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0313" y="642938"/>
            <a:ext cx="5554662"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71500" y="5000625"/>
            <a:ext cx="79295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_tradnl" sz="2400" dirty="0">
                <a:solidFill>
                  <a:srgbClr val="000000"/>
                </a:solidFill>
                <a:latin typeface="Calibri" pitchFamily="34" charset="0"/>
              </a:rPr>
              <a:t>3º.paso</a:t>
            </a:r>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_tradnl" sz="2400" dirty="0">
                <a:solidFill>
                  <a:srgbClr val="000000"/>
                </a:solidFill>
                <a:latin typeface="Calibri" pitchFamily="34" charset="0"/>
              </a:rPr>
              <a:t>Cuando las gotas de agua de las nubes </a:t>
            </a:r>
            <a:r>
              <a:rPr lang="es-ES_tradnl" sz="2400" i="1" dirty="0">
                <a:solidFill>
                  <a:srgbClr val="000000"/>
                </a:solidFill>
                <a:latin typeface="Calibri" pitchFamily="34" charset="0"/>
              </a:rPr>
              <a:t>se enfrían</a:t>
            </a:r>
            <a:r>
              <a:rPr lang="es-ES_tradnl" sz="2400" dirty="0">
                <a:solidFill>
                  <a:srgbClr val="000000"/>
                </a:solidFill>
                <a:latin typeface="Calibri" pitchFamily="34" charset="0"/>
              </a:rPr>
              <a:t>, </a:t>
            </a:r>
            <a:r>
              <a:rPr lang="es-ES_tradnl" sz="2400" i="1" dirty="0">
                <a:solidFill>
                  <a:srgbClr val="000000"/>
                </a:solidFill>
                <a:latin typeface="Calibri" pitchFamily="34" charset="0"/>
              </a:rPr>
              <a:t>caen</a:t>
            </a:r>
            <a:r>
              <a:rPr lang="es-ES_tradnl" sz="2400" dirty="0">
                <a:solidFill>
                  <a:srgbClr val="000000"/>
                </a:solidFill>
                <a:latin typeface="Calibri" pitchFamily="34" charset="0"/>
              </a:rPr>
              <a:t> a la tierra en forma de lluvia, granizo o nieve.  </a:t>
            </a:r>
            <a:br>
              <a:rPr lang="es-ES_tradnl" sz="2400" dirty="0">
                <a:solidFill>
                  <a:srgbClr val="000000"/>
                </a:solidFill>
                <a:latin typeface="Calibri" pitchFamily="34" charset="0"/>
              </a:rPr>
            </a:br>
            <a:r>
              <a:rPr lang="es-ES_tradnl" sz="2400" dirty="0">
                <a:solidFill>
                  <a:srgbClr val="000000"/>
                </a:solidFill>
                <a:latin typeface="Calibri" pitchFamily="34" charset="0"/>
              </a:rPr>
              <a:t>Este proceso </a:t>
            </a:r>
            <a:r>
              <a:rPr lang="es-ES_tradnl" sz="2400" i="1" dirty="0">
                <a:solidFill>
                  <a:srgbClr val="000000"/>
                </a:solidFill>
                <a:latin typeface="Calibri" pitchFamily="34" charset="0"/>
              </a:rPr>
              <a:t>se llama</a:t>
            </a:r>
            <a:r>
              <a:rPr lang="es-ES_tradnl" sz="2400" dirty="0">
                <a:solidFill>
                  <a:srgbClr val="000000"/>
                </a:solidFill>
                <a:latin typeface="Calibri" pitchFamily="34" charset="0"/>
              </a:rPr>
              <a:t> </a:t>
            </a:r>
            <a:r>
              <a:rPr lang="es-ES_tradnl" sz="2400" b="1" dirty="0" smtClean="0">
                <a:solidFill>
                  <a:srgbClr val="000000"/>
                </a:solidFill>
                <a:latin typeface="Calibri" pitchFamily="34" charset="0"/>
              </a:rPr>
              <a:t>precipitación</a:t>
            </a:r>
            <a:r>
              <a:rPr lang="es-ES_tradnl" sz="2400" dirty="0">
                <a:solidFill>
                  <a:srgbClr val="000000"/>
                </a:solidFill>
                <a:latin typeface="Calibri" pitchFamily="34" charset="0"/>
              </a:rPr>
              <a:t>.</a:t>
            </a:r>
          </a:p>
        </p:txBody>
      </p:sp>
      <p:pic>
        <p:nvPicPr>
          <p:cNvPr id="9219" name="Picture 4" descr="drippyic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285750"/>
            <a:ext cx="12144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precipi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500063"/>
            <a:ext cx="5630862"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571500" y="5000625"/>
            <a:ext cx="7929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_tradnl" sz="2400">
                <a:solidFill>
                  <a:srgbClr val="000000"/>
                </a:solidFill>
                <a:latin typeface="Calibri" pitchFamily="34" charset="0"/>
              </a:rPr>
              <a:t>4º.paso</a:t>
            </a:r>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s-ES_tradnl" sz="2400">
                <a:solidFill>
                  <a:srgbClr val="000000"/>
                </a:solidFill>
                <a:latin typeface="Calibri" pitchFamily="34" charset="0"/>
              </a:rPr>
              <a:t> La precipitación </a:t>
            </a:r>
            <a:r>
              <a:rPr lang="es-ES_tradnl" sz="2400" i="1">
                <a:solidFill>
                  <a:srgbClr val="000000"/>
                </a:solidFill>
                <a:latin typeface="Calibri" pitchFamily="34" charset="0"/>
              </a:rPr>
              <a:t>llena</a:t>
            </a:r>
            <a:r>
              <a:rPr lang="es-ES_tradnl" sz="2400">
                <a:solidFill>
                  <a:srgbClr val="000000"/>
                </a:solidFill>
                <a:latin typeface="Calibri" pitchFamily="34" charset="0"/>
              </a:rPr>
              <a:t> de agua los ríos,los lagos y los mares,y el ciclo del agua </a:t>
            </a:r>
            <a:r>
              <a:rPr lang="es-ES_tradnl" sz="2400" i="1">
                <a:solidFill>
                  <a:srgbClr val="000000"/>
                </a:solidFill>
                <a:latin typeface="Calibri" pitchFamily="34" charset="0"/>
              </a:rPr>
              <a:t>empieza</a:t>
            </a:r>
            <a:r>
              <a:rPr lang="es-ES_tradnl" sz="2400">
                <a:solidFill>
                  <a:srgbClr val="000000"/>
                </a:solidFill>
                <a:latin typeface="Calibri" pitchFamily="34" charset="0"/>
              </a:rPr>
              <a:t> de nuevo.</a:t>
            </a:r>
          </a:p>
        </p:txBody>
      </p:sp>
      <p:pic>
        <p:nvPicPr>
          <p:cNvPr id="10243" name="Picture 4" descr="drippyic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285750"/>
            <a:ext cx="1214438"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escorrent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500063"/>
            <a:ext cx="5672138"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631</Words>
  <Application>Microsoft Office PowerPoint</Application>
  <PresentationFormat>On-screen Show (4:3)</PresentationFormat>
  <Paragraphs>101</Paragraphs>
  <Slides>17</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Antigoni</vt:lpstr>
      <vt:lpstr>Office Theme</vt:lpstr>
      <vt:lpstr>PowerPoint Presentation</vt:lpstr>
      <vt:lpstr>PowerPoint Presentation</vt:lpstr>
      <vt:lpstr>Vocabulario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Vocabulario</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43</cp:revision>
  <dcterms:created xsi:type="dcterms:W3CDTF">2011-02-23T10:25:34Z</dcterms:created>
  <dcterms:modified xsi:type="dcterms:W3CDTF">2011-09-02T18:27:09Z</dcterms:modified>
</cp:coreProperties>
</file>