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</p:sldIdLst>
  <p:sldSz cx="6858000" cy="9144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380" y="-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81A67-7D8D-45D1-A825-DBBF330F6BFD}" type="datetimeFigureOut">
              <a:rPr lang="en-US"/>
              <a:pPr>
                <a:defRPr/>
              </a:pPr>
              <a:t>9/3/2011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92AC3-47BF-4C89-8343-17064FABC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8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14FDB-27D0-43D6-A1BF-DB16EFAC6850}" type="datetimeFigureOut">
              <a:rPr lang="en-US"/>
              <a:pPr>
                <a:defRPr/>
              </a:pPr>
              <a:t>9/3/2011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2F8C6-ABCA-4527-B6E8-221821B40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65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E3204-9C78-4B9A-BF68-591A30CFC50A}" type="datetimeFigureOut">
              <a:rPr lang="en-US"/>
              <a:pPr>
                <a:defRPr/>
              </a:pPr>
              <a:t>9/3/2011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24DB9-2F0E-4171-B506-0533ABF33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71535-0D55-4212-AC60-3AB2186D0074}" type="datetimeFigureOut">
              <a:rPr lang="en-US"/>
              <a:pPr>
                <a:defRPr/>
              </a:pPr>
              <a:t>9/3/2011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71722-A1C6-4370-816A-F9567DCA5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1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996B2-F57B-48D6-8B45-05653A81B1C9}" type="datetimeFigureOut">
              <a:rPr lang="en-US"/>
              <a:pPr>
                <a:defRPr/>
              </a:pPr>
              <a:t>9/3/2011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D881E-4326-48AE-A48B-4154B5A22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6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72E7B-3898-467D-93EF-9B098A98FF2C}" type="datetimeFigureOut">
              <a:rPr lang="en-US"/>
              <a:pPr>
                <a:defRPr/>
              </a:pPr>
              <a:t>9/3/2011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D3832-38E6-4989-9CC1-36D26F22A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81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F2388-CEAD-476C-9150-F051952292CA}" type="datetimeFigureOut">
              <a:rPr lang="en-US"/>
              <a:pPr>
                <a:defRPr/>
              </a:pPr>
              <a:t>9/3/2011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9FBD1-8FFA-4CBB-B084-429828610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0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78560-3304-43CB-BE40-240EBD910796}" type="datetimeFigureOut">
              <a:rPr lang="en-US"/>
              <a:pPr>
                <a:defRPr/>
              </a:pPr>
              <a:t>9/3/2011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AF6F8-9811-4314-B5F7-199180065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0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19D10-24BF-41D6-8B33-F6F7C96B8D63}" type="datetimeFigureOut">
              <a:rPr lang="en-US"/>
              <a:pPr>
                <a:defRPr/>
              </a:pPr>
              <a:t>9/3/2011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7581C-2441-4E7D-9809-EE0C1A6EC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24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8D113-38BD-4152-BFB9-4D80100F2D56}" type="datetimeFigureOut">
              <a:rPr lang="en-US"/>
              <a:pPr>
                <a:defRPr/>
              </a:pPr>
              <a:t>9/3/2011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DA895-5585-48E1-8E57-D5A636F67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42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4D8F5-C6AD-4F2B-8F1C-FD6AD2172685}" type="datetimeFigureOut">
              <a:rPr lang="en-US"/>
              <a:pPr>
                <a:defRPr/>
              </a:pPr>
              <a:t>9/3/2011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E66B-18D0-4553-85E5-46D1CCCA2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79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8A659D-4C2F-49D4-9C1A-EC653D06847A}" type="datetimeFigureOut">
              <a:rPr lang="en-US"/>
              <a:pPr>
                <a:defRPr/>
              </a:pPr>
              <a:t>9/3/2011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AC0476-18DC-49C3-8189-E35B2F3DA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142875" y="714375"/>
            <a:ext cx="45005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400" dirty="0">
                <a:latin typeface="Calibri" pitchFamily="34" charset="0"/>
              </a:rPr>
              <a:t>El </a:t>
            </a:r>
            <a:r>
              <a:rPr lang="en-GB" sz="1400" dirty="0" err="1">
                <a:latin typeface="Calibri" pitchFamily="34" charset="0"/>
              </a:rPr>
              <a:t>Día</a:t>
            </a:r>
            <a:r>
              <a:rPr lang="en-GB" sz="1400" dirty="0">
                <a:latin typeface="Calibri" pitchFamily="34" charset="0"/>
              </a:rPr>
              <a:t> de los </a:t>
            </a:r>
            <a:r>
              <a:rPr lang="en-GB" sz="1400" dirty="0" err="1">
                <a:latin typeface="Calibri" pitchFamily="34" charset="0"/>
              </a:rPr>
              <a:t>Muertos</a:t>
            </a:r>
            <a:r>
              <a:rPr lang="en-GB" sz="1400" dirty="0">
                <a:latin typeface="Calibri" pitchFamily="34" charset="0"/>
              </a:rPr>
              <a:t> era </a:t>
            </a:r>
            <a:r>
              <a:rPr lang="en-GB" sz="1400" dirty="0" err="1">
                <a:latin typeface="Calibri" pitchFamily="34" charset="0"/>
              </a:rPr>
              <a:t>una</a:t>
            </a:r>
            <a:r>
              <a:rPr lang="en-GB" sz="1400" dirty="0">
                <a:latin typeface="Calibri" pitchFamily="34" charset="0"/>
              </a:rPr>
              <a:t> </a:t>
            </a:r>
            <a:r>
              <a:rPr lang="en-GB" sz="1400" dirty="0" err="1">
                <a:latin typeface="Calibri" pitchFamily="34" charset="0"/>
              </a:rPr>
              <a:t>celebración</a:t>
            </a:r>
            <a:r>
              <a:rPr lang="en-GB" sz="1400" dirty="0">
                <a:latin typeface="Calibri" pitchFamily="34" charset="0"/>
              </a:rPr>
              <a:t> pre-</a:t>
            </a:r>
            <a:r>
              <a:rPr lang="en-GB" sz="1400" dirty="0" err="1">
                <a:latin typeface="Calibri" pitchFamily="34" charset="0"/>
              </a:rPr>
              <a:t>colombina</a:t>
            </a:r>
            <a:r>
              <a:rPr lang="en-GB" sz="1400" dirty="0">
                <a:latin typeface="Calibri" pitchFamily="34" charset="0"/>
              </a:rPr>
              <a:t>, </a:t>
            </a:r>
            <a:r>
              <a:rPr lang="en-GB" sz="1400" dirty="0" err="1" smtClean="0">
                <a:latin typeface="Calibri" pitchFamily="34" charset="0"/>
              </a:rPr>
              <a:t>practicada</a:t>
            </a:r>
            <a:r>
              <a:rPr lang="en-GB" sz="1400" dirty="0" smtClean="0">
                <a:latin typeface="Calibri" pitchFamily="34" charset="0"/>
              </a:rPr>
              <a:t> </a:t>
            </a:r>
            <a:r>
              <a:rPr lang="en-GB" sz="1400" dirty="0" err="1">
                <a:latin typeface="Calibri" pitchFamily="34" charset="0"/>
              </a:rPr>
              <a:t>por</a:t>
            </a:r>
            <a:r>
              <a:rPr lang="en-GB" sz="1400" dirty="0">
                <a:latin typeface="Calibri" pitchFamily="34" charset="0"/>
              </a:rPr>
              <a:t> los </a:t>
            </a:r>
            <a:r>
              <a:rPr lang="en-GB" sz="1400" b="1" dirty="0">
                <a:latin typeface="Calibri" pitchFamily="34" charset="0"/>
              </a:rPr>
              <a:t>Mayas</a:t>
            </a:r>
            <a:r>
              <a:rPr lang="en-GB" sz="1400" dirty="0">
                <a:latin typeface="Calibri" pitchFamily="34" charset="0"/>
              </a:rPr>
              <a:t>, los </a:t>
            </a:r>
            <a:r>
              <a:rPr lang="en-GB" sz="1400" b="1" dirty="0" err="1">
                <a:latin typeface="Calibri" pitchFamily="34" charset="0"/>
              </a:rPr>
              <a:t>Toltecas</a:t>
            </a:r>
            <a:r>
              <a:rPr lang="en-GB" sz="1400" dirty="0">
                <a:latin typeface="Calibri" pitchFamily="34" charset="0"/>
              </a:rPr>
              <a:t> y los </a:t>
            </a:r>
            <a:r>
              <a:rPr lang="en-GB" sz="1400" b="1" dirty="0" err="1">
                <a:latin typeface="Calibri" pitchFamily="34" charset="0"/>
              </a:rPr>
              <a:t>Aztecas</a:t>
            </a:r>
            <a:r>
              <a:rPr lang="en-GB" sz="1400" dirty="0">
                <a:latin typeface="Calibri" pitchFamily="34" charset="0"/>
              </a:rPr>
              <a:t> </a:t>
            </a:r>
            <a:r>
              <a:rPr lang="en-GB" sz="1400" dirty="0" err="1">
                <a:latin typeface="Calibri" pitchFamily="34" charset="0"/>
              </a:rPr>
              <a:t>para</a:t>
            </a:r>
            <a:r>
              <a:rPr lang="en-GB" sz="1400" dirty="0">
                <a:latin typeface="Calibri" pitchFamily="34" charset="0"/>
              </a:rPr>
              <a:t> </a:t>
            </a:r>
            <a:r>
              <a:rPr lang="en-GB" sz="1400" dirty="0" err="1">
                <a:latin typeface="Calibri" pitchFamily="34" charset="0"/>
              </a:rPr>
              <a:t>honrar</a:t>
            </a:r>
            <a:r>
              <a:rPr lang="en-GB" sz="1400" dirty="0">
                <a:latin typeface="Calibri" pitchFamily="34" charset="0"/>
              </a:rPr>
              <a:t> a los </a:t>
            </a:r>
            <a:r>
              <a:rPr lang="en-GB" sz="1400" dirty="0" err="1">
                <a:latin typeface="Calibri" pitchFamily="34" charset="0"/>
              </a:rPr>
              <a:t>difuntos</a:t>
            </a:r>
            <a:r>
              <a:rPr lang="en-GB" sz="1400" dirty="0">
                <a:latin typeface="Calibri" pitchFamily="34" charset="0"/>
              </a:rPr>
              <a:t>. </a:t>
            </a:r>
            <a:r>
              <a:rPr lang="en-GB" sz="1400" dirty="0" err="1">
                <a:latin typeface="Calibri" pitchFamily="34" charset="0"/>
              </a:rPr>
              <a:t>Así</a:t>
            </a:r>
            <a:r>
              <a:rPr lang="en-GB" sz="1400" dirty="0">
                <a:latin typeface="Calibri" pitchFamily="34" charset="0"/>
              </a:rPr>
              <a:t> </a:t>
            </a:r>
            <a:r>
              <a:rPr lang="en-GB" sz="1400" dirty="0" err="1" smtClean="0">
                <a:latin typeface="Calibri" pitchFamily="34" charset="0"/>
              </a:rPr>
              <a:t>que</a:t>
            </a:r>
            <a:r>
              <a:rPr lang="en-GB" sz="14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GB" sz="1400" dirty="0" err="1" smtClean="0">
                <a:latin typeface="Calibri" pitchFamily="34" charset="0"/>
              </a:rPr>
              <a:t>es</a:t>
            </a:r>
            <a:r>
              <a:rPr lang="en-GB" sz="1400" dirty="0" smtClean="0">
                <a:latin typeface="Calibri" pitchFamily="34" charset="0"/>
              </a:rPr>
              <a:t> </a:t>
            </a:r>
            <a:r>
              <a:rPr lang="en-GB" sz="1400" dirty="0" err="1">
                <a:latin typeface="Calibri" pitchFamily="34" charset="0"/>
              </a:rPr>
              <a:t>una</a:t>
            </a:r>
            <a:r>
              <a:rPr lang="en-GB" sz="1400" dirty="0">
                <a:latin typeface="Calibri" pitchFamily="34" charset="0"/>
              </a:rPr>
              <a:t> fiesta </a:t>
            </a:r>
            <a:r>
              <a:rPr lang="en-GB" sz="1400" dirty="0" err="1">
                <a:latin typeface="Calibri" pitchFamily="34" charset="0"/>
              </a:rPr>
              <a:t>tradicional</a:t>
            </a:r>
            <a:r>
              <a:rPr lang="en-GB" sz="1400" dirty="0">
                <a:latin typeface="Calibri" pitchFamily="34" charset="0"/>
              </a:rPr>
              <a:t> e </a:t>
            </a:r>
            <a:r>
              <a:rPr lang="en-GB" sz="1400" dirty="0" err="1">
                <a:latin typeface="Calibri" pitchFamily="34" charset="0"/>
              </a:rPr>
              <a:t>histórica</a:t>
            </a:r>
            <a:r>
              <a:rPr lang="en-GB" sz="1400" dirty="0">
                <a:latin typeface="Calibri" pitchFamily="34" charset="0"/>
              </a:rPr>
              <a:t>.</a:t>
            </a: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142875" y="142875"/>
            <a:ext cx="6286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/>
              <a:t>El día de los muertos</a:t>
            </a:r>
            <a:endParaRPr lang="en-US" b="1"/>
          </a:p>
        </p:txBody>
      </p:sp>
      <p:pic>
        <p:nvPicPr>
          <p:cNvPr id="2052" name="Picture 3" descr="azteca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88"/>
            <a:ext cx="128587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2428875" y="2071688"/>
            <a:ext cx="4429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400" dirty="0" err="1">
                <a:latin typeface="Calibri" pitchFamily="34" charset="0"/>
              </a:rPr>
              <a:t>Cuando</a:t>
            </a:r>
            <a:r>
              <a:rPr lang="en-GB" sz="1400" dirty="0">
                <a:latin typeface="Calibri" pitchFamily="34" charset="0"/>
              </a:rPr>
              <a:t> </a:t>
            </a:r>
            <a:r>
              <a:rPr lang="en-GB" sz="1400" dirty="0" err="1">
                <a:latin typeface="Calibri" pitchFamily="34" charset="0"/>
              </a:rPr>
              <a:t>llegaron</a:t>
            </a:r>
            <a:r>
              <a:rPr lang="en-GB" sz="1400" dirty="0">
                <a:latin typeface="Calibri" pitchFamily="34" charset="0"/>
              </a:rPr>
              <a:t> los </a:t>
            </a:r>
            <a:r>
              <a:rPr lang="en-GB" sz="1400" dirty="0" err="1" smtClean="0">
                <a:latin typeface="Calibri" pitchFamily="34" charset="0"/>
              </a:rPr>
              <a:t>españoles</a:t>
            </a:r>
            <a:r>
              <a:rPr lang="en-GB" sz="1400" dirty="0">
                <a:latin typeface="Calibri" pitchFamily="34" charset="0"/>
              </a:rPr>
              <a:t>, </a:t>
            </a:r>
            <a:r>
              <a:rPr lang="en-GB" sz="1400" dirty="0" err="1">
                <a:latin typeface="Calibri" pitchFamily="34" charset="0"/>
              </a:rPr>
              <a:t>intentaron</a:t>
            </a:r>
            <a:r>
              <a:rPr lang="en-GB" sz="1400" dirty="0">
                <a:latin typeface="Calibri" pitchFamily="34" charset="0"/>
              </a:rPr>
              <a:t> </a:t>
            </a:r>
            <a:r>
              <a:rPr lang="en-GB" sz="1400" dirty="0" err="1">
                <a:latin typeface="Calibri" pitchFamily="34" charset="0"/>
              </a:rPr>
              <a:t>convertir</a:t>
            </a:r>
            <a:r>
              <a:rPr lang="en-GB" sz="1400" dirty="0">
                <a:latin typeface="Calibri" pitchFamily="34" charset="0"/>
              </a:rPr>
              <a:t> </a:t>
            </a:r>
            <a:r>
              <a:rPr lang="en-GB" sz="1400" dirty="0" smtClean="0">
                <a:latin typeface="Calibri" pitchFamily="34" charset="0"/>
              </a:rPr>
              <a:t>a</a:t>
            </a:r>
            <a:r>
              <a:rPr lang="en-GB" sz="14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GB" sz="1400" dirty="0" smtClean="0">
                <a:latin typeface="Calibri" pitchFamily="34" charset="0"/>
              </a:rPr>
              <a:t>los </a:t>
            </a:r>
            <a:r>
              <a:rPr lang="en-GB" sz="1400" dirty="0" err="1">
                <a:latin typeface="Calibri" pitchFamily="34" charset="0"/>
              </a:rPr>
              <a:t>indígenas</a:t>
            </a:r>
            <a:r>
              <a:rPr lang="en-GB" sz="1400" dirty="0">
                <a:latin typeface="Calibri" pitchFamily="34" charset="0"/>
              </a:rPr>
              <a:t> al </a:t>
            </a:r>
            <a:r>
              <a:rPr lang="en-GB" sz="1400" dirty="0" err="1">
                <a:latin typeface="Calibri" pitchFamily="34" charset="0"/>
              </a:rPr>
              <a:t>c</a:t>
            </a:r>
            <a:r>
              <a:rPr lang="en-GB" sz="1400" dirty="0" err="1" smtClean="0">
                <a:latin typeface="Calibri" pitchFamily="34" charset="0"/>
              </a:rPr>
              <a:t>atolicismo</a:t>
            </a:r>
            <a:r>
              <a:rPr lang="en-GB" sz="1400" dirty="0" smtClean="0">
                <a:latin typeface="Calibri" pitchFamily="34" charset="0"/>
              </a:rPr>
              <a:t> </a:t>
            </a:r>
            <a:r>
              <a:rPr lang="en-GB" sz="1400" dirty="0">
                <a:latin typeface="Calibri" pitchFamily="34" charset="0"/>
              </a:rPr>
              <a:t>y </a:t>
            </a:r>
            <a:r>
              <a:rPr lang="en-GB" sz="1400" dirty="0" err="1">
                <a:latin typeface="Calibri" pitchFamily="34" charset="0"/>
              </a:rPr>
              <a:t>destruir</a:t>
            </a:r>
            <a:r>
              <a:rPr lang="en-GB" sz="1400" dirty="0">
                <a:latin typeface="Calibri" pitchFamily="34" charset="0"/>
              </a:rPr>
              <a:t> </a:t>
            </a:r>
            <a:r>
              <a:rPr lang="en-GB" sz="1400" dirty="0" err="1">
                <a:latin typeface="Calibri" pitchFamily="34" charset="0"/>
              </a:rPr>
              <a:t>esa</a:t>
            </a:r>
            <a:r>
              <a:rPr lang="en-GB" sz="1400" dirty="0">
                <a:latin typeface="Calibri" pitchFamily="34" charset="0"/>
              </a:rPr>
              <a:t> </a:t>
            </a:r>
            <a:r>
              <a:rPr lang="en-GB" sz="1400" dirty="0" err="1">
                <a:latin typeface="Calibri" pitchFamily="34" charset="0"/>
              </a:rPr>
              <a:t>tradición</a:t>
            </a:r>
            <a:r>
              <a:rPr lang="en-GB" sz="1400" dirty="0">
                <a:latin typeface="Calibri" pitchFamily="34" charset="0"/>
              </a:rPr>
              <a:t>. 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285750" y="3000375"/>
            <a:ext cx="37861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400" dirty="0">
                <a:latin typeface="Calibri" pitchFamily="34" charset="0"/>
              </a:rPr>
              <a:t>Los </a:t>
            </a:r>
            <a:r>
              <a:rPr lang="en-GB" sz="1400" dirty="0" err="1">
                <a:latin typeface="Calibri" pitchFamily="34" charset="0"/>
              </a:rPr>
              <a:t>indígenas</a:t>
            </a:r>
            <a:r>
              <a:rPr lang="en-GB" sz="1400" dirty="0">
                <a:latin typeface="Calibri" pitchFamily="34" charset="0"/>
              </a:rPr>
              <a:t> </a:t>
            </a:r>
            <a:r>
              <a:rPr lang="en-GB" sz="1400" dirty="0" err="1">
                <a:latin typeface="Calibri" pitchFamily="34" charset="0"/>
              </a:rPr>
              <a:t>eran</a:t>
            </a:r>
            <a:r>
              <a:rPr lang="en-GB" sz="1400" dirty="0">
                <a:latin typeface="Calibri" pitchFamily="34" charset="0"/>
              </a:rPr>
              <a:t> </a:t>
            </a:r>
            <a:r>
              <a:rPr lang="en-GB" sz="1400" dirty="0" err="1">
                <a:latin typeface="Calibri" pitchFamily="34" charset="0"/>
              </a:rPr>
              <a:t>inteligentes</a:t>
            </a:r>
            <a:r>
              <a:rPr lang="en-GB" sz="1400" dirty="0">
                <a:latin typeface="Calibri" pitchFamily="34" charset="0"/>
              </a:rPr>
              <a:t> </a:t>
            </a:r>
            <a:r>
              <a:rPr lang="en-GB" sz="1400" dirty="0" err="1" smtClean="0">
                <a:latin typeface="Calibri" pitchFamily="34" charset="0"/>
              </a:rPr>
              <a:t>así</a:t>
            </a:r>
            <a:r>
              <a:rPr lang="en-GB" sz="1400" dirty="0" smtClean="0">
                <a:latin typeface="Calibri" pitchFamily="34" charset="0"/>
              </a:rPr>
              <a:t> </a:t>
            </a:r>
            <a:r>
              <a:rPr lang="en-GB" sz="1400" dirty="0" err="1" smtClean="0">
                <a:latin typeface="Calibri" pitchFamily="34" charset="0"/>
              </a:rPr>
              <a:t>que</a:t>
            </a:r>
            <a:r>
              <a:rPr lang="en-GB" sz="1400" dirty="0" smtClean="0">
                <a:latin typeface="Calibri" pitchFamily="34" charset="0"/>
              </a:rPr>
              <a:t> </a:t>
            </a:r>
            <a:r>
              <a:rPr lang="en-GB" sz="1400" dirty="0" err="1" smtClean="0">
                <a:latin typeface="Calibri" pitchFamily="34" charset="0"/>
              </a:rPr>
              <a:t>cambiaron</a:t>
            </a:r>
            <a:r>
              <a:rPr lang="en-GB" sz="1400" dirty="0" smtClean="0">
                <a:latin typeface="Calibri" pitchFamily="34" charset="0"/>
              </a:rPr>
              <a:t> </a:t>
            </a:r>
            <a:r>
              <a:rPr lang="en-GB" sz="1400" dirty="0" err="1">
                <a:latin typeface="Calibri" pitchFamily="34" charset="0"/>
              </a:rPr>
              <a:t>su</a:t>
            </a:r>
            <a:r>
              <a:rPr lang="en-GB" sz="1400" dirty="0">
                <a:latin typeface="Calibri" pitchFamily="34" charset="0"/>
              </a:rPr>
              <a:t> </a:t>
            </a:r>
            <a:r>
              <a:rPr lang="en-GB" sz="1400" dirty="0" err="1">
                <a:latin typeface="Calibri" pitchFamily="34" charset="0"/>
              </a:rPr>
              <a:t>celebración</a:t>
            </a:r>
            <a:r>
              <a:rPr lang="en-GB" sz="1400" dirty="0">
                <a:latin typeface="Calibri" pitchFamily="34" charset="0"/>
              </a:rPr>
              <a:t> del </a:t>
            </a:r>
            <a:r>
              <a:rPr lang="en-GB" sz="1400" dirty="0" err="1">
                <a:latin typeface="Calibri" pitchFamily="34" charset="0"/>
              </a:rPr>
              <a:t>mes</a:t>
            </a:r>
            <a:r>
              <a:rPr lang="en-GB" sz="1400" dirty="0">
                <a:latin typeface="Calibri" pitchFamily="34" charset="0"/>
              </a:rPr>
              <a:t> de </a:t>
            </a:r>
            <a:r>
              <a:rPr lang="en-GB" sz="1400" b="1" dirty="0" err="1">
                <a:latin typeface="Calibri" pitchFamily="34" charset="0"/>
              </a:rPr>
              <a:t>agosto</a:t>
            </a:r>
            <a:r>
              <a:rPr lang="en-GB" sz="1400" dirty="0">
                <a:latin typeface="Calibri" pitchFamily="34" charset="0"/>
              </a:rPr>
              <a:t> </a:t>
            </a:r>
            <a:r>
              <a:rPr lang="en-GB" sz="1400" dirty="0" smtClean="0">
                <a:latin typeface="Calibri" pitchFamily="34" charset="0"/>
              </a:rPr>
              <a:t>al </a:t>
            </a:r>
            <a:r>
              <a:rPr lang="en-GB" sz="1400" dirty="0" err="1" smtClean="0">
                <a:latin typeface="Calibri" pitchFamily="34" charset="0"/>
              </a:rPr>
              <a:t>mes</a:t>
            </a:r>
            <a:r>
              <a:rPr lang="en-GB" sz="1400" dirty="0" smtClean="0">
                <a:latin typeface="Calibri" pitchFamily="34" charset="0"/>
              </a:rPr>
              <a:t> </a:t>
            </a:r>
            <a:r>
              <a:rPr lang="en-GB" sz="1400" dirty="0">
                <a:latin typeface="Calibri" pitchFamily="34" charset="0"/>
              </a:rPr>
              <a:t>de </a:t>
            </a:r>
            <a:r>
              <a:rPr lang="en-GB" sz="1400" b="1" dirty="0" err="1">
                <a:latin typeface="Calibri" pitchFamily="34" charset="0"/>
              </a:rPr>
              <a:t>noviembre</a:t>
            </a:r>
            <a:r>
              <a:rPr lang="en-GB" sz="1400" dirty="0">
                <a:latin typeface="Calibri" pitchFamily="34" charset="0"/>
              </a:rPr>
              <a:t>, </a:t>
            </a:r>
            <a:r>
              <a:rPr lang="en-GB" sz="1400" dirty="0" err="1">
                <a:latin typeface="Calibri" pitchFamily="34" charset="0"/>
              </a:rPr>
              <a:t>para</a:t>
            </a:r>
            <a:r>
              <a:rPr lang="en-GB" sz="1400" dirty="0">
                <a:latin typeface="Calibri" pitchFamily="34" charset="0"/>
              </a:rPr>
              <a:t> </a:t>
            </a:r>
            <a:r>
              <a:rPr lang="en-GB" sz="1400" dirty="0" err="1">
                <a:latin typeface="Calibri" pitchFamily="34" charset="0"/>
              </a:rPr>
              <a:t>coincidir</a:t>
            </a:r>
            <a:r>
              <a:rPr lang="en-GB" sz="1400" dirty="0">
                <a:latin typeface="Calibri" pitchFamily="34" charset="0"/>
              </a:rPr>
              <a:t> con </a:t>
            </a:r>
            <a:r>
              <a:rPr lang="en-GB" sz="1400" dirty="0" err="1">
                <a:latin typeface="Calibri" pitchFamily="34" charset="0"/>
              </a:rPr>
              <a:t>una</a:t>
            </a:r>
            <a:r>
              <a:rPr lang="en-GB" sz="1400" dirty="0">
                <a:latin typeface="Calibri" pitchFamily="34" charset="0"/>
              </a:rPr>
              <a:t> </a:t>
            </a:r>
            <a:r>
              <a:rPr lang="en-GB" sz="1400" dirty="0" err="1">
                <a:latin typeface="Calibri" pitchFamily="34" charset="0"/>
              </a:rPr>
              <a:t>celebración</a:t>
            </a:r>
            <a:r>
              <a:rPr lang="en-GB" sz="1400" dirty="0">
                <a:latin typeface="Calibri" pitchFamily="34" charset="0"/>
              </a:rPr>
              <a:t> </a:t>
            </a:r>
            <a:r>
              <a:rPr lang="en-GB" sz="1400" dirty="0" err="1">
                <a:latin typeface="Calibri" pitchFamily="34" charset="0"/>
              </a:rPr>
              <a:t>católica</a:t>
            </a:r>
            <a:r>
              <a:rPr lang="en-GB" sz="1400" dirty="0">
                <a:latin typeface="Calibri" pitchFamily="34" charset="0"/>
              </a:rPr>
              <a:t>, el </a:t>
            </a:r>
            <a:r>
              <a:rPr lang="en-GB" sz="1400" dirty="0" err="1">
                <a:latin typeface="Calibri" pitchFamily="34" charset="0"/>
              </a:rPr>
              <a:t>día</a:t>
            </a:r>
            <a:r>
              <a:rPr lang="en-GB" sz="1400" dirty="0">
                <a:latin typeface="Calibri" pitchFamily="34" charset="0"/>
              </a:rPr>
              <a:t> de </a:t>
            </a:r>
            <a:r>
              <a:rPr lang="en-GB" sz="1400" dirty="0" err="1">
                <a:latin typeface="Calibri" pitchFamily="34" charset="0"/>
              </a:rPr>
              <a:t>todos</a:t>
            </a:r>
            <a:r>
              <a:rPr lang="en-GB" sz="1400" dirty="0">
                <a:latin typeface="Calibri" pitchFamily="34" charset="0"/>
              </a:rPr>
              <a:t> los </a:t>
            </a:r>
            <a:r>
              <a:rPr lang="en-GB" sz="1400" dirty="0" err="1">
                <a:latin typeface="Calibri" pitchFamily="34" charset="0"/>
              </a:rPr>
              <a:t>santos</a:t>
            </a:r>
            <a:r>
              <a:rPr lang="en-GB" sz="1400" dirty="0">
                <a:latin typeface="Calibri" pitchFamily="34" charset="0"/>
              </a:rPr>
              <a:t>.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2055" name="Picture 6" descr="conq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714500"/>
            <a:ext cx="1490662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7" descr="calendario-noviembre-200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928938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2928938" y="4429125"/>
            <a:ext cx="3429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400">
                <a:latin typeface="Calibri" pitchFamily="34" charset="0"/>
              </a:rPr>
              <a:t>Hoy en día se celebra el Día de los Muertos el uno y el dos de noviembre. </a:t>
            </a:r>
            <a:r>
              <a:rPr lang="es-ES" sz="1400">
                <a:latin typeface="Calibri" pitchFamily="34" charset="0"/>
              </a:rPr>
              <a:t>La tradición consiste en visitar el cementerio.  </a:t>
            </a:r>
            <a:br>
              <a:rPr lang="es-ES" sz="1400">
                <a:latin typeface="Calibri" pitchFamily="34" charset="0"/>
              </a:rPr>
            </a:br>
            <a:r>
              <a:rPr lang="es-ES" sz="1400">
                <a:latin typeface="Calibri" pitchFamily="34" charset="0"/>
              </a:rPr>
              <a:t>La familia arregla y limpia el sepulcro y lo decora con flores de color naranja. </a:t>
            </a:r>
            <a:endParaRPr lang="en-US" sz="1400">
              <a:latin typeface="Calibri" pitchFamily="34" charset="0"/>
            </a:endParaRPr>
          </a:p>
        </p:txBody>
      </p:sp>
      <p:pic>
        <p:nvPicPr>
          <p:cNvPr id="205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143375"/>
            <a:ext cx="11303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214313" y="5929313"/>
            <a:ext cx="62865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400">
                <a:latin typeface="Calibri" pitchFamily="34" charset="0"/>
              </a:rPr>
              <a:t>En casa la gente construye un altar de muertos con adornos florales, y también fotos y otras cosas. </a:t>
            </a:r>
            <a:r>
              <a:rPr lang="es-MX" sz="1400">
                <a:latin typeface="Calibri" pitchFamily="34" charset="0"/>
              </a:rPr>
              <a:t>El altar puede ser decorado con comida especial, dulces y bebidas que les gustaba a los difuntos cuando eran vivos. Se sabe que los muertos han vuelto porque las bebidas gaseosas pierden su gas, el pan se vuelve duro, y las frutas  se ponen blandas. </a:t>
            </a:r>
            <a:endParaRPr lang="en-US" sz="1400">
              <a:latin typeface="Calibri" pitchFamily="34" charset="0"/>
            </a:endParaRPr>
          </a:p>
        </p:txBody>
      </p:sp>
      <p:pic>
        <p:nvPicPr>
          <p:cNvPr id="2060" name="Content Placeholder 3" descr="Altar_del_Dia_de_los_Muertos_by_cebdeSIG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286625"/>
            <a:ext cx="20002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2" descr="day-of-the-dead frut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7286625"/>
            <a:ext cx="2214562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214313" y="357188"/>
            <a:ext cx="3429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sz="1400">
                <a:latin typeface="Calibri" pitchFamily="34" charset="0"/>
              </a:rPr>
              <a:t>Las cosas que se ponen en el altar llevan mucho simbolismo.  </a:t>
            </a:r>
            <a:r>
              <a:rPr lang="es-MX" sz="1400" b="1">
                <a:latin typeface="Calibri" pitchFamily="34" charset="0"/>
              </a:rPr>
              <a:t>El vaso de agua </a:t>
            </a:r>
            <a:r>
              <a:rPr lang="es-MX" sz="1400">
                <a:latin typeface="Calibri" pitchFamily="34" charset="0"/>
              </a:rPr>
              <a:t>es para refrescar al alma cansada. </a:t>
            </a:r>
            <a:endParaRPr lang="en-US" sz="1400">
              <a:latin typeface="Calibri" pitchFamily="34" charset="0"/>
            </a:endParaRPr>
          </a:p>
        </p:txBody>
      </p:sp>
      <p:pic>
        <p:nvPicPr>
          <p:cNvPr id="3075" name="Picture 2" descr="gla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14313"/>
            <a:ext cx="1530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2500313" y="1785938"/>
            <a:ext cx="3429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sz="1400" b="1">
                <a:latin typeface="Calibri" pitchFamily="34" charset="0"/>
              </a:rPr>
              <a:t>El copal </a:t>
            </a:r>
            <a:r>
              <a:rPr lang="es-MX" sz="1400">
                <a:latin typeface="Calibri" pitchFamily="34" charset="0"/>
              </a:rPr>
              <a:t>sirve para atraer a las almas. </a:t>
            </a:r>
            <a:endParaRPr lang="en-US" sz="1400">
              <a:latin typeface="Calibri" pitchFamily="34" charset="0"/>
            </a:endParaRPr>
          </a:p>
        </p:txBody>
      </p:sp>
      <p:pic>
        <p:nvPicPr>
          <p:cNvPr id="3077" name="Picture 4" descr="cop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214438"/>
            <a:ext cx="15716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5" descr="vela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857500"/>
            <a:ext cx="16906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214313" y="2786063"/>
            <a:ext cx="435768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sz="1400" b="1">
                <a:latin typeface="Calibri" pitchFamily="34" charset="0"/>
              </a:rPr>
              <a:t>Cada vela </a:t>
            </a:r>
            <a:r>
              <a:rPr lang="es-MX" sz="1400">
                <a:latin typeface="Calibri" pitchFamily="34" charset="0"/>
              </a:rPr>
              <a:t>representa un alma difunta.</a:t>
            </a:r>
            <a:r>
              <a:rPr lang="en-US" sz="1400">
                <a:latin typeface="Calibri" pitchFamily="34" charset="0"/>
              </a:rPr>
              <a:t>  </a:t>
            </a:r>
            <a:r>
              <a:rPr lang="es-MX" sz="1400">
                <a:latin typeface="Calibri" pitchFamily="34" charset="0"/>
              </a:rPr>
              <a:t>Colores comunes para </a:t>
            </a:r>
            <a:r>
              <a:rPr lang="es-MX" sz="1400" b="1">
                <a:latin typeface="Calibri" pitchFamily="34" charset="0"/>
              </a:rPr>
              <a:t>las velas </a:t>
            </a:r>
            <a:r>
              <a:rPr lang="es-MX" sz="1400">
                <a:latin typeface="Calibri" pitchFamily="34" charset="0"/>
              </a:rPr>
              <a:t>son púrpura (representando el dolor), blanco (por la esperanza), y rosa (como celebración).</a:t>
            </a:r>
            <a:r>
              <a:rPr lang="en-US" sz="1400">
                <a:latin typeface="Calibri" pitchFamily="34" charset="0"/>
              </a:rPr>
              <a:t>  </a:t>
            </a:r>
            <a:r>
              <a:rPr lang="es-MX" sz="1400">
                <a:latin typeface="Calibri" pitchFamily="34" charset="0"/>
              </a:rPr>
              <a:t>La luz de la vela es para iluminar el camino para cuando las almas vuelven a casa. 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2500313" y="4429125"/>
            <a:ext cx="37147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sz="1400" b="1">
                <a:latin typeface="Calibri" pitchFamily="34" charset="0"/>
              </a:rPr>
              <a:t>El pan de muerto </a:t>
            </a:r>
            <a:r>
              <a:rPr lang="es-MX" sz="1400">
                <a:latin typeface="Calibri" pitchFamily="34" charset="0"/>
              </a:rPr>
              <a:t>representa el alma del difunto y l</a:t>
            </a:r>
            <a:r>
              <a:rPr lang="es-MX" sz="1400" b="1">
                <a:latin typeface="Calibri" pitchFamily="34" charset="0"/>
              </a:rPr>
              <a:t>as calaveras </a:t>
            </a:r>
            <a:r>
              <a:rPr lang="es-MX" sz="1400">
                <a:latin typeface="Calibri" pitchFamily="34" charset="0"/>
              </a:rPr>
              <a:t>simbolizan la muerte y la reencarnación. Sonríen porque se burlan de la muerte. </a:t>
            </a:r>
          </a:p>
        </p:txBody>
      </p:sp>
      <p:pic>
        <p:nvPicPr>
          <p:cNvPr id="9" name="Picture 8" descr="pan_de_muert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5" y="4143375"/>
            <a:ext cx="1857375" cy="1395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214313" y="6143625"/>
            <a:ext cx="65722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sz="1400" b="1" dirty="0">
                <a:latin typeface="Calibri" pitchFamily="34" charset="0"/>
              </a:rPr>
              <a:t>Las flores </a:t>
            </a:r>
            <a:r>
              <a:rPr lang="es-MX" sz="1400" dirty="0">
                <a:latin typeface="Calibri" pitchFamily="34" charset="0"/>
              </a:rPr>
              <a:t>deben ser de colores específicos – las flores amarillas y naranja son consideradas flores de los muertos. </a:t>
            </a:r>
            <a:r>
              <a:rPr lang="es-MX" sz="1400" b="1" dirty="0">
                <a:latin typeface="Calibri" pitchFamily="34" charset="0"/>
              </a:rPr>
              <a:t>La cempasúchil </a:t>
            </a:r>
            <a:r>
              <a:rPr lang="es-MX" sz="1400" dirty="0">
                <a:latin typeface="Calibri" pitchFamily="34" charset="0"/>
              </a:rPr>
              <a:t>naranja  (</a:t>
            </a:r>
            <a:r>
              <a:rPr lang="es-MX" sz="1400" dirty="0" err="1">
                <a:latin typeface="Calibri" pitchFamily="34" charset="0"/>
              </a:rPr>
              <a:t>marigold</a:t>
            </a:r>
            <a:r>
              <a:rPr lang="es-MX" sz="1400" dirty="0">
                <a:latin typeface="Calibri" pitchFamily="34" charset="0"/>
              </a:rPr>
              <a:t>) era la flor que los aztecas utilizaban para conmemorar a los muertos. El color representa los tonos de la tierra. </a:t>
            </a:r>
            <a:r>
              <a:rPr lang="en-GB" sz="1400" b="1" dirty="0">
                <a:latin typeface="Calibri" pitchFamily="34" charset="0"/>
              </a:rPr>
              <a:t>Las </a:t>
            </a:r>
            <a:r>
              <a:rPr lang="en-GB" sz="1400" b="1" dirty="0" err="1">
                <a:latin typeface="Calibri" pitchFamily="34" charset="0"/>
              </a:rPr>
              <a:t>flores</a:t>
            </a:r>
            <a:r>
              <a:rPr lang="en-GB" sz="1400" b="1" dirty="0">
                <a:latin typeface="Calibri" pitchFamily="34" charset="0"/>
              </a:rPr>
              <a:t> </a:t>
            </a:r>
            <a:r>
              <a:rPr lang="en-GB" sz="1400" dirty="0">
                <a:latin typeface="Calibri" pitchFamily="34" charset="0"/>
              </a:rPr>
              <a:t>(el </a:t>
            </a:r>
            <a:r>
              <a:rPr lang="en-GB" sz="1400" dirty="0" err="1">
                <a:latin typeface="Calibri" pitchFamily="34" charset="0"/>
              </a:rPr>
              <a:t>olor</a:t>
            </a:r>
            <a:r>
              <a:rPr lang="en-GB" sz="1400" dirty="0">
                <a:latin typeface="Calibri" pitchFamily="34" charset="0"/>
              </a:rPr>
              <a:t> y los </a:t>
            </a:r>
            <a:r>
              <a:rPr lang="en-GB" sz="1400" dirty="0" err="1">
                <a:latin typeface="Calibri" pitchFamily="34" charset="0"/>
              </a:rPr>
              <a:t>pétalos</a:t>
            </a:r>
            <a:r>
              <a:rPr lang="en-GB" sz="1400" dirty="0">
                <a:latin typeface="Calibri" pitchFamily="34" charset="0"/>
              </a:rPr>
              <a:t>) </a:t>
            </a:r>
            <a:r>
              <a:rPr lang="es-MX" sz="1400" dirty="0">
                <a:latin typeface="Calibri" pitchFamily="34" charset="0"/>
              </a:rPr>
              <a:t>crean un camino claro para guiar </a:t>
            </a:r>
            <a:r>
              <a:rPr lang="es-MX" sz="1400" dirty="0" smtClean="0">
                <a:latin typeface="Calibri" pitchFamily="34" charset="0"/>
              </a:rPr>
              <a:t>a las </a:t>
            </a:r>
            <a:r>
              <a:rPr lang="es-MX" sz="1400" dirty="0">
                <a:latin typeface="Calibri" pitchFamily="34" charset="0"/>
              </a:rPr>
              <a:t>almas de vuelta a las casas.</a:t>
            </a:r>
            <a:endParaRPr lang="es-ES" sz="1400" dirty="0">
              <a:latin typeface="Calibri" pitchFamily="34" charset="0"/>
            </a:endParaRPr>
          </a:p>
        </p:txBody>
      </p:sp>
      <p:pic>
        <p:nvPicPr>
          <p:cNvPr id="3083" name="Picture 10" descr="cempazuchiles_flo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5214938"/>
            <a:ext cx="14335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Rectangle 11"/>
          <p:cNvSpPr>
            <a:spLocks noChangeArrowheads="1"/>
          </p:cNvSpPr>
          <p:nvPr/>
        </p:nvSpPr>
        <p:spPr bwMode="auto">
          <a:xfrm>
            <a:off x="2214563" y="7500938"/>
            <a:ext cx="2571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400">
                <a:latin typeface="Calibri" pitchFamily="34" charset="0"/>
              </a:rPr>
              <a:t>Hay también otras costumbres.  La gente se pinta la cara y se viste muy elegante.  Además se fabrican y se consumen </a:t>
            </a:r>
            <a:r>
              <a:rPr lang="es-ES" sz="1400" b="1">
                <a:latin typeface="Calibri" pitchFamily="34" charset="0"/>
              </a:rPr>
              <a:t>dulces </a:t>
            </a:r>
            <a:r>
              <a:rPr lang="es-ES" sz="1400">
                <a:latin typeface="Calibri" pitchFamily="34" charset="0"/>
              </a:rPr>
              <a:t>como </a:t>
            </a:r>
            <a:r>
              <a:rPr lang="es-ES" sz="1400" b="1">
                <a:latin typeface="Calibri" pitchFamily="34" charset="0"/>
              </a:rPr>
              <a:t>calaveras</a:t>
            </a:r>
            <a:r>
              <a:rPr lang="es-ES" sz="1400">
                <a:latin typeface="Calibri" pitchFamily="34" charset="0"/>
              </a:rPr>
              <a:t> de azúcar o chocolate.</a:t>
            </a:r>
          </a:p>
        </p:txBody>
      </p:sp>
      <p:pic>
        <p:nvPicPr>
          <p:cNvPr id="308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7429500"/>
            <a:ext cx="15001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7286625"/>
            <a:ext cx="105092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254166"/>
              </p:ext>
            </p:extLst>
          </p:nvPr>
        </p:nvGraphicFramePr>
        <p:xfrm>
          <a:off x="357188" y="357188"/>
          <a:ext cx="6143625" cy="8501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43625"/>
              </a:tblGrid>
              <a:tr h="357187">
                <a:tc>
                  <a:txBody>
                    <a:bodyPr/>
                    <a:lstStyle/>
                    <a:p>
                      <a:r>
                        <a:rPr lang="en-GB" sz="1400" b="1" i="1" dirty="0" err="1" smtClean="0"/>
                        <a:t>Completa</a:t>
                      </a:r>
                      <a:r>
                        <a:rPr lang="en-GB" sz="1400" b="1" i="1" dirty="0" smtClean="0"/>
                        <a:t> </a:t>
                      </a:r>
                      <a:r>
                        <a:rPr lang="en-GB" sz="1400" b="1" i="1" dirty="0" err="1" smtClean="0"/>
                        <a:t>las</a:t>
                      </a:r>
                      <a:r>
                        <a:rPr lang="en-GB" sz="1400" b="1" i="1" dirty="0" smtClean="0"/>
                        <a:t> </a:t>
                      </a:r>
                      <a:r>
                        <a:rPr lang="en-GB" sz="1400" b="1" i="1" dirty="0" err="1" smtClean="0"/>
                        <a:t>frases</a:t>
                      </a:r>
                      <a:r>
                        <a:rPr lang="en-GB" sz="1400" b="1" i="1" dirty="0" smtClean="0"/>
                        <a:t> con la </a:t>
                      </a:r>
                      <a:r>
                        <a:rPr lang="en-GB" sz="1400" b="1" i="1" dirty="0" err="1" smtClean="0"/>
                        <a:t>palabra</a:t>
                      </a:r>
                      <a:r>
                        <a:rPr lang="en-GB" sz="1400" b="1" i="1" dirty="0" smtClean="0"/>
                        <a:t> </a:t>
                      </a:r>
                      <a:r>
                        <a:rPr lang="en-GB" sz="1400" b="1" i="1" dirty="0" err="1" smtClean="0"/>
                        <a:t>apropiada</a:t>
                      </a:r>
                      <a:r>
                        <a:rPr lang="en-GB" sz="1400" b="1" i="1" dirty="0" smtClean="0"/>
                        <a:t>. Traduce</a:t>
                      </a:r>
                      <a:r>
                        <a:rPr lang="en-GB" sz="1400" b="1" i="1" baseline="0" dirty="0" smtClean="0"/>
                        <a:t> </a:t>
                      </a:r>
                      <a:r>
                        <a:rPr lang="en-GB" sz="1400" b="1" i="1" baseline="0" dirty="0" err="1" smtClean="0"/>
                        <a:t>las</a:t>
                      </a:r>
                      <a:r>
                        <a:rPr lang="en-GB" sz="1400" b="1" i="1" baseline="0" dirty="0" smtClean="0"/>
                        <a:t> </a:t>
                      </a:r>
                      <a:r>
                        <a:rPr lang="en-GB" sz="1400" b="1" i="1" baseline="0" dirty="0" err="1" smtClean="0"/>
                        <a:t>frases</a:t>
                      </a:r>
                      <a:r>
                        <a:rPr lang="en-GB" sz="1400" b="1" i="1" baseline="0" dirty="0" smtClean="0"/>
                        <a:t> al </a:t>
                      </a:r>
                      <a:r>
                        <a:rPr lang="en-GB" sz="1400" b="1" i="1" baseline="0" dirty="0" err="1" smtClean="0"/>
                        <a:t>inglés</a:t>
                      </a:r>
                      <a:r>
                        <a:rPr lang="en-GB" sz="1400" b="1" i="1" baseline="0" dirty="0" smtClean="0"/>
                        <a:t>.</a:t>
                      </a:r>
                      <a:endParaRPr lang="en-US" sz="1400" b="1" i="1" dirty="0"/>
                    </a:p>
                  </a:txBody>
                  <a:tcPr marL="91439" marR="91439" anchor="ctr"/>
                </a:tc>
              </a:tr>
              <a:tr h="44195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  El </a:t>
                      </a:r>
                      <a:r>
                        <a:rPr lang="en-GB" sz="1400" dirty="0" err="1" smtClean="0"/>
                        <a:t>Día</a:t>
                      </a:r>
                      <a:r>
                        <a:rPr lang="en-GB" sz="1400" dirty="0" smtClean="0"/>
                        <a:t> de los </a:t>
                      </a:r>
                      <a:r>
                        <a:rPr lang="en-GB" sz="1400" dirty="0" err="1" smtClean="0"/>
                        <a:t>Muertos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es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una</a:t>
                      </a:r>
                      <a:r>
                        <a:rPr lang="en-GB" sz="1400" dirty="0" smtClean="0"/>
                        <a:t> fiesta </a:t>
                      </a:r>
                      <a:r>
                        <a:rPr lang="en-GB" sz="1400" b="1" dirty="0" err="1" smtClean="0"/>
                        <a:t>moderna</a:t>
                      </a:r>
                      <a:r>
                        <a:rPr lang="en-GB" sz="1400" b="1" dirty="0" smtClean="0"/>
                        <a:t> </a:t>
                      </a:r>
                      <a:r>
                        <a:rPr lang="en-GB" sz="1400" dirty="0" smtClean="0"/>
                        <a:t>/ </a:t>
                      </a:r>
                      <a:r>
                        <a:rPr lang="en-GB" sz="1400" b="1" baseline="0" dirty="0" err="1" smtClean="0">
                          <a:solidFill>
                            <a:schemeClr val="tx1"/>
                          </a:solidFill>
                        </a:rPr>
                        <a:t>antigua</a:t>
                      </a:r>
                      <a:r>
                        <a:rPr lang="en-GB" sz="1400" b="1" baseline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aseline="0" smtClean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en-GB" sz="1400" b="1" baseline="0" dirty="0" err="1" smtClean="0">
                          <a:solidFill>
                            <a:schemeClr val="tx1"/>
                          </a:solidFill>
                        </a:rPr>
                        <a:t>cristiana</a:t>
                      </a:r>
                      <a:r>
                        <a:rPr lang="en-GB" sz="1400" baseline="0" dirty="0" smtClean="0"/>
                        <a:t>.</a:t>
                      </a:r>
                      <a:endParaRPr lang="en-US" sz="1400" dirty="0"/>
                    </a:p>
                  </a:txBody>
                  <a:tcPr marL="91439" marR="91439" anchor="ctr"/>
                </a:tc>
              </a:tr>
              <a:tr h="50006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9" marR="91439" anchor="ctr"/>
                </a:tc>
              </a:tr>
              <a:tr h="601809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  El </a:t>
                      </a:r>
                      <a:r>
                        <a:rPr lang="en-GB" sz="1400" dirty="0" err="1" smtClean="0"/>
                        <a:t>objetivo</a:t>
                      </a:r>
                      <a:r>
                        <a:rPr lang="en-GB" sz="1400" dirty="0" smtClean="0"/>
                        <a:t> de la </a:t>
                      </a:r>
                      <a:r>
                        <a:rPr lang="en-GB" sz="1400" dirty="0" err="1" smtClean="0"/>
                        <a:t>celebración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es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b="1" dirty="0" err="1" smtClean="0"/>
                        <a:t>honrar</a:t>
                      </a:r>
                      <a:r>
                        <a:rPr lang="en-GB" sz="1400" b="1" dirty="0" smtClean="0"/>
                        <a:t> a los </a:t>
                      </a:r>
                      <a:r>
                        <a:rPr lang="en-GB" sz="1400" b="1" dirty="0" err="1" smtClean="0"/>
                        <a:t>difuntos</a:t>
                      </a:r>
                      <a:r>
                        <a:rPr lang="en-GB" sz="1400" b="1" dirty="0" smtClean="0"/>
                        <a:t> </a:t>
                      </a:r>
                      <a:r>
                        <a:rPr lang="en-GB" sz="1400" dirty="0" smtClean="0"/>
                        <a:t>/ </a:t>
                      </a:r>
                      <a:r>
                        <a:rPr lang="en-GB" sz="1400" b="1" dirty="0" err="1" smtClean="0"/>
                        <a:t>bailar</a:t>
                      </a:r>
                      <a:r>
                        <a:rPr lang="en-GB" sz="1400" b="1" dirty="0" smtClean="0"/>
                        <a:t> y </a:t>
                      </a:r>
                      <a:r>
                        <a:rPr lang="en-GB" sz="1400" b="1" dirty="0" err="1" smtClean="0"/>
                        <a:t>cantar</a:t>
                      </a:r>
                      <a:r>
                        <a:rPr lang="en-GB" sz="1400" dirty="0" smtClean="0"/>
                        <a:t> / </a:t>
                      </a:r>
                      <a:r>
                        <a:rPr lang="en-GB" sz="1400" b="1" dirty="0" err="1" smtClean="0"/>
                        <a:t>olvidarse</a:t>
                      </a:r>
                      <a:r>
                        <a:rPr lang="en-GB" sz="1400" b="1" dirty="0" smtClean="0"/>
                        <a:t> de los </a:t>
                      </a:r>
                      <a:r>
                        <a:rPr lang="en-GB" sz="1400" b="1" dirty="0" err="1" smtClean="0"/>
                        <a:t>difuntos</a:t>
                      </a:r>
                      <a:r>
                        <a:rPr lang="en-GB" sz="1400" b="1" dirty="0" smtClean="0"/>
                        <a:t>.</a:t>
                      </a:r>
                      <a:endParaRPr lang="en-US" sz="1400" b="1" dirty="0"/>
                    </a:p>
                  </a:txBody>
                  <a:tcPr marL="91439" marR="91439" anchor="ctr"/>
                </a:tc>
              </a:tr>
              <a:tr h="46975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9" marR="91439" anchor="ctr"/>
                </a:tc>
              </a:tr>
              <a:tr h="428625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  El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Día</a:t>
                      </a:r>
                      <a:r>
                        <a:rPr lang="en-GB" sz="1400" baseline="0" dirty="0" smtClean="0"/>
                        <a:t> de los </a:t>
                      </a:r>
                      <a:r>
                        <a:rPr lang="en-GB" sz="1400" baseline="0" dirty="0" err="1" smtClean="0"/>
                        <a:t>Muertos</a:t>
                      </a:r>
                      <a:r>
                        <a:rPr lang="en-GB" sz="1400" baseline="0" dirty="0" smtClean="0"/>
                        <a:t> se </a:t>
                      </a:r>
                      <a:r>
                        <a:rPr lang="en-GB" sz="1400" baseline="0" dirty="0" err="1" smtClean="0"/>
                        <a:t>celebraba</a:t>
                      </a:r>
                      <a:r>
                        <a:rPr lang="en-GB" sz="1400" baseline="0" dirty="0" smtClean="0"/>
                        <a:t> antes en </a:t>
                      </a:r>
                      <a:r>
                        <a:rPr lang="en-GB" sz="1400" b="1" baseline="0" dirty="0" err="1" smtClean="0"/>
                        <a:t>marzo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aseline="0" dirty="0" smtClean="0"/>
                        <a:t>/ </a:t>
                      </a:r>
                      <a:r>
                        <a:rPr lang="en-GB" sz="1400" b="1" baseline="0" dirty="0" err="1" smtClean="0"/>
                        <a:t>noviembre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aseline="0" dirty="0" smtClean="0"/>
                        <a:t>/ </a:t>
                      </a:r>
                      <a:r>
                        <a:rPr lang="en-GB" sz="1400" b="1" baseline="0" dirty="0" err="1" smtClean="0"/>
                        <a:t>agosto</a:t>
                      </a:r>
                      <a:r>
                        <a:rPr lang="en-GB" sz="1400" baseline="0" dirty="0" smtClean="0"/>
                        <a:t>.</a:t>
                      </a:r>
                      <a:endParaRPr lang="en-US" sz="1400" dirty="0"/>
                    </a:p>
                  </a:txBody>
                  <a:tcPr marL="91439" marR="91439" anchor="ctr"/>
                </a:tc>
              </a:tr>
              <a:tr h="50006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9" marR="91439" anchor="ctr"/>
                </a:tc>
              </a:tr>
              <a:tr h="428625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4.  Hoy en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día</a:t>
                      </a:r>
                      <a:r>
                        <a:rPr lang="en-GB" sz="1400" baseline="0" dirty="0" smtClean="0"/>
                        <a:t> el </a:t>
                      </a:r>
                      <a:r>
                        <a:rPr lang="en-GB" sz="1400" baseline="0" dirty="0" err="1" smtClean="0"/>
                        <a:t>Día</a:t>
                      </a:r>
                      <a:r>
                        <a:rPr lang="en-GB" sz="1400" baseline="0" dirty="0" smtClean="0"/>
                        <a:t> de los </a:t>
                      </a:r>
                      <a:r>
                        <a:rPr lang="en-GB" sz="1400" baseline="0" dirty="0" err="1" smtClean="0"/>
                        <a:t>Muertos</a:t>
                      </a:r>
                      <a:r>
                        <a:rPr lang="en-GB" sz="1400" baseline="0" dirty="0" smtClean="0"/>
                        <a:t> se </a:t>
                      </a:r>
                      <a:r>
                        <a:rPr lang="en-GB" sz="1400" baseline="0" dirty="0" err="1" smtClean="0"/>
                        <a:t>celebra</a:t>
                      </a:r>
                      <a:r>
                        <a:rPr lang="en-GB" sz="1400" baseline="0" dirty="0" smtClean="0"/>
                        <a:t> en </a:t>
                      </a:r>
                      <a:r>
                        <a:rPr lang="en-GB" sz="1400" b="1" baseline="0" dirty="0" smtClean="0"/>
                        <a:t>mayo </a:t>
                      </a:r>
                      <a:r>
                        <a:rPr lang="en-GB" sz="1400" baseline="0" dirty="0" smtClean="0"/>
                        <a:t>/ </a:t>
                      </a:r>
                      <a:r>
                        <a:rPr lang="en-GB" sz="1400" b="1" baseline="0" dirty="0" err="1" smtClean="0"/>
                        <a:t>noviembre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aseline="0" dirty="0" smtClean="0"/>
                        <a:t>/ </a:t>
                      </a:r>
                      <a:r>
                        <a:rPr lang="en-GB" sz="1400" b="1" baseline="0" dirty="0" err="1" smtClean="0"/>
                        <a:t>agosto</a:t>
                      </a:r>
                      <a:r>
                        <a:rPr lang="en-GB" sz="1400" b="1" baseline="0" dirty="0" smtClean="0"/>
                        <a:t>.</a:t>
                      </a:r>
                      <a:endParaRPr lang="en-US" sz="1400" b="1" dirty="0"/>
                    </a:p>
                  </a:txBody>
                  <a:tcPr marL="91439" marR="91439" anchor="ctr"/>
                </a:tc>
              </a:tr>
              <a:tr h="35400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9" marR="91439" anchor="ctr"/>
                </a:tc>
              </a:tr>
              <a:tr h="354006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5.  La </a:t>
                      </a:r>
                      <a:r>
                        <a:rPr lang="en-GB" sz="1400" dirty="0" err="1" smtClean="0"/>
                        <a:t>gente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visita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="1" baseline="0" dirty="0" smtClean="0"/>
                        <a:t>la </a:t>
                      </a:r>
                      <a:r>
                        <a:rPr lang="en-GB" sz="1400" b="1" baseline="0" dirty="0" err="1" smtClean="0"/>
                        <a:t>iglesia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aseline="0" dirty="0" smtClean="0"/>
                        <a:t>/ </a:t>
                      </a:r>
                      <a:r>
                        <a:rPr lang="en-GB" sz="1400" b="1" baseline="0" dirty="0" smtClean="0"/>
                        <a:t>el </a:t>
                      </a:r>
                      <a:r>
                        <a:rPr lang="en-GB" sz="1400" b="1" baseline="0" dirty="0" err="1" smtClean="0"/>
                        <a:t>cementerio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aseline="0" dirty="0" smtClean="0"/>
                        <a:t>/ </a:t>
                      </a:r>
                      <a:r>
                        <a:rPr lang="en-GB" sz="1400" b="1" baseline="0" dirty="0" smtClean="0"/>
                        <a:t>la </a:t>
                      </a:r>
                      <a:r>
                        <a:rPr lang="en-GB" sz="1400" b="1" baseline="0" dirty="0" err="1" smtClean="0"/>
                        <a:t>panadería</a:t>
                      </a:r>
                      <a:r>
                        <a:rPr lang="en-GB" sz="1400" baseline="0" dirty="0" smtClean="0"/>
                        <a:t>.</a:t>
                      </a:r>
                      <a:endParaRPr lang="en-US" sz="1400" dirty="0"/>
                    </a:p>
                  </a:txBody>
                  <a:tcPr marL="91439" marR="91439" anchor="ctr"/>
                </a:tc>
              </a:tr>
              <a:tr h="35400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9" marR="91439" anchor="ctr"/>
                </a:tc>
              </a:tr>
              <a:tr h="354006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6.  En casa la </a:t>
                      </a:r>
                      <a:r>
                        <a:rPr lang="en-GB" sz="1400" dirty="0" err="1" smtClean="0"/>
                        <a:t>gente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construye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="1" baseline="0" dirty="0" smtClean="0"/>
                        <a:t>un altar </a:t>
                      </a:r>
                      <a:r>
                        <a:rPr lang="en-GB" sz="1400" baseline="0" dirty="0" smtClean="0"/>
                        <a:t>/ </a:t>
                      </a:r>
                      <a:r>
                        <a:rPr lang="en-GB" sz="1400" b="1" baseline="0" dirty="0" smtClean="0"/>
                        <a:t>un </a:t>
                      </a:r>
                      <a:r>
                        <a:rPr lang="en-GB" sz="1400" b="1" baseline="0" dirty="0" err="1" smtClean="0"/>
                        <a:t>edificio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aseline="0" dirty="0" smtClean="0"/>
                        <a:t>/ </a:t>
                      </a:r>
                      <a:r>
                        <a:rPr lang="en-GB" sz="1400" b="1" baseline="0" dirty="0" smtClean="0"/>
                        <a:t>un </a:t>
                      </a:r>
                      <a:r>
                        <a:rPr lang="en-GB" sz="1400" b="1" baseline="0" dirty="0" err="1" smtClean="0"/>
                        <a:t>jardín</a:t>
                      </a:r>
                      <a:endParaRPr lang="en-US" sz="1400" b="1" dirty="0"/>
                    </a:p>
                  </a:txBody>
                  <a:tcPr marL="91439" marR="91439" anchor="ctr"/>
                </a:tc>
              </a:tr>
              <a:tr h="35400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9" marR="91439" anchor="ctr"/>
                </a:tc>
              </a:tr>
              <a:tr h="373097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7.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dirty="0" smtClean="0"/>
                        <a:t> Lo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decora</a:t>
                      </a:r>
                      <a:r>
                        <a:rPr lang="en-GB" sz="1400" baseline="0" dirty="0" smtClean="0"/>
                        <a:t> con </a:t>
                      </a:r>
                      <a:r>
                        <a:rPr lang="en-GB" sz="1400" b="1" baseline="0" dirty="0" err="1" smtClean="0"/>
                        <a:t>flores</a:t>
                      </a:r>
                      <a:r>
                        <a:rPr lang="en-GB" sz="1400" b="1" baseline="0" dirty="0" smtClean="0"/>
                        <a:t> y </a:t>
                      </a:r>
                      <a:r>
                        <a:rPr lang="en-GB" sz="1400" b="1" baseline="0" dirty="0" err="1" smtClean="0"/>
                        <a:t>calaveras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aseline="0" dirty="0" smtClean="0"/>
                        <a:t>/ </a:t>
                      </a:r>
                      <a:r>
                        <a:rPr lang="en-GB" sz="1400" b="1" baseline="0" dirty="0" err="1" smtClean="0"/>
                        <a:t>ropa</a:t>
                      </a:r>
                      <a:r>
                        <a:rPr lang="en-GB" sz="1400" b="1" baseline="0" dirty="0" smtClean="0"/>
                        <a:t> y </a:t>
                      </a:r>
                      <a:r>
                        <a:rPr lang="en-GB" sz="1400" b="1" baseline="0" dirty="0" err="1" smtClean="0"/>
                        <a:t>bebidas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aseline="0" dirty="0" smtClean="0"/>
                        <a:t>/ </a:t>
                      </a:r>
                      <a:r>
                        <a:rPr lang="en-GB" sz="1400" b="1" baseline="0" dirty="0" err="1" smtClean="0"/>
                        <a:t>pasteles</a:t>
                      </a:r>
                      <a:r>
                        <a:rPr lang="en-GB" sz="1400" b="1" baseline="0" dirty="0" smtClean="0"/>
                        <a:t> de </a:t>
                      </a:r>
                      <a:r>
                        <a:rPr lang="en-GB" sz="1400" b="1" baseline="0" dirty="0" err="1" smtClean="0"/>
                        <a:t>fruta</a:t>
                      </a:r>
                      <a:r>
                        <a:rPr lang="en-GB" sz="1400" b="1" baseline="0" dirty="0" smtClean="0"/>
                        <a:t>.</a:t>
                      </a:r>
                      <a:endParaRPr lang="en-US" sz="1400" b="1" dirty="0"/>
                    </a:p>
                  </a:txBody>
                  <a:tcPr marL="91439" marR="91439" anchor="ctr"/>
                </a:tc>
              </a:tr>
              <a:tr h="558175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91439" marR="91439" anchor="ctr"/>
                </a:tc>
              </a:tr>
              <a:tr h="601809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8.  Las </a:t>
                      </a:r>
                      <a:r>
                        <a:rPr lang="en-GB" sz="1400" dirty="0" err="1" smtClean="0"/>
                        <a:t>velas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sirven</a:t>
                      </a:r>
                      <a:r>
                        <a:rPr lang="en-GB" sz="1400" baseline="0" dirty="0" smtClean="0"/>
                        <a:t> para </a:t>
                      </a:r>
                      <a:r>
                        <a:rPr lang="en-GB" sz="1400" b="1" baseline="0" dirty="0" err="1" smtClean="0"/>
                        <a:t>animar</a:t>
                      </a:r>
                      <a:r>
                        <a:rPr lang="en-GB" sz="1400" b="1" baseline="0" dirty="0" smtClean="0"/>
                        <a:t> a los </a:t>
                      </a:r>
                      <a:r>
                        <a:rPr lang="en-GB" sz="1400" b="1" baseline="0" dirty="0" err="1" smtClean="0"/>
                        <a:t>difuntos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aseline="0" dirty="0" smtClean="0"/>
                        <a:t>/ </a:t>
                      </a:r>
                      <a:r>
                        <a:rPr lang="en-GB" sz="1400" b="1" baseline="0" dirty="0" err="1" smtClean="0"/>
                        <a:t>iluminar</a:t>
                      </a:r>
                      <a:r>
                        <a:rPr lang="en-GB" sz="1400" b="1" baseline="0" dirty="0" smtClean="0"/>
                        <a:t> el </a:t>
                      </a:r>
                      <a:r>
                        <a:rPr lang="en-GB" sz="1400" b="1" baseline="0" dirty="0" err="1" smtClean="0"/>
                        <a:t>camino</a:t>
                      </a:r>
                      <a:r>
                        <a:rPr lang="en-GB" sz="1400" b="1" baseline="0" dirty="0" smtClean="0"/>
                        <a:t> a casa </a:t>
                      </a:r>
                      <a:r>
                        <a:rPr lang="en-GB" sz="1400" baseline="0" dirty="0" smtClean="0"/>
                        <a:t>/ </a:t>
                      </a:r>
                      <a:r>
                        <a:rPr lang="en-GB" sz="1400" b="1" baseline="0" dirty="0" smtClean="0"/>
                        <a:t>no </a:t>
                      </a:r>
                      <a:r>
                        <a:rPr lang="en-GB" sz="1400" b="1" baseline="0" dirty="0" err="1" smtClean="0"/>
                        <a:t>gastar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="1" baseline="0" dirty="0" err="1" smtClean="0"/>
                        <a:t>dinero</a:t>
                      </a:r>
                      <a:r>
                        <a:rPr lang="en-GB" sz="1400" b="1" baseline="0" dirty="0" smtClean="0"/>
                        <a:t> en </a:t>
                      </a:r>
                      <a:r>
                        <a:rPr lang="en-GB" sz="1400" b="1" baseline="0" dirty="0" err="1" smtClean="0"/>
                        <a:t>electricidad</a:t>
                      </a:r>
                      <a:r>
                        <a:rPr lang="en-GB" sz="1400" b="1" baseline="0" dirty="0" smtClean="0"/>
                        <a:t>.</a:t>
                      </a:r>
                      <a:endParaRPr lang="en-US" sz="1400" b="1" dirty="0"/>
                    </a:p>
                  </a:txBody>
                  <a:tcPr marL="91439" marR="91439" anchor="ctr"/>
                </a:tc>
              </a:tr>
              <a:tr h="48307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9" marR="91439" anchor="ctr"/>
                </a:tc>
              </a:tr>
              <a:tr h="428625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9.  La </a:t>
                      </a:r>
                      <a:r>
                        <a:rPr lang="en-GB" sz="1400" dirty="0" err="1" smtClean="0"/>
                        <a:t>gente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también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dirty="0" smtClean="0"/>
                        <a:t>se </a:t>
                      </a:r>
                      <a:r>
                        <a:rPr lang="en-GB" sz="1400" dirty="0" err="1" smtClean="0"/>
                        <a:t>viste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b="1" dirty="0" smtClean="0"/>
                        <a:t>de negro </a:t>
                      </a:r>
                      <a:r>
                        <a:rPr lang="en-GB" sz="1400" dirty="0" smtClean="0"/>
                        <a:t>/ </a:t>
                      </a:r>
                      <a:r>
                        <a:rPr lang="en-GB" sz="1400" b="1" dirty="0" smtClean="0"/>
                        <a:t>de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="1" baseline="0" dirty="0" err="1" smtClean="0"/>
                        <a:t>ropa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="1" baseline="0" dirty="0" err="1" smtClean="0"/>
                        <a:t>elegante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aseline="0" dirty="0" smtClean="0"/>
                        <a:t>/ </a:t>
                      </a:r>
                      <a:r>
                        <a:rPr lang="en-GB" sz="1400" b="1" baseline="0" dirty="0" err="1" smtClean="0"/>
                        <a:t>disfrazada</a:t>
                      </a:r>
                      <a:r>
                        <a:rPr lang="en-GB" sz="1400" baseline="0" dirty="0" smtClean="0"/>
                        <a:t>.</a:t>
                      </a:r>
                      <a:endParaRPr lang="en-US" sz="1400" dirty="0"/>
                    </a:p>
                  </a:txBody>
                  <a:tcPr marL="91439" marR="91439" anchor="ctr"/>
                </a:tc>
              </a:tr>
              <a:tr h="55817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9" marR="91439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566</Words>
  <Application>Microsoft Office PowerPoint</Application>
  <PresentationFormat>On-screen Show (4:3)</PresentationFormat>
  <Paragraphs>22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15</cp:revision>
  <dcterms:created xsi:type="dcterms:W3CDTF">2011-05-28T10:18:35Z</dcterms:created>
  <dcterms:modified xsi:type="dcterms:W3CDTF">2011-09-03T04:05:57Z</dcterms:modified>
</cp:coreProperties>
</file>