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8" r:id="rId3"/>
    <p:sldId id="269" r:id="rId4"/>
    <p:sldId id="270" r:id="rId5"/>
    <p:sldId id="271" r:id="rId6"/>
    <p:sldId id="260" r:id="rId7"/>
    <p:sldId id="263" r:id="rId8"/>
    <p:sldId id="264" r:id="rId9"/>
    <p:sldId id="265" r:id="rId10"/>
    <p:sldId id="259" r:id="rId11"/>
    <p:sldId id="258" r:id="rId12"/>
    <p:sldId id="266" r:id="rId13"/>
    <p:sldId id="267" r:id="rId14"/>
    <p:sldId id="272"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00" autoAdjust="0"/>
  </p:normalViewPr>
  <p:slideViewPr>
    <p:cSldViewPr>
      <p:cViewPr>
        <p:scale>
          <a:sx n="66" d="100"/>
          <a:sy n="66" d="100"/>
        </p:scale>
        <p:origin x="-2934" y="-7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BF9056-3FB5-4B93-8D40-35D36F686A97}" type="datetimeFigureOut">
              <a:rPr lang="fr-FR" smtClean="0"/>
              <a:t>12/04/2012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183F3-F35C-4441-9F5B-9BF1B2941194}" type="slidenum">
              <a:rPr lang="fr-FR" smtClean="0"/>
              <a:t>‹#›</a:t>
            </a:fld>
            <a:endParaRPr lang="fr-FR"/>
          </a:p>
        </p:txBody>
      </p:sp>
    </p:spTree>
    <p:extLst>
      <p:ext uri="{BB962C8B-B14F-4D97-AF65-F5344CB8AC3E}">
        <p14:creationId xmlns:p14="http://schemas.microsoft.com/office/powerpoint/2010/main" val="2877650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FC5831-580E-4821-94FA-FD59E96E792E}"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need to be listening comprehensions – teacher can read – students don’t see text first of all.  They just have to make notes and try to identify</a:t>
            </a:r>
            <a:r>
              <a:rPr lang="en-GB" baseline="0" dirty="0" smtClean="0"/>
              <a:t> the correct sport.</a:t>
            </a:r>
            <a:endParaRPr lang="fr-FR" dirty="0"/>
          </a:p>
        </p:txBody>
      </p:sp>
      <p:sp>
        <p:nvSpPr>
          <p:cNvPr id="4" name="Slide Number Placeholder 3"/>
          <p:cNvSpPr>
            <a:spLocks noGrp="1"/>
          </p:cNvSpPr>
          <p:nvPr>
            <p:ph type="sldNum" sz="quarter" idx="10"/>
          </p:nvPr>
        </p:nvSpPr>
        <p:spPr/>
        <p:txBody>
          <a:bodyPr/>
          <a:lstStyle/>
          <a:p>
            <a:fld id="{88C183F3-F35C-4441-9F5B-9BF1B2941194}" type="slidenum">
              <a:rPr lang="fr-FR" smtClean="0"/>
              <a:t>2</a:t>
            </a:fld>
            <a:endParaRPr lang="fr-FR"/>
          </a:p>
        </p:txBody>
      </p:sp>
    </p:spTree>
    <p:extLst>
      <p:ext uri="{BB962C8B-B14F-4D97-AF65-F5344CB8AC3E}">
        <p14:creationId xmlns:p14="http://schemas.microsoft.com/office/powerpoint/2010/main" val="45328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Adapted from Neil Jones – thank you to him for the </a:t>
            </a:r>
            <a:r>
              <a:rPr lang="en-GB" dirty="0" err="1" smtClean="0"/>
              <a:t>Pok</a:t>
            </a:r>
            <a:r>
              <a:rPr lang="en-GB" dirty="0" smtClean="0"/>
              <a:t>-ta-</a:t>
            </a:r>
            <a:r>
              <a:rPr lang="en-GB" dirty="0" err="1" smtClean="0"/>
              <a:t>pok</a:t>
            </a:r>
            <a:r>
              <a:rPr lang="en-GB" baseline="0" dirty="0" smtClean="0"/>
              <a:t> material too.</a:t>
            </a:r>
          </a:p>
          <a:p>
            <a:endParaRPr lang="en-GB" baseline="0" dirty="0" smtClean="0"/>
          </a:p>
          <a:p>
            <a:r>
              <a:rPr lang="en-GB" baseline="0" dirty="0" smtClean="0"/>
              <a:t>This is to model the creation of definitions.</a:t>
            </a:r>
            <a:endParaRPr lang="fr-FR" dirty="0"/>
          </a:p>
        </p:txBody>
      </p:sp>
      <p:sp>
        <p:nvSpPr>
          <p:cNvPr id="4" name="Slide Number Placeholder 3"/>
          <p:cNvSpPr>
            <a:spLocks noGrp="1"/>
          </p:cNvSpPr>
          <p:nvPr>
            <p:ph type="sldNum" sz="quarter" idx="10"/>
          </p:nvPr>
        </p:nvSpPr>
        <p:spPr/>
        <p:txBody>
          <a:bodyPr/>
          <a:lstStyle/>
          <a:p>
            <a:fld id="{88C183F3-F35C-4441-9F5B-9BF1B2941194}" type="slidenum">
              <a:rPr lang="fr-FR" smtClean="0"/>
              <a:t>6</a:t>
            </a:fld>
            <a:endParaRPr lang="fr-FR"/>
          </a:p>
        </p:txBody>
      </p:sp>
    </p:spTree>
    <p:extLst>
      <p:ext uri="{BB962C8B-B14F-4D97-AF65-F5344CB8AC3E}">
        <p14:creationId xmlns:p14="http://schemas.microsoft.com/office/powerpoint/2010/main" val="141293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to extend the language to a new, and interesting context and look at an ancient sport from Mexico.</a:t>
            </a:r>
          </a:p>
          <a:p>
            <a:r>
              <a:rPr lang="en-GB" baseline="0" dirty="0" smtClean="0"/>
              <a:t>Students may not notice straightaway but the verb forms are different as the sport no longer exists.  They have worked on this already in this unit so it is just another opportunity to draw attention to it.  If there is time in the plenary, students could be told that they are going to revive this ancient sport for the next Olympics and that students have to write a brief description of it for the 2016 Olympics website.  They can use this text but they need to bring it up to date (i.e. use the present tense).</a:t>
            </a:r>
            <a:endParaRPr lang="fr-FR" dirty="0"/>
          </a:p>
        </p:txBody>
      </p:sp>
      <p:sp>
        <p:nvSpPr>
          <p:cNvPr id="4" name="Slide Number Placeholder 3"/>
          <p:cNvSpPr>
            <a:spLocks noGrp="1"/>
          </p:cNvSpPr>
          <p:nvPr>
            <p:ph type="sldNum" sz="quarter" idx="10"/>
          </p:nvPr>
        </p:nvSpPr>
        <p:spPr/>
        <p:txBody>
          <a:bodyPr/>
          <a:lstStyle/>
          <a:p>
            <a:fld id="{88C183F3-F35C-4441-9F5B-9BF1B2941194}" type="slidenum">
              <a:rPr lang="fr-FR" smtClean="0"/>
              <a:t>7</a:t>
            </a:fld>
            <a:endParaRPr lang="fr-FR"/>
          </a:p>
        </p:txBody>
      </p:sp>
    </p:spTree>
    <p:extLst>
      <p:ext uri="{BB962C8B-B14F-4D97-AF65-F5344CB8AC3E}">
        <p14:creationId xmlns:p14="http://schemas.microsoft.com/office/powerpoint/2010/main" val="3084034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help students prepare for their taboo game.  They can spend 10 minutes thinking through/drafting definitions and practising, but need to speak</a:t>
            </a:r>
            <a:r>
              <a:rPr lang="en-GB" baseline="0" dirty="0" smtClean="0"/>
              <a:t> spontaneously when playing the game.  They are working with a partner with half the cards each trying to get through the whole set of 24 cards in the quickest amount of time.  They should practise several times and then can try against the clock, perhaps put them into groups of 8 ( 4 x pairs) with a stop watch for each group.</a:t>
            </a:r>
            <a:endParaRPr lang="fr-FR" dirty="0"/>
          </a:p>
        </p:txBody>
      </p:sp>
      <p:sp>
        <p:nvSpPr>
          <p:cNvPr id="4" name="Slide Number Placeholder 3"/>
          <p:cNvSpPr>
            <a:spLocks noGrp="1"/>
          </p:cNvSpPr>
          <p:nvPr>
            <p:ph type="sldNum" sz="quarter" idx="10"/>
          </p:nvPr>
        </p:nvSpPr>
        <p:spPr/>
        <p:txBody>
          <a:bodyPr/>
          <a:lstStyle/>
          <a:p>
            <a:fld id="{88C183F3-F35C-4441-9F5B-9BF1B2941194}" type="slidenum">
              <a:rPr lang="fr-FR" smtClean="0"/>
              <a:t>10</a:t>
            </a:fld>
            <a:endParaRPr lang="fr-FR"/>
          </a:p>
        </p:txBody>
      </p:sp>
    </p:spTree>
    <p:extLst>
      <p:ext uri="{BB962C8B-B14F-4D97-AF65-F5344CB8AC3E}">
        <p14:creationId xmlns:p14="http://schemas.microsoft.com/office/powerpoint/2010/main" val="3006081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2475" cy="3421063"/>
          </a:xfrm>
        </p:spPr>
      </p:sp>
      <p:sp>
        <p:nvSpPr>
          <p:cNvPr id="3" name="Notes Placeholder 2"/>
          <p:cNvSpPr>
            <a:spLocks noGrp="1"/>
          </p:cNvSpPr>
          <p:nvPr>
            <p:ph type="body" idx="1"/>
          </p:nvPr>
        </p:nvSpPr>
        <p:spPr/>
        <p:txBody>
          <a:bodyPr/>
          <a:lstStyle/>
          <a:p>
            <a:r>
              <a:rPr lang="en-GB" dirty="0" smtClean="0"/>
              <a:t>For a guessing game like Taboo – cut up into cards and students take one and have to describe it not using the word.  They get one minute to do as many as</a:t>
            </a:r>
            <a:r>
              <a:rPr lang="en-GB" baseline="0" dirty="0" smtClean="0"/>
              <a:t> they can with a partner.</a:t>
            </a:r>
            <a:endParaRPr lang="en-GB" dirty="0"/>
          </a:p>
        </p:txBody>
      </p:sp>
      <p:sp>
        <p:nvSpPr>
          <p:cNvPr id="4" name="Slide Number Placeholder 3"/>
          <p:cNvSpPr>
            <a:spLocks noGrp="1"/>
          </p:cNvSpPr>
          <p:nvPr>
            <p:ph type="sldNum" idx="10"/>
          </p:nvPr>
        </p:nvSpPr>
        <p:spPr/>
        <p:txBody>
          <a:bodyPr/>
          <a:lstStyle/>
          <a:p>
            <a:fld id="{4E6EAE63-FEF4-4A3E-8A1B-C87A12AE90AF}" type="slidenum">
              <a:rPr lang="es-ES" smtClean="0"/>
              <a:pPr/>
              <a:t>11</a:t>
            </a:fld>
            <a:endParaRPr lang="es-ES"/>
          </a:p>
        </p:txBody>
      </p:sp>
    </p:spTree>
    <p:extLst>
      <p:ext uri="{BB962C8B-B14F-4D97-AF65-F5344CB8AC3E}">
        <p14:creationId xmlns:p14="http://schemas.microsoft.com/office/powerpoint/2010/main" val="2730842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to extend the language to a new, and interesting context and look at an ancient sport from Mexico.</a:t>
            </a:r>
          </a:p>
          <a:p>
            <a:r>
              <a:rPr lang="en-GB" baseline="0" dirty="0" smtClean="0"/>
              <a:t>Students may not notice straightaway but the verb forms are different as the sport no longer exists.  They have worked on this already in this unit so it is just another opportunity to draw attention to it.  If there is time in the plenary (or for homework), students could be told that they are going to revive this ancient sport for the next Olympics and that students have to write a brief description of it for the 2016 Olympics website.  They can use this text but they need to bring it up to date (i.e. use the present tense).</a:t>
            </a:r>
            <a:endParaRPr lang="fr-FR" dirty="0"/>
          </a:p>
        </p:txBody>
      </p:sp>
      <p:sp>
        <p:nvSpPr>
          <p:cNvPr id="4" name="Slide Number Placeholder 3"/>
          <p:cNvSpPr>
            <a:spLocks noGrp="1"/>
          </p:cNvSpPr>
          <p:nvPr>
            <p:ph type="sldNum" sz="quarter" idx="10"/>
          </p:nvPr>
        </p:nvSpPr>
        <p:spPr/>
        <p:txBody>
          <a:bodyPr/>
          <a:lstStyle/>
          <a:p>
            <a:fld id="{88C183F3-F35C-4441-9F5B-9BF1B2941194}" type="slidenum">
              <a:rPr lang="fr-FR" smtClean="0"/>
              <a:t>12</a:t>
            </a:fld>
            <a:endParaRPr lang="fr-FR"/>
          </a:p>
        </p:txBody>
      </p:sp>
    </p:spTree>
    <p:extLst>
      <p:ext uri="{BB962C8B-B14F-4D97-AF65-F5344CB8AC3E}">
        <p14:creationId xmlns:p14="http://schemas.microsoft.com/office/powerpoint/2010/main" val="3084034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Suggest that students choose 15 words from the topic so far – here are some suggestions.</a:t>
            </a:r>
            <a:endParaRPr lang="fr-FR" dirty="0"/>
          </a:p>
        </p:txBody>
      </p:sp>
      <p:sp>
        <p:nvSpPr>
          <p:cNvPr id="4" name="Slide Number Placeholder 3"/>
          <p:cNvSpPr>
            <a:spLocks noGrp="1"/>
          </p:cNvSpPr>
          <p:nvPr>
            <p:ph type="sldNum" sz="quarter" idx="10"/>
          </p:nvPr>
        </p:nvSpPr>
        <p:spPr/>
        <p:txBody>
          <a:bodyPr/>
          <a:lstStyle/>
          <a:p>
            <a:fld id="{88C183F3-F35C-4441-9F5B-9BF1B2941194}" type="slidenum">
              <a:rPr lang="fr-FR" smtClean="0"/>
              <a:t>14</a:t>
            </a:fld>
            <a:endParaRPr lang="fr-FR"/>
          </a:p>
        </p:txBody>
      </p:sp>
    </p:spTree>
    <p:extLst>
      <p:ext uri="{BB962C8B-B14F-4D97-AF65-F5344CB8AC3E}">
        <p14:creationId xmlns:p14="http://schemas.microsoft.com/office/powerpoint/2010/main" val="428222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796D7F0-0593-49D7-9292-5350DC6C0BBA}"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226921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796D7F0-0593-49D7-9292-5350DC6C0BBA}"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1498776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796D7F0-0593-49D7-9292-5350DC6C0BBA}"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251652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796D7F0-0593-49D7-9292-5350DC6C0BBA}"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46001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6D7F0-0593-49D7-9292-5350DC6C0BBA}"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338864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796D7F0-0593-49D7-9292-5350DC6C0BBA}"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304006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796D7F0-0593-49D7-9292-5350DC6C0BBA}" type="datetimeFigureOut">
              <a:rPr lang="fr-FR" smtClean="0"/>
              <a:t>12/04/2012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68618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796D7F0-0593-49D7-9292-5350DC6C0BBA}" type="datetimeFigureOut">
              <a:rPr lang="fr-FR" smtClean="0"/>
              <a:t>12/04/2012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246584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6D7F0-0593-49D7-9292-5350DC6C0BBA}" type="datetimeFigureOut">
              <a:rPr lang="fr-FR" smtClean="0"/>
              <a:t>12/04/2012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299463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6D7F0-0593-49D7-9292-5350DC6C0BBA}"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288414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6D7F0-0593-49D7-9292-5350DC6C0BBA}"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6827B5-EF78-4305-A642-9ABC8D164B41}" type="slidenum">
              <a:rPr lang="fr-FR" smtClean="0"/>
              <a:t>‹#›</a:t>
            </a:fld>
            <a:endParaRPr lang="fr-FR"/>
          </a:p>
        </p:txBody>
      </p:sp>
    </p:spTree>
    <p:extLst>
      <p:ext uri="{BB962C8B-B14F-4D97-AF65-F5344CB8AC3E}">
        <p14:creationId xmlns:p14="http://schemas.microsoft.com/office/powerpoint/2010/main" val="100995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6D7F0-0593-49D7-9292-5350DC6C0BBA}" type="datetimeFigureOut">
              <a:rPr lang="fr-FR" smtClean="0"/>
              <a:t>12/04/2012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827B5-EF78-4305-A642-9ABC8D164B41}" type="slidenum">
              <a:rPr lang="fr-FR" smtClean="0"/>
              <a:t>‹#›</a:t>
            </a:fld>
            <a:endParaRPr lang="fr-FR"/>
          </a:p>
        </p:txBody>
      </p:sp>
    </p:spTree>
    <p:extLst>
      <p:ext uri="{BB962C8B-B14F-4D97-AF65-F5344CB8AC3E}">
        <p14:creationId xmlns:p14="http://schemas.microsoft.com/office/powerpoint/2010/main" val="4097132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55637" y="260648"/>
            <a:ext cx="7772400" cy="1470025"/>
          </a:xfrm>
        </p:spPr>
        <p:txBody>
          <a:bodyPr>
            <a:normAutofit/>
          </a:bodyPr>
          <a:lstStyle/>
          <a:p>
            <a:pPr eaLnBrk="1" hangingPunct="1"/>
            <a:r>
              <a:rPr lang="en-GB" sz="6600" b="1" dirty="0" smtClean="0"/>
              <a:t>Los </a:t>
            </a:r>
            <a:r>
              <a:rPr lang="en-GB" sz="6600" b="1" dirty="0" err="1" smtClean="0"/>
              <a:t>deportes</a:t>
            </a:r>
            <a:endParaRPr lang="en-GB" sz="6600" b="1" dirty="0" smtClean="0"/>
          </a:p>
        </p:txBody>
      </p:sp>
      <p:sp>
        <p:nvSpPr>
          <p:cNvPr id="2" name="Subtitle 1"/>
          <p:cNvSpPr>
            <a:spLocks noGrp="1"/>
          </p:cNvSpPr>
          <p:nvPr>
            <p:ph type="subTitle" idx="1"/>
          </p:nvPr>
        </p:nvSpPr>
        <p:spPr>
          <a:xfrm>
            <a:off x="259432" y="4725144"/>
            <a:ext cx="6976864" cy="1944216"/>
          </a:xfrm>
        </p:spPr>
        <p:txBody>
          <a:bodyPr>
            <a:normAutofit/>
          </a:bodyPr>
          <a:lstStyle/>
          <a:p>
            <a:pPr algn="l"/>
            <a:r>
              <a:rPr lang="en-GB" dirty="0" smtClean="0">
                <a:solidFill>
                  <a:srgbClr val="0070C0"/>
                </a:solidFill>
              </a:rPr>
              <a:t>Hoy </a:t>
            </a:r>
            <a:r>
              <a:rPr lang="en-GB" dirty="0" err="1" smtClean="0">
                <a:solidFill>
                  <a:srgbClr val="0070C0"/>
                </a:solidFill>
              </a:rPr>
              <a:t>vamos</a:t>
            </a:r>
            <a:r>
              <a:rPr lang="en-GB" dirty="0" smtClean="0">
                <a:solidFill>
                  <a:srgbClr val="0070C0"/>
                </a:solidFill>
              </a:rPr>
              <a:t> a:</a:t>
            </a:r>
            <a:endParaRPr lang="en-GB" dirty="0">
              <a:solidFill>
                <a:srgbClr val="0070C0"/>
              </a:solidFill>
            </a:endParaRPr>
          </a:p>
          <a:p>
            <a:pPr marL="457200" indent="-457200" algn="l">
              <a:buFont typeface="Wingdings" pitchFamily="2" charset="2"/>
              <a:buChar char="§"/>
            </a:pPr>
            <a:r>
              <a:rPr lang="fr-FR" dirty="0" err="1" smtClean="0">
                <a:solidFill>
                  <a:srgbClr val="0070C0"/>
                </a:solidFill>
              </a:rPr>
              <a:t>crear</a:t>
            </a:r>
            <a:r>
              <a:rPr lang="fr-FR" dirty="0" smtClean="0">
                <a:solidFill>
                  <a:srgbClr val="0070C0"/>
                </a:solidFill>
              </a:rPr>
              <a:t> </a:t>
            </a:r>
            <a:r>
              <a:rPr lang="fr-FR" dirty="0" err="1" smtClean="0">
                <a:solidFill>
                  <a:srgbClr val="0070C0"/>
                </a:solidFill>
              </a:rPr>
              <a:t>definiciones</a:t>
            </a:r>
            <a:endParaRPr lang="fr-FR" dirty="0" smtClean="0">
              <a:solidFill>
                <a:srgbClr val="0070C0"/>
              </a:solidFill>
            </a:endParaRPr>
          </a:p>
          <a:p>
            <a:pPr marL="457200" indent="-457200" algn="l">
              <a:buFont typeface="Wingdings" pitchFamily="2" charset="2"/>
              <a:buChar char="§"/>
            </a:pPr>
            <a:r>
              <a:rPr lang="fr-FR" dirty="0" err="1" smtClean="0">
                <a:solidFill>
                  <a:srgbClr val="0070C0"/>
                </a:solidFill>
              </a:rPr>
              <a:t>jugar</a:t>
            </a:r>
            <a:r>
              <a:rPr lang="fr-FR" dirty="0" smtClean="0">
                <a:solidFill>
                  <a:srgbClr val="0070C0"/>
                </a:solidFill>
              </a:rPr>
              <a:t> al </a:t>
            </a:r>
            <a:r>
              <a:rPr lang="fr-FR" dirty="0" err="1" smtClean="0">
                <a:solidFill>
                  <a:srgbClr val="0070C0"/>
                </a:solidFill>
              </a:rPr>
              <a:t>tabú</a:t>
            </a:r>
            <a:endParaRPr lang="en-GB" dirty="0" smtClean="0">
              <a:solidFill>
                <a:srgbClr val="0070C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1649145"/>
            <a:ext cx="2857500" cy="28575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1628800"/>
            <a:ext cx="2857500" cy="2857500"/>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1556792"/>
            <a:ext cx="2857500" cy="2857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8247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5607200"/>
              </p:ext>
            </p:extLst>
          </p:nvPr>
        </p:nvGraphicFramePr>
        <p:xfrm>
          <a:off x="285750" y="357188"/>
          <a:ext cx="8572501" cy="6215064"/>
        </p:xfrm>
        <a:graphic>
          <a:graphicData uri="http://schemas.openxmlformats.org/drawingml/2006/table">
            <a:tbl>
              <a:tblPr firstRow="1" bandRow="1">
                <a:tableStyleId>{5940675A-B579-460E-94D1-54222C63F5DA}</a:tableStyleId>
              </a:tblPr>
              <a:tblGrid>
                <a:gridCol w="2357438"/>
                <a:gridCol w="1928813"/>
                <a:gridCol w="2143125"/>
                <a:gridCol w="2143125"/>
              </a:tblGrid>
              <a:tr h="776883">
                <a:tc>
                  <a:txBody>
                    <a:bodyPr/>
                    <a:lstStyle/>
                    <a:p>
                      <a:r>
                        <a:rPr lang="en-GB" sz="1800" dirty="0" smtClean="0"/>
                        <a:t>Es un </a:t>
                      </a:r>
                      <a:r>
                        <a:rPr lang="en-GB" sz="1800" dirty="0" err="1" smtClean="0"/>
                        <a:t>deporte</a:t>
                      </a:r>
                      <a:r>
                        <a:rPr lang="en-GB" sz="1800" baseline="0" dirty="0" smtClean="0"/>
                        <a:t> ...</a:t>
                      </a:r>
                      <a:endParaRPr lang="en-US" sz="1800" dirty="0"/>
                    </a:p>
                  </a:txBody>
                  <a:tcPr marL="91439" marR="91439" anchor="ctr"/>
                </a:tc>
                <a:tc>
                  <a:txBody>
                    <a:bodyPr/>
                    <a:lstStyle/>
                    <a:p>
                      <a:r>
                        <a:rPr lang="en-GB" sz="1800" dirty="0" smtClean="0"/>
                        <a:t>It’s a..........sport</a:t>
                      </a:r>
                      <a:endParaRPr lang="en-US" sz="1800" dirty="0"/>
                    </a:p>
                  </a:txBody>
                  <a:tcPr marL="91439" marR="91439" anchor="ctr"/>
                </a:tc>
                <a:tc>
                  <a:txBody>
                    <a:bodyPr/>
                    <a:lstStyle/>
                    <a:p>
                      <a:r>
                        <a:rPr lang="en-GB" sz="1800" dirty="0" err="1" smtClean="0"/>
                        <a:t>que</a:t>
                      </a:r>
                      <a:r>
                        <a:rPr lang="en-GB" sz="1800" baseline="0" dirty="0" smtClean="0"/>
                        <a:t> se </a:t>
                      </a:r>
                      <a:r>
                        <a:rPr lang="en-GB" sz="1800" baseline="0" dirty="0" err="1" smtClean="0"/>
                        <a:t>juega</a:t>
                      </a:r>
                      <a:r>
                        <a:rPr lang="en-GB" sz="1800" baseline="0" dirty="0" smtClean="0"/>
                        <a:t>/se </a:t>
                      </a:r>
                      <a:r>
                        <a:rPr lang="en-GB" sz="1800" baseline="0" dirty="0" err="1" smtClean="0"/>
                        <a:t>hace</a:t>
                      </a:r>
                      <a:r>
                        <a:rPr lang="en-GB" sz="1800" baseline="0" dirty="0" smtClean="0"/>
                        <a:t>....</a:t>
                      </a:r>
                      <a:endParaRPr lang="en-US" sz="1800" dirty="0"/>
                    </a:p>
                  </a:txBody>
                  <a:tcPr marL="91439" marR="91439" anchor="ctr"/>
                </a:tc>
                <a:tc>
                  <a:txBody>
                    <a:bodyPr/>
                    <a:lstStyle/>
                    <a:p>
                      <a:r>
                        <a:rPr lang="en-GB" sz="1800" dirty="0" smtClean="0"/>
                        <a:t>...that you play/do...</a:t>
                      </a:r>
                      <a:endParaRPr lang="en-US" sz="1800" dirty="0"/>
                    </a:p>
                  </a:txBody>
                  <a:tcPr marL="91439" marR="91439" anchor="ctr"/>
                </a:tc>
              </a:tr>
              <a:tr h="776883">
                <a:tc>
                  <a:txBody>
                    <a:bodyPr/>
                    <a:lstStyle/>
                    <a:p>
                      <a:r>
                        <a:rPr lang="en-GB" sz="1800" dirty="0" smtClean="0"/>
                        <a:t>de</a:t>
                      </a:r>
                      <a:r>
                        <a:rPr lang="en-GB" sz="1800" baseline="0" dirty="0" smtClean="0"/>
                        <a:t> </a:t>
                      </a:r>
                      <a:r>
                        <a:rPr lang="en-GB" sz="1800" baseline="0" dirty="0" err="1" smtClean="0"/>
                        <a:t>equipo</a:t>
                      </a:r>
                      <a:r>
                        <a:rPr lang="en-GB" sz="1800" baseline="0" dirty="0" smtClean="0"/>
                        <a:t>/individual</a:t>
                      </a:r>
                      <a:endParaRPr lang="en-US" sz="1800" dirty="0"/>
                    </a:p>
                  </a:txBody>
                  <a:tcPr marL="91439" marR="91439" anchor="ctr"/>
                </a:tc>
                <a:tc>
                  <a:txBody>
                    <a:bodyPr/>
                    <a:lstStyle/>
                    <a:p>
                      <a:r>
                        <a:rPr lang="en-GB" sz="1800" dirty="0" smtClean="0"/>
                        <a:t>team/individual</a:t>
                      </a:r>
                      <a:endParaRPr lang="en-US" sz="1800" dirty="0"/>
                    </a:p>
                  </a:txBody>
                  <a:tcPr marL="91439" marR="91439" anchor="ctr"/>
                </a:tc>
                <a:tc>
                  <a:txBody>
                    <a:bodyPr/>
                    <a:lstStyle/>
                    <a:p>
                      <a:r>
                        <a:rPr lang="en-GB" sz="1800" dirty="0" smtClean="0"/>
                        <a:t>con </a:t>
                      </a:r>
                      <a:r>
                        <a:rPr lang="en-GB" sz="1800" dirty="0" err="1" smtClean="0"/>
                        <a:t>una</a:t>
                      </a:r>
                      <a:r>
                        <a:rPr lang="en-GB" sz="1800" baseline="0" dirty="0" smtClean="0"/>
                        <a:t> </a:t>
                      </a:r>
                      <a:r>
                        <a:rPr lang="en-GB" sz="1800" baseline="0" dirty="0" err="1" smtClean="0"/>
                        <a:t>pelota</a:t>
                      </a:r>
                      <a:endParaRPr lang="en-US" sz="1800" dirty="0"/>
                    </a:p>
                  </a:txBody>
                  <a:tcPr marL="91439" marR="91439" anchor="ctr"/>
                </a:tc>
                <a:tc>
                  <a:txBody>
                    <a:bodyPr/>
                    <a:lstStyle/>
                    <a:p>
                      <a:r>
                        <a:rPr lang="en-GB" sz="1800" dirty="0" smtClean="0"/>
                        <a:t>with a ball</a:t>
                      </a:r>
                      <a:endParaRPr lang="en-US" sz="1800" dirty="0"/>
                    </a:p>
                  </a:txBody>
                  <a:tcPr marL="91439" marR="91439" anchor="ctr"/>
                </a:tc>
              </a:tr>
              <a:tr h="776883">
                <a:tc>
                  <a:txBody>
                    <a:bodyPr/>
                    <a:lstStyle/>
                    <a:p>
                      <a:r>
                        <a:rPr lang="en-GB" sz="1800" dirty="0" smtClean="0"/>
                        <a:t>de </a:t>
                      </a:r>
                      <a:r>
                        <a:rPr lang="en-GB" sz="1800" dirty="0" err="1" smtClean="0"/>
                        <a:t>combate</a:t>
                      </a:r>
                      <a:endParaRPr lang="en-US" sz="1800" dirty="0"/>
                    </a:p>
                  </a:txBody>
                  <a:tcPr marL="91439" marR="91439" anchor="ctr"/>
                </a:tc>
                <a:tc>
                  <a:txBody>
                    <a:bodyPr/>
                    <a:lstStyle/>
                    <a:p>
                      <a:r>
                        <a:rPr lang="en-GB" sz="1800" dirty="0" smtClean="0"/>
                        <a:t>combat</a:t>
                      </a:r>
                      <a:endParaRPr lang="en-US" sz="1800" dirty="0"/>
                    </a:p>
                  </a:txBody>
                  <a:tcPr marL="91439" marR="91439" anchor="ctr"/>
                </a:tc>
                <a:tc>
                  <a:txBody>
                    <a:bodyPr/>
                    <a:lstStyle/>
                    <a:p>
                      <a:r>
                        <a:rPr lang="en-GB" sz="1800" dirty="0" smtClean="0"/>
                        <a:t>en </a:t>
                      </a:r>
                      <a:r>
                        <a:rPr lang="en-GB" sz="1800" dirty="0" err="1" smtClean="0"/>
                        <a:t>una</a:t>
                      </a:r>
                      <a:r>
                        <a:rPr lang="en-GB" sz="1800" baseline="0" dirty="0" smtClean="0"/>
                        <a:t> </a:t>
                      </a:r>
                      <a:r>
                        <a:rPr lang="en-GB" sz="1800" baseline="0" dirty="0" err="1" smtClean="0"/>
                        <a:t>cancha</a:t>
                      </a:r>
                      <a:r>
                        <a:rPr lang="en-GB" sz="1800" baseline="0" dirty="0" smtClean="0"/>
                        <a:t>/</a:t>
                      </a:r>
                      <a:r>
                        <a:rPr lang="en-GB" sz="1800" baseline="0" dirty="0" err="1" smtClean="0"/>
                        <a:t>pista</a:t>
                      </a:r>
                      <a:endParaRPr lang="en-US" sz="1800" dirty="0"/>
                    </a:p>
                  </a:txBody>
                  <a:tcPr marL="91439" marR="91439" anchor="ctr"/>
                </a:tc>
                <a:tc>
                  <a:txBody>
                    <a:bodyPr/>
                    <a:lstStyle/>
                    <a:p>
                      <a:r>
                        <a:rPr lang="en-GB" sz="1800" dirty="0" smtClean="0"/>
                        <a:t>on a court</a:t>
                      </a:r>
                      <a:endParaRPr lang="en-US" sz="1800" dirty="0"/>
                    </a:p>
                  </a:txBody>
                  <a:tcPr marL="91439" marR="91439" anchor="ctr"/>
                </a:tc>
              </a:tr>
              <a:tr h="776883">
                <a:tc>
                  <a:txBody>
                    <a:bodyPr/>
                    <a:lstStyle/>
                    <a:p>
                      <a:r>
                        <a:rPr lang="en-GB" sz="1800" dirty="0" err="1" smtClean="0"/>
                        <a:t>acuático</a:t>
                      </a:r>
                      <a:endParaRPr lang="en-US" sz="1800" dirty="0"/>
                    </a:p>
                  </a:txBody>
                  <a:tcPr marL="91439" marR="91439" anchor="ctr"/>
                </a:tc>
                <a:tc>
                  <a:txBody>
                    <a:bodyPr/>
                    <a:lstStyle/>
                    <a:p>
                      <a:r>
                        <a:rPr lang="en-GB" sz="1800" dirty="0" smtClean="0"/>
                        <a:t>water</a:t>
                      </a:r>
                      <a:endParaRPr lang="en-US" sz="1800" dirty="0"/>
                    </a:p>
                  </a:txBody>
                  <a:tcPr marL="91439" marR="91439" anchor="ctr"/>
                </a:tc>
                <a:tc>
                  <a:txBody>
                    <a:bodyPr/>
                    <a:lstStyle/>
                    <a:p>
                      <a:r>
                        <a:rPr lang="en-GB" sz="1800" dirty="0" smtClean="0"/>
                        <a:t>con</a:t>
                      </a:r>
                      <a:r>
                        <a:rPr lang="en-GB" sz="1800" baseline="0" dirty="0" smtClean="0"/>
                        <a:t> ...</a:t>
                      </a:r>
                      <a:r>
                        <a:rPr lang="en-GB" sz="1800" baseline="0" dirty="0" err="1" smtClean="0"/>
                        <a:t>jugadores</a:t>
                      </a:r>
                      <a:endParaRPr lang="en-US" sz="1800" dirty="0"/>
                    </a:p>
                  </a:txBody>
                  <a:tcPr marL="91439" marR="91439" anchor="ctr"/>
                </a:tc>
                <a:tc>
                  <a:txBody>
                    <a:bodyPr/>
                    <a:lstStyle/>
                    <a:p>
                      <a:r>
                        <a:rPr lang="en-GB" sz="1800" dirty="0" smtClean="0"/>
                        <a:t>with....players</a:t>
                      </a:r>
                      <a:endParaRPr lang="en-US" sz="1800" dirty="0"/>
                    </a:p>
                  </a:txBody>
                  <a:tcPr marL="91439" marR="91439" anchor="ctr"/>
                </a:tc>
              </a:tr>
              <a:tr h="776883">
                <a:tc>
                  <a:txBody>
                    <a:bodyPr/>
                    <a:lstStyle/>
                    <a:p>
                      <a:r>
                        <a:rPr lang="en-GB" sz="1800" dirty="0" err="1" smtClean="0"/>
                        <a:t>olímpico</a:t>
                      </a:r>
                      <a:endParaRPr lang="en-US" sz="1800" dirty="0"/>
                    </a:p>
                  </a:txBody>
                  <a:tcPr marL="91439" marR="91439" anchor="ctr"/>
                </a:tc>
                <a:tc>
                  <a:txBody>
                    <a:bodyPr/>
                    <a:lstStyle/>
                    <a:p>
                      <a:r>
                        <a:rPr lang="en-GB" sz="1800" dirty="0" smtClean="0"/>
                        <a:t>Olympic</a:t>
                      </a:r>
                      <a:endParaRPr lang="en-US" sz="1800" dirty="0"/>
                    </a:p>
                  </a:txBody>
                  <a:tcPr marL="91439" marR="91439" anchor="ctr"/>
                </a:tc>
                <a:tc>
                  <a:txBody>
                    <a:bodyPr/>
                    <a:lstStyle/>
                    <a:p>
                      <a:r>
                        <a:rPr lang="en-GB" sz="1800" dirty="0" err="1" smtClean="0"/>
                        <a:t>sobre</a:t>
                      </a:r>
                      <a:r>
                        <a:rPr lang="en-GB" sz="1800" dirty="0" smtClean="0"/>
                        <a:t>/en el </a:t>
                      </a:r>
                      <a:r>
                        <a:rPr lang="en-GB" sz="1800" dirty="0" err="1" smtClean="0"/>
                        <a:t>agua</a:t>
                      </a:r>
                      <a:endParaRPr lang="en-US" sz="1800" dirty="0"/>
                    </a:p>
                  </a:txBody>
                  <a:tcPr marL="91439" marR="91439" anchor="ctr"/>
                </a:tc>
                <a:tc>
                  <a:txBody>
                    <a:bodyPr/>
                    <a:lstStyle/>
                    <a:p>
                      <a:r>
                        <a:rPr lang="en-GB" sz="1800" dirty="0" smtClean="0"/>
                        <a:t>on/in the water</a:t>
                      </a:r>
                      <a:endParaRPr lang="en-US" sz="1800" dirty="0"/>
                    </a:p>
                  </a:txBody>
                  <a:tcPr marL="91439" marR="91439" anchor="ctr"/>
                </a:tc>
              </a:tr>
              <a:tr h="776883">
                <a:tc>
                  <a:txBody>
                    <a:bodyPr/>
                    <a:lstStyle/>
                    <a:p>
                      <a:r>
                        <a:rPr lang="en-GB" sz="1800" dirty="0" smtClean="0"/>
                        <a:t>popular (en/con)</a:t>
                      </a:r>
                      <a:endParaRPr lang="en-US" sz="1800" dirty="0"/>
                    </a:p>
                  </a:txBody>
                  <a:tcPr marL="91439" marR="91439" anchor="ctr"/>
                </a:tc>
                <a:tc>
                  <a:txBody>
                    <a:bodyPr/>
                    <a:lstStyle/>
                    <a:p>
                      <a:r>
                        <a:rPr lang="en-GB" sz="1800" dirty="0" smtClean="0"/>
                        <a:t>popular (in/with)</a:t>
                      </a:r>
                      <a:endParaRPr lang="en-US" sz="1800" dirty="0"/>
                    </a:p>
                  </a:txBody>
                  <a:tcPr marL="91439" marR="91439" anchor="ctr"/>
                </a:tc>
                <a:tc>
                  <a:txBody>
                    <a:bodyPr/>
                    <a:lstStyle/>
                    <a:p>
                      <a:r>
                        <a:rPr lang="en-GB" sz="1800" dirty="0" smtClean="0"/>
                        <a:t>Es un </a:t>
                      </a:r>
                      <a:r>
                        <a:rPr lang="en-GB" sz="1800" dirty="0" err="1" smtClean="0"/>
                        <a:t>deporte</a:t>
                      </a:r>
                      <a:r>
                        <a:rPr lang="en-GB" sz="1800" dirty="0" smtClean="0"/>
                        <a:t> </a:t>
                      </a:r>
                      <a:r>
                        <a:rPr lang="en-GB" sz="1800" dirty="0" err="1" smtClean="0"/>
                        <a:t>que</a:t>
                      </a:r>
                      <a:r>
                        <a:rPr lang="en-GB" sz="1800" dirty="0" smtClean="0"/>
                        <a:t>...</a:t>
                      </a:r>
                      <a:endParaRPr lang="en-US" sz="1800" dirty="0"/>
                    </a:p>
                  </a:txBody>
                  <a:tcPr marL="91439" marR="91439" anchor="ctr"/>
                </a:tc>
                <a:tc>
                  <a:txBody>
                    <a:bodyPr/>
                    <a:lstStyle/>
                    <a:p>
                      <a:r>
                        <a:rPr lang="en-GB" sz="1800" dirty="0" smtClean="0"/>
                        <a:t>It’s a sport</a:t>
                      </a:r>
                      <a:r>
                        <a:rPr lang="en-GB" sz="1800" baseline="0" dirty="0" smtClean="0"/>
                        <a:t> that...</a:t>
                      </a:r>
                      <a:endParaRPr lang="en-US" sz="1800" dirty="0"/>
                    </a:p>
                  </a:txBody>
                  <a:tcPr marL="91439" marR="91439" anchor="ctr"/>
                </a:tc>
              </a:tr>
              <a:tr h="776883">
                <a:tc>
                  <a:txBody>
                    <a:bodyPr/>
                    <a:lstStyle/>
                    <a:p>
                      <a:r>
                        <a:rPr lang="en-GB" sz="1800" dirty="0" err="1" smtClean="0"/>
                        <a:t>muy</a:t>
                      </a:r>
                      <a:r>
                        <a:rPr lang="en-GB" sz="1800" dirty="0" smtClean="0"/>
                        <a:t>  </a:t>
                      </a:r>
                      <a:r>
                        <a:rPr lang="en-GB" sz="1800" dirty="0" err="1" smtClean="0"/>
                        <a:t>caro</a:t>
                      </a:r>
                      <a:r>
                        <a:rPr lang="en-GB" sz="1800" dirty="0" smtClean="0"/>
                        <a:t>/</a:t>
                      </a:r>
                      <a:r>
                        <a:rPr lang="en-GB" sz="1800" dirty="0" err="1" smtClean="0"/>
                        <a:t>barato</a:t>
                      </a:r>
                      <a:endParaRPr lang="en-US" sz="1800" dirty="0"/>
                    </a:p>
                  </a:txBody>
                  <a:tcPr marL="91439" marR="91439" anchor="ctr"/>
                </a:tc>
                <a:tc>
                  <a:txBody>
                    <a:bodyPr/>
                    <a:lstStyle/>
                    <a:p>
                      <a:r>
                        <a:rPr lang="en-GB" sz="1800" dirty="0" smtClean="0"/>
                        <a:t>very expensive/</a:t>
                      </a:r>
                      <a:br>
                        <a:rPr lang="en-GB" sz="1800" dirty="0" smtClean="0"/>
                      </a:br>
                      <a:r>
                        <a:rPr lang="en-GB" sz="1800" dirty="0" smtClean="0"/>
                        <a:t>cheap</a:t>
                      </a:r>
                      <a:endParaRPr lang="en-US" sz="1800" dirty="0"/>
                    </a:p>
                  </a:txBody>
                  <a:tcPr marL="91439" marR="91439" anchor="ctr"/>
                </a:tc>
                <a:tc>
                  <a:txBody>
                    <a:bodyPr/>
                    <a:lstStyle/>
                    <a:p>
                      <a:r>
                        <a:rPr lang="en-GB" sz="1800" dirty="0" smtClean="0"/>
                        <a:t>(no) me</a:t>
                      </a:r>
                      <a:r>
                        <a:rPr lang="en-GB" sz="1800" baseline="0" dirty="0" smtClean="0"/>
                        <a:t> </a:t>
                      </a:r>
                      <a:r>
                        <a:rPr lang="en-GB" sz="1800" baseline="0" dirty="0" err="1" smtClean="0"/>
                        <a:t>gusta</a:t>
                      </a:r>
                      <a:r>
                        <a:rPr lang="en-GB" sz="1800" baseline="0" dirty="0" smtClean="0"/>
                        <a:t> </a:t>
                      </a:r>
                      <a:r>
                        <a:rPr lang="en-GB" sz="1800" baseline="0" dirty="0" err="1" smtClean="0"/>
                        <a:t>porque</a:t>
                      </a:r>
                      <a:r>
                        <a:rPr lang="en-GB" sz="1800" baseline="0" dirty="0" smtClean="0"/>
                        <a:t>...</a:t>
                      </a:r>
                      <a:endParaRPr lang="en-US" sz="1800" dirty="0"/>
                    </a:p>
                  </a:txBody>
                  <a:tcPr marL="91439" marR="91439" anchor="ctr"/>
                </a:tc>
                <a:tc>
                  <a:txBody>
                    <a:bodyPr/>
                    <a:lstStyle/>
                    <a:p>
                      <a:r>
                        <a:rPr lang="en-GB" sz="1800" dirty="0" smtClean="0"/>
                        <a:t>I (don’t) like because...</a:t>
                      </a:r>
                      <a:endParaRPr lang="en-US" sz="1800" dirty="0"/>
                    </a:p>
                  </a:txBody>
                  <a:tcPr marL="91439" marR="91439" anchor="ctr"/>
                </a:tc>
              </a:tr>
              <a:tr h="776883">
                <a:tc>
                  <a:txBody>
                    <a:bodyPr/>
                    <a:lstStyle/>
                    <a:p>
                      <a:r>
                        <a:rPr lang="en-GB" sz="1800" dirty="0" err="1" smtClean="0"/>
                        <a:t>emocionante</a:t>
                      </a:r>
                      <a:r>
                        <a:rPr lang="en-GB" sz="1800" dirty="0" smtClean="0"/>
                        <a:t>/</a:t>
                      </a:r>
                      <a:r>
                        <a:rPr lang="en-GB" sz="1800" dirty="0" err="1" smtClean="0"/>
                        <a:t>aburrido</a:t>
                      </a:r>
                      <a:r>
                        <a:rPr lang="en-GB" sz="1800" dirty="0" smtClean="0"/>
                        <a:t/>
                      </a:r>
                      <a:br>
                        <a:rPr lang="en-GB" sz="1800" dirty="0" smtClean="0"/>
                      </a:br>
                      <a:r>
                        <a:rPr lang="en-GB" sz="1800" dirty="0" err="1" smtClean="0"/>
                        <a:t>agresivo</a:t>
                      </a:r>
                      <a:r>
                        <a:rPr lang="en-GB" sz="1800" dirty="0" smtClean="0"/>
                        <a:t>/brutal</a:t>
                      </a:r>
                      <a:endParaRPr lang="en-US" sz="1800" dirty="0"/>
                    </a:p>
                  </a:txBody>
                  <a:tcPr marL="91439" marR="91439" anchor="ctr"/>
                </a:tc>
                <a:tc>
                  <a:txBody>
                    <a:bodyPr/>
                    <a:lstStyle/>
                    <a:p>
                      <a:r>
                        <a:rPr lang="en-GB" sz="1800" dirty="0" smtClean="0"/>
                        <a:t>exciting/boring</a:t>
                      </a:r>
                      <a:br>
                        <a:rPr lang="en-GB" sz="1800" dirty="0" smtClean="0"/>
                      </a:br>
                      <a:r>
                        <a:rPr lang="en-GB" sz="1800" dirty="0" smtClean="0"/>
                        <a:t>aggressive/brutal</a:t>
                      </a:r>
                      <a:endParaRPr lang="en-US" sz="1800" dirty="0"/>
                    </a:p>
                  </a:txBody>
                  <a:tcPr marL="91439" marR="91439" anchor="ctr"/>
                </a:tc>
                <a:tc>
                  <a:txBody>
                    <a:bodyPr/>
                    <a:lstStyle/>
                    <a:p>
                      <a:r>
                        <a:rPr lang="en-GB" sz="1800" dirty="0" smtClean="0"/>
                        <a:t>Es </a:t>
                      </a:r>
                      <a:r>
                        <a:rPr lang="en-GB" sz="1800" dirty="0" err="1" smtClean="0"/>
                        <a:t>como</a:t>
                      </a:r>
                      <a:r>
                        <a:rPr lang="en-GB" sz="1800" dirty="0" smtClean="0"/>
                        <a:t> </a:t>
                      </a:r>
                      <a:r>
                        <a:rPr lang="en-GB" sz="1800" dirty="0" err="1" smtClean="0"/>
                        <a:t>una</a:t>
                      </a:r>
                      <a:r>
                        <a:rPr lang="en-GB" sz="1800" dirty="0" smtClean="0"/>
                        <a:t> </a:t>
                      </a:r>
                      <a:r>
                        <a:rPr lang="en-GB" sz="1800" dirty="0" err="1" smtClean="0"/>
                        <a:t>mezcla</a:t>
                      </a:r>
                      <a:r>
                        <a:rPr lang="en-GB" sz="1800" dirty="0" smtClean="0"/>
                        <a:t> entre........ y..</a:t>
                      </a:r>
                      <a:endParaRPr lang="en-US" sz="1800" dirty="0"/>
                    </a:p>
                  </a:txBody>
                  <a:tcPr marL="91439" marR="91439" anchor="ctr"/>
                </a:tc>
                <a:tc>
                  <a:txBody>
                    <a:bodyPr/>
                    <a:lstStyle/>
                    <a:p>
                      <a:r>
                        <a:rPr lang="en-GB" sz="1800" dirty="0" smtClean="0"/>
                        <a:t>It’s like a mixture between.... and....</a:t>
                      </a:r>
                      <a:endParaRPr lang="en-US" sz="1800" dirty="0"/>
                    </a:p>
                  </a:txBody>
                  <a:tcPr marL="91439" marR="91439" anchor="ctr"/>
                </a:tc>
              </a:tr>
            </a:tbl>
          </a:graphicData>
        </a:graphic>
      </p:graphicFrame>
    </p:spTree>
    <p:extLst>
      <p:ext uri="{BB962C8B-B14F-4D97-AF65-F5344CB8AC3E}">
        <p14:creationId xmlns:p14="http://schemas.microsoft.com/office/powerpoint/2010/main" val="202202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50718665"/>
              </p:ext>
            </p:extLst>
          </p:nvPr>
        </p:nvGraphicFramePr>
        <p:xfrm>
          <a:off x="0" y="-8015"/>
          <a:ext cx="9144000" cy="6866015"/>
        </p:xfrm>
        <a:graphic>
          <a:graphicData uri="http://schemas.openxmlformats.org/drawingml/2006/table">
            <a:tbl>
              <a:tblPr firstRow="1" bandRow="1">
                <a:tableStyleId>{5940675A-B579-460E-94D1-54222C63F5DA}</a:tableStyleId>
              </a:tblPr>
              <a:tblGrid>
                <a:gridCol w="1828800"/>
                <a:gridCol w="1828800"/>
                <a:gridCol w="1828800"/>
                <a:gridCol w="1828800"/>
                <a:gridCol w="1828800"/>
              </a:tblGrid>
              <a:tr h="1373203">
                <a:tc>
                  <a:txBody>
                    <a:bodyPr/>
                    <a:lstStyle/>
                    <a:p>
                      <a:pPr algn="ctr"/>
                      <a:r>
                        <a:rPr lang="en-GB" sz="2500" dirty="0" smtClean="0"/>
                        <a:t>el </a:t>
                      </a:r>
                      <a:r>
                        <a:rPr lang="en-GB" sz="2500" dirty="0" err="1" smtClean="0"/>
                        <a:t>remo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vela</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a:t>
                      </a:r>
                      <a:r>
                        <a:rPr lang="en-GB" sz="2500" dirty="0" err="1" smtClean="0"/>
                        <a:t>lucha</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boxeo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a:t>
                      </a:r>
                      <a:r>
                        <a:rPr lang="en-GB" sz="2500" dirty="0" err="1" smtClean="0"/>
                        <a:t>natación</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1373203">
                <a:tc>
                  <a:txBody>
                    <a:bodyPr/>
                    <a:lstStyle/>
                    <a:p>
                      <a:pPr algn="ctr"/>
                      <a:r>
                        <a:rPr lang="en-GB" sz="2500" dirty="0" smtClean="0"/>
                        <a:t>la </a:t>
                      </a:r>
                      <a:r>
                        <a:rPr lang="en-GB" sz="2500" dirty="0" err="1" smtClean="0"/>
                        <a:t>gimnasia</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ciclismo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atletismo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fútbol</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a:t>
                      </a:r>
                      <a:r>
                        <a:rPr lang="en-GB" sz="2500" dirty="0" err="1" smtClean="0"/>
                        <a:t>pesca</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1373203">
                <a:tc>
                  <a:txBody>
                    <a:bodyPr/>
                    <a:lstStyle/>
                    <a:p>
                      <a:pPr algn="ctr"/>
                      <a:r>
                        <a:rPr lang="en-GB" sz="2500" dirty="0" smtClean="0"/>
                        <a:t>el rugby</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pancracio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a:t>
                      </a:r>
                      <a:r>
                        <a:rPr lang="en-GB" sz="2500" dirty="0" err="1" smtClean="0"/>
                        <a:t>carrera</a:t>
                      </a:r>
                      <a:r>
                        <a:rPr lang="en-GB" sz="2500" dirty="0" smtClean="0"/>
                        <a:t> con </a:t>
                      </a:r>
                      <a:r>
                        <a:rPr lang="en-GB" sz="2500" dirty="0" err="1" smtClean="0"/>
                        <a:t>armamento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a:t>
                      </a:r>
                      <a:r>
                        <a:rPr lang="en-GB" sz="2500" dirty="0" err="1" smtClean="0"/>
                        <a:t>halterofilia</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hockey</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1373203">
                <a:tc>
                  <a:txBody>
                    <a:bodyPr/>
                    <a:lstStyle/>
                    <a:p>
                      <a:pPr algn="ctr"/>
                      <a:r>
                        <a:rPr lang="en-GB" sz="2500" dirty="0" smtClean="0"/>
                        <a:t>la </a:t>
                      </a:r>
                      <a:r>
                        <a:rPr lang="en-GB" sz="2500" dirty="0" err="1" smtClean="0"/>
                        <a:t>fórmula</a:t>
                      </a:r>
                      <a:r>
                        <a:rPr lang="en-GB" sz="2500" baseline="0" dirty="0" smtClean="0"/>
                        <a:t> 1</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esquí</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snowboard</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pok</a:t>
                      </a:r>
                      <a:r>
                        <a:rPr lang="en-GB" sz="2500" dirty="0" smtClean="0"/>
                        <a:t>-ta-</a:t>
                      </a:r>
                      <a:r>
                        <a:rPr lang="en-GB" sz="2500" dirty="0" err="1" smtClean="0"/>
                        <a:t>pok</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judo</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1373203">
                <a:tc>
                  <a:txBody>
                    <a:bodyPr/>
                    <a:lstStyle/>
                    <a:p>
                      <a:pPr algn="ctr"/>
                      <a:r>
                        <a:rPr lang="en-GB" sz="2500" dirty="0" smtClean="0"/>
                        <a:t>la </a:t>
                      </a:r>
                      <a:r>
                        <a:rPr lang="en-GB" sz="2500" dirty="0" err="1" smtClean="0"/>
                        <a:t>hípica</a:t>
                      </a:r>
                      <a:r>
                        <a:rPr lang="en-GB" sz="2500" dirty="0" smtClean="0"/>
                        <a:t>/</a:t>
                      </a:r>
                      <a:br>
                        <a:rPr lang="en-GB" sz="2500" dirty="0" smtClean="0"/>
                      </a:br>
                      <a:r>
                        <a:rPr lang="en-GB" sz="2500" dirty="0" smtClean="0"/>
                        <a:t>la </a:t>
                      </a:r>
                      <a:r>
                        <a:rPr lang="en-GB" sz="2500" dirty="0" err="1" smtClean="0"/>
                        <a:t>equitación</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triatlón</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el </a:t>
                      </a:r>
                      <a:r>
                        <a:rPr lang="en-GB" sz="2500" dirty="0" err="1" smtClean="0"/>
                        <a:t>decatlón</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500" dirty="0" smtClean="0"/>
                        <a:t>la </a:t>
                      </a:r>
                      <a:r>
                        <a:rPr lang="en-GB" sz="2500" dirty="0" err="1" smtClean="0"/>
                        <a:t>esgrima</a:t>
                      </a:r>
                      <a:endParaRPr lang="en-GB" sz="25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GB" sz="2200" dirty="0" smtClean="0"/>
                        <a:t>la </a:t>
                      </a:r>
                      <a:r>
                        <a:rPr lang="en-GB" sz="2200" dirty="0" err="1" smtClean="0"/>
                        <a:t>escalada</a:t>
                      </a:r>
                      <a:endParaRPr lang="en-GB" sz="2200" dirty="0"/>
                    </a:p>
                  </a:txBody>
                  <a:tcPr marL="82944" marR="82944" marT="41476" marB="41476"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511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9266" name="TextBox 2"/>
          <p:cNvSpPr txBox="1">
            <a:spLocks noChangeArrowheads="1"/>
          </p:cNvSpPr>
          <p:nvPr/>
        </p:nvSpPr>
        <p:spPr bwMode="auto">
          <a:xfrm>
            <a:off x="468313" y="-26988"/>
            <a:ext cx="8477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l" eaLnBrk="1" hangingPunct="1"/>
            <a:r>
              <a:rPr lang="en-GB" sz="7200" b="1" dirty="0">
                <a:solidFill>
                  <a:srgbClr val="FFFFFF"/>
                </a:solidFill>
                <a:latin typeface="Arial" charset="0"/>
                <a:cs typeface="Arial" charset="0"/>
              </a:rPr>
              <a:t>¿</a:t>
            </a:r>
            <a:r>
              <a:rPr lang="en-GB" sz="7200" b="1" dirty="0" err="1">
                <a:solidFill>
                  <a:srgbClr val="FFFFFF"/>
                </a:solidFill>
                <a:latin typeface="Arial" charset="0"/>
                <a:cs typeface="Arial" charset="0"/>
              </a:rPr>
              <a:t>Qué</a:t>
            </a:r>
            <a:r>
              <a:rPr lang="en-GB" sz="7200" b="1" dirty="0">
                <a:solidFill>
                  <a:srgbClr val="FFFFFF"/>
                </a:solidFill>
                <a:latin typeface="Arial" charset="0"/>
                <a:cs typeface="Arial" charset="0"/>
              </a:rPr>
              <a:t> </a:t>
            </a:r>
            <a:r>
              <a:rPr lang="en-GB" sz="7200" b="1" dirty="0" err="1">
                <a:solidFill>
                  <a:srgbClr val="FFFFFF"/>
                </a:solidFill>
                <a:latin typeface="Arial" charset="0"/>
                <a:cs typeface="Arial" charset="0"/>
              </a:rPr>
              <a:t>deporte</a:t>
            </a:r>
            <a:r>
              <a:rPr lang="en-GB" sz="7200" b="1" dirty="0">
                <a:solidFill>
                  <a:srgbClr val="FFFFFF"/>
                </a:solidFill>
                <a:latin typeface="Arial" charset="0"/>
                <a:cs typeface="Arial" charset="0"/>
              </a:rPr>
              <a:t> </a:t>
            </a:r>
            <a:r>
              <a:rPr lang="en-GB" sz="7200" b="1" dirty="0" err="1">
                <a:solidFill>
                  <a:srgbClr val="FFFFFF"/>
                </a:solidFill>
                <a:latin typeface="Arial" charset="0"/>
                <a:cs typeface="Arial" charset="0"/>
              </a:rPr>
              <a:t>es</a:t>
            </a:r>
            <a:r>
              <a:rPr lang="en-GB" sz="7200" b="1" dirty="0">
                <a:solidFill>
                  <a:srgbClr val="FFFFFF"/>
                </a:solidFill>
                <a:latin typeface="Arial" charset="0"/>
                <a:cs typeface="Arial" charset="0"/>
              </a:rPr>
              <a:t>?</a:t>
            </a:r>
          </a:p>
        </p:txBody>
      </p:sp>
      <p:sp>
        <p:nvSpPr>
          <p:cNvPr id="371715" name="TextBox 2"/>
          <p:cNvSpPr txBox="1">
            <a:spLocks noChangeArrowheads="1"/>
          </p:cNvSpPr>
          <p:nvPr/>
        </p:nvSpPr>
        <p:spPr bwMode="auto">
          <a:xfrm>
            <a:off x="396875" y="5859463"/>
            <a:ext cx="8351838"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l" eaLnBrk="1" hangingPunct="1"/>
            <a:r>
              <a:rPr lang="en-GB" sz="6600" b="1">
                <a:solidFill>
                  <a:srgbClr val="FFFFFF"/>
                </a:solidFill>
                <a:latin typeface="Arial" charset="0"/>
                <a:cs typeface="Arial" charset="0"/>
              </a:rPr>
              <a:t>El pok-ta-pok</a:t>
            </a:r>
          </a:p>
        </p:txBody>
      </p:sp>
      <p:sp>
        <p:nvSpPr>
          <p:cNvPr id="12" name="Content Placeholder 11"/>
          <p:cNvSpPr>
            <a:spLocks noGrp="1"/>
          </p:cNvSpPr>
          <p:nvPr>
            <p:ph idx="1"/>
          </p:nvPr>
        </p:nvSpPr>
        <p:spPr>
          <a:xfrm>
            <a:off x="457200" y="1162050"/>
            <a:ext cx="8229600" cy="4964113"/>
          </a:xfrm>
        </p:spPr>
        <p:txBody>
          <a:bodyPr>
            <a:normAutofit lnSpcReduction="10000"/>
          </a:bodyPr>
          <a:lstStyle/>
          <a:p>
            <a:r>
              <a:rPr lang="en-GB" b="1" dirty="0" smtClean="0">
                <a:solidFill>
                  <a:srgbClr val="FFFFFF"/>
                </a:solidFill>
                <a:latin typeface="Arial Narrow" pitchFamily="34" charset="0"/>
              </a:rPr>
              <a:t>Era un </a:t>
            </a:r>
            <a:r>
              <a:rPr lang="en-GB" b="1" dirty="0" err="1" smtClean="0">
                <a:solidFill>
                  <a:srgbClr val="FFFFFF"/>
                </a:solidFill>
                <a:latin typeface="Arial Narrow" pitchFamily="34" charset="0"/>
              </a:rPr>
              <a:t>deporte</a:t>
            </a:r>
            <a:r>
              <a:rPr lang="en-GB" b="1" dirty="0" smtClean="0">
                <a:solidFill>
                  <a:srgbClr val="FFFFFF"/>
                </a:solidFill>
                <a:latin typeface="Arial Narrow" pitchFamily="34" charset="0"/>
              </a:rPr>
              <a:t> de </a:t>
            </a:r>
            <a:r>
              <a:rPr lang="en-GB" b="1" dirty="0" err="1" smtClean="0">
                <a:solidFill>
                  <a:srgbClr val="FFFFFF"/>
                </a:solidFill>
                <a:latin typeface="Arial Narrow" pitchFamily="34" charset="0"/>
              </a:rPr>
              <a:t>equipo</a:t>
            </a:r>
            <a:r>
              <a:rPr lang="en-GB" b="1" dirty="0" smtClean="0">
                <a:solidFill>
                  <a:srgbClr val="FFFFFF"/>
                </a:solidFill>
                <a:latin typeface="Arial Narrow" pitchFamily="34" charset="0"/>
              </a:rPr>
              <a:t>.</a:t>
            </a:r>
          </a:p>
          <a:p>
            <a:r>
              <a:rPr lang="en-GB" b="1" dirty="0" err="1" smtClean="0">
                <a:solidFill>
                  <a:srgbClr val="FFFFFF"/>
                </a:solidFill>
                <a:latin typeface="Arial Narrow" pitchFamily="34" charset="0"/>
              </a:rPr>
              <a:t>Había</a:t>
            </a:r>
            <a:r>
              <a:rPr lang="en-GB" b="1" dirty="0" smtClean="0">
                <a:solidFill>
                  <a:srgbClr val="FFFFFF"/>
                </a:solidFill>
                <a:latin typeface="Arial Narrow" pitchFamily="34" charset="0"/>
              </a:rPr>
              <a:t> dos </a:t>
            </a:r>
            <a:r>
              <a:rPr lang="en-GB" b="1" dirty="0" err="1" smtClean="0">
                <a:solidFill>
                  <a:srgbClr val="FFFFFF"/>
                </a:solidFill>
                <a:latin typeface="Arial Narrow" pitchFamily="34" charset="0"/>
              </a:rPr>
              <a:t>equipos</a:t>
            </a:r>
            <a:r>
              <a:rPr lang="en-GB" b="1" dirty="0" smtClean="0">
                <a:solidFill>
                  <a:srgbClr val="FFFFFF"/>
                </a:solidFill>
                <a:latin typeface="Arial Narrow" pitchFamily="34" charset="0"/>
              </a:rPr>
              <a:t> con </a:t>
            </a:r>
            <a:r>
              <a:rPr lang="en-GB" b="1" dirty="0" err="1" smtClean="0">
                <a:solidFill>
                  <a:srgbClr val="FFFFFF"/>
                </a:solidFill>
                <a:latin typeface="Arial Narrow" pitchFamily="34" charset="0"/>
              </a:rPr>
              <a:t>diez</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jugadores</a:t>
            </a:r>
            <a:r>
              <a:rPr lang="en-GB" b="1" dirty="0" smtClean="0">
                <a:solidFill>
                  <a:srgbClr val="FFFFFF"/>
                </a:solidFill>
                <a:latin typeface="Arial Narrow" pitchFamily="34" charset="0"/>
              </a:rPr>
              <a:t> en </a:t>
            </a:r>
            <a:r>
              <a:rPr lang="en-GB" b="1" dirty="0" err="1" smtClean="0">
                <a:solidFill>
                  <a:srgbClr val="FFFFFF"/>
                </a:solidFill>
                <a:latin typeface="Arial Narrow" pitchFamily="34" charset="0"/>
              </a:rPr>
              <a:t>cada</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equipo</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Se </a:t>
            </a:r>
            <a:r>
              <a:rPr lang="en-GB" b="1" dirty="0" err="1" smtClean="0">
                <a:solidFill>
                  <a:srgbClr val="FFFFFF"/>
                </a:solidFill>
                <a:latin typeface="Arial Narrow" pitchFamily="34" charset="0"/>
              </a:rPr>
              <a:t>jugaba</a:t>
            </a:r>
            <a:r>
              <a:rPr lang="en-GB" b="1" dirty="0" smtClean="0">
                <a:solidFill>
                  <a:srgbClr val="FFFFFF"/>
                </a:solidFill>
                <a:latin typeface="Arial Narrow" pitchFamily="34" charset="0"/>
              </a:rPr>
              <a:t> con </a:t>
            </a:r>
            <a:r>
              <a:rPr lang="en-GB" b="1" dirty="0" err="1" smtClean="0">
                <a:solidFill>
                  <a:srgbClr val="FFFFFF"/>
                </a:solidFill>
                <a:latin typeface="Arial Narrow" pitchFamily="34" charset="0"/>
              </a:rPr>
              <a:t>una</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pelota</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Se </a:t>
            </a:r>
            <a:r>
              <a:rPr lang="en-GB" b="1" dirty="0" err="1" smtClean="0">
                <a:solidFill>
                  <a:srgbClr val="FFFFFF"/>
                </a:solidFill>
                <a:latin typeface="Arial Narrow" pitchFamily="34" charset="0"/>
              </a:rPr>
              <a:t>jugaba</a:t>
            </a:r>
            <a:r>
              <a:rPr lang="en-GB" b="1" dirty="0" smtClean="0">
                <a:solidFill>
                  <a:srgbClr val="FFFFFF"/>
                </a:solidFill>
                <a:latin typeface="Arial Narrow" pitchFamily="34" charset="0"/>
              </a:rPr>
              <a:t> en un campo especial.</a:t>
            </a:r>
          </a:p>
          <a:p>
            <a:r>
              <a:rPr lang="en-GB" b="1" dirty="0" smtClean="0">
                <a:solidFill>
                  <a:srgbClr val="FFFFFF"/>
                </a:solidFill>
                <a:latin typeface="Arial Narrow" pitchFamily="34" charset="0"/>
              </a:rPr>
              <a:t>El </a:t>
            </a:r>
            <a:r>
              <a:rPr lang="en-GB" b="1" dirty="0" err="1" smtClean="0">
                <a:solidFill>
                  <a:srgbClr val="FFFFFF"/>
                </a:solidFill>
                <a:latin typeface="Arial Narrow" pitchFamily="34" charset="0"/>
              </a:rPr>
              <a:t>objetivo</a:t>
            </a:r>
            <a:r>
              <a:rPr lang="en-GB" b="1" dirty="0" smtClean="0">
                <a:solidFill>
                  <a:srgbClr val="FFFFFF"/>
                </a:solidFill>
                <a:latin typeface="Arial Narrow" pitchFamily="34" charset="0"/>
              </a:rPr>
              <a:t> era </a:t>
            </a:r>
            <a:r>
              <a:rPr lang="en-GB" b="1" dirty="0" err="1" smtClean="0">
                <a:solidFill>
                  <a:srgbClr val="FFFFFF"/>
                </a:solidFill>
                <a:latin typeface="Arial Narrow" pitchFamily="34" charset="0"/>
              </a:rPr>
              <a:t>pasar</a:t>
            </a:r>
            <a:r>
              <a:rPr lang="en-GB" b="1" dirty="0" smtClean="0">
                <a:solidFill>
                  <a:srgbClr val="FFFFFF"/>
                </a:solidFill>
                <a:latin typeface="Arial Narrow" pitchFamily="34" charset="0"/>
              </a:rPr>
              <a:t> la </a:t>
            </a:r>
            <a:r>
              <a:rPr lang="en-GB" b="1" dirty="0" err="1" smtClean="0">
                <a:solidFill>
                  <a:srgbClr val="FFFFFF"/>
                </a:solidFill>
                <a:latin typeface="Arial Narrow" pitchFamily="34" charset="0"/>
              </a:rPr>
              <a:t>pelota</a:t>
            </a:r>
            <a:r>
              <a:rPr lang="en-GB" b="1" dirty="0" smtClean="0">
                <a:solidFill>
                  <a:srgbClr val="FFFFFF"/>
                </a:solidFill>
                <a:latin typeface="Arial Narrow" pitchFamily="34" charset="0"/>
              </a:rPr>
              <a:t> </a:t>
            </a:r>
          </a:p>
          <a:p>
            <a:pPr marL="0" indent="0">
              <a:buNone/>
            </a:pP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por</a:t>
            </a:r>
            <a:r>
              <a:rPr lang="en-GB" b="1" dirty="0" smtClean="0">
                <a:solidFill>
                  <a:srgbClr val="FFFFFF"/>
                </a:solidFill>
                <a:latin typeface="Arial Narrow" pitchFamily="34" charset="0"/>
              </a:rPr>
              <a:t> un </a:t>
            </a:r>
            <a:r>
              <a:rPr lang="en-GB" b="1" dirty="0" err="1" smtClean="0">
                <a:solidFill>
                  <a:srgbClr val="FFFFFF"/>
                </a:solidFill>
                <a:latin typeface="Arial Narrow" pitchFamily="34" charset="0"/>
              </a:rPr>
              <a:t>arco</a:t>
            </a:r>
            <a:r>
              <a:rPr lang="en-GB" b="1" dirty="0" smtClean="0">
                <a:solidFill>
                  <a:srgbClr val="FFFFFF"/>
                </a:solidFill>
                <a:latin typeface="Arial Narrow" pitchFamily="34" charset="0"/>
              </a:rPr>
              <a:t> sin </a:t>
            </a:r>
            <a:r>
              <a:rPr lang="en-GB" b="1" dirty="0" err="1" smtClean="0">
                <a:solidFill>
                  <a:srgbClr val="FFFFFF"/>
                </a:solidFill>
                <a:latin typeface="Arial Narrow" pitchFamily="34" charset="0"/>
              </a:rPr>
              <a:t>usar</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las</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manos</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Los </a:t>
            </a:r>
            <a:r>
              <a:rPr lang="en-GB" b="1" dirty="0" err="1" smtClean="0">
                <a:solidFill>
                  <a:srgbClr val="FFFFFF"/>
                </a:solidFill>
                <a:latin typeface="Arial Narrow" pitchFamily="34" charset="0"/>
              </a:rPr>
              <a:t>perdedores</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fueron</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decapitados</a:t>
            </a:r>
            <a:r>
              <a:rPr lang="en-GB" b="1" dirty="0" smtClean="0">
                <a:solidFill>
                  <a:srgbClr val="FFFFFF"/>
                </a:solidFill>
                <a:latin typeface="Arial Narrow" pitchFamily="34" charset="0"/>
              </a:rPr>
              <a:t>.</a:t>
            </a:r>
          </a:p>
          <a:p>
            <a:r>
              <a:rPr lang="en-GB" b="1" dirty="0" err="1" smtClean="0">
                <a:solidFill>
                  <a:srgbClr val="FFFFFF"/>
                </a:solidFill>
                <a:latin typeface="Arial Narrow" pitchFamily="34" charset="0"/>
              </a:rPr>
              <a:t>Generalmente</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eran</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prisioneros</a:t>
            </a:r>
            <a:r>
              <a:rPr lang="en-GB" b="1" dirty="0" smtClean="0">
                <a:solidFill>
                  <a:srgbClr val="FFFFFF"/>
                </a:solidFill>
                <a:latin typeface="Arial Narrow" pitchFamily="34" charset="0"/>
              </a:rPr>
              <a:t> de </a:t>
            </a:r>
            <a:r>
              <a:rPr lang="en-GB" b="1" dirty="0" err="1" smtClean="0">
                <a:solidFill>
                  <a:srgbClr val="FFFFFF"/>
                </a:solidFill>
                <a:latin typeface="Arial Narrow" pitchFamily="34" charset="0"/>
              </a:rPr>
              <a:t>guerra</a:t>
            </a:r>
            <a:r>
              <a:rPr lang="en-GB" b="1" dirty="0" smtClean="0">
                <a:solidFill>
                  <a:srgbClr val="FFFFFF"/>
                </a:solidFill>
                <a:latin typeface="Arial Narrow" pitchFamily="34" charset="0"/>
              </a:rPr>
              <a:t>.</a:t>
            </a:r>
          </a:p>
          <a:p>
            <a:endParaRPr lang="fr-FR" dirty="0"/>
          </a:p>
        </p:txBody>
      </p:sp>
      <p:pic>
        <p:nvPicPr>
          <p:cNvPr id="371742" name="Picture 30" descr="pelota-maya"/>
          <p:cNvPicPr>
            <a:picLocks noChangeAspect="1" noChangeArrowheads="1"/>
          </p:cNvPicPr>
          <p:nvPr/>
        </p:nvPicPr>
        <p:blipFill>
          <a:blip r:embed="rId3">
            <a:extLst>
              <a:ext uri="{28A0092B-C50C-407E-A947-70E740481C1C}">
                <a14:useLocalDpi xmlns:a14="http://schemas.microsoft.com/office/drawing/2010/main" val="0"/>
              </a:ext>
            </a:extLst>
          </a:blip>
          <a:srcRect l="5699" r="3745"/>
          <a:stretch>
            <a:fillRect/>
          </a:stretch>
        </p:blipFill>
        <p:spPr bwMode="auto">
          <a:xfrm>
            <a:off x="6228184" y="2276872"/>
            <a:ext cx="2853555"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025107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500"/>
                                        <p:tgtEl>
                                          <p:spTgt spid="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fade">
                                      <p:cBhvr>
                                        <p:cTn id="37" dur="500"/>
                                        <p:tgtEl>
                                          <p:spTgt spid="1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500"/>
                                        <p:tgtEl>
                                          <p:spTgt spid="12">
                                            <p:txEl>
                                              <p:pRg st="7" end="7"/>
                                            </p:txEl>
                                          </p:spTgt>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371742"/>
                                        </p:tgtEl>
                                        <p:attrNameLst>
                                          <p:attrName>style.visibility</p:attrName>
                                        </p:attrNameLst>
                                      </p:cBhvr>
                                      <p:to>
                                        <p:strVal val="visible"/>
                                      </p:to>
                                    </p:set>
                                    <p:animEffect transition="in" filter="fade">
                                      <p:cBhvr>
                                        <p:cTn id="46" dur="500"/>
                                        <p:tgtEl>
                                          <p:spTgt spid="371742"/>
                                        </p:tgtEl>
                                      </p:cBhvr>
                                    </p:animEffect>
                                  </p:childTnLst>
                                </p:cTn>
                              </p:par>
                            </p:childTnLst>
                          </p:cTn>
                        </p:par>
                        <p:par>
                          <p:cTn id="47" fill="hold" nodeType="afterGroup">
                            <p:stCondLst>
                              <p:cond delay="1000"/>
                            </p:stCondLst>
                            <p:childTnLst>
                              <p:par>
                                <p:cTn id="48" presetID="29" presetClass="entr" presetSubtype="0" fill="hold" grpId="0" nodeType="afterEffect">
                                  <p:stCondLst>
                                    <p:cond delay="0"/>
                                  </p:stCondLst>
                                  <p:childTnLst>
                                    <p:set>
                                      <p:cBhvr>
                                        <p:cTn id="49" dur="1" fill="hold">
                                          <p:stCondLst>
                                            <p:cond delay="0"/>
                                          </p:stCondLst>
                                        </p:cTn>
                                        <p:tgtEl>
                                          <p:spTgt spid="371715"/>
                                        </p:tgtEl>
                                        <p:attrNameLst>
                                          <p:attrName>style.visibility</p:attrName>
                                        </p:attrNameLst>
                                      </p:cBhvr>
                                      <p:to>
                                        <p:strVal val="visible"/>
                                      </p:to>
                                    </p:set>
                                    <p:anim calcmode="lin" valueType="num">
                                      <p:cBhvr>
                                        <p:cTn id="50" dur="500" fill="hold"/>
                                        <p:tgtEl>
                                          <p:spTgt spid="371715"/>
                                        </p:tgtEl>
                                        <p:attrNameLst>
                                          <p:attrName>ppt_x</p:attrName>
                                        </p:attrNameLst>
                                      </p:cBhvr>
                                      <p:tavLst>
                                        <p:tav tm="0">
                                          <p:val>
                                            <p:strVal val="#ppt_x-.2"/>
                                          </p:val>
                                        </p:tav>
                                        <p:tav tm="100000">
                                          <p:val>
                                            <p:strVal val="#ppt_x"/>
                                          </p:val>
                                        </p:tav>
                                      </p:tavLst>
                                    </p:anim>
                                    <p:anim calcmode="lin" valueType="num">
                                      <p:cBhvr>
                                        <p:cTn id="51" dur="500" fill="hold"/>
                                        <p:tgtEl>
                                          <p:spTgt spid="371715"/>
                                        </p:tgtEl>
                                        <p:attrNameLst>
                                          <p:attrName>ppt_y</p:attrName>
                                        </p:attrNameLst>
                                      </p:cBhvr>
                                      <p:tavLst>
                                        <p:tav tm="0">
                                          <p:val>
                                            <p:strVal val="#ppt_y"/>
                                          </p:val>
                                        </p:tav>
                                        <p:tav tm="100000">
                                          <p:val>
                                            <p:strVal val="#ppt_y"/>
                                          </p:val>
                                        </p:tav>
                                      </p:tavLst>
                                    </p:anim>
                                    <p:animEffect transition="in" filter="wipe(right)" prLst="gradientSize: 0.1">
                                      <p:cBhvr>
                                        <p:cTn id="52" dur="500"/>
                                        <p:tgtEl>
                                          <p:spTgt spid="371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496944" cy="400110"/>
          </a:xfrm>
          <a:prstGeom prst="rect">
            <a:avLst/>
          </a:prstGeom>
          <a:noFill/>
        </p:spPr>
        <p:txBody>
          <a:bodyPr wrap="square" rtlCol="0">
            <a:spAutoFit/>
          </a:bodyPr>
          <a:lstStyle/>
          <a:p>
            <a:r>
              <a:rPr lang="en-GB" sz="2000" b="1" dirty="0" smtClean="0"/>
              <a:t>Nuevo </a:t>
            </a:r>
            <a:r>
              <a:rPr lang="en-GB" sz="2000" b="1" dirty="0" err="1" smtClean="0"/>
              <a:t>deporte</a:t>
            </a:r>
            <a:r>
              <a:rPr lang="en-GB" sz="2000" b="1" dirty="0" smtClean="0"/>
              <a:t> </a:t>
            </a:r>
            <a:r>
              <a:rPr lang="en-GB" sz="2000" b="1" dirty="0" err="1" smtClean="0"/>
              <a:t>para</a:t>
            </a:r>
            <a:r>
              <a:rPr lang="en-GB" sz="2000" b="1" dirty="0" smtClean="0"/>
              <a:t> los </a:t>
            </a:r>
            <a:r>
              <a:rPr lang="en-GB" sz="2000" b="1" dirty="0" err="1" smtClean="0"/>
              <a:t>Juegos</a:t>
            </a:r>
            <a:r>
              <a:rPr lang="en-GB" sz="2000" b="1" dirty="0" smtClean="0"/>
              <a:t> </a:t>
            </a:r>
            <a:r>
              <a:rPr lang="en-GB" sz="2000" b="1" dirty="0" err="1" smtClean="0"/>
              <a:t>Olímpicos</a:t>
            </a:r>
            <a:r>
              <a:rPr lang="en-GB" sz="2000" b="1" dirty="0" smtClean="0"/>
              <a:t> en Río de Janeiro, 2016.</a:t>
            </a:r>
            <a:endParaRPr lang="fr-FR" sz="2000" b="1" dirty="0"/>
          </a:p>
        </p:txBody>
      </p:sp>
      <p:sp>
        <p:nvSpPr>
          <p:cNvPr id="5" name="Rectangle 4"/>
          <p:cNvSpPr/>
          <p:nvPr/>
        </p:nvSpPr>
        <p:spPr>
          <a:xfrm>
            <a:off x="323528" y="636259"/>
            <a:ext cx="8280920" cy="2031325"/>
          </a:xfrm>
          <a:prstGeom prst="rect">
            <a:avLst/>
          </a:prstGeom>
        </p:spPr>
        <p:txBody>
          <a:bodyPr wrap="square">
            <a:spAutoFit/>
          </a:bodyPr>
          <a:lstStyle/>
          <a:p>
            <a:r>
              <a:rPr lang="en-GB" baseline="0" dirty="0" smtClean="0"/>
              <a:t>Every four years new sports are added to the Olympics and some are dropped.</a:t>
            </a:r>
            <a:r>
              <a:rPr lang="en-GB" dirty="0" smtClean="0"/>
              <a:t>  In 2016 organisers plan to revive the ancient sport of </a:t>
            </a:r>
            <a:r>
              <a:rPr lang="en-GB" dirty="0" err="1" smtClean="0"/>
              <a:t>Pok</a:t>
            </a:r>
            <a:r>
              <a:rPr lang="en-GB" dirty="0" smtClean="0"/>
              <a:t>-ta-</a:t>
            </a:r>
            <a:r>
              <a:rPr lang="en-GB" dirty="0" err="1" smtClean="0"/>
              <a:t>pok</a:t>
            </a:r>
            <a:r>
              <a:rPr lang="en-GB" dirty="0" smtClean="0"/>
              <a:t>.  You have been asked to write a description of the sport for the 2016 Olympics website.  You can use the old text to help you but you must change the tense of the verbs.  It would also be good to write the text as a paragraph with linking words and to add some positive opinions to encourage the public to follow the sport.  You also need to say which sport will be dropped to make room for </a:t>
            </a:r>
            <a:r>
              <a:rPr lang="en-GB" dirty="0" err="1" smtClean="0"/>
              <a:t>Pok</a:t>
            </a:r>
            <a:r>
              <a:rPr lang="en-GB" dirty="0" smtClean="0"/>
              <a:t>-ta-</a:t>
            </a:r>
            <a:r>
              <a:rPr lang="en-GB" dirty="0" err="1" smtClean="0"/>
              <a:t>pok</a:t>
            </a:r>
            <a:r>
              <a:rPr lang="en-GB" dirty="0" smtClean="0"/>
              <a:t> and give a reason why.</a:t>
            </a:r>
            <a:endParaRPr lang="fr-FR" dirty="0"/>
          </a:p>
        </p:txBody>
      </p:sp>
      <p:sp>
        <p:nvSpPr>
          <p:cNvPr id="6" name="Rectangle 5"/>
          <p:cNvSpPr/>
          <p:nvPr/>
        </p:nvSpPr>
        <p:spPr>
          <a:xfrm>
            <a:off x="467544" y="3356992"/>
            <a:ext cx="4572000" cy="2862322"/>
          </a:xfrm>
          <a:prstGeom prst="rect">
            <a:avLst/>
          </a:prstGeom>
        </p:spPr>
        <p:txBody>
          <a:bodyPr>
            <a:spAutoFit/>
          </a:bodyPr>
          <a:lstStyle/>
          <a:p>
            <a:pPr marL="285750" indent="-285750">
              <a:buFont typeface="Arial" pitchFamily="34" charset="0"/>
              <a:buChar char="•"/>
            </a:pPr>
            <a:r>
              <a:rPr lang="en-GB" dirty="0" smtClean="0">
                <a:latin typeface="Arial" pitchFamily="34" charset="0"/>
                <a:cs typeface="Arial" pitchFamily="34" charset="0"/>
              </a:rPr>
              <a:t>Era un </a:t>
            </a:r>
            <a:r>
              <a:rPr lang="en-GB" dirty="0" err="1" smtClean="0">
                <a:latin typeface="Arial" pitchFamily="34" charset="0"/>
                <a:cs typeface="Arial" pitchFamily="34" charset="0"/>
              </a:rPr>
              <a:t>deporte</a:t>
            </a:r>
            <a:r>
              <a:rPr lang="en-GB" dirty="0" smtClean="0">
                <a:latin typeface="Arial" pitchFamily="34" charset="0"/>
                <a:cs typeface="Arial" pitchFamily="34" charset="0"/>
              </a:rPr>
              <a:t> de </a:t>
            </a:r>
            <a:r>
              <a:rPr lang="en-GB" dirty="0" err="1" smtClean="0">
                <a:latin typeface="Arial" pitchFamily="34" charset="0"/>
                <a:cs typeface="Arial" pitchFamily="34" charset="0"/>
              </a:rPr>
              <a:t>equipo</a:t>
            </a:r>
            <a:r>
              <a:rPr lang="en-GB" dirty="0" smtClean="0">
                <a:latin typeface="Arial" pitchFamily="34" charset="0"/>
                <a:cs typeface="Arial" pitchFamily="34" charset="0"/>
              </a:rPr>
              <a:t>.</a:t>
            </a:r>
          </a:p>
          <a:p>
            <a:pPr marL="285750" indent="-285750">
              <a:buFont typeface="Arial" pitchFamily="34" charset="0"/>
              <a:buChar char="•"/>
            </a:pPr>
            <a:r>
              <a:rPr lang="en-GB" dirty="0" err="1" smtClean="0">
                <a:latin typeface="Arial" pitchFamily="34" charset="0"/>
                <a:cs typeface="Arial" pitchFamily="34" charset="0"/>
              </a:rPr>
              <a:t>Había</a:t>
            </a:r>
            <a:r>
              <a:rPr lang="en-GB" dirty="0" smtClean="0">
                <a:latin typeface="Arial" pitchFamily="34" charset="0"/>
                <a:cs typeface="Arial" pitchFamily="34" charset="0"/>
              </a:rPr>
              <a:t> dos </a:t>
            </a:r>
            <a:r>
              <a:rPr lang="en-GB" dirty="0" err="1" smtClean="0">
                <a:latin typeface="Arial" pitchFamily="34" charset="0"/>
                <a:cs typeface="Arial" pitchFamily="34" charset="0"/>
              </a:rPr>
              <a:t>equipos</a:t>
            </a:r>
            <a:r>
              <a:rPr lang="en-GB" dirty="0" smtClean="0">
                <a:latin typeface="Arial" pitchFamily="34" charset="0"/>
                <a:cs typeface="Arial" pitchFamily="34" charset="0"/>
              </a:rPr>
              <a:t> con </a:t>
            </a:r>
            <a:r>
              <a:rPr lang="en-GB" dirty="0" err="1" smtClean="0">
                <a:latin typeface="Arial" pitchFamily="34" charset="0"/>
                <a:cs typeface="Arial" pitchFamily="34" charset="0"/>
              </a:rPr>
              <a:t>diez</a:t>
            </a:r>
            <a:r>
              <a:rPr lang="en-GB" dirty="0" smtClean="0">
                <a:latin typeface="Arial" pitchFamily="34" charset="0"/>
                <a:cs typeface="Arial" pitchFamily="34" charset="0"/>
              </a:rPr>
              <a:t> </a:t>
            </a:r>
            <a:r>
              <a:rPr lang="en-GB" dirty="0" err="1" smtClean="0">
                <a:latin typeface="Arial" pitchFamily="34" charset="0"/>
                <a:cs typeface="Arial" pitchFamily="34" charset="0"/>
              </a:rPr>
              <a:t>jugadores</a:t>
            </a:r>
            <a:r>
              <a:rPr lang="en-GB" dirty="0" smtClean="0">
                <a:latin typeface="Arial" pitchFamily="34" charset="0"/>
                <a:cs typeface="Arial" pitchFamily="34" charset="0"/>
              </a:rPr>
              <a:t> en </a:t>
            </a:r>
            <a:r>
              <a:rPr lang="en-GB" dirty="0" err="1" smtClean="0">
                <a:latin typeface="Arial" pitchFamily="34" charset="0"/>
                <a:cs typeface="Arial" pitchFamily="34" charset="0"/>
              </a:rPr>
              <a:t>cada</a:t>
            </a:r>
            <a:r>
              <a:rPr lang="en-GB" dirty="0" smtClean="0">
                <a:latin typeface="Arial" pitchFamily="34" charset="0"/>
                <a:cs typeface="Arial" pitchFamily="34" charset="0"/>
              </a:rPr>
              <a:t> </a:t>
            </a:r>
            <a:r>
              <a:rPr lang="en-GB" dirty="0" err="1" smtClean="0">
                <a:latin typeface="Arial" pitchFamily="34" charset="0"/>
                <a:cs typeface="Arial" pitchFamily="34" charset="0"/>
              </a:rPr>
              <a:t>equipo</a:t>
            </a:r>
            <a:r>
              <a:rPr lang="en-GB" dirty="0" smtClean="0">
                <a:latin typeface="Arial" pitchFamily="34" charset="0"/>
                <a:cs typeface="Arial" pitchFamily="34" charset="0"/>
              </a:rPr>
              <a:t>.</a:t>
            </a:r>
          </a:p>
          <a:p>
            <a:pPr marL="285750" indent="-285750">
              <a:buFont typeface="Arial" pitchFamily="34" charset="0"/>
              <a:buChar char="•"/>
            </a:pPr>
            <a:r>
              <a:rPr lang="en-GB" dirty="0" smtClean="0">
                <a:latin typeface="Arial" pitchFamily="34" charset="0"/>
                <a:cs typeface="Arial" pitchFamily="34" charset="0"/>
              </a:rPr>
              <a:t>Se </a:t>
            </a:r>
            <a:r>
              <a:rPr lang="en-GB" dirty="0" err="1" smtClean="0">
                <a:latin typeface="Arial" pitchFamily="34" charset="0"/>
                <a:cs typeface="Arial" pitchFamily="34" charset="0"/>
              </a:rPr>
              <a:t>jugaba</a:t>
            </a:r>
            <a:r>
              <a:rPr lang="en-GB" dirty="0" smtClean="0">
                <a:latin typeface="Arial" pitchFamily="34" charset="0"/>
                <a:cs typeface="Arial" pitchFamily="34" charset="0"/>
              </a:rPr>
              <a:t> con </a:t>
            </a:r>
            <a:r>
              <a:rPr lang="en-GB" dirty="0" err="1" smtClean="0">
                <a:latin typeface="Arial" pitchFamily="34" charset="0"/>
                <a:cs typeface="Arial" pitchFamily="34" charset="0"/>
              </a:rPr>
              <a:t>una</a:t>
            </a:r>
            <a:r>
              <a:rPr lang="en-GB" dirty="0" smtClean="0">
                <a:latin typeface="Arial" pitchFamily="34" charset="0"/>
                <a:cs typeface="Arial" pitchFamily="34" charset="0"/>
              </a:rPr>
              <a:t> </a:t>
            </a:r>
            <a:r>
              <a:rPr lang="en-GB" dirty="0" err="1" smtClean="0">
                <a:latin typeface="Arial" pitchFamily="34" charset="0"/>
                <a:cs typeface="Arial" pitchFamily="34" charset="0"/>
              </a:rPr>
              <a:t>pelota</a:t>
            </a:r>
            <a:r>
              <a:rPr lang="en-GB" dirty="0" smtClean="0">
                <a:latin typeface="Arial" pitchFamily="34" charset="0"/>
                <a:cs typeface="Arial" pitchFamily="34" charset="0"/>
              </a:rPr>
              <a:t>.</a:t>
            </a:r>
          </a:p>
          <a:p>
            <a:pPr marL="285750" indent="-285750">
              <a:buFont typeface="Arial" pitchFamily="34" charset="0"/>
              <a:buChar char="•"/>
            </a:pPr>
            <a:r>
              <a:rPr lang="en-GB" dirty="0" smtClean="0">
                <a:latin typeface="Arial" pitchFamily="34" charset="0"/>
                <a:cs typeface="Arial" pitchFamily="34" charset="0"/>
              </a:rPr>
              <a:t>Se </a:t>
            </a:r>
            <a:r>
              <a:rPr lang="en-GB" dirty="0" err="1" smtClean="0">
                <a:latin typeface="Arial" pitchFamily="34" charset="0"/>
                <a:cs typeface="Arial" pitchFamily="34" charset="0"/>
              </a:rPr>
              <a:t>jugaba</a:t>
            </a:r>
            <a:r>
              <a:rPr lang="en-GB" dirty="0" smtClean="0">
                <a:latin typeface="Arial" pitchFamily="34" charset="0"/>
                <a:cs typeface="Arial" pitchFamily="34" charset="0"/>
              </a:rPr>
              <a:t> en un campo especial.</a:t>
            </a:r>
          </a:p>
          <a:p>
            <a:pPr marL="285750" indent="-285750">
              <a:buFont typeface="Arial" pitchFamily="34" charset="0"/>
              <a:buChar char="•"/>
            </a:pPr>
            <a:r>
              <a:rPr lang="en-GB" dirty="0" smtClean="0">
                <a:latin typeface="Arial" pitchFamily="34" charset="0"/>
                <a:cs typeface="Arial" pitchFamily="34" charset="0"/>
              </a:rPr>
              <a:t>El </a:t>
            </a:r>
            <a:r>
              <a:rPr lang="en-GB" dirty="0" err="1" smtClean="0">
                <a:latin typeface="Arial" pitchFamily="34" charset="0"/>
                <a:cs typeface="Arial" pitchFamily="34" charset="0"/>
              </a:rPr>
              <a:t>objetivo</a:t>
            </a:r>
            <a:r>
              <a:rPr lang="en-GB" dirty="0" smtClean="0">
                <a:latin typeface="Arial" pitchFamily="34" charset="0"/>
                <a:cs typeface="Arial" pitchFamily="34" charset="0"/>
              </a:rPr>
              <a:t> era </a:t>
            </a:r>
            <a:r>
              <a:rPr lang="en-GB" dirty="0" err="1" smtClean="0">
                <a:latin typeface="Arial" pitchFamily="34" charset="0"/>
                <a:cs typeface="Arial" pitchFamily="34" charset="0"/>
              </a:rPr>
              <a:t>pasar</a:t>
            </a:r>
            <a:r>
              <a:rPr lang="en-GB" dirty="0" smtClean="0">
                <a:latin typeface="Arial" pitchFamily="34" charset="0"/>
                <a:cs typeface="Arial" pitchFamily="34" charset="0"/>
              </a:rPr>
              <a:t> la </a:t>
            </a:r>
            <a:r>
              <a:rPr lang="en-GB" dirty="0" err="1" smtClean="0">
                <a:latin typeface="Arial" pitchFamily="34" charset="0"/>
                <a:cs typeface="Arial" pitchFamily="34" charset="0"/>
              </a:rPr>
              <a:t>pelota</a:t>
            </a:r>
            <a:r>
              <a:rPr lang="en-GB" dirty="0" smtClean="0">
                <a:latin typeface="Arial" pitchFamily="34" charset="0"/>
                <a:cs typeface="Arial" pitchFamily="34" charset="0"/>
              </a:rPr>
              <a:t> </a:t>
            </a:r>
            <a:r>
              <a:rPr lang="en-GB" dirty="0" err="1" smtClean="0">
                <a:latin typeface="Arial" pitchFamily="34" charset="0"/>
                <a:cs typeface="Arial" pitchFamily="34" charset="0"/>
              </a:rPr>
              <a:t>por</a:t>
            </a:r>
            <a:r>
              <a:rPr lang="en-GB" dirty="0" smtClean="0">
                <a:latin typeface="Arial" pitchFamily="34" charset="0"/>
                <a:cs typeface="Arial" pitchFamily="34" charset="0"/>
              </a:rPr>
              <a:t> un </a:t>
            </a:r>
            <a:r>
              <a:rPr lang="en-GB" dirty="0" err="1" smtClean="0">
                <a:latin typeface="Arial" pitchFamily="34" charset="0"/>
                <a:cs typeface="Arial" pitchFamily="34" charset="0"/>
              </a:rPr>
              <a:t>arco</a:t>
            </a:r>
            <a:r>
              <a:rPr lang="en-GB" dirty="0" smtClean="0">
                <a:latin typeface="Arial" pitchFamily="34" charset="0"/>
                <a:cs typeface="Arial" pitchFamily="34" charset="0"/>
              </a:rPr>
              <a:t> sin </a:t>
            </a:r>
            <a:r>
              <a:rPr lang="en-GB" dirty="0" err="1" smtClean="0">
                <a:latin typeface="Arial" pitchFamily="34" charset="0"/>
                <a:cs typeface="Arial" pitchFamily="34" charset="0"/>
              </a:rPr>
              <a:t>usar</a:t>
            </a:r>
            <a:r>
              <a:rPr lang="en-GB" dirty="0" smtClean="0">
                <a:latin typeface="Arial" pitchFamily="34" charset="0"/>
                <a:cs typeface="Arial" pitchFamily="34" charset="0"/>
              </a:rPr>
              <a:t> </a:t>
            </a:r>
            <a:r>
              <a:rPr lang="en-GB" dirty="0" err="1" smtClean="0">
                <a:latin typeface="Arial" pitchFamily="34" charset="0"/>
                <a:cs typeface="Arial" pitchFamily="34" charset="0"/>
              </a:rPr>
              <a:t>las</a:t>
            </a:r>
            <a:r>
              <a:rPr lang="en-GB" dirty="0" smtClean="0">
                <a:latin typeface="Arial" pitchFamily="34" charset="0"/>
                <a:cs typeface="Arial" pitchFamily="34" charset="0"/>
              </a:rPr>
              <a:t> </a:t>
            </a:r>
            <a:r>
              <a:rPr lang="en-GB" dirty="0" err="1" smtClean="0">
                <a:latin typeface="Arial" pitchFamily="34" charset="0"/>
                <a:cs typeface="Arial" pitchFamily="34" charset="0"/>
              </a:rPr>
              <a:t>manos</a:t>
            </a:r>
            <a:r>
              <a:rPr lang="en-GB" dirty="0" smtClean="0">
                <a:latin typeface="Arial" pitchFamily="34" charset="0"/>
                <a:cs typeface="Arial" pitchFamily="34" charset="0"/>
              </a:rPr>
              <a:t>.</a:t>
            </a:r>
          </a:p>
          <a:p>
            <a:pPr marL="285750" indent="-285750">
              <a:buFont typeface="Arial" pitchFamily="34" charset="0"/>
              <a:buChar char="•"/>
            </a:pPr>
            <a:r>
              <a:rPr lang="en-GB" dirty="0" smtClean="0">
                <a:latin typeface="Arial" pitchFamily="34" charset="0"/>
                <a:cs typeface="Arial" pitchFamily="34" charset="0"/>
              </a:rPr>
              <a:t>Los </a:t>
            </a:r>
            <a:r>
              <a:rPr lang="en-GB" dirty="0" err="1" smtClean="0">
                <a:latin typeface="Arial" pitchFamily="34" charset="0"/>
                <a:cs typeface="Arial" pitchFamily="34" charset="0"/>
              </a:rPr>
              <a:t>perdedores</a:t>
            </a:r>
            <a:r>
              <a:rPr lang="en-GB" dirty="0" smtClean="0">
                <a:latin typeface="Arial" pitchFamily="34" charset="0"/>
                <a:cs typeface="Arial" pitchFamily="34" charset="0"/>
              </a:rPr>
              <a:t> </a:t>
            </a:r>
            <a:r>
              <a:rPr lang="en-GB" dirty="0" err="1" smtClean="0">
                <a:latin typeface="Arial" pitchFamily="34" charset="0"/>
                <a:cs typeface="Arial" pitchFamily="34" charset="0"/>
              </a:rPr>
              <a:t>fueron</a:t>
            </a:r>
            <a:r>
              <a:rPr lang="en-GB" dirty="0" smtClean="0">
                <a:latin typeface="Arial" pitchFamily="34" charset="0"/>
                <a:cs typeface="Arial" pitchFamily="34" charset="0"/>
              </a:rPr>
              <a:t> </a:t>
            </a:r>
            <a:r>
              <a:rPr lang="en-GB" dirty="0" err="1" smtClean="0">
                <a:latin typeface="Arial" pitchFamily="34" charset="0"/>
                <a:cs typeface="Arial" pitchFamily="34" charset="0"/>
              </a:rPr>
              <a:t>decapitados</a:t>
            </a:r>
            <a:r>
              <a:rPr lang="en-GB" dirty="0" smtClean="0">
                <a:latin typeface="Arial" pitchFamily="34" charset="0"/>
                <a:cs typeface="Arial" pitchFamily="34" charset="0"/>
              </a:rPr>
              <a:t>.</a:t>
            </a:r>
          </a:p>
          <a:p>
            <a:pPr marL="285750" indent="-285750">
              <a:buFont typeface="Arial" pitchFamily="34" charset="0"/>
              <a:buChar char="•"/>
            </a:pPr>
            <a:r>
              <a:rPr lang="en-GB" dirty="0" err="1" smtClean="0">
                <a:latin typeface="Arial" pitchFamily="34" charset="0"/>
                <a:cs typeface="Arial" pitchFamily="34" charset="0"/>
              </a:rPr>
              <a:t>Generalmente</a:t>
            </a:r>
            <a:r>
              <a:rPr lang="en-GB" dirty="0" smtClean="0">
                <a:latin typeface="Arial" pitchFamily="34" charset="0"/>
                <a:cs typeface="Arial" pitchFamily="34" charset="0"/>
              </a:rPr>
              <a:t> </a:t>
            </a:r>
            <a:r>
              <a:rPr lang="en-GB" dirty="0" err="1" smtClean="0">
                <a:latin typeface="Arial" pitchFamily="34" charset="0"/>
                <a:cs typeface="Arial" pitchFamily="34" charset="0"/>
              </a:rPr>
              <a:t>eran</a:t>
            </a:r>
            <a:r>
              <a:rPr lang="en-GB" dirty="0" smtClean="0">
                <a:latin typeface="Arial" pitchFamily="34" charset="0"/>
                <a:cs typeface="Arial" pitchFamily="34" charset="0"/>
              </a:rPr>
              <a:t> </a:t>
            </a:r>
            <a:r>
              <a:rPr lang="en-GB" dirty="0" err="1" smtClean="0">
                <a:latin typeface="Arial" pitchFamily="34" charset="0"/>
                <a:cs typeface="Arial" pitchFamily="34" charset="0"/>
              </a:rPr>
              <a:t>prisioneros</a:t>
            </a:r>
            <a:r>
              <a:rPr lang="en-GB" dirty="0" smtClean="0">
                <a:latin typeface="Arial" pitchFamily="34" charset="0"/>
                <a:cs typeface="Arial" pitchFamily="34" charset="0"/>
              </a:rPr>
              <a:t> de </a:t>
            </a:r>
            <a:r>
              <a:rPr lang="en-GB" dirty="0" err="1" smtClean="0">
                <a:latin typeface="Arial" pitchFamily="34" charset="0"/>
                <a:cs typeface="Arial" pitchFamily="34" charset="0"/>
              </a:rPr>
              <a:t>guerra</a:t>
            </a:r>
            <a:r>
              <a:rPr lang="en-GB" dirty="0" smtClean="0">
                <a:latin typeface="Arial" pitchFamily="34" charset="0"/>
                <a:cs typeface="Arial" pitchFamily="34" charset="0"/>
              </a:rPr>
              <a:t>.</a:t>
            </a:r>
          </a:p>
        </p:txBody>
      </p:sp>
      <p:pic>
        <p:nvPicPr>
          <p:cNvPr id="7" name="Picture 30" descr="pelota-maya"/>
          <p:cNvPicPr>
            <a:picLocks noChangeAspect="1" noChangeArrowheads="1"/>
          </p:cNvPicPr>
          <p:nvPr/>
        </p:nvPicPr>
        <p:blipFill>
          <a:blip r:embed="rId2" cstate="print">
            <a:extLst>
              <a:ext uri="{28A0092B-C50C-407E-A947-70E740481C1C}">
                <a14:useLocalDpi xmlns:a14="http://schemas.microsoft.com/office/drawing/2010/main" val="0"/>
              </a:ext>
            </a:extLst>
          </a:blip>
          <a:srcRect l="5699" r="3745"/>
          <a:stretch>
            <a:fillRect/>
          </a:stretch>
        </p:blipFill>
        <p:spPr bwMode="auto">
          <a:xfrm>
            <a:off x="6326957" y="2409857"/>
            <a:ext cx="2421507" cy="18942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8" name="TextBox 7"/>
          <p:cNvSpPr txBox="1"/>
          <p:nvPr/>
        </p:nvSpPr>
        <p:spPr>
          <a:xfrm>
            <a:off x="450347" y="2886702"/>
            <a:ext cx="3312368" cy="461665"/>
          </a:xfrm>
          <a:prstGeom prst="rect">
            <a:avLst/>
          </a:prstGeom>
          <a:noFill/>
        </p:spPr>
        <p:txBody>
          <a:bodyPr wrap="square" rtlCol="0">
            <a:spAutoFit/>
          </a:bodyPr>
          <a:lstStyle/>
          <a:p>
            <a:r>
              <a:rPr lang="en-GB" sz="2400" b="1" u="sng" dirty="0" smtClean="0"/>
              <a:t>El </a:t>
            </a:r>
            <a:r>
              <a:rPr lang="en-GB" sz="2400" b="1" u="sng" dirty="0" err="1" smtClean="0"/>
              <a:t>pok</a:t>
            </a:r>
            <a:r>
              <a:rPr lang="en-GB" sz="2400" b="1" u="sng" dirty="0" smtClean="0"/>
              <a:t>-ta-</a:t>
            </a:r>
            <a:r>
              <a:rPr lang="en-GB" sz="2400" b="1" u="sng" dirty="0" err="1" smtClean="0"/>
              <a:t>pok</a:t>
            </a:r>
            <a:endParaRPr lang="fr-FR" sz="2400" b="1" u="sng" dirty="0"/>
          </a:p>
        </p:txBody>
      </p:sp>
      <p:pic>
        <p:nvPicPr>
          <p:cNvPr id="9" name="Picture 2" descr="y1p5mwgaowufbc09nsmkctm9ip5m-woj_kossk9cfzfi-imv08m6-vqp0zkx9wthu95lfrnygrqcsscxmmexfjm7q"/>
          <p:cNvPicPr>
            <a:picLocks noChangeAspect="1" noChangeArrowheads="1"/>
          </p:cNvPicPr>
          <p:nvPr/>
        </p:nvPicPr>
        <p:blipFill>
          <a:blip r:embed="rId3">
            <a:extLst>
              <a:ext uri="{28A0092B-C50C-407E-A947-70E740481C1C}">
                <a14:useLocalDpi xmlns:a14="http://schemas.microsoft.com/office/drawing/2010/main" val="0"/>
              </a:ext>
            </a:extLst>
          </a:blip>
          <a:srcRect b="17940"/>
          <a:stretch>
            <a:fillRect/>
          </a:stretch>
        </p:blipFill>
        <p:spPr bwMode="auto">
          <a:xfrm>
            <a:off x="4679701" y="4596306"/>
            <a:ext cx="2520901" cy="19306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4367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896526"/>
            <a:ext cx="7992888" cy="51247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3275856" y="116632"/>
            <a:ext cx="3096344" cy="707886"/>
          </a:xfrm>
          <a:prstGeom prst="rect">
            <a:avLst/>
          </a:prstGeom>
          <a:noFill/>
        </p:spPr>
        <p:txBody>
          <a:bodyPr wrap="square" rtlCol="0">
            <a:spAutoFit/>
          </a:bodyPr>
          <a:lstStyle/>
          <a:p>
            <a:r>
              <a:rPr lang="en-GB" sz="4000" b="1" dirty="0" err="1" smtClean="0">
                <a:latin typeface="Calibri" pitchFamily="34" charset="0"/>
                <a:cs typeface="Calibri" pitchFamily="34" charset="0"/>
              </a:rPr>
              <a:t>Vocabulario</a:t>
            </a:r>
            <a:endParaRPr lang="en-GB" sz="4000" b="1" dirty="0">
              <a:latin typeface="Calibri" pitchFamily="34" charset="0"/>
              <a:cs typeface="Calibri" pitchFamily="34" charset="0"/>
            </a:endParaRPr>
          </a:p>
        </p:txBody>
      </p:sp>
      <p:sp>
        <p:nvSpPr>
          <p:cNvPr id="3" name="TextBox 2"/>
          <p:cNvSpPr txBox="1"/>
          <p:nvPr/>
        </p:nvSpPr>
        <p:spPr>
          <a:xfrm>
            <a:off x="966266" y="1340768"/>
            <a:ext cx="4325813" cy="5078313"/>
          </a:xfrm>
          <a:prstGeom prst="rect">
            <a:avLst/>
          </a:prstGeom>
          <a:noFill/>
        </p:spPr>
        <p:txBody>
          <a:bodyPr wrap="square" rtlCol="0">
            <a:spAutoFit/>
          </a:bodyPr>
          <a:lstStyle/>
          <a:p>
            <a:r>
              <a:rPr lang="en-GB" sz="3600" dirty="0" smtClean="0">
                <a:latin typeface="Calibri" pitchFamily="34" charset="0"/>
                <a:cs typeface="Calibri" pitchFamily="34" charset="0"/>
              </a:rPr>
              <a:t>1. sportsperson</a:t>
            </a:r>
          </a:p>
          <a:p>
            <a:r>
              <a:rPr lang="en-GB" sz="3600" dirty="0" smtClean="0">
                <a:latin typeface="Calibri" pitchFamily="34" charset="0"/>
                <a:cs typeface="Calibri" pitchFamily="34" charset="0"/>
              </a:rPr>
              <a:t>2. player</a:t>
            </a:r>
          </a:p>
          <a:p>
            <a:r>
              <a:rPr lang="en-GB" sz="3600" dirty="0" smtClean="0">
                <a:latin typeface="Calibri" pitchFamily="34" charset="0"/>
                <a:cs typeface="Calibri" pitchFamily="34" charset="0"/>
              </a:rPr>
              <a:t>3. </a:t>
            </a:r>
            <a:r>
              <a:rPr lang="en-GB" sz="3600" dirty="0">
                <a:latin typeface="Calibri" pitchFamily="34" charset="0"/>
                <a:cs typeface="Calibri" pitchFamily="34" charset="0"/>
              </a:rPr>
              <a:t>y</a:t>
            </a:r>
            <a:r>
              <a:rPr lang="en-GB" sz="3600" dirty="0" smtClean="0">
                <a:latin typeface="Calibri" pitchFamily="34" charset="0"/>
                <a:cs typeface="Calibri" pitchFamily="34" charset="0"/>
              </a:rPr>
              <a:t>oung people</a:t>
            </a:r>
          </a:p>
          <a:p>
            <a:r>
              <a:rPr lang="en-GB" sz="3600" dirty="0" smtClean="0">
                <a:latin typeface="Calibri" pitchFamily="34" charset="0"/>
                <a:cs typeface="Calibri" pitchFamily="34" charset="0"/>
              </a:rPr>
              <a:t>4. team</a:t>
            </a:r>
          </a:p>
          <a:p>
            <a:r>
              <a:rPr lang="en-GB" sz="3600" dirty="0" smtClean="0">
                <a:latin typeface="Calibri" pitchFamily="34" charset="0"/>
                <a:cs typeface="Calibri" pitchFamily="34" charset="0"/>
              </a:rPr>
              <a:t>5. </a:t>
            </a:r>
            <a:r>
              <a:rPr lang="en-GB" sz="3600" dirty="0">
                <a:latin typeface="Calibri" pitchFamily="34" charset="0"/>
                <a:cs typeface="Calibri" pitchFamily="34" charset="0"/>
              </a:rPr>
              <a:t>t</a:t>
            </a:r>
            <a:r>
              <a:rPr lang="en-GB" sz="3600" dirty="0" smtClean="0">
                <a:latin typeface="Calibri" pitchFamily="34" charset="0"/>
                <a:cs typeface="Calibri" pitchFamily="34" charset="0"/>
              </a:rPr>
              <a:t>hey play</a:t>
            </a:r>
          </a:p>
          <a:p>
            <a:r>
              <a:rPr lang="en-GB" sz="3600" dirty="0" smtClean="0">
                <a:latin typeface="Calibri" pitchFamily="34" charset="0"/>
                <a:cs typeface="Calibri" pitchFamily="34" charset="0"/>
              </a:rPr>
              <a:t>6. are</a:t>
            </a:r>
          </a:p>
          <a:p>
            <a:r>
              <a:rPr lang="en-GB" sz="3600" dirty="0" smtClean="0">
                <a:latin typeface="Calibri" pitchFamily="34" charset="0"/>
                <a:cs typeface="Calibri" pitchFamily="34" charset="0"/>
              </a:rPr>
              <a:t>7. </a:t>
            </a:r>
            <a:r>
              <a:rPr lang="en-GB" sz="3600" dirty="0">
                <a:latin typeface="Calibri" pitchFamily="34" charset="0"/>
                <a:cs typeface="Calibri" pitchFamily="34" charset="0"/>
              </a:rPr>
              <a:t>i</a:t>
            </a:r>
            <a:r>
              <a:rPr lang="en-GB" sz="3600" dirty="0" smtClean="0">
                <a:latin typeface="Calibri" pitchFamily="34" charset="0"/>
                <a:cs typeface="Calibri" pitchFamily="34" charset="0"/>
              </a:rPr>
              <a:t>n winter</a:t>
            </a:r>
          </a:p>
          <a:p>
            <a:r>
              <a:rPr lang="en-GB" sz="3600" dirty="0" smtClean="0">
                <a:latin typeface="Calibri" pitchFamily="34" charset="0"/>
                <a:cs typeface="Calibri" pitchFamily="34" charset="0"/>
              </a:rPr>
              <a:t>8. from…until…</a:t>
            </a:r>
          </a:p>
          <a:p>
            <a:endParaRPr lang="en-GB" sz="3600" dirty="0">
              <a:latin typeface="Calibri" pitchFamily="34" charset="0"/>
              <a:cs typeface="Calibri" pitchFamily="34" charset="0"/>
            </a:endParaRPr>
          </a:p>
        </p:txBody>
      </p:sp>
      <p:sp>
        <p:nvSpPr>
          <p:cNvPr id="4" name="TextBox 3"/>
          <p:cNvSpPr txBox="1"/>
          <p:nvPr/>
        </p:nvSpPr>
        <p:spPr>
          <a:xfrm>
            <a:off x="5076056" y="1340767"/>
            <a:ext cx="3816424" cy="4524315"/>
          </a:xfrm>
          <a:prstGeom prst="rect">
            <a:avLst/>
          </a:prstGeom>
          <a:noFill/>
        </p:spPr>
        <p:txBody>
          <a:bodyPr wrap="square" rtlCol="0">
            <a:spAutoFit/>
          </a:bodyPr>
          <a:lstStyle/>
          <a:p>
            <a:r>
              <a:rPr lang="en-GB" sz="3600" dirty="0">
                <a:latin typeface="Calibri" pitchFamily="34" charset="0"/>
                <a:cs typeface="Calibri" pitchFamily="34" charset="0"/>
              </a:rPr>
              <a:t>e</a:t>
            </a:r>
            <a:r>
              <a:rPr lang="en-GB" sz="3600" dirty="0" smtClean="0">
                <a:latin typeface="Calibri" pitchFamily="34" charset="0"/>
                <a:cs typeface="Calibri" pitchFamily="34" charset="0"/>
              </a:rPr>
              <a:t>l/la </a:t>
            </a:r>
            <a:r>
              <a:rPr lang="en-GB" sz="3600" dirty="0" err="1" smtClean="0">
                <a:latin typeface="Calibri" pitchFamily="34" charset="0"/>
                <a:cs typeface="Calibri" pitchFamily="34" charset="0"/>
              </a:rPr>
              <a:t>deportista</a:t>
            </a:r>
            <a:endParaRPr lang="en-GB" sz="3600" dirty="0" smtClean="0">
              <a:latin typeface="Calibri" pitchFamily="34" charset="0"/>
              <a:cs typeface="Calibri" pitchFamily="34" charset="0"/>
            </a:endParaRPr>
          </a:p>
          <a:p>
            <a:r>
              <a:rPr lang="en-GB" sz="3600" dirty="0">
                <a:latin typeface="Calibri" pitchFamily="34" charset="0"/>
                <a:cs typeface="Calibri" pitchFamily="34" charset="0"/>
              </a:rPr>
              <a:t>e</a:t>
            </a:r>
            <a:r>
              <a:rPr lang="en-GB" sz="3600" dirty="0" smtClean="0">
                <a:latin typeface="Calibri" pitchFamily="34" charset="0"/>
                <a:cs typeface="Calibri" pitchFamily="34" charset="0"/>
              </a:rPr>
              <a:t>l </a:t>
            </a:r>
            <a:r>
              <a:rPr lang="en-GB" sz="3600" dirty="0" err="1" smtClean="0">
                <a:latin typeface="Calibri" pitchFamily="34" charset="0"/>
                <a:cs typeface="Calibri" pitchFamily="34" charset="0"/>
              </a:rPr>
              <a:t>jugador</a:t>
            </a:r>
            <a:endParaRPr lang="en-GB" sz="3600" dirty="0" smtClean="0">
              <a:latin typeface="Calibri" pitchFamily="34" charset="0"/>
              <a:cs typeface="Calibri" pitchFamily="34" charset="0"/>
            </a:endParaRPr>
          </a:p>
          <a:p>
            <a:r>
              <a:rPr lang="en-GB" sz="3600" dirty="0">
                <a:latin typeface="Calibri" pitchFamily="34" charset="0"/>
                <a:cs typeface="Calibri" pitchFamily="34" charset="0"/>
              </a:rPr>
              <a:t>l</a:t>
            </a:r>
            <a:r>
              <a:rPr lang="en-GB" sz="3600" dirty="0" smtClean="0">
                <a:latin typeface="Calibri" pitchFamily="34" charset="0"/>
                <a:cs typeface="Calibri" pitchFamily="34" charset="0"/>
              </a:rPr>
              <a:t>os </a:t>
            </a:r>
            <a:r>
              <a:rPr lang="en-GB" sz="3600" dirty="0" err="1" smtClean="0">
                <a:latin typeface="Calibri" pitchFamily="34" charset="0"/>
                <a:cs typeface="Calibri" pitchFamily="34" charset="0"/>
              </a:rPr>
              <a:t>jóvenes</a:t>
            </a:r>
            <a:endParaRPr lang="en-GB" sz="3600" dirty="0" smtClean="0">
              <a:latin typeface="Calibri" pitchFamily="34" charset="0"/>
              <a:cs typeface="Calibri" pitchFamily="34" charset="0"/>
            </a:endParaRPr>
          </a:p>
          <a:p>
            <a:r>
              <a:rPr lang="en-GB" sz="3600" dirty="0">
                <a:latin typeface="Calibri" pitchFamily="34" charset="0"/>
                <a:cs typeface="Calibri" pitchFamily="34" charset="0"/>
              </a:rPr>
              <a:t>e</a:t>
            </a:r>
            <a:r>
              <a:rPr lang="en-GB" sz="3600" dirty="0" smtClean="0">
                <a:latin typeface="Calibri" pitchFamily="34" charset="0"/>
                <a:cs typeface="Calibri" pitchFamily="34" charset="0"/>
              </a:rPr>
              <a:t>l </a:t>
            </a:r>
            <a:r>
              <a:rPr lang="en-GB" sz="3600" dirty="0" err="1" smtClean="0">
                <a:latin typeface="Calibri" pitchFamily="34" charset="0"/>
                <a:cs typeface="Calibri" pitchFamily="34" charset="0"/>
              </a:rPr>
              <a:t>equipo</a:t>
            </a:r>
            <a:endParaRPr lang="en-GB" sz="3600" dirty="0" smtClean="0">
              <a:latin typeface="Calibri" pitchFamily="34" charset="0"/>
              <a:cs typeface="Calibri" pitchFamily="34" charset="0"/>
            </a:endParaRPr>
          </a:p>
          <a:p>
            <a:r>
              <a:rPr lang="en-GB" sz="3600" dirty="0" err="1" smtClean="0">
                <a:latin typeface="Calibri" pitchFamily="34" charset="0"/>
                <a:cs typeface="Calibri" pitchFamily="34" charset="0"/>
              </a:rPr>
              <a:t>juegan</a:t>
            </a:r>
            <a:endParaRPr lang="en-GB" sz="3600" dirty="0" smtClean="0">
              <a:latin typeface="Calibri" pitchFamily="34" charset="0"/>
              <a:cs typeface="Calibri" pitchFamily="34" charset="0"/>
            </a:endParaRPr>
          </a:p>
          <a:p>
            <a:r>
              <a:rPr lang="en-GB" sz="3600" dirty="0" smtClean="0">
                <a:latin typeface="Calibri" pitchFamily="34" charset="0"/>
                <a:cs typeface="Calibri" pitchFamily="34" charset="0"/>
              </a:rPr>
              <a:t>son</a:t>
            </a:r>
          </a:p>
          <a:p>
            <a:r>
              <a:rPr lang="en-GB" sz="3600" dirty="0" smtClean="0">
                <a:latin typeface="Calibri" pitchFamily="34" charset="0"/>
                <a:cs typeface="Calibri" pitchFamily="34" charset="0"/>
              </a:rPr>
              <a:t>en </a:t>
            </a:r>
            <a:r>
              <a:rPr lang="en-GB" sz="3600" dirty="0" err="1" smtClean="0">
                <a:latin typeface="Calibri" pitchFamily="34" charset="0"/>
                <a:cs typeface="Calibri" pitchFamily="34" charset="0"/>
              </a:rPr>
              <a:t>invierno</a:t>
            </a:r>
            <a:endParaRPr lang="en-GB" sz="3600" dirty="0" smtClean="0">
              <a:latin typeface="Calibri" pitchFamily="34" charset="0"/>
              <a:cs typeface="Calibri" pitchFamily="34" charset="0"/>
            </a:endParaRPr>
          </a:p>
          <a:p>
            <a:r>
              <a:rPr lang="en-GB" sz="3600" dirty="0" err="1">
                <a:latin typeface="Calibri" pitchFamily="34" charset="0"/>
                <a:cs typeface="Calibri" pitchFamily="34" charset="0"/>
              </a:rPr>
              <a:t>d</a:t>
            </a:r>
            <a:r>
              <a:rPr lang="en-GB" sz="3600" dirty="0" err="1" smtClean="0">
                <a:latin typeface="Calibri" pitchFamily="34" charset="0"/>
                <a:cs typeface="Calibri" pitchFamily="34" charset="0"/>
              </a:rPr>
              <a:t>esde</a:t>
            </a:r>
            <a:r>
              <a:rPr lang="en-GB" sz="3600" dirty="0" smtClean="0">
                <a:latin typeface="Calibri" pitchFamily="34" charset="0"/>
                <a:cs typeface="Calibri" pitchFamily="34" charset="0"/>
              </a:rPr>
              <a:t>…hasta…</a:t>
            </a:r>
            <a:endParaRPr lang="en-GB" sz="3600" dirty="0">
              <a:latin typeface="Calibri" pitchFamily="34" charset="0"/>
              <a:cs typeface="Calibri" pitchFamily="34" charset="0"/>
            </a:endParaRPr>
          </a:p>
        </p:txBody>
      </p:sp>
    </p:spTree>
    <p:extLst>
      <p:ext uri="{BB962C8B-B14F-4D97-AF65-F5344CB8AC3E}">
        <p14:creationId xmlns:p14="http://schemas.microsoft.com/office/powerpoint/2010/main" val="243115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barn(inVertical)">
                                      <p:cBhvr>
                                        <p:cTn id="34" dur="5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additive="base">
                                        <p:cTn id="3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1000"/>
                                        <p:tgtEl>
                                          <p:spTgt spid="4">
                                            <p:txEl>
                                              <p:pRg st="6" end="6"/>
                                            </p:txEl>
                                          </p:spTgt>
                                        </p:tgtEl>
                                      </p:cBhvr>
                                    </p:animEffect>
                                    <p:anim calcmode="lin" valueType="num">
                                      <p:cBhvr>
                                        <p:cTn id="4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anim calcmode="lin" valueType="num">
                                      <p:cBhvr>
                                        <p:cTn id="5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701407"/>
            <a:ext cx="8378277" cy="582393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508598" y="38865"/>
            <a:ext cx="4799705" cy="707886"/>
          </a:xfrm>
          <a:prstGeom prst="rect">
            <a:avLst/>
          </a:prstGeom>
          <a:noFill/>
        </p:spPr>
        <p:txBody>
          <a:bodyPr wrap="square" rtlCol="0">
            <a:spAutoFit/>
          </a:bodyPr>
          <a:lstStyle/>
          <a:p>
            <a:r>
              <a:rPr lang="en-GB" sz="4000" b="1" dirty="0" smtClean="0">
                <a:latin typeface="Calibri" pitchFamily="34" charset="0"/>
                <a:cs typeface="Calibri" pitchFamily="34" charset="0"/>
              </a:rPr>
              <a:t>¿</a:t>
            </a:r>
            <a:r>
              <a:rPr lang="en-GB" sz="4000" b="1" dirty="0" err="1" smtClean="0">
                <a:latin typeface="Calibri" pitchFamily="34" charset="0"/>
                <a:cs typeface="Calibri" pitchFamily="34" charset="0"/>
              </a:rPr>
              <a:t>Qué</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deporte</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es</a:t>
            </a:r>
            <a:r>
              <a:rPr lang="en-GB" sz="4000" b="1" dirty="0" smtClean="0">
                <a:latin typeface="Calibri" pitchFamily="34" charset="0"/>
                <a:cs typeface="Calibri" pitchFamily="34" charset="0"/>
              </a:rPr>
              <a:t>?</a:t>
            </a:r>
            <a:endParaRPr lang="en-GB" sz="4000" b="1" dirty="0">
              <a:latin typeface="Calibri" pitchFamily="34" charset="0"/>
              <a:cs typeface="Calibri" pitchFamily="34" charset="0"/>
            </a:endParaRPr>
          </a:p>
        </p:txBody>
      </p:sp>
      <p:sp>
        <p:nvSpPr>
          <p:cNvPr id="4" name="TextBox 3"/>
          <p:cNvSpPr txBox="1"/>
          <p:nvPr/>
        </p:nvSpPr>
        <p:spPr>
          <a:xfrm>
            <a:off x="492893" y="851259"/>
            <a:ext cx="8208912" cy="3539430"/>
          </a:xfrm>
          <a:prstGeom prst="rect">
            <a:avLst/>
          </a:prstGeom>
          <a:noFill/>
        </p:spPr>
        <p:txBody>
          <a:bodyPr wrap="square" rtlCol="0">
            <a:spAutoFit/>
          </a:bodyPr>
          <a:lstStyle/>
          <a:p>
            <a:r>
              <a:rPr lang="en-GB" sz="3200" dirty="0" err="1" smtClean="0"/>
              <a:t>Es</a:t>
            </a:r>
            <a:r>
              <a:rPr lang="en-GB" sz="3200" dirty="0" smtClean="0"/>
              <a:t> un </a:t>
            </a:r>
            <a:r>
              <a:rPr lang="en-GB" sz="3200" dirty="0" err="1" smtClean="0"/>
              <a:t>deporte</a:t>
            </a:r>
            <a:r>
              <a:rPr lang="en-GB" sz="3200" dirty="0" smtClean="0"/>
              <a:t> </a:t>
            </a:r>
            <a:r>
              <a:rPr lang="en-GB" sz="3200" dirty="0" err="1" smtClean="0"/>
              <a:t>muy</a:t>
            </a:r>
            <a:r>
              <a:rPr lang="en-GB" sz="3200" dirty="0" smtClean="0"/>
              <a:t> popular </a:t>
            </a:r>
            <a:r>
              <a:rPr lang="en-GB" sz="3200" dirty="0" err="1" smtClean="0"/>
              <a:t>que</a:t>
            </a:r>
            <a:r>
              <a:rPr lang="en-GB" sz="3200" dirty="0" smtClean="0"/>
              <a:t> se </a:t>
            </a:r>
            <a:r>
              <a:rPr lang="en-GB" sz="3200" dirty="0" err="1" smtClean="0"/>
              <a:t>juega</a:t>
            </a:r>
            <a:r>
              <a:rPr lang="en-GB" sz="3200" dirty="0" smtClean="0"/>
              <a:t> mucho en los </a:t>
            </a:r>
            <a:r>
              <a:rPr lang="en-GB" sz="3200" dirty="0" err="1" smtClean="0"/>
              <a:t>Estados</a:t>
            </a:r>
            <a:r>
              <a:rPr lang="en-GB" sz="3200" dirty="0" smtClean="0"/>
              <a:t> </a:t>
            </a:r>
            <a:r>
              <a:rPr lang="en-GB" sz="3200" dirty="0" err="1" smtClean="0"/>
              <a:t>Unidos</a:t>
            </a:r>
            <a:r>
              <a:rPr lang="en-GB" sz="3200" dirty="0" smtClean="0"/>
              <a:t>. EL </a:t>
            </a:r>
            <a:r>
              <a:rPr lang="en-GB" sz="3200" dirty="0" err="1" smtClean="0"/>
              <a:t>jugador</a:t>
            </a:r>
            <a:r>
              <a:rPr lang="en-GB" sz="3200" dirty="0" smtClean="0"/>
              <a:t> </a:t>
            </a:r>
            <a:r>
              <a:rPr lang="en-GB" sz="3200" dirty="0" err="1" smtClean="0"/>
              <a:t>más</a:t>
            </a:r>
            <a:r>
              <a:rPr lang="en-GB" sz="3200" dirty="0" smtClean="0"/>
              <a:t> </a:t>
            </a:r>
            <a:r>
              <a:rPr lang="en-GB" sz="3200" dirty="0" err="1" smtClean="0"/>
              <a:t>famoso</a:t>
            </a:r>
            <a:r>
              <a:rPr lang="en-GB" sz="3200" dirty="0" smtClean="0"/>
              <a:t> se llama ‘Babe </a:t>
            </a:r>
            <a:r>
              <a:rPr lang="en-GB" sz="3200" dirty="0"/>
              <a:t>R</a:t>
            </a:r>
            <a:r>
              <a:rPr lang="en-GB" sz="3200" dirty="0" smtClean="0"/>
              <a:t>uth’.  Hay </a:t>
            </a:r>
            <a:r>
              <a:rPr lang="en-GB" sz="3200" dirty="0" err="1" smtClean="0"/>
              <a:t>muchos</a:t>
            </a:r>
            <a:r>
              <a:rPr lang="en-GB" sz="3200" dirty="0" smtClean="0"/>
              <a:t> </a:t>
            </a:r>
            <a:r>
              <a:rPr lang="en-GB" sz="3200" dirty="0" err="1" smtClean="0"/>
              <a:t>equipos</a:t>
            </a:r>
            <a:r>
              <a:rPr lang="en-GB" sz="3200" dirty="0"/>
              <a:t>;</a:t>
            </a:r>
            <a:r>
              <a:rPr lang="en-GB" sz="3200" dirty="0" smtClean="0"/>
              <a:t> </a:t>
            </a:r>
            <a:r>
              <a:rPr lang="en-GB" sz="3200" dirty="0" err="1" smtClean="0"/>
              <a:t>por</a:t>
            </a:r>
            <a:r>
              <a:rPr lang="en-GB" sz="3200" dirty="0" smtClean="0"/>
              <a:t> </a:t>
            </a:r>
            <a:r>
              <a:rPr lang="en-GB" sz="3200" dirty="0" err="1" smtClean="0"/>
              <a:t>ejemplo</a:t>
            </a:r>
            <a:r>
              <a:rPr lang="en-GB" sz="3200" dirty="0"/>
              <a:t> </a:t>
            </a:r>
            <a:r>
              <a:rPr lang="en-GB" sz="3200" dirty="0" smtClean="0"/>
              <a:t>Los ‘Yankees’ de Nueva York y los ‘Red </a:t>
            </a:r>
            <a:r>
              <a:rPr lang="en-GB" sz="3200" dirty="0" err="1" smtClean="0"/>
              <a:t>Sox</a:t>
            </a:r>
            <a:r>
              <a:rPr lang="en-GB" sz="3200" dirty="0" smtClean="0"/>
              <a:t>’ de Boston.</a:t>
            </a:r>
            <a:br>
              <a:rPr lang="en-GB" sz="3200" dirty="0" smtClean="0"/>
            </a:br>
            <a:r>
              <a:rPr lang="en-GB" sz="3200" dirty="0" smtClean="0"/>
              <a:t>Este </a:t>
            </a:r>
            <a:r>
              <a:rPr lang="en-GB" sz="3200" dirty="0" err="1" smtClean="0"/>
              <a:t>deporte</a:t>
            </a:r>
            <a:r>
              <a:rPr lang="en-GB" sz="3200" dirty="0" smtClean="0"/>
              <a:t> </a:t>
            </a:r>
            <a:r>
              <a:rPr lang="en-GB" sz="3200" dirty="0" err="1" smtClean="0"/>
              <a:t>fue</a:t>
            </a:r>
            <a:r>
              <a:rPr lang="en-GB" sz="3200" dirty="0" smtClean="0"/>
              <a:t> un </a:t>
            </a:r>
            <a:r>
              <a:rPr lang="en-GB" sz="3200" dirty="0" err="1" smtClean="0"/>
              <a:t>deporte</a:t>
            </a:r>
            <a:r>
              <a:rPr lang="en-GB" sz="3200" dirty="0" smtClean="0"/>
              <a:t> </a:t>
            </a:r>
            <a:r>
              <a:rPr lang="en-GB" sz="3200" dirty="0" err="1" smtClean="0"/>
              <a:t>olímpico</a:t>
            </a:r>
            <a:r>
              <a:rPr lang="en-GB" sz="3200" dirty="0" smtClean="0"/>
              <a:t> </a:t>
            </a:r>
            <a:r>
              <a:rPr lang="en-GB" sz="3200" dirty="0" err="1" smtClean="0"/>
              <a:t>desde</a:t>
            </a:r>
            <a:r>
              <a:rPr lang="en-GB" sz="3200" dirty="0" smtClean="0"/>
              <a:t> 1992 hasta 2008.</a:t>
            </a:r>
            <a:endParaRPr lang="en-GB" sz="3200" dirty="0"/>
          </a:p>
        </p:txBody>
      </p:sp>
      <p:pic>
        <p:nvPicPr>
          <p:cNvPr id="2050" name="Picture 2" descr="http://t2.gstatic.com/images?q=tbn:ANd9GcTo-hqihJexxfVp4pBAVescRunHzsPGrf_j_kFMQshwLalNp5i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929274"/>
            <a:ext cx="2464545" cy="24645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2893" y="4869160"/>
            <a:ext cx="5040560" cy="584775"/>
          </a:xfrm>
          <a:prstGeom prst="rect">
            <a:avLst/>
          </a:prstGeom>
          <a:noFill/>
        </p:spPr>
        <p:txBody>
          <a:bodyPr wrap="square" rtlCol="0">
            <a:spAutoFit/>
          </a:bodyPr>
          <a:lstStyle/>
          <a:p>
            <a:r>
              <a:rPr lang="en-GB" sz="3200" dirty="0" smtClean="0">
                <a:latin typeface="Calibri" pitchFamily="34" charset="0"/>
                <a:cs typeface="Calibri" pitchFamily="34" charset="0"/>
              </a:rPr>
              <a:t>El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________</a:t>
            </a:r>
            <a:endParaRPr lang="en-GB" sz="3200" dirty="0">
              <a:latin typeface="Calibri" pitchFamily="34" charset="0"/>
              <a:cs typeface="Calibri" pitchFamily="34" charset="0"/>
            </a:endParaRPr>
          </a:p>
        </p:txBody>
      </p:sp>
    </p:spTree>
    <p:extLst>
      <p:ext uri="{BB962C8B-B14F-4D97-AF65-F5344CB8AC3E}">
        <p14:creationId xmlns:p14="http://schemas.microsoft.com/office/powerpoint/2010/main" val="3886044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701407"/>
            <a:ext cx="8378277" cy="582393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92893" y="851259"/>
            <a:ext cx="8208912" cy="3539430"/>
          </a:xfrm>
          <a:prstGeom prst="rect">
            <a:avLst/>
          </a:prstGeom>
          <a:noFill/>
        </p:spPr>
        <p:txBody>
          <a:bodyPr wrap="square" rtlCol="0">
            <a:spAutoFit/>
          </a:bodyPr>
          <a:lstStyle/>
          <a:p>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un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muy</a:t>
            </a:r>
            <a:r>
              <a:rPr lang="en-GB" sz="3200" dirty="0" smtClean="0">
                <a:latin typeface="Calibri" pitchFamily="34" charset="0"/>
                <a:cs typeface="Calibri" pitchFamily="34" charset="0"/>
              </a:rPr>
              <a:t> popular </a:t>
            </a:r>
            <a:r>
              <a:rPr lang="en-GB" sz="3200" dirty="0" err="1" smtClean="0">
                <a:latin typeface="Calibri" pitchFamily="34" charset="0"/>
                <a:cs typeface="Calibri" pitchFamily="34" charset="0"/>
              </a:rPr>
              <a:t>que</a:t>
            </a:r>
            <a:r>
              <a:rPr lang="en-GB" sz="3200" dirty="0" smtClean="0">
                <a:latin typeface="Calibri" pitchFamily="34" charset="0"/>
                <a:cs typeface="Calibri" pitchFamily="34" charset="0"/>
              </a:rPr>
              <a:t> se </a:t>
            </a:r>
            <a:r>
              <a:rPr lang="en-GB" sz="3200" dirty="0" err="1" smtClean="0">
                <a:latin typeface="Calibri" pitchFamily="34" charset="0"/>
                <a:cs typeface="Calibri" pitchFamily="34" charset="0"/>
              </a:rPr>
              <a:t>practica</a:t>
            </a:r>
            <a:r>
              <a:rPr lang="en-GB" sz="3200" dirty="0" smtClean="0">
                <a:latin typeface="Calibri" pitchFamily="34" charset="0"/>
                <a:cs typeface="Calibri" pitchFamily="34" charset="0"/>
              </a:rPr>
              <a:t> mucho en </a:t>
            </a:r>
            <a:r>
              <a:rPr lang="en-GB" sz="3200" dirty="0" err="1" smtClean="0">
                <a:latin typeface="Calibri" pitchFamily="34" charset="0"/>
                <a:cs typeface="Calibri" pitchFamily="34" charset="0"/>
              </a:rPr>
              <a:t>Francia</a:t>
            </a:r>
            <a:r>
              <a:rPr lang="en-GB" sz="3200" dirty="0" smtClean="0">
                <a:latin typeface="Calibri" pitchFamily="34" charset="0"/>
                <a:cs typeface="Calibri" pitchFamily="34" charset="0"/>
              </a:rPr>
              <a:t>, Austria y en </a:t>
            </a:r>
            <a:r>
              <a:rPr lang="en-GB" sz="3200" dirty="0" err="1" smtClean="0">
                <a:latin typeface="Calibri" pitchFamily="34" charset="0"/>
                <a:cs typeface="Calibri" pitchFamily="34" charset="0"/>
              </a:rPr>
              <a:t>Suiza</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Normalmente</a:t>
            </a:r>
            <a:r>
              <a:rPr lang="en-GB" sz="3200" dirty="0" smtClean="0">
                <a:latin typeface="Calibri" pitchFamily="34" charset="0"/>
                <a:cs typeface="Calibri" pitchFamily="34" charset="0"/>
              </a:rPr>
              <a:t> se lo </a:t>
            </a:r>
            <a:r>
              <a:rPr lang="en-GB" sz="3200" dirty="0" err="1" smtClean="0">
                <a:latin typeface="Calibri" pitchFamily="34" charset="0"/>
                <a:cs typeface="Calibri" pitchFamily="34" charset="0"/>
              </a:rPr>
              <a:t>practica</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cuando</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hace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frío</a:t>
            </a:r>
            <a:r>
              <a:rPr lang="en-GB" sz="3200" dirty="0" smtClean="0">
                <a:latin typeface="Calibri" pitchFamily="34" charset="0"/>
                <a:cs typeface="Calibri" pitchFamily="34" charset="0"/>
              </a:rPr>
              <a:t> y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un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que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muy</a:t>
            </a:r>
            <a:r>
              <a:rPr lang="en-GB" sz="3200" dirty="0" smtClean="0">
                <a:latin typeface="Calibri" pitchFamily="34" charset="0"/>
                <a:cs typeface="Calibri" pitchFamily="34" charset="0"/>
              </a:rPr>
              <a:t> popular con los </a:t>
            </a:r>
            <a:r>
              <a:rPr lang="en-GB" sz="3200" dirty="0" err="1" smtClean="0">
                <a:latin typeface="Calibri" pitchFamily="34" charset="0"/>
                <a:cs typeface="Calibri" pitchFamily="34" charset="0"/>
              </a:rPr>
              <a:t>jóvenes</a:t>
            </a:r>
            <a:r>
              <a:rPr lang="en-GB" sz="3200" dirty="0" smtClean="0">
                <a:latin typeface="Calibri" pitchFamily="34" charset="0"/>
                <a:cs typeface="Calibri" pitchFamily="34" charset="0"/>
              </a:rPr>
              <a:t> en </a:t>
            </a:r>
            <a:r>
              <a:rPr lang="en-GB" sz="3200" dirty="0" err="1" smtClean="0">
                <a:latin typeface="Calibri" pitchFamily="34" charset="0"/>
                <a:cs typeface="Calibri" pitchFamily="34" charset="0"/>
              </a:rPr>
              <a:t>invierno</a:t>
            </a:r>
            <a:r>
              <a:rPr lang="en-GB" sz="3200" dirty="0" smtClean="0">
                <a:latin typeface="Calibri" pitchFamily="34" charset="0"/>
                <a:cs typeface="Calibri" pitchFamily="34" charset="0"/>
              </a:rPr>
              <a:t>.</a:t>
            </a:r>
            <a:br>
              <a:rPr lang="en-GB" sz="3200" dirty="0" smtClean="0">
                <a:latin typeface="Calibri" pitchFamily="34" charset="0"/>
                <a:cs typeface="Calibri" pitchFamily="34" charset="0"/>
              </a:rPr>
            </a:b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un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olímpico</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desde</a:t>
            </a:r>
            <a:r>
              <a:rPr lang="en-GB" sz="3200" dirty="0" smtClean="0">
                <a:latin typeface="Calibri" pitchFamily="34" charset="0"/>
                <a:cs typeface="Calibri" pitchFamily="34" charset="0"/>
              </a:rPr>
              <a:t> los </a:t>
            </a:r>
            <a:r>
              <a:rPr lang="en-GB" sz="3200" dirty="0" err="1" smtClean="0">
                <a:latin typeface="Calibri" pitchFamily="34" charset="0"/>
                <a:cs typeface="Calibri" pitchFamily="34" charset="0"/>
              </a:rPr>
              <a:t>Juegos</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Olímpicos</a:t>
            </a:r>
            <a:r>
              <a:rPr lang="en-GB" sz="3200" dirty="0" smtClean="0">
                <a:latin typeface="Calibri" pitchFamily="34" charset="0"/>
                <a:cs typeface="Calibri" pitchFamily="34" charset="0"/>
              </a:rPr>
              <a:t> del </a:t>
            </a:r>
            <a:r>
              <a:rPr lang="en-GB" sz="3200" dirty="0" err="1" smtClean="0">
                <a:latin typeface="Calibri" pitchFamily="34" charset="0"/>
                <a:cs typeface="Calibri" pitchFamily="34" charset="0"/>
              </a:rPr>
              <a:t>invierno</a:t>
            </a:r>
            <a:r>
              <a:rPr lang="en-GB" sz="3200" dirty="0" smtClean="0">
                <a:latin typeface="Calibri" pitchFamily="34" charset="0"/>
                <a:cs typeface="Calibri" pitchFamily="34" charset="0"/>
              </a:rPr>
              <a:t> de 1998.</a:t>
            </a:r>
            <a:endParaRPr lang="en-GB" sz="3200" dirty="0">
              <a:latin typeface="Calibri" pitchFamily="34" charset="0"/>
              <a:cs typeface="Calibri" pitchFamily="34" charset="0"/>
            </a:endParaRPr>
          </a:p>
        </p:txBody>
      </p:sp>
      <p:sp>
        <p:nvSpPr>
          <p:cNvPr id="5" name="TextBox 4"/>
          <p:cNvSpPr txBox="1"/>
          <p:nvPr/>
        </p:nvSpPr>
        <p:spPr>
          <a:xfrm>
            <a:off x="492893" y="5229200"/>
            <a:ext cx="5040560" cy="584775"/>
          </a:xfrm>
          <a:prstGeom prst="rect">
            <a:avLst/>
          </a:prstGeom>
          <a:noFill/>
        </p:spPr>
        <p:txBody>
          <a:bodyPr wrap="square" rtlCol="0">
            <a:spAutoFit/>
          </a:bodyPr>
          <a:lstStyle/>
          <a:p>
            <a:r>
              <a:rPr lang="en-GB" sz="3200" dirty="0" smtClean="0">
                <a:latin typeface="Calibri" pitchFamily="34" charset="0"/>
                <a:cs typeface="Calibri" pitchFamily="34" charset="0"/>
              </a:rPr>
              <a:t>El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_______</a:t>
            </a:r>
            <a:endParaRPr lang="en-GB" sz="3200" dirty="0">
              <a:latin typeface="Calibri" pitchFamily="34" charset="0"/>
              <a:cs typeface="Calibri" pitchFamily="34" charset="0"/>
            </a:endParaRPr>
          </a:p>
        </p:txBody>
      </p:sp>
      <p:sp>
        <p:nvSpPr>
          <p:cNvPr id="7" name="TextBox 6"/>
          <p:cNvSpPr txBox="1"/>
          <p:nvPr/>
        </p:nvSpPr>
        <p:spPr>
          <a:xfrm>
            <a:off x="2508598" y="38865"/>
            <a:ext cx="4799705" cy="707886"/>
          </a:xfrm>
          <a:prstGeom prst="rect">
            <a:avLst/>
          </a:prstGeom>
          <a:noFill/>
        </p:spPr>
        <p:txBody>
          <a:bodyPr wrap="square" rtlCol="0">
            <a:spAutoFit/>
          </a:bodyPr>
          <a:lstStyle/>
          <a:p>
            <a:r>
              <a:rPr lang="en-GB" sz="4000" b="1" dirty="0" smtClean="0">
                <a:latin typeface="Calibri" pitchFamily="34" charset="0"/>
                <a:cs typeface="Calibri" pitchFamily="34" charset="0"/>
              </a:rPr>
              <a:t>¿</a:t>
            </a:r>
            <a:r>
              <a:rPr lang="en-GB" sz="4000" b="1" dirty="0" err="1" smtClean="0">
                <a:latin typeface="Calibri" pitchFamily="34" charset="0"/>
                <a:cs typeface="Calibri" pitchFamily="34" charset="0"/>
              </a:rPr>
              <a:t>Qué</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deporte</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es</a:t>
            </a:r>
            <a:r>
              <a:rPr lang="en-GB" sz="4000" b="1" dirty="0" smtClean="0">
                <a:latin typeface="Calibri" pitchFamily="34" charset="0"/>
                <a:cs typeface="Calibri" pitchFamily="34" charset="0"/>
              </a:rPr>
              <a:t>?</a:t>
            </a:r>
            <a:endParaRPr lang="en-GB" sz="4000" b="1" dirty="0">
              <a:latin typeface="Calibri" pitchFamily="34" charset="0"/>
              <a:cs typeface="Calibri"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365537"/>
            <a:ext cx="2776339" cy="19350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5672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701407"/>
            <a:ext cx="8378277" cy="582393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508598" y="38865"/>
            <a:ext cx="4799705" cy="707886"/>
          </a:xfrm>
          <a:prstGeom prst="rect">
            <a:avLst/>
          </a:prstGeom>
          <a:noFill/>
        </p:spPr>
        <p:txBody>
          <a:bodyPr wrap="square" rtlCol="0">
            <a:spAutoFit/>
          </a:bodyPr>
          <a:lstStyle/>
          <a:p>
            <a:r>
              <a:rPr lang="en-GB" sz="4000" b="1" dirty="0" smtClean="0">
                <a:latin typeface="Calibri" pitchFamily="34" charset="0"/>
                <a:cs typeface="Calibri" pitchFamily="34" charset="0"/>
              </a:rPr>
              <a:t>¿</a:t>
            </a:r>
            <a:r>
              <a:rPr lang="en-GB" sz="4000" b="1" dirty="0" err="1" smtClean="0">
                <a:latin typeface="Calibri" pitchFamily="34" charset="0"/>
                <a:cs typeface="Calibri" pitchFamily="34" charset="0"/>
              </a:rPr>
              <a:t>Qué</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deporte</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es</a:t>
            </a:r>
            <a:r>
              <a:rPr lang="en-GB" sz="4000" b="1" dirty="0" smtClean="0">
                <a:latin typeface="Calibri" pitchFamily="34" charset="0"/>
                <a:cs typeface="Calibri" pitchFamily="34" charset="0"/>
              </a:rPr>
              <a:t>?</a:t>
            </a:r>
            <a:endParaRPr lang="en-GB" sz="4000" b="1" dirty="0">
              <a:latin typeface="Calibri" pitchFamily="34" charset="0"/>
              <a:cs typeface="Calibri" pitchFamily="34" charset="0"/>
            </a:endParaRPr>
          </a:p>
        </p:txBody>
      </p:sp>
      <p:sp>
        <p:nvSpPr>
          <p:cNvPr id="4" name="TextBox 3"/>
          <p:cNvSpPr txBox="1"/>
          <p:nvPr/>
        </p:nvSpPr>
        <p:spPr>
          <a:xfrm>
            <a:off x="492893" y="851259"/>
            <a:ext cx="8208912" cy="3539430"/>
          </a:xfrm>
          <a:prstGeom prst="rect">
            <a:avLst/>
          </a:prstGeom>
          <a:noFill/>
        </p:spPr>
        <p:txBody>
          <a:bodyPr wrap="square" rtlCol="0">
            <a:spAutoFit/>
          </a:bodyPr>
          <a:lstStyle/>
          <a:p>
            <a:r>
              <a:rPr lang="en-GB" sz="3200" dirty="0" err="1" smtClean="0"/>
              <a:t>Es</a:t>
            </a:r>
            <a:r>
              <a:rPr lang="en-GB" sz="3200" dirty="0" smtClean="0"/>
              <a:t> un </a:t>
            </a:r>
            <a:r>
              <a:rPr lang="en-GB" sz="3200" dirty="0" err="1" smtClean="0"/>
              <a:t>deporte</a:t>
            </a:r>
            <a:r>
              <a:rPr lang="en-GB" sz="3200" dirty="0" smtClean="0"/>
              <a:t> </a:t>
            </a:r>
            <a:r>
              <a:rPr lang="en-GB" sz="3200" dirty="0" err="1" smtClean="0"/>
              <a:t>muy</a:t>
            </a:r>
            <a:r>
              <a:rPr lang="en-GB" sz="3200" dirty="0" smtClean="0"/>
              <a:t> popular </a:t>
            </a:r>
            <a:r>
              <a:rPr lang="en-GB" sz="3200" dirty="0" err="1" smtClean="0"/>
              <a:t>que</a:t>
            </a:r>
            <a:r>
              <a:rPr lang="en-GB" sz="3200" dirty="0" smtClean="0"/>
              <a:t> se </a:t>
            </a:r>
            <a:r>
              <a:rPr lang="en-GB" sz="3200" dirty="0" err="1" smtClean="0"/>
              <a:t>juega</a:t>
            </a:r>
            <a:r>
              <a:rPr lang="en-GB" sz="3200" dirty="0" smtClean="0"/>
              <a:t> mucho en los </a:t>
            </a:r>
            <a:r>
              <a:rPr lang="en-GB" sz="3200" dirty="0" err="1" smtClean="0"/>
              <a:t>Estados</a:t>
            </a:r>
            <a:r>
              <a:rPr lang="en-GB" sz="3200" dirty="0" smtClean="0"/>
              <a:t> </a:t>
            </a:r>
            <a:r>
              <a:rPr lang="en-GB" sz="3200" dirty="0" err="1" smtClean="0"/>
              <a:t>Unidos</a:t>
            </a:r>
            <a:r>
              <a:rPr lang="en-GB" sz="3200" dirty="0" smtClean="0"/>
              <a:t>. EL </a:t>
            </a:r>
            <a:r>
              <a:rPr lang="en-GB" sz="3200" dirty="0" err="1" smtClean="0"/>
              <a:t>jugador</a:t>
            </a:r>
            <a:r>
              <a:rPr lang="en-GB" sz="3200" dirty="0" smtClean="0"/>
              <a:t> </a:t>
            </a:r>
            <a:r>
              <a:rPr lang="en-GB" sz="3200" dirty="0" err="1" smtClean="0"/>
              <a:t>más</a:t>
            </a:r>
            <a:r>
              <a:rPr lang="en-GB" sz="3200" dirty="0" smtClean="0"/>
              <a:t> </a:t>
            </a:r>
            <a:r>
              <a:rPr lang="en-GB" sz="3200" dirty="0" err="1" smtClean="0"/>
              <a:t>famoso</a:t>
            </a:r>
            <a:r>
              <a:rPr lang="en-GB" sz="3200" dirty="0" smtClean="0"/>
              <a:t> se llama ‘Babe </a:t>
            </a:r>
            <a:r>
              <a:rPr lang="en-GB" sz="3200" dirty="0"/>
              <a:t>R</a:t>
            </a:r>
            <a:r>
              <a:rPr lang="en-GB" sz="3200" dirty="0" smtClean="0"/>
              <a:t>uth’.  Hay </a:t>
            </a:r>
            <a:r>
              <a:rPr lang="en-GB" sz="3200" dirty="0" err="1" smtClean="0"/>
              <a:t>muchos</a:t>
            </a:r>
            <a:r>
              <a:rPr lang="en-GB" sz="3200" dirty="0" smtClean="0"/>
              <a:t> </a:t>
            </a:r>
            <a:r>
              <a:rPr lang="en-GB" sz="3200" dirty="0" err="1" smtClean="0"/>
              <a:t>equipos</a:t>
            </a:r>
            <a:r>
              <a:rPr lang="en-GB" sz="3200" dirty="0"/>
              <a:t>;</a:t>
            </a:r>
            <a:r>
              <a:rPr lang="en-GB" sz="3200" dirty="0" smtClean="0"/>
              <a:t> </a:t>
            </a:r>
            <a:r>
              <a:rPr lang="en-GB" sz="3200" dirty="0" err="1" smtClean="0"/>
              <a:t>por</a:t>
            </a:r>
            <a:r>
              <a:rPr lang="en-GB" sz="3200" dirty="0" smtClean="0"/>
              <a:t> </a:t>
            </a:r>
            <a:r>
              <a:rPr lang="en-GB" sz="3200" dirty="0" err="1" smtClean="0"/>
              <a:t>ejemplo</a:t>
            </a:r>
            <a:r>
              <a:rPr lang="en-GB" sz="3200" dirty="0"/>
              <a:t> </a:t>
            </a:r>
            <a:r>
              <a:rPr lang="en-GB" sz="3200" dirty="0" smtClean="0"/>
              <a:t>Los ‘Yankees’ de Nueva York y los ‘Red </a:t>
            </a:r>
            <a:r>
              <a:rPr lang="en-GB" sz="3200" dirty="0" err="1" smtClean="0"/>
              <a:t>Sox</a:t>
            </a:r>
            <a:r>
              <a:rPr lang="en-GB" sz="3200" dirty="0" smtClean="0"/>
              <a:t>’ de Boston.</a:t>
            </a:r>
            <a:br>
              <a:rPr lang="en-GB" sz="3200" dirty="0" smtClean="0"/>
            </a:br>
            <a:r>
              <a:rPr lang="en-GB" sz="3200" dirty="0" smtClean="0"/>
              <a:t>Este </a:t>
            </a:r>
            <a:r>
              <a:rPr lang="en-GB" sz="3200" dirty="0" err="1" smtClean="0"/>
              <a:t>deporte</a:t>
            </a:r>
            <a:r>
              <a:rPr lang="en-GB" sz="3200" dirty="0" smtClean="0"/>
              <a:t> </a:t>
            </a:r>
            <a:r>
              <a:rPr lang="en-GB" sz="3200" dirty="0" err="1" smtClean="0"/>
              <a:t>fue</a:t>
            </a:r>
            <a:r>
              <a:rPr lang="en-GB" sz="3200" dirty="0" smtClean="0"/>
              <a:t> un </a:t>
            </a:r>
            <a:r>
              <a:rPr lang="en-GB" sz="3200" dirty="0" err="1" smtClean="0"/>
              <a:t>deporte</a:t>
            </a:r>
            <a:r>
              <a:rPr lang="en-GB" sz="3200" dirty="0" smtClean="0"/>
              <a:t> </a:t>
            </a:r>
            <a:r>
              <a:rPr lang="en-GB" sz="3200" dirty="0" err="1" smtClean="0"/>
              <a:t>olímpico</a:t>
            </a:r>
            <a:r>
              <a:rPr lang="en-GB" sz="3200" dirty="0" smtClean="0"/>
              <a:t> </a:t>
            </a:r>
            <a:r>
              <a:rPr lang="en-GB" sz="3200" dirty="0" err="1" smtClean="0"/>
              <a:t>desde</a:t>
            </a:r>
            <a:r>
              <a:rPr lang="en-GB" sz="3200" dirty="0" smtClean="0"/>
              <a:t> 1992 hasta 2008.</a:t>
            </a:r>
            <a:endParaRPr lang="en-GB" sz="3200" dirty="0"/>
          </a:p>
        </p:txBody>
      </p:sp>
      <p:pic>
        <p:nvPicPr>
          <p:cNvPr id="2050" name="Picture 2" descr="http://t2.gstatic.com/images?q=tbn:ANd9GcTo-hqihJexxfVp4pBAVescRunHzsPGrf_j_kFMQshwLalNp5i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929274"/>
            <a:ext cx="2464545" cy="24645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2893" y="4869160"/>
            <a:ext cx="5040560" cy="584775"/>
          </a:xfrm>
          <a:prstGeom prst="rect">
            <a:avLst/>
          </a:prstGeom>
          <a:noFill/>
        </p:spPr>
        <p:txBody>
          <a:bodyPr wrap="square" rtlCol="0">
            <a:spAutoFit/>
          </a:bodyPr>
          <a:lstStyle/>
          <a:p>
            <a:r>
              <a:rPr lang="en-GB" sz="3200" dirty="0" smtClean="0">
                <a:latin typeface="Calibri" pitchFamily="34" charset="0"/>
                <a:cs typeface="Calibri" pitchFamily="34" charset="0"/>
              </a:rPr>
              <a:t>El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________</a:t>
            </a:r>
            <a:endParaRPr lang="en-GB" sz="3200" dirty="0">
              <a:latin typeface="Calibri" pitchFamily="34" charset="0"/>
              <a:cs typeface="Calibri" pitchFamily="34" charset="0"/>
            </a:endParaRPr>
          </a:p>
        </p:txBody>
      </p:sp>
      <p:sp>
        <p:nvSpPr>
          <p:cNvPr id="7" name="TextBox 6"/>
          <p:cNvSpPr txBox="1"/>
          <p:nvPr/>
        </p:nvSpPr>
        <p:spPr>
          <a:xfrm>
            <a:off x="2843808" y="4849318"/>
            <a:ext cx="2151422" cy="523220"/>
          </a:xfrm>
          <a:prstGeom prst="rect">
            <a:avLst/>
          </a:prstGeom>
          <a:noFill/>
        </p:spPr>
        <p:txBody>
          <a:bodyPr wrap="square" rtlCol="0">
            <a:spAutoFit/>
          </a:bodyPr>
          <a:lstStyle/>
          <a:p>
            <a:r>
              <a:rPr lang="en-GB" sz="2800" b="1" i="1" dirty="0">
                <a:solidFill>
                  <a:srgbClr val="FF0000"/>
                </a:solidFill>
                <a:latin typeface="Calibri" pitchFamily="34" charset="0"/>
                <a:cs typeface="Calibri" pitchFamily="34" charset="0"/>
              </a:rPr>
              <a:t>e</a:t>
            </a:r>
            <a:r>
              <a:rPr lang="en-GB" sz="2800" b="1" i="1" dirty="0" smtClean="0">
                <a:solidFill>
                  <a:srgbClr val="FF0000"/>
                </a:solidFill>
                <a:latin typeface="Calibri" pitchFamily="34" charset="0"/>
                <a:cs typeface="Calibri" pitchFamily="34" charset="0"/>
              </a:rPr>
              <a:t>l </a:t>
            </a:r>
            <a:r>
              <a:rPr lang="en-GB" sz="2800" b="1" i="1" dirty="0" err="1" smtClean="0">
                <a:solidFill>
                  <a:srgbClr val="FF0000"/>
                </a:solidFill>
                <a:latin typeface="Calibri" pitchFamily="34" charset="0"/>
                <a:cs typeface="Calibri" pitchFamily="34" charset="0"/>
              </a:rPr>
              <a:t>béisbol</a:t>
            </a:r>
            <a:endParaRPr lang="en-GB" sz="2000" b="1" i="1"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113569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701407"/>
            <a:ext cx="8378277" cy="582393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92893" y="851259"/>
            <a:ext cx="8208912" cy="3539430"/>
          </a:xfrm>
          <a:prstGeom prst="rect">
            <a:avLst/>
          </a:prstGeom>
          <a:noFill/>
        </p:spPr>
        <p:txBody>
          <a:bodyPr wrap="square" rtlCol="0">
            <a:spAutoFit/>
          </a:bodyPr>
          <a:lstStyle/>
          <a:p>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un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muy</a:t>
            </a:r>
            <a:r>
              <a:rPr lang="en-GB" sz="3200" dirty="0" smtClean="0">
                <a:latin typeface="Calibri" pitchFamily="34" charset="0"/>
                <a:cs typeface="Calibri" pitchFamily="34" charset="0"/>
              </a:rPr>
              <a:t> popular </a:t>
            </a:r>
            <a:r>
              <a:rPr lang="en-GB" sz="3200" dirty="0" err="1" smtClean="0">
                <a:latin typeface="Calibri" pitchFamily="34" charset="0"/>
                <a:cs typeface="Calibri" pitchFamily="34" charset="0"/>
              </a:rPr>
              <a:t>que</a:t>
            </a:r>
            <a:r>
              <a:rPr lang="en-GB" sz="3200" dirty="0" smtClean="0">
                <a:latin typeface="Calibri" pitchFamily="34" charset="0"/>
                <a:cs typeface="Calibri" pitchFamily="34" charset="0"/>
              </a:rPr>
              <a:t> se </a:t>
            </a:r>
            <a:r>
              <a:rPr lang="en-GB" sz="3200" dirty="0" err="1" smtClean="0">
                <a:latin typeface="Calibri" pitchFamily="34" charset="0"/>
                <a:cs typeface="Calibri" pitchFamily="34" charset="0"/>
              </a:rPr>
              <a:t>practica</a:t>
            </a:r>
            <a:r>
              <a:rPr lang="en-GB" sz="3200" dirty="0" smtClean="0">
                <a:latin typeface="Calibri" pitchFamily="34" charset="0"/>
                <a:cs typeface="Calibri" pitchFamily="34" charset="0"/>
              </a:rPr>
              <a:t> mucho en </a:t>
            </a:r>
            <a:r>
              <a:rPr lang="en-GB" sz="3200" dirty="0" err="1" smtClean="0">
                <a:latin typeface="Calibri" pitchFamily="34" charset="0"/>
                <a:cs typeface="Calibri" pitchFamily="34" charset="0"/>
              </a:rPr>
              <a:t>Francia</a:t>
            </a:r>
            <a:r>
              <a:rPr lang="en-GB" sz="3200" dirty="0" smtClean="0">
                <a:latin typeface="Calibri" pitchFamily="34" charset="0"/>
                <a:cs typeface="Calibri" pitchFamily="34" charset="0"/>
              </a:rPr>
              <a:t>, Austria y en </a:t>
            </a:r>
            <a:r>
              <a:rPr lang="en-GB" sz="3200" dirty="0" err="1" smtClean="0">
                <a:latin typeface="Calibri" pitchFamily="34" charset="0"/>
                <a:cs typeface="Calibri" pitchFamily="34" charset="0"/>
              </a:rPr>
              <a:t>Suiza</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Normalmente</a:t>
            </a:r>
            <a:r>
              <a:rPr lang="en-GB" sz="3200" dirty="0" smtClean="0">
                <a:latin typeface="Calibri" pitchFamily="34" charset="0"/>
                <a:cs typeface="Calibri" pitchFamily="34" charset="0"/>
              </a:rPr>
              <a:t> se lo </a:t>
            </a:r>
            <a:r>
              <a:rPr lang="en-GB" sz="3200" dirty="0" err="1" smtClean="0">
                <a:latin typeface="Calibri" pitchFamily="34" charset="0"/>
                <a:cs typeface="Calibri" pitchFamily="34" charset="0"/>
              </a:rPr>
              <a:t>practica</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cuando</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hace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frío</a:t>
            </a:r>
            <a:r>
              <a:rPr lang="en-GB" sz="3200" dirty="0" smtClean="0">
                <a:latin typeface="Calibri" pitchFamily="34" charset="0"/>
                <a:cs typeface="Calibri" pitchFamily="34" charset="0"/>
              </a:rPr>
              <a:t> y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un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que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muy</a:t>
            </a:r>
            <a:r>
              <a:rPr lang="en-GB" sz="3200" dirty="0" smtClean="0">
                <a:latin typeface="Calibri" pitchFamily="34" charset="0"/>
                <a:cs typeface="Calibri" pitchFamily="34" charset="0"/>
              </a:rPr>
              <a:t> popular con los </a:t>
            </a:r>
            <a:r>
              <a:rPr lang="en-GB" sz="3200" dirty="0" err="1" smtClean="0">
                <a:latin typeface="Calibri" pitchFamily="34" charset="0"/>
                <a:cs typeface="Calibri" pitchFamily="34" charset="0"/>
              </a:rPr>
              <a:t>jóvenes</a:t>
            </a:r>
            <a:r>
              <a:rPr lang="en-GB" sz="3200" dirty="0" smtClean="0">
                <a:latin typeface="Calibri" pitchFamily="34" charset="0"/>
                <a:cs typeface="Calibri" pitchFamily="34" charset="0"/>
              </a:rPr>
              <a:t> en </a:t>
            </a:r>
            <a:r>
              <a:rPr lang="en-GB" sz="3200" dirty="0" err="1" smtClean="0">
                <a:latin typeface="Calibri" pitchFamily="34" charset="0"/>
                <a:cs typeface="Calibri" pitchFamily="34" charset="0"/>
              </a:rPr>
              <a:t>invierno</a:t>
            </a:r>
            <a:r>
              <a:rPr lang="en-GB" sz="3200" dirty="0" smtClean="0">
                <a:latin typeface="Calibri" pitchFamily="34" charset="0"/>
                <a:cs typeface="Calibri" pitchFamily="34" charset="0"/>
              </a:rPr>
              <a:t>.</a:t>
            </a:r>
            <a:br>
              <a:rPr lang="en-GB" sz="3200" dirty="0" smtClean="0">
                <a:latin typeface="Calibri" pitchFamily="34" charset="0"/>
                <a:cs typeface="Calibri" pitchFamily="34" charset="0"/>
              </a:rPr>
            </a:b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un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olímpico</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desde</a:t>
            </a:r>
            <a:r>
              <a:rPr lang="en-GB" sz="3200" dirty="0" smtClean="0">
                <a:latin typeface="Calibri" pitchFamily="34" charset="0"/>
                <a:cs typeface="Calibri" pitchFamily="34" charset="0"/>
              </a:rPr>
              <a:t> los </a:t>
            </a:r>
            <a:r>
              <a:rPr lang="en-GB" sz="3200" dirty="0" err="1" smtClean="0">
                <a:latin typeface="Calibri" pitchFamily="34" charset="0"/>
                <a:cs typeface="Calibri" pitchFamily="34" charset="0"/>
              </a:rPr>
              <a:t>Juegos</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Olímpicos</a:t>
            </a:r>
            <a:r>
              <a:rPr lang="en-GB" sz="3200" dirty="0" smtClean="0">
                <a:latin typeface="Calibri" pitchFamily="34" charset="0"/>
                <a:cs typeface="Calibri" pitchFamily="34" charset="0"/>
              </a:rPr>
              <a:t> del </a:t>
            </a:r>
            <a:r>
              <a:rPr lang="en-GB" sz="3200" dirty="0" err="1" smtClean="0">
                <a:latin typeface="Calibri" pitchFamily="34" charset="0"/>
                <a:cs typeface="Calibri" pitchFamily="34" charset="0"/>
              </a:rPr>
              <a:t>invierno</a:t>
            </a:r>
            <a:r>
              <a:rPr lang="en-GB" sz="3200" dirty="0" smtClean="0">
                <a:latin typeface="Calibri" pitchFamily="34" charset="0"/>
                <a:cs typeface="Calibri" pitchFamily="34" charset="0"/>
              </a:rPr>
              <a:t> de 1998.</a:t>
            </a:r>
            <a:endParaRPr lang="en-GB" sz="3200" dirty="0">
              <a:latin typeface="Calibri" pitchFamily="34" charset="0"/>
              <a:cs typeface="Calibri" pitchFamily="34" charset="0"/>
            </a:endParaRPr>
          </a:p>
        </p:txBody>
      </p:sp>
      <p:sp>
        <p:nvSpPr>
          <p:cNvPr id="5" name="TextBox 4"/>
          <p:cNvSpPr txBox="1"/>
          <p:nvPr/>
        </p:nvSpPr>
        <p:spPr>
          <a:xfrm>
            <a:off x="492893" y="5229200"/>
            <a:ext cx="5040560" cy="584775"/>
          </a:xfrm>
          <a:prstGeom prst="rect">
            <a:avLst/>
          </a:prstGeom>
          <a:noFill/>
        </p:spPr>
        <p:txBody>
          <a:bodyPr wrap="square" rtlCol="0">
            <a:spAutoFit/>
          </a:bodyPr>
          <a:lstStyle/>
          <a:p>
            <a:r>
              <a:rPr lang="en-GB" sz="3200" dirty="0" smtClean="0">
                <a:latin typeface="Calibri" pitchFamily="34" charset="0"/>
                <a:cs typeface="Calibri" pitchFamily="34" charset="0"/>
              </a:rPr>
              <a:t>El </a:t>
            </a:r>
            <a:r>
              <a:rPr lang="en-GB" sz="3200" dirty="0" err="1" smtClean="0">
                <a:latin typeface="Calibri" pitchFamily="34" charset="0"/>
                <a:cs typeface="Calibri" pitchFamily="34" charset="0"/>
              </a:rPr>
              <a:t>deporte</a:t>
            </a:r>
            <a:r>
              <a:rPr lang="en-GB" sz="3200" dirty="0" smtClean="0">
                <a:latin typeface="Calibri" pitchFamily="34" charset="0"/>
                <a:cs typeface="Calibri" pitchFamily="34" charset="0"/>
              </a:rPr>
              <a:t> </a:t>
            </a:r>
            <a:r>
              <a:rPr lang="en-GB" sz="3200" dirty="0" err="1" smtClean="0">
                <a:latin typeface="Calibri" pitchFamily="34" charset="0"/>
                <a:cs typeface="Calibri" pitchFamily="34" charset="0"/>
              </a:rPr>
              <a:t>es</a:t>
            </a:r>
            <a:r>
              <a:rPr lang="en-GB" sz="3200" dirty="0" smtClean="0">
                <a:latin typeface="Calibri" pitchFamily="34" charset="0"/>
                <a:cs typeface="Calibri" pitchFamily="34" charset="0"/>
              </a:rPr>
              <a:t> _______</a:t>
            </a:r>
            <a:endParaRPr lang="en-GB" sz="3200" dirty="0">
              <a:latin typeface="Calibri" pitchFamily="34" charset="0"/>
              <a:cs typeface="Calibri" pitchFamily="34" charset="0"/>
            </a:endParaRPr>
          </a:p>
        </p:txBody>
      </p:sp>
      <p:sp>
        <p:nvSpPr>
          <p:cNvPr id="7" name="TextBox 6"/>
          <p:cNvSpPr txBox="1"/>
          <p:nvPr/>
        </p:nvSpPr>
        <p:spPr>
          <a:xfrm>
            <a:off x="2508598" y="38865"/>
            <a:ext cx="4799705" cy="707886"/>
          </a:xfrm>
          <a:prstGeom prst="rect">
            <a:avLst/>
          </a:prstGeom>
          <a:noFill/>
        </p:spPr>
        <p:txBody>
          <a:bodyPr wrap="square" rtlCol="0">
            <a:spAutoFit/>
          </a:bodyPr>
          <a:lstStyle/>
          <a:p>
            <a:r>
              <a:rPr lang="en-GB" sz="4000" b="1" dirty="0" smtClean="0">
                <a:latin typeface="Calibri" pitchFamily="34" charset="0"/>
                <a:cs typeface="Calibri" pitchFamily="34" charset="0"/>
              </a:rPr>
              <a:t>¿</a:t>
            </a:r>
            <a:r>
              <a:rPr lang="en-GB" sz="4000" b="1" dirty="0" err="1" smtClean="0">
                <a:latin typeface="Calibri" pitchFamily="34" charset="0"/>
                <a:cs typeface="Calibri" pitchFamily="34" charset="0"/>
              </a:rPr>
              <a:t>Qué</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deporte</a:t>
            </a:r>
            <a:r>
              <a:rPr lang="en-GB" sz="4000" b="1" dirty="0" smtClean="0">
                <a:latin typeface="Calibri" pitchFamily="34" charset="0"/>
                <a:cs typeface="Calibri" pitchFamily="34" charset="0"/>
              </a:rPr>
              <a:t> </a:t>
            </a:r>
            <a:r>
              <a:rPr lang="en-GB" sz="4000" b="1" dirty="0" err="1" smtClean="0">
                <a:latin typeface="Calibri" pitchFamily="34" charset="0"/>
                <a:cs typeface="Calibri" pitchFamily="34" charset="0"/>
              </a:rPr>
              <a:t>es</a:t>
            </a:r>
            <a:r>
              <a:rPr lang="en-GB" sz="4000" b="1" dirty="0" smtClean="0">
                <a:latin typeface="Calibri" pitchFamily="34" charset="0"/>
                <a:cs typeface="Calibri" pitchFamily="34" charset="0"/>
              </a:rPr>
              <a:t>?</a:t>
            </a:r>
            <a:endParaRPr lang="en-GB" sz="4000" b="1" dirty="0">
              <a:latin typeface="Calibri" pitchFamily="34" charset="0"/>
              <a:cs typeface="Calibri"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365537"/>
            <a:ext cx="2776339" cy="19350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843808" y="5229200"/>
            <a:ext cx="2592288" cy="523220"/>
          </a:xfrm>
          <a:prstGeom prst="rect">
            <a:avLst/>
          </a:prstGeom>
          <a:noFill/>
        </p:spPr>
        <p:txBody>
          <a:bodyPr wrap="square" rtlCol="0">
            <a:spAutoFit/>
          </a:bodyPr>
          <a:lstStyle/>
          <a:p>
            <a:r>
              <a:rPr lang="en-GB" sz="2800" b="1" i="1" dirty="0">
                <a:solidFill>
                  <a:srgbClr val="FF0000"/>
                </a:solidFill>
                <a:latin typeface="Calibri" pitchFamily="34" charset="0"/>
                <a:cs typeface="Calibri" pitchFamily="34" charset="0"/>
              </a:rPr>
              <a:t>e</a:t>
            </a:r>
            <a:r>
              <a:rPr lang="en-GB" sz="2800" b="1" i="1" dirty="0" smtClean="0">
                <a:solidFill>
                  <a:srgbClr val="FF0000"/>
                </a:solidFill>
                <a:latin typeface="Calibri" pitchFamily="34" charset="0"/>
                <a:cs typeface="Calibri" pitchFamily="34" charset="0"/>
              </a:rPr>
              <a:t>l snowboard</a:t>
            </a:r>
            <a:endParaRPr lang="en-GB" sz="2000" b="1" i="1"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103855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6194" name="TextBox 2"/>
          <p:cNvSpPr txBox="1">
            <a:spLocks noChangeArrowheads="1"/>
          </p:cNvSpPr>
          <p:nvPr/>
        </p:nvSpPr>
        <p:spPr bwMode="auto">
          <a:xfrm>
            <a:off x="468313" y="-26988"/>
            <a:ext cx="8477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l" eaLnBrk="1" hangingPunct="1"/>
            <a:r>
              <a:rPr lang="en-GB" sz="7200" b="1">
                <a:solidFill>
                  <a:srgbClr val="FFFFFF"/>
                </a:solidFill>
                <a:latin typeface="Arial" charset="0"/>
                <a:cs typeface="Arial" charset="0"/>
              </a:rPr>
              <a:t>¿Qué deporte es?</a:t>
            </a:r>
          </a:p>
        </p:txBody>
      </p:sp>
      <p:pic>
        <p:nvPicPr>
          <p:cNvPr id="364552" name="Picture 8" descr="ftor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002088"/>
            <a:ext cx="3049588"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4553" name="TextBox 2"/>
          <p:cNvSpPr txBox="1">
            <a:spLocks noChangeArrowheads="1"/>
          </p:cNvSpPr>
          <p:nvPr/>
        </p:nvSpPr>
        <p:spPr bwMode="auto">
          <a:xfrm>
            <a:off x="468313" y="4721225"/>
            <a:ext cx="4032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l" eaLnBrk="1" hangingPunct="1"/>
            <a:r>
              <a:rPr lang="en-GB" sz="7200" b="1">
                <a:solidFill>
                  <a:srgbClr val="FFFFFF"/>
                </a:solidFill>
                <a:latin typeface="Arial" charset="0"/>
                <a:cs typeface="Arial" charset="0"/>
              </a:rPr>
              <a:t>El fútbol</a:t>
            </a:r>
          </a:p>
        </p:txBody>
      </p:sp>
      <p:sp>
        <p:nvSpPr>
          <p:cNvPr id="3" name="Content Placeholder 2"/>
          <p:cNvSpPr>
            <a:spLocks noGrp="1"/>
          </p:cNvSpPr>
          <p:nvPr>
            <p:ph idx="1"/>
          </p:nvPr>
        </p:nvSpPr>
        <p:spPr>
          <a:xfrm>
            <a:off x="385763" y="1340768"/>
            <a:ext cx="8229600" cy="4525963"/>
          </a:xfrm>
        </p:spPr>
        <p:txBody>
          <a:bodyPr/>
          <a:lstStyle/>
          <a:p>
            <a:r>
              <a:rPr lang="en-GB" b="1" dirty="0" err="1" smtClean="0">
                <a:solidFill>
                  <a:srgbClr val="FFFFFF"/>
                </a:solidFill>
                <a:latin typeface="Arial Narrow" pitchFamily="34" charset="0"/>
              </a:rPr>
              <a:t>Es</a:t>
            </a:r>
            <a:r>
              <a:rPr lang="en-GB" b="1" dirty="0" smtClean="0">
                <a:solidFill>
                  <a:srgbClr val="FFFFFF"/>
                </a:solidFill>
                <a:latin typeface="Arial Narrow" pitchFamily="34" charset="0"/>
              </a:rPr>
              <a:t> un </a:t>
            </a:r>
            <a:r>
              <a:rPr lang="en-GB" b="1" dirty="0" err="1" smtClean="0">
                <a:solidFill>
                  <a:srgbClr val="FFFFFF"/>
                </a:solidFill>
                <a:latin typeface="Arial Narrow" pitchFamily="34" charset="0"/>
              </a:rPr>
              <a:t>deporte</a:t>
            </a:r>
            <a:r>
              <a:rPr lang="en-GB" b="1" dirty="0" smtClean="0">
                <a:solidFill>
                  <a:srgbClr val="FFFFFF"/>
                </a:solidFill>
                <a:latin typeface="Arial Narrow" pitchFamily="34" charset="0"/>
              </a:rPr>
              <a:t> de </a:t>
            </a:r>
            <a:r>
              <a:rPr lang="en-GB" b="1" dirty="0" err="1" smtClean="0">
                <a:solidFill>
                  <a:srgbClr val="FFFFFF"/>
                </a:solidFill>
                <a:latin typeface="Arial Narrow" pitchFamily="34" charset="0"/>
              </a:rPr>
              <a:t>equipo</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Hay once </a:t>
            </a:r>
            <a:r>
              <a:rPr lang="en-GB" b="1" dirty="0" err="1" smtClean="0">
                <a:solidFill>
                  <a:srgbClr val="FFFFFF"/>
                </a:solidFill>
                <a:latin typeface="Arial Narrow" pitchFamily="34" charset="0"/>
              </a:rPr>
              <a:t>jugadores</a:t>
            </a:r>
            <a:r>
              <a:rPr lang="en-GB" b="1" dirty="0" smtClean="0">
                <a:solidFill>
                  <a:srgbClr val="FFFFFF"/>
                </a:solidFill>
                <a:latin typeface="Arial Narrow" pitchFamily="34" charset="0"/>
              </a:rPr>
              <a:t> en </a:t>
            </a:r>
            <a:r>
              <a:rPr lang="en-GB" b="1" dirty="0" err="1" smtClean="0">
                <a:solidFill>
                  <a:srgbClr val="FFFFFF"/>
                </a:solidFill>
                <a:latin typeface="Arial Narrow" pitchFamily="34" charset="0"/>
              </a:rPr>
              <a:t>cada</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equipo</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Se </a:t>
            </a:r>
            <a:r>
              <a:rPr lang="en-GB" b="1" dirty="0" err="1" smtClean="0">
                <a:solidFill>
                  <a:srgbClr val="FFFFFF"/>
                </a:solidFill>
                <a:latin typeface="Arial Narrow" pitchFamily="34" charset="0"/>
              </a:rPr>
              <a:t>juega</a:t>
            </a:r>
            <a:r>
              <a:rPr lang="en-GB" b="1" dirty="0" smtClean="0">
                <a:solidFill>
                  <a:srgbClr val="FFFFFF"/>
                </a:solidFill>
                <a:latin typeface="Arial Narrow" pitchFamily="34" charset="0"/>
              </a:rPr>
              <a:t> con </a:t>
            </a:r>
            <a:r>
              <a:rPr lang="en-GB" b="1" dirty="0" err="1" smtClean="0">
                <a:solidFill>
                  <a:srgbClr val="FFFFFF"/>
                </a:solidFill>
                <a:latin typeface="Arial Narrow" pitchFamily="34" charset="0"/>
              </a:rPr>
              <a:t>una</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pelota</a:t>
            </a:r>
            <a:r>
              <a:rPr lang="en-GB" b="1" dirty="0" smtClean="0">
                <a:solidFill>
                  <a:srgbClr val="FFFFFF"/>
                </a:solidFill>
                <a:latin typeface="Arial Narrow" pitchFamily="34" charset="0"/>
              </a:rPr>
              <a:t>. </a:t>
            </a:r>
          </a:p>
          <a:p>
            <a:r>
              <a:rPr lang="en-GB" b="1" dirty="0" smtClean="0">
                <a:solidFill>
                  <a:srgbClr val="FFFFFF"/>
                </a:solidFill>
                <a:latin typeface="Arial Narrow" pitchFamily="34" charset="0"/>
              </a:rPr>
              <a:t>Se </a:t>
            </a:r>
            <a:r>
              <a:rPr lang="en-GB" b="1" dirty="0" err="1" smtClean="0">
                <a:solidFill>
                  <a:srgbClr val="FFFFFF"/>
                </a:solidFill>
                <a:latin typeface="Arial Narrow" pitchFamily="34" charset="0"/>
              </a:rPr>
              <a:t>juega</a:t>
            </a:r>
            <a:r>
              <a:rPr lang="en-GB" b="1" dirty="0" smtClean="0">
                <a:solidFill>
                  <a:srgbClr val="FFFFFF"/>
                </a:solidFill>
                <a:latin typeface="Arial Narrow" pitchFamily="34" charset="0"/>
              </a:rPr>
              <a:t> en un campo rectangular.</a:t>
            </a:r>
          </a:p>
          <a:p>
            <a:r>
              <a:rPr lang="en-GB" b="1" dirty="0" smtClean="0">
                <a:solidFill>
                  <a:srgbClr val="FFFFFF"/>
                </a:solidFill>
                <a:latin typeface="Arial Narrow" pitchFamily="34" charset="0"/>
              </a:rPr>
              <a:t>El </a:t>
            </a:r>
            <a:r>
              <a:rPr lang="en-GB" b="1" dirty="0" err="1" smtClean="0">
                <a:solidFill>
                  <a:srgbClr val="FFFFFF"/>
                </a:solidFill>
                <a:latin typeface="Arial Narrow" pitchFamily="34" charset="0"/>
              </a:rPr>
              <a:t>objetivo</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es</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marcar</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goles</a:t>
            </a:r>
            <a:r>
              <a:rPr lang="en-GB" b="1" dirty="0" smtClean="0">
                <a:solidFill>
                  <a:srgbClr val="FFFFFF"/>
                </a:solidFill>
                <a:latin typeface="Arial Narrow" pitchFamily="34" charset="0"/>
              </a:rPr>
              <a:t>.</a:t>
            </a:r>
          </a:p>
          <a:p>
            <a:endParaRPr lang="fr-FR" dirty="0"/>
          </a:p>
        </p:txBody>
      </p:sp>
    </p:spTree>
    <p:extLst>
      <p:ext uri="{BB962C8B-B14F-4D97-AF65-F5344CB8AC3E}">
        <p14:creationId xmlns:p14="http://schemas.microsoft.com/office/powerpoint/2010/main" val="19870511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364553"/>
                                        </p:tgtEl>
                                        <p:attrNameLst>
                                          <p:attrName>style.visibility</p:attrName>
                                        </p:attrNameLst>
                                      </p:cBhvr>
                                      <p:to>
                                        <p:strVal val="visible"/>
                                      </p:to>
                                    </p:set>
                                    <p:anim calcmode="lin" valueType="num">
                                      <p:cBhvr>
                                        <p:cTn id="32" dur="500" fill="hold"/>
                                        <p:tgtEl>
                                          <p:spTgt spid="364553"/>
                                        </p:tgtEl>
                                        <p:attrNameLst>
                                          <p:attrName>ppt_x</p:attrName>
                                        </p:attrNameLst>
                                      </p:cBhvr>
                                      <p:tavLst>
                                        <p:tav tm="0">
                                          <p:val>
                                            <p:strVal val="#ppt_x-.2"/>
                                          </p:val>
                                        </p:tav>
                                        <p:tav tm="100000">
                                          <p:val>
                                            <p:strVal val="#ppt_x"/>
                                          </p:val>
                                        </p:tav>
                                      </p:tavLst>
                                    </p:anim>
                                    <p:anim calcmode="lin" valueType="num">
                                      <p:cBhvr>
                                        <p:cTn id="33" dur="500" fill="hold"/>
                                        <p:tgtEl>
                                          <p:spTgt spid="364553"/>
                                        </p:tgtEl>
                                        <p:attrNameLst>
                                          <p:attrName>ppt_y</p:attrName>
                                        </p:attrNameLst>
                                      </p:cBhvr>
                                      <p:tavLst>
                                        <p:tav tm="0">
                                          <p:val>
                                            <p:strVal val="#ppt_y"/>
                                          </p:val>
                                        </p:tav>
                                        <p:tav tm="100000">
                                          <p:val>
                                            <p:strVal val="#ppt_y"/>
                                          </p:val>
                                        </p:tav>
                                      </p:tavLst>
                                    </p:anim>
                                    <p:animEffect transition="in" filter="wipe(right)" prLst="gradientSize: 0.1">
                                      <p:cBhvr>
                                        <p:cTn id="34" dur="500"/>
                                        <p:tgtEl>
                                          <p:spTgt spid="364553"/>
                                        </p:tgtEl>
                                      </p:cBhvr>
                                    </p:animEffect>
                                  </p:childTnLst>
                                </p:cTn>
                              </p:par>
                              <p:par>
                                <p:cTn id="35" presetID="29" presetClass="entr" presetSubtype="0" fill="hold" nodeType="withEffect">
                                  <p:stCondLst>
                                    <p:cond delay="0"/>
                                  </p:stCondLst>
                                  <p:childTnLst>
                                    <p:set>
                                      <p:cBhvr>
                                        <p:cTn id="36" dur="1" fill="hold">
                                          <p:stCondLst>
                                            <p:cond delay="0"/>
                                          </p:stCondLst>
                                        </p:cTn>
                                        <p:tgtEl>
                                          <p:spTgt spid="364552"/>
                                        </p:tgtEl>
                                        <p:attrNameLst>
                                          <p:attrName>style.visibility</p:attrName>
                                        </p:attrNameLst>
                                      </p:cBhvr>
                                      <p:to>
                                        <p:strVal val="visible"/>
                                      </p:to>
                                    </p:set>
                                    <p:anim calcmode="lin" valueType="num">
                                      <p:cBhvr>
                                        <p:cTn id="37" dur="500" fill="hold"/>
                                        <p:tgtEl>
                                          <p:spTgt spid="364552"/>
                                        </p:tgtEl>
                                        <p:attrNameLst>
                                          <p:attrName>ppt_x</p:attrName>
                                        </p:attrNameLst>
                                      </p:cBhvr>
                                      <p:tavLst>
                                        <p:tav tm="0">
                                          <p:val>
                                            <p:strVal val="#ppt_x-.2"/>
                                          </p:val>
                                        </p:tav>
                                        <p:tav tm="100000">
                                          <p:val>
                                            <p:strVal val="#ppt_x"/>
                                          </p:val>
                                        </p:tav>
                                      </p:tavLst>
                                    </p:anim>
                                    <p:anim calcmode="lin" valueType="num">
                                      <p:cBhvr>
                                        <p:cTn id="38" dur="500" fill="hold"/>
                                        <p:tgtEl>
                                          <p:spTgt spid="364552"/>
                                        </p:tgtEl>
                                        <p:attrNameLst>
                                          <p:attrName>ppt_y</p:attrName>
                                        </p:attrNameLst>
                                      </p:cBhvr>
                                      <p:tavLst>
                                        <p:tav tm="0">
                                          <p:val>
                                            <p:strVal val="#ppt_y"/>
                                          </p:val>
                                        </p:tav>
                                        <p:tav tm="100000">
                                          <p:val>
                                            <p:strVal val="#ppt_y"/>
                                          </p:val>
                                        </p:tav>
                                      </p:tavLst>
                                    </p:anim>
                                    <p:animEffect transition="in" filter="wipe(right)" prLst="gradientSize: 0.1">
                                      <p:cBhvr>
                                        <p:cTn id="39" dur="500"/>
                                        <p:tgtEl>
                                          <p:spTgt spid="364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53"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9266" name="TextBox 2"/>
          <p:cNvSpPr txBox="1">
            <a:spLocks noChangeArrowheads="1"/>
          </p:cNvSpPr>
          <p:nvPr/>
        </p:nvSpPr>
        <p:spPr bwMode="auto">
          <a:xfrm>
            <a:off x="468313" y="-26988"/>
            <a:ext cx="8477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l" eaLnBrk="1" hangingPunct="1"/>
            <a:r>
              <a:rPr lang="en-GB" sz="7200" b="1" dirty="0">
                <a:solidFill>
                  <a:srgbClr val="FFFFFF"/>
                </a:solidFill>
                <a:latin typeface="Arial" charset="0"/>
                <a:cs typeface="Arial" charset="0"/>
              </a:rPr>
              <a:t>¿</a:t>
            </a:r>
            <a:r>
              <a:rPr lang="en-GB" sz="7200" b="1" dirty="0" err="1">
                <a:solidFill>
                  <a:srgbClr val="FFFFFF"/>
                </a:solidFill>
                <a:latin typeface="Arial" charset="0"/>
                <a:cs typeface="Arial" charset="0"/>
              </a:rPr>
              <a:t>Qué</a:t>
            </a:r>
            <a:r>
              <a:rPr lang="en-GB" sz="7200" b="1" dirty="0">
                <a:solidFill>
                  <a:srgbClr val="FFFFFF"/>
                </a:solidFill>
                <a:latin typeface="Arial" charset="0"/>
                <a:cs typeface="Arial" charset="0"/>
              </a:rPr>
              <a:t> </a:t>
            </a:r>
            <a:r>
              <a:rPr lang="en-GB" sz="7200" b="1" dirty="0" err="1">
                <a:solidFill>
                  <a:srgbClr val="FFFFFF"/>
                </a:solidFill>
                <a:latin typeface="Arial" charset="0"/>
                <a:cs typeface="Arial" charset="0"/>
              </a:rPr>
              <a:t>deporte</a:t>
            </a:r>
            <a:r>
              <a:rPr lang="en-GB" sz="7200" b="1" dirty="0">
                <a:solidFill>
                  <a:srgbClr val="FFFFFF"/>
                </a:solidFill>
                <a:latin typeface="Arial" charset="0"/>
                <a:cs typeface="Arial" charset="0"/>
              </a:rPr>
              <a:t> </a:t>
            </a:r>
            <a:r>
              <a:rPr lang="en-GB" sz="7200" b="1" dirty="0" err="1">
                <a:solidFill>
                  <a:srgbClr val="FFFFFF"/>
                </a:solidFill>
                <a:latin typeface="Arial" charset="0"/>
                <a:cs typeface="Arial" charset="0"/>
              </a:rPr>
              <a:t>es</a:t>
            </a:r>
            <a:r>
              <a:rPr lang="en-GB" sz="7200" b="1" dirty="0">
                <a:solidFill>
                  <a:srgbClr val="FFFFFF"/>
                </a:solidFill>
                <a:latin typeface="Arial" charset="0"/>
                <a:cs typeface="Arial" charset="0"/>
              </a:rPr>
              <a:t>?</a:t>
            </a:r>
          </a:p>
        </p:txBody>
      </p:sp>
      <p:sp>
        <p:nvSpPr>
          <p:cNvPr id="371715" name="TextBox 2"/>
          <p:cNvSpPr txBox="1">
            <a:spLocks noChangeArrowheads="1"/>
          </p:cNvSpPr>
          <p:nvPr/>
        </p:nvSpPr>
        <p:spPr bwMode="auto">
          <a:xfrm>
            <a:off x="396875" y="5859463"/>
            <a:ext cx="8351838"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l" eaLnBrk="1" hangingPunct="1"/>
            <a:r>
              <a:rPr lang="en-GB" sz="6600" b="1">
                <a:solidFill>
                  <a:srgbClr val="FFFFFF"/>
                </a:solidFill>
                <a:latin typeface="Arial" charset="0"/>
                <a:cs typeface="Arial" charset="0"/>
              </a:rPr>
              <a:t>El pok-ta-pok</a:t>
            </a:r>
          </a:p>
        </p:txBody>
      </p:sp>
      <p:sp>
        <p:nvSpPr>
          <p:cNvPr id="12" name="Content Placeholder 11"/>
          <p:cNvSpPr>
            <a:spLocks noGrp="1"/>
          </p:cNvSpPr>
          <p:nvPr>
            <p:ph idx="1"/>
          </p:nvPr>
        </p:nvSpPr>
        <p:spPr>
          <a:xfrm>
            <a:off x="457200" y="1162050"/>
            <a:ext cx="8229600" cy="4964113"/>
          </a:xfrm>
        </p:spPr>
        <p:txBody>
          <a:bodyPr>
            <a:normAutofit lnSpcReduction="10000"/>
          </a:bodyPr>
          <a:lstStyle/>
          <a:p>
            <a:r>
              <a:rPr lang="en-GB" b="1" dirty="0" smtClean="0">
                <a:solidFill>
                  <a:srgbClr val="FFFFFF"/>
                </a:solidFill>
                <a:latin typeface="Arial Narrow" pitchFamily="34" charset="0"/>
              </a:rPr>
              <a:t>Era un </a:t>
            </a:r>
            <a:r>
              <a:rPr lang="en-GB" b="1" dirty="0" err="1" smtClean="0">
                <a:solidFill>
                  <a:srgbClr val="FFFFFF"/>
                </a:solidFill>
                <a:latin typeface="Arial Narrow" pitchFamily="34" charset="0"/>
              </a:rPr>
              <a:t>deporte</a:t>
            </a:r>
            <a:r>
              <a:rPr lang="en-GB" b="1" dirty="0" smtClean="0">
                <a:solidFill>
                  <a:srgbClr val="FFFFFF"/>
                </a:solidFill>
                <a:latin typeface="Arial Narrow" pitchFamily="34" charset="0"/>
              </a:rPr>
              <a:t> de </a:t>
            </a:r>
            <a:r>
              <a:rPr lang="en-GB" b="1" dirty="0" err="1" smtClean="0">
                <a:solidFill>
                  <a:srgbClr val="FFFFFF"/>
                </a:solidFill>
                <a:latin typeface="Arial Narrow" pitchFamily="34" charset="0"/>
              </a:rPr>
              <a:t>equipo</a:t>
            </a:r>
            <a:r>
              <a:rPr lang="en-GB" b="1" dirty="0" smtClean="0">
                <a:solidFill>
                  <a:srgbClr val="FFFFFF"/>
                </a:solidFill>
                <a:latin typeface="Arial Narrow" pitchFamily="34" charset="0"/>
              </a:rPr>
              <a:t>.</a:t>
            </a:r>
          </a:p>
          <a:p>
            <a:r>
              <a:rPr lang="en-GB" b="1" dirty="0" err="1" smtClean="0">
                <a:solidFill>
                  <a:srgbClr val="FFFFFF"/>
                </a:solidFill>
                <a:latin typeface="Arial Narrow" pitchFamily="34" charset="0"/>
              </a:rPr>
              <a:t>Había</a:t>
            </a:r>
            <a:r>
              <a:rPr lang="en-GB" b="1" dirty="0" smtClean="0">
                <a:solidFill>
                  <a:srgbClr val="FFFFFF"/>
                </a:solidFill>
                <a:latin typeface="Arial Narrow" pitchFamily="34" charset="0"/>
              </a:rPr>
              <a:t> dos </a:t>
            </a:r>
            <a:r>
              <a:rPr lang="en-GB" b="1" dirty="0" err="1" smtClean="0">
                <a:solidFill>
                  <a:srgbClr val="FFFFFF"/>
                </a:solidFill>
                <a:latin typeface="Arial Narrow" pitchFamily="34" charset="0"/>
              </a:rPr>
              <a:t>equipos</a:t>
            </a:r>
            <a:r>
              <a:rPr lang="en-GB" b="1" dirty="0" smtClean="0">
                <a:solidFill>
                  <a:srgbClr val="FFFFFF"/>
                </a:solidFill>
                <a:latin typeface="Arial Narrow" pitchFamily="34" charset="0"/>
              </a:rPr>
              <a:t> con </a:t>
            </a:r>
            <a:r>
              <a:rPr lang="en-GB" b="1" dirty="0" err="1" smtClean="0">
                <a:solidFill>
                  <a:srgbClr val="FFFFFF"/>
                </a:solidFill>
                <a:latin typeface="Arial Narrow" pitchFamily="34" charset="0"/>
              </a:rPr>
              <a:t>diez</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jugadores</a:t>
            </a:r>
            <a:r>
              <a:rPr lang="en-GB" b="1" dirty="0" smtClean="0">
                <a:solidFill>
                  <a:srgbClr val="FFFFFF"/>
                </a:solidFill>
                <a:latin typeface="Arial Narrow" pitchFamily="34" charset="0"/>
              </a:rPr>
              <a:t> en </a:t>
            </a:r>
            <a:r>
              <a:rPr lang="en-GB" b="1" dirty="0" err="1" smtClean="0">
                <a:solidFill>
                  <a:srgbClr val="FFFFFF"/>
                </a:solidFill>
                <a:latin typeface="Arial Narrow" pitchFamily="34" charset="0"/>
              </a:rPr>
              <a:t>cada</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equipo</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Se </a:t>
            </a:r>
            <a:r>
              <a:rPr lang="en-GB" b="1" dirty="0" err="1" smtClean="0">
                <a:solidFill>
                  <a:srgbClr val="FFFFFF"/>
                </a:solidFill>
                <a:latin typeface="Arial Narrow" pitchFamily="34" charset="0"/>
              </a:rPr>
              <a:t>jugaba</a:t>
            </a:r>
            <a:r>
              <a:rPr lang="en-GB" b="1" dirty="0" smtClean="0">
                <a:solidFill>
                  <a:srgbClr val="FFFFFF"/>
                </a:solidFill>
                <a:latin typeface="Arial Narrow" pitchFamily="34" charset="0"/>
              </a:rPr>
              <a:t> con </a:t>
            </a:r>
            <a:r>
              <a:rPr lang="en-GB" b="1" dirty="0" err="1" smtClean="0">
                <a:solidFill>
                  <a:srgbClr val="FFFFFF"/>
                </a:solidFill>
                <a:latin typeface="Arial Narrow" pitchFamily="34" charset="0"/>
              </a:rPr>
              <a:t>una</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pelota</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Se </a:t>
            </a:r>
            <a:r>
              <a:rPr lang="en-GB" b="1" dirty="0" err="1" smtClean="0">
                <a:solidFill>
                  <a:srgbClr val="FFFFFF"/>
                </a:solidFill>
                <a:latin typeface="Arial Narrow" pitchFamily="34" charset="0"/>
              </a:rPr>
              <a:t>jugaba</a:t>
            </a:r>
            <a:r>
              <a:rPr lang="en-GB" b="1" dirty="0" smtClean="0">
                <a:solidFill>
                  <a:srgbClr val="FFFFFF"/>
                </a:solidFill>
                <a:latin typeface="Arial Narrow" pitchFamily="34" charset="0"/>
              </a:rPr>
              <a:t> en un campo especial.</a:t>
            </a:r>
          </a:p>
          <a:p>
            <a:r>
              <a:rPr lang="en-GB" b="1" dirty="0" smtClean="0">
                <a:solidFill>
                  <a:srgbClr val="FFFFFF"/>
                </a:solidFill>
                <a:latin typeface="Arial Narrow" pitchFamily="34" charset="0"/>
              </a:rPr>
              <a:t>El </a:t>
            </a:r>
            <a:r>
              <a:rPr lang="en-GB" b="1" dirty="0" err="1" smtClean="0">
                <a:solidFill>
                  <a:srgbClr val="FFFFFF"/>
                </a:solidFill>
                <a:latin typeface="Arial Narrow" pitchFamily="34" charset="0"/>
              </a:rPr>
              <a:t>objetivo</a:t>
            </a:r>
            <a:r>
              <a:rPr lang="en-GB" b="1" dirty="0" smtClean="0">
                <a:solidFill>
                  <a:srgbClr val="FFFFFF"/>
                </a:solidFill>
                <a:latin typeface="Arial Narrow" pitchFamily="34" charset="0"/>
              </a:rPr>
              <a:t> era </a:t>
            </a:r>
            <a:r>
              <a:rPr lang="en-GB" b="1" dirty="0" err="1" smtClean="0">
                <a:solidFill>
                  <a:srgbClr val="FFFFFF"/>
                </a:solidFill>
                <a:latin typeface="Arial Narrow" pitchFamily="34" charset="0"/>
              </a:rPr>
              <a:t>pasar</a:t>
            </a:r>
            <a:r>
              <a:rPr lang="en-GB" b="1" dirty="0" smtClean="0">
                <a:solidFill>
                  <a:srgbClr val="FFFFFF"/>
                </a:solidFill>
                <a:latin typeface="Arial Narrow" pitchFamily="34" charset="0"/>
              </a:rPr>
              <a:t> la </a:t>
            </a:r>
            <a:r>
              <a:rPr lang="en-GB" b="1" dirty="0" err="1" smtClean="0">
                <a:solidFill>
                  <a:srgbClr val="FFFFFF"/>
                </a:solidFill>
                <a:latin typeface="Arial Narrow" pitchFamily="34" charset="0"/>
              </a:rPr>
              <a:t>pelota</a:t>
            </a:r>
            <a:r>
              <a:rPr lang="en-GB" b="1" dirty="0" smtClean="0">
                <a:solidFill>
                  <a:srgbClr val="FFFFFF"/>
                </a:solidFill>
                <a:latin typeface="Arial Narrow" pitchFamily="34" charset="0"/>
              </a:rPr>
              <a:t> </a:t>
            </a:r>
          </a:p>
          <a:p>
            <a:pPr marL="0" indent="0">
              <a:buNone/>
            </a:pP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por</a:t>
            </a:r>
            <a:r>
              <a:rPr lang="en-GB" b="1" dirty="0" smtClean="0">
                <a:solidFill>
                  <a:srgbClr val="FFFFFF"/>
                </a:solidFill>
                <a:latin typeface="Arial Narrow" pitchFamily="34" charset="0"/>
              </a:rPr>
              <a:t> un </a:t>
            </a:r>
            <a:r>
              <a:rPr lang="en-GB" b="1" dirty="0" err="1" smtClean="0">
                <a:solidFill>
                  <a:srgbClr val="FFFFFF"/>
                </a:solidFill>
                <a:latin typeface="Arial Narrow" pitchFamily="34" charset="0"/>
              </a:rPr>
              <a:t>arco</a:t>
            </a:r>
            <a:r>
              <a:rPr lang="en-GB" b="1" dirty="0" smtClean="0">
                <a:solidFill>
                  <a:srgbClr val="FFFFFF"/>
                </a:solidFill>
                <a:latin typeface="Arial Narrow" pitchFamily="34" charset="0"/>
              </a:rPr>
              <a:t> sin </a:t>
            </a:r>
            <a:r>
              <a:rPr lang="en-GB" b="1" dirty="0" err="1" smtClean="0">
                <a:solidFill>
                  <a:srgbClr val="FFFFFF"/>
                </a:solidFill>
                <a:latin typeface="Arial Narrow" pitchFamily="34" charset="0"/>
              </a:rPr>
              <a:t>usar</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las</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manos</a:t>
            </a:r>
            <a:r>
              <a:rPr lang="en-GB" b="1" dirty="0" smtClean="0">
                <a:solidFill>
                  <a:srgbClr val="FFFFFF"/>
                </a:solidFill>
                <a:latin typeface="Arial Narrow" pitchFamily="34" charset="0"/>
              </a:rPr>
              <a:t>.</a:t>
            </a:r>
          </a:p>
          <a:p>
            <a:r>
              <a:rPr lang="en-GB" b="1" dirty="0" smtClean="0">
                <a:solidFill>
                  <a:srgbClr val="FFFFFF"/>
                </a:solidFill>
                <a:latin typeface="Arial Narrow" pitchFamily="34" charset="0"/>
              </a:rPr>
              <a:t>Los </a:t>
            </a:r>
            <a:r>
              <a:rPr lang="en-GB" b="1" dirty="0" err="1" smtClean="0">
                <a:solidFill>
                  <a:srgbClr val="FFFFFF"/>
                </a:solidFill>
                <a:latin typeface="Arial Narrow" pitchFamily="34" charset="0"/>
              </a:rPr>
              <a:t>perdedores</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fueron</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decapitados</a:t>
            </a:r>
            <a:r>
              <a:rPr lang="en-GB" b="1" dirty="0" smtClean="0">
                <a:solidFill>
                  <a:srgbClr val="FFFFFF"/>
                </a:solidFill>
                <a:latin typeface="Arial Narrow" pitchFamily="34" charset="0"/>
              </a:rPr>
              <a:t>.</a:t>
            </a:r>
          </a:p>
          <a:p>
            <a:r>
              <a:rPr lang="en-GB" b="1" dirty="0" err="1" smtClean="0">
                <a:solidFill>
                  <a:srgbClr val="FFFFFF"/>
                </a:solidFill>
                <a:latin typeface="Arial Narrow" pitchFamily="34" charset="0"/>
              </a:rPr>
              <a:t>Generalmente</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eran</a:t>
            </a:r>
            <a:r>
              <a:rPr lang="en-GB" b="1" dirty="0" smtClean="0">
                <a:solidFill>
                  <a:srgbClr val="FFFFFF"/>
                </a:solidFill>
                <a:latin typeface="Arial Narrow" pitchFamily="34" charset="0"/>
              </a:rPr>
              <a:t> </a:t>
            </a:r>
            <a:r>
              <a:rPr lang="en-GB" b="1" dirty="0" err="1" smtClean="0">
                <a:solidFill>
                  <a:srgbClr val="FFFFFF"/>
                </a:solidFill>
                <a:latin typeface="Arial Narrow" pitchFamily="34" charset="0"/>
              </a:rPr>
              <a:t>prisioneros</a:t>
            </a:r>
            <a:r>
              <a:rPr lang="en-GB" b="1" dirty="0" smtClean="0">
                <a:solidFill>
                  <a:srgbClr val="FFFFFF"/>
                </a:solidFill>
                <a:latin typeface="Arial Narrow" pitchFamily="34" charset="0"/>
              </a:rPr>
              <a:t> de </a:t>
            </a:r>
            <a:r>
              <a:rPr lang="en-GB" b="1" dirty="0" err="1" smtClean="0">
                <a:solidFill>
                  <a:srgbClr val="FFFFFF"/>
                </a:solidFill>
                <a:latin typeface="Arial Narrow" pitchFamily="34" charset="0"/>
              </a:rPr>
              <a:t>guerra</a:t>
            </a:r>
            <a:r>
              <a:rPr lang="en-GB" b="1" dirty="0" smtClean="0">
                <a:solidFill>
                  <a:srgbClr val="FFFFFF"/>
                </a:solidFill>
                <a:latin typeface="Arial Narrow" pitchFamily="34" charset="0"/>
              </a:rPr>
              <a:t>.</a:t>
            </a:r>
          </a:p>
          <a:p>
            <a:endParaRPr lang="fr-FR" dirty="0"/>
          </a:p>
        </p:txBody>
      </p:sp>
      <p:pic>
        <p:nvPicPr>
          <p:cNvPr id="371742" name="Picture 30" descr="pelota-maya"/>
          <p:cNvPicPr>
            <a:picLocks noChangeAspect="1" noChangeArrowheads="1"/>
          </p:cNvPicPr>
          <p:nvPr/>
        </p:nvPicPr>
        <p:blipFill>
          <a:blip r:embed="rId3">
            <a:extLst>
              <a:ext uri="{28A0092B-C50C-407E-A947-70E740481C1C}">
                <a14:useLocalDpi xmlns:a14="http://schemas.microsoft.com/office/drawing/2010/main" val="0"/>
              </a:ext>
            </a:extLst>
          </a:blip>
          <a:srcRect l="5699" r="3745"/>
          <a:stretch>
            <a:fillRect/>
          </a:stretch>
        </p:blipFill>
        <p:spPr bwMode="auto">
          <a:xfrm>
            <a:off x="6228184" y="2276872"/>
            <a:ext cx="2853555"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69555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500"/>
                                        <p:tgtEl>
                                          <p:spTgt spid="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fade">
                                      <p:cBhvr>
                                        <p:cTn id="37" dur="500"/>
                                        <p:tgtEl>
                                          <p:spTgt spid="1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500"/>
                                        <p:tgtEl>
                                          <p:spTgt spid="12">
                                            <p:txEl>
                                              <p:pRg st="7" end="7"/>
                                            </p:txEl>
                                          </p:spTgt>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371742"/>
                                        </p:tgtEl>
                                        <p:attrNameLst>
                                          <p:attrName>style.visibility</p:attrName>
                                        </p:attrNameLst>
                                      </p:cBhvr>
                                      <p:to>
                                        <p:strVal val="visible"/>
                                      </p:to>
                                    </p:set>
                                    <p:animEffect transition="in" filter="fade">
                                      <p:cBhvr>
                                        <p:cTn id="46" dur="500"/>
                                        <p:tgtEl>
                                          <p:spTgt spid="371742"/>
                                        </p:tgtEl>
                                      </p:cBhvr>
                                    </p:animEffect>
                                  </p:childTnLst>
                                </p:cTn>
                              </p:par>
                            </p:childTnLst>
                          </p:cTn>
                        </p:par>
                        <p:par>
                          <p:cTn id="47" fill="hold" nodeType="afterGroup">
                            <p:stCondLst>
                              <p:cond delay="1000"/>
                            </p:stCondLst>
                            <p:childTnLst>
                              <p:par>
                                <p:cTn id="48" presetID="29" presetClass="entr" presetSubtype="0" fill="hold" grpId="0" nodeType="afterEffect">
                                  <p:stCondLst>
                                    <p:cond delay="0"/>
                                  </p:stCondLst>
                                  <p:childTnLst>
                                    <p:set>
                                      <p:cBhvr>
                                        <p:cTn id="49" dur="1" fill="hold">
                                          <p:stCondLst>
                                            <p:cond delay="0"/>
                                          </p:stCondLst>
                                        </p:cTn>
                                        <p:tgtEl>
                                          <p:spTgt spid="371715"/>
                                        </p:tgtEl>
                                        <p:attrNameLst>
                                          <p:attrName>style.visibility</p:attrName>
                                        </p:attrNameLst>
                                      </p:cBhvr>
                                      <p:to>
                                        <p:strVal val="visible"/>
                                      </p:to>
                                    </p:set>
                                    <p:anim calcmode="lin" valueType="num">
                                      <p:cBhvr>
                                        <p:cTn id="50" dur="500" fill="hold"/>
                                        <p:tgtEl>
                                          <p:spTgt spid="371715"/>
                                        </p:tgtEl>
                                        <p:attrNameLst>
                                          <p:attrName>ppt_x</p:attrName>
                                        </p:attrNameLst>
                                      </p:cBhvr>
                                      <p:tavLst>
                                        <p:tav tm="0">
                                          <p:val>
                                            <p:strVal val="#ppt_x-.2"/>
                                          </p:val>
                                        </p:tav>
                                        <p:tav tm="100000">
                                          <p:val>
                                            <p:strVal val="#ppt_x"/>
                                          </p:val>
                                        </p:tav>
                                      </p:tavLst>
                                    </p:anim>
                                    <p:anim calcmode="lin" valueType="num">
                                      <p:cBhvr>
                                        <p:cTn id="51" dur="500" fill="hold"/>
                                        <p:tgtEl>
                                          <p:spTgt spid="371715"/>
                                        </p:tgtEl>
                                        <p:attrNameLst>
                                          <p:attrName>ppt_y</p:attrName>
                                        </p:attrNameLst>
                                      </p:cBhvr>
                                      <p:tavLst>
                                        <p:tav tm="0">
                                          <p:val>
                                            <p:strVal val="#ppt_y"/>
                                          </p:val>
                                        </p:tav>
                                        <p:tav tm="100000">
                                          <p:val>
                                            <p:strVal val="#ppt_y"/>
                                          </p:val>
                                        </p:tav>
                                      </p:tavLst>
                                    </p:anim>
                                    <p:animEffect transition="in" filter="wipe(right)" prLst="gradientSize: 0.1">
                                      <p:cBhvr>
                                        <p:cTn id="52" dur="500"/>
                                        <p:tgtEl>
                                          <p:spTgt spid="371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0290" name="Picture 2" descr="y1p5mwgaowufbc09nsmkctm9ip5m-woj_kossk9cfzfi-imv08m6-vqp0zkx9wthu95lfrnygrqcsscxmmexfjm7q"/>
          <p:cNvPicPr>
            <a:picLocks noChangeAspect="1" noChangeArrowheads="1"/>
          </p:cNvPicPr>
          <p:nvPr/>
        </p:nvPicPr>
        <p:blipFill>
          <a:blip r:embed="rId2">
            <a:extLst>
              <a:ext uri="{28A0092B-C50C-407E-A947-70E740481C1C}">
                <a14:useLocalDpi xmlns:a14="http://schemas.microsoft.com/office/drawing/2010/main" val="0"/>
              </a:ext>
            </a:extLst>
          </a:blip>
          <a:srcRect b="17940"/>
          <a:stretch>
            <a:fillRect/>
          </a:stretch>
        </p:blipFill>
        <p:spPr bwMode="auto">
          <a:xfrm>
            <a:off x="900113" y="1009650"/>
            <a:ext cx="7200900" cy="551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2739" name="TextBox 2"/>
          <p:cNvSpPr txBox="1">
            <a:spLocks noChangeArrowheads="1"/>
          </p:cNvSpPr>
          <p:nvPr/>
        </p:nvSpPr>
        <p:spPr bwMode="auto">
          <a:xfrm>
            <a:off x="0" y="-100013"/>
            <a:ext cx="9144000" cy="1098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GB" sz="6600" b="1">
                <a:solidFill>
                  <a:srgbClr val="FFFFFF"/>
                </a:solidFill>
                <a:latin typeface="Arial" charset="0"/>
                <a:cs typeface="Arial" charset="0"/>
              </a:rPr>
              <a:t>El pok-ta-pok</a:t>
            </a:r>
          </a:p>
        </p:txBody>
      </p:sp>
    </p:spTree>
    <p:extLst>
      <p:ext uri="{BB962C8B-B14F-4D97-AF65-F5344CB8AC3E}">
        <p14:creationId xmlns:p14="http://schemas.microsoft.com/office/powerpoint/2010/main" val="236169089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72739"/>
                                        </p:tgtEl>
                                        <p:attrNameLst>
                                          <p:attrName>style.visibility</p:attrName>
                                        </p:attrNameLst>
                                      </p:cBhvr>
                                      <p:to>
                                        <p:strVal val="visible"/>
                                      </p:to>
                                    </p:set>
                                    <p:anim calcmode="lin" valueType="num">
                                      <p:cBhvr>
                                        <p:cTn id="7" dur="500" fill="hold"/>
                                        <p:tgtEl>
                                          <p:spTgt spid="372739"/>
                                        </p:tgtEl>
                                        <p:attrNameLst>
                                          <p:attrName>ppt_x</p:attrName>
                                        </p:attrNameLst>
                                      </p:cBhvr>
                                      <p:tavLst>
                                        <p:tav tm="0">
                                          <p:val>
                                            <p:strVal val="#ppt_x-.2"/>
                                          </p:val>
                                        </p:tav>
                                        <p:tav tm="100000">
                                          <p:val>
                                            <p:strVal val="#ppt_x"/>
                                          </p:val>
                                        </p:tav>
                                      </p:tavLst>
                                    </p:anim>
                                    <p:anim calcmode="lin" valueType="num">
                                      <p:cBhvr>
                                        <p:cTn id="8" dur="500" fill="hold"/>
                                        <p:tgtEl>
                                          <p:spTgt spid="372739"/>
                                        </p:tgtEl>
                                        <p:attrNameLst>
                                          <p:attrName>ppt_y</p:attrName>
                                        </p:attrNameLst>
                                      </p:cBhvr>
                                      <p:tavLst>
                                        <p:tav tm="0">
                                          <p:val>
                                            <p:strVal val="#ppt_y"/>
                                          </p:val>
                                        </p:tav>
                                        <p:tav tm="100000">
                                          <p:val>
                                            <p:strVal val="#ppt_y"/>
                                          </p:val>
                                        </p:tav>
                                      </p:tavLst>
                                    </p:anim>
                                    <p:animEffect transition="in" filter="wipe(right)" prLst="gradientSize: 0.1">
                                      <p:cBhvr>
                                        <p:cTn id="9" dur="500"/>
                                        <p:tgtEl>
                                          <p:spTgt spid="372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1314" name="Picture 2" descr="piramide-maya-mex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3763" name="Picture 3" descr="maya_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0"/>
            <a:ext cx="3779837" cy="354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3764" name="Picture 4" descr="mayacalend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3546475"/>
            <a:ext cx="34194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19100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73763"/>
                                        </p:tgtEl>
                                        <p:attrNameLst>
                                          <p:attrName>style.visibility</p:attrName>
                                        </p:attrNameLst>
                                      </p:cBhvr>
                                      <p:to>
                                        <p:strVal val="visible"/>
                                      </p:to>
                                    </p:set>
                                    <p:animEffect transition="in" filter="fade">
                                      <p:cBhvr>
                                        <p:cTn id="7" dur="500"/>
                                        <p:tgtEl>
                                          <p:spTgt spid="373763"/>
                                        </p:tgtEl>
                                      </p:cBhvr>
                                    </p:animEffect>
                                  </p:childTnLst>
                                </p:cTn>
                              </p:par>
                              <p:par>
                                <p:cTn id="8" presetID="10" presetClass="entr" presetSubtype="0" fill="hold" nodeType="withEffect">
                                  <p:stCondLst>
                                    <p:cond delay="0"/>
                                  </p:stCondLst>
                                  <p:childTnLst>
                                    <p:set>
                                      <p:cBhvr>
                                        <p:cTn id="9" dur="1" fill="hold">
                                          <p:stCondLst>
                                            <p:cond delay="0"/>
                                          </p:stCondLst>
                                        </p:cTn>
                                        <p:tgtEl>
                                          <p:spTgt spid="373764"/>
                                        </p:tgtEl>
                                        <p:attrNameLst>
                                          <p:attrName>style.visibility</p:attrName>
                                        </p:attrNameLst>
                                      </p:cBhvr>
                                      <p:to>
                                        <p:strVal val="visible"/>
                                      </p:to>
                                    </p:set>
                                    <p:animEffect transition="in" filter="fade">
                                      <p:cBhvr>
                                        <p:cTn id="10" dur="500"/>
                                        <p:tgtEl>
                                          <p:spTgt spid="373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1238</Words>
  <Application>Microsoft Office PowerPoint</Application>
  <PresentationFormat>On-screen Show (4:3)</PresentationFormat>
  <Paragraphs>149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Los deportes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Juegos Olímpicos</dc:title>
  <dc:creator>Mark Dawes</dc:creator>
  <cp:lastModifiedBy>Mark Dawes</cp:lastModifiedBy>
  <cp:revision>9</cp:revision>
  <dcterms:created xsi:type="dcterms:W3CDTF">2012-04-11T11:28:26Z</dcterms:created>
  <dcterms:modified xsi:type="dcterms:W3CDTF">2012-04-12T17:04:38Z</dcterms:modified>
</cp:coreProperties>
</file>