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78" r:id="rId3"/>
    <p:sldId id="275" r:id="rId4"/>
    <p:sldId id="276" r:id="rId5"/>
    <p:sldId id="277" r:id="rId6"/>
    <p:sldId id="260" r:id="rId7"/>
    <p:sldId id="261" r:id="rId8"/>
    <p:sldId id="262" r:id="rId9"/>
    <p:sldId id="264" r:id="rId10"/>
    <p:sldId id="265" r:id="rId11"/>
    <p:sldId id="266" r:id="rId12"/>
    <p:sldId id="279" r:id="rId13"/>
    <p:sldId id="28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B53F37-153C-4FF5-9459-2B0FF5069710}" type="datetimeFigureOut">
              <a:rPr lang="fr-FR" smtClean="0"/>
              <a:t>12/04/2012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A6802B-B4C7-4C30-9E26-7A7642F169A7}" type="slidenum">
              <a:rPr lang="fr-FR" smtClean="0"/>
              <a:t>‹#›</a:t>
            </a:fld>
            <a:endParaRPr lang="fr-FR"/>
          </a:p>
        </p:txBody>
      </p:sp>
    </p:spTree>
    <p:extLst>
      <p:ext uri="{BB962C8B-B14F-4D97-AF65-F5344CB8AC3E}">
        <p14:creationId xmlns:p14="http://schemas.microsoft.com/office/powerpoint/2010/main" val="1552211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FC5831-580E-4821-94FA-FD59E96E792E}" type="slidenum">
              <a:rPr lang="en-GB" smtClean="0"/>
              <a:pPr fontAlgn="base">
                <a:spcBef>
                  <a:spcPct val="0"/>
                </a:spcBef>
                <a:spcAft>
                  <a:spcPct val="0"/>
                </a:spcAft>
                <a:defRPr/>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096E4BC8-882A-4696-97E2-F36FF96593ED}" type="slidenum">
              <a:rPr lang="fr-FR" smtClean="0"/>
              <a:t>13</a:t>
            </a:fld>
            <a:endParaRPr lang="fr-FR"/>
          </a:p>
        </p:txBody>
      </p:sp>
    </p:spTree>
    <p:extLst>
      <p:ext uri="{BB962C8B-B14F-4D97-AF65-F5344CB8AC3E}">
        <p14:creationId xmlns:p14="http://schemas.microsoft.com/office/powerpoint/2010/main" val="383137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952817F-0C4C-47D6-9722-94260E87BF03}" type="slidenum">
              <a:rPr lang="en-GB" smtClean="0"/>
              <a:pPr eaLnBrk="1" hangingPunct="1"/>
              <a:t>2</a:t>
            </a:fld>
            <a:endParaRPr lang="en-GB"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Starter activity (either this one or the one below if preferred) – students have to come up with 2 olympic sports, 4 ball sports, 5 team sports and 1 water sport from the list given – they could be offered bonus points if they know any others.</a:t>
            </a:r>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After students have completed this activity in pairs, correct it, but then use the text to pull</a:t>
            </a:r>
            <a:r>
              <a:rPr lang="en-GB" baseline="0" dirty="0" smtClean="0"/>
              <a:t> out key vocabulary and perhaps also elicit from them simple sentences that they build by adapting words from the text.</a:t>
            </a:r>
            <a:br>
              <a:rPr lang="en-GB" baseline="0" dirty="0" smtClean="0"/>
            </a:br>
            <a:r>
              <a:rPr lang="en-GB" baseline="0" dirty="0" smtClean="0"/>
              <a:t>E.g. </a:t>
            </a:r>
            <a:r>
              <a:rPr lang="en-GB" baseline="0" dirty="0" err="1" smtClean="0"/>
              <a:t>como</a:t>
            </a:r>
            <a:r>
              <a:rPr lang="en-GB" baseline="0" dirty="0" smtClean="0"/>
              <a:t> se dice…</a:t>
            </a:r>
            <a:br>
              <a:rPr lang="en-GB" baseline="0" dirty="0" smtClean="0"/>
            </a:br>
            <a:r>
              <a:rPr lang="en-GB" baseline="0" dirty="0" smtClean="0"/>
              <a:t>1.  It is an </a:t>
            </a:r>
            <a:r>
              <a:rPr lang="en-GB" baseline="0" dirty="0" err="1" smtClean="0"/>
              <a:t>olympic</a:t>
            </a:r>
            <a:r>
              <a:rPr lang="en-GB" baseline="0" dirty="0" smtClean="0"/>
              <a:t> sport.</a:t>
            </a:r>
            <a:br>
              <a:rPr lang="en-GB" baseline="0" dirty="0" smtClean="0"/>
            </a:br>
            <a:r>
              <a:rPr lang="en-GB" baseline="0" dirty="0" smtClean="0"/>
              <a:t>2.  It is a popular sport.</a:t>
            </a:r>
            <a:br>
              <a:rPr lang="en-GB" baseline="0" dirty="0" smtClean="0"/>
            </a:br>
            <a:r>
              <a:rPr lang="en-GB" baseline="0" dirty="0" smtClean="0"/>
              <a:t>3.  It is a team sport.</a:t>
            </a:r>
            <a:br>
              <a:rPr lang="en-GB" baseline="0" dirty="0" smtClean="0"/>
            </a:br>
            <a:r>
              <a:rPr lang="en-GB" baseline="0" dirty="0" smtClean="0"/>
              <a:t>4.  It is not an </a:t>
            </a:r>
            <a:r>
              <a:rPr lang="en-GB" baseline="0" dirty="0" err="1" smtClean="0"/>
              <a:t>olympic</a:t>
            </a:r>
            <a:r>
              <a:rPr lang="en-GB" baseline="0" dirty="0" smtClean="0"/>
              <a:t> sport.</a:t>
            </a:r>
            <a:br>
              <a:rPr lang="en-GB" baseline="0" dirty="0" smtClean="0"/>
            </a:br>
            <a:r>
              <a:rPr lang="en-GB" baseline="0" dirty="0" smtClean="0"/>
              <a:t>5.  It’s an individual sport.</a:t>
            </a:r>
            <a:br>
              <a:rPr lang="en-GB" baseline="0" dirty="0" smtClean="0"/>
            </a:br>
            <a:r>
              <a:rPr lang="en-GB" baseline="0" dirty="0" smtClean="0"/>
              <a:t>6.  It’s a boring sport.</a:t>
            </a:r>
            <a:br>
              <a:rPr lang="en-GB" baseline="0" dirty="0" smtClean="0"/>
            </a:br>
            <a:r>
              <a:rPr lang="en-GB" baseline="0" dirty="0" smtClean="0"/>
              <a:t>7.  It’s a water sport.</a:t>
            </a:r>
            <a:br>
              <a:rPr lang="en-GB" baseline="0" dirty="0" smtClean="0"/>
            </a:br>
            <a:r>
              <a:rPr lang="en-GB" baseline="0" dirty="0" smtClean="0"/>
              <a:t>8.  It’s an aggressive sport.</a:t>
            </a:r>
            <a:br>
              <a:rPr lang="en-GB" baseline="0" dirty="0" smtClean="0"/>
            </a:br>
            <a:r>
              <a:rPr lang="en-GB" baseline="0" dirty="0" smtClean="0"/>
              <a:t/>
            </a:r>
            <a:br>
              <a:rPr lang="en-GB" baseline="0" dirty="0" smtClean="0"/>
            </a:br>
            <a:r>
              <a:rPr lang="en-GB" baseline="0" dirty="0" smtClean="0"/>
              <a:t>Try to slot in ‘de </a:t>
            </a:r>
            <a:r>
              <a:rPr lang="en-GB" baseline="0" dirty="0" err="1" smtClean="0"/>
              <a:t>invierno</a:t>
            </a:r>
            <a:r>
              <a:rPr lang="en-GB" baseline="0" dirty="0" smtClean="0"/>
              <a:t>’ and ‘de </a:t>
            </a:r>
            <a:r>
              <a:rPr lang="en-GB" baseline="0" dirty="0" err="1" smtClean="0"/>
              <a:t>verano</a:t>
            </a:r>
            <a:r>
              <a:rPr lang="en-GB" baseline="0" dirty="0" smtClean="0"/>
              <a:t>’ too to keep </a:t>
            </a:r>
            <a:r>
              <a:rPr lang="en-GB" baseline="0" smtClean="0"/>
              <a:t>these fresh.</a:t>
            </a:r>
            <a:r>
              <a:rPr lang="en-GB" baseline="0" dirty="0" smtClean="0"/>
              <a:t/>
            </a:r>
            <a:br>
              <a:rPr lang="en-GB" baseline="0" dirty="0" smtClean="0"/>
            </a:br>
            <a:r>
              <a:rPr lang="en-GB" baseline="0" dirty="0" smtClean="0"/>
              <a:t/>
            </a:r>
            <a:br>
              <a:rPr lang="en-GB" baseline="0" dirty="0" smtClean="0"/>
            </a:br>
            <a:r>
              <a:rPr lang="en-GB" baseline="0" dirty="0" smtClean="0"/>
              <a:t>The idea is that students should see how easy it is to create very different meanings by varying the adjective, and that they reinforce the pattern of adjective position after the noun.  This primes them for the listening activity that follows.</a:t>
            </a:r>
            <a:endParaRPr lang="fr-FR" dirty="0"/>
          </a:p>
        </p:txBody>
      </p:sp>
      <p:sp>
        <p:nvSpPr>
          <p:cNvPr id="4" name="Slide Number Placeholder 3"/>
          <p:cNvSpPr>
            <a:spLocks noGrp="1"/>
          </p:cNvSpPr>
          <p:nvPr>
            <p:ph type="sldNum" sz="quarter" idx="10"/>
          </p:nvPr>
        </p:nvSpPr>
        <p:spPr/>
        <p:txBody>
          <a:bodyPr/>
          <a:lstStyle/>
          <a:p>
            <a:fld id="{22C204EB-5000-4179-B6AE-9000FA957961}" type="slidenum">
              <a:rPr lang="fr-FR" smtClean="0"/>
              <a:t>3</a:t>
            </a:fld>
            <a:endParaRPr lang="fr-FR"/>
          </a:p>
        </p:txBody>
      </p:sp>
    </p:spTree>
    <p:extLst>
      <p:ext uri="{BB962C8B-B14F-4D97-AF65-F5344CB8AC3E}">
        <p14:creationId xmlns:p14="http://schemas.microsoft.com/office/powerpoint/2010/main" val="31889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Read these in this order:</a:t>
            </a:r>
            <a:br>
              <a:rPr lang="en-GB" dirty="0" smtClean="0"/>
            </a:br>
            <a:r>
              <a:rPr lang="en-GB" dirty="0" smtClean="0"/>
              <a:t>1.  </a:t>
            </a:r>
            <a:r>
              <a:rPr lang="en-GB" dirty="0" err="1" smtClean="0"/>
              <a:t>Es</a:t>
            </a:r>
            <a:r>
              <a:rPr lang="en-GB" dirty="0" smtClean="0"/>
              <a:t> un </a:t>
            </a:r>
            <a:r>
              <a:rPr lang="en-GB" dirty="0" err="1" smtClean="0"/>
              <a:t>deporte</a:t>
            </a:r>
            <a:r>
              <a:rPr lang="en-GB" dirty="0" smtClean="0"/>
              <a:t>.</a:t>
            </a:r>
            <a:br>
              <a:rPr lang="en-GB" dirty="0" smtClean="0"/>
            </a:br>
            <a:r>
              <a:rPr lang="en-GB" dirty="0" smtClean="0"/>
              <a:t>2.  </a:t>
            </a:r>
            <a:r>
              <a:rPr lang="en-GB" dirty="0" err="1" smtClean="0"/>
              <a:t>Es</a:t>
            </a:r>
            <a:r>
              <a:rPr lang="en-GB" dirty="0" smtClean="0"/>
              <a:t> un </a:t>
            </a:r>
            <a:r>
              <a:rPr lang="en-GB" dirty="0" err="1" smtClean="0"/>
              <a:t>deporte</a:t>
            </a:r>
            <a:r>
              <a:rPr lang="en-GB" dirty="0" smtClean="0"/>
              <a:t> </a:t>
            </a:r>
            <a:r>
              <a:rPr lang="en-GB" dirty="0" err="1" smtClean="0"/>
              <a:t>olímpico</a:t>
            </a:r>
            <a:r>
              <a:rPr lang="en-GB" dirty="0" smtClean="0"/>
              <a:t>.</a:t>
            </a:r>
            <a:br>
              <a:rPr lang="en-GB" dirty="0" smtClean="0"/>
            </a:br>
            <a:r>
              <a:rPr lang="en-GB" dirty="0" smtClean="0"/>
              <a:t>3.  </a:t>
            </a:r>
            <a:r>
              <a:rPr lang="en-GB" dirty="0" err="1" smtClean="0"/>
              <a:t>Es</a:t>
            </a:r>
            <a:r>
              <a:rPr lang="en-GB" dirty="0" smtClean="0"/>
              <a:t> un </a:t>
            </a:r>
            <a:r>
              <a:rPr lang="en-GB" dirty="0" err="1" smtClean="0"/>
              <a:t>deporte</a:t>
            </a:r>
            <a:r>
              <a:rPr lang="en-GB" dirty="0" smtClean="0"/>
              <a:t> </a:t>
            </a:r>
            <a:r>
              <a:rPr lang="en-GB" dirty="0" err="1" smtClean="0"/>
              <a:t>divertido</a:t>
            </a:r>
            <a:r>
              <a:rPr lang="en-GB" dirty="0" smtClean="0"/>
              <a:t>.</a:t>
            </a:r>
            <a:br>
              <a:rPr lang="en-GB" dirty="0" smtClean="0"/>
            </a:br>
            <a:r>
              <a:rPr lang="en-GB" dirty="0" smtClean="0"/>
              <a:t>4.  </a:t>
            </a:r>
            <a:r>
              <a:rPr lang="en-GB" dirty="0" err="1" smtClean="0"/>
              <a:t>Es</a:t>
            </a:r>
            <a:r>
              <a:rPr lang="en-GB" dirty="0" smtClean="0"/>
              <a:t> un </a:t>
            </a:r>
            <a:r>
              <a:rPr lang="en-GB" dirty="0" err="1" smtClean="0"/>
              <a:t>deporte</a:t>
            </a:r>
            <a:r>
              <a:rPr lang="en-GB" dirty="0" smtClean="0"/>
              <a:t> </a:t>
            </a:r>
            <a:r>
              <a:rPr lang="en-GB" dirty="0" err="1" smtClean="0"/>
              <a:t>acuático</a:t>
            </a:r>
            <a:r>
              <a:rPr lang="en-GB" dirty="0" smtClean="0"/>
              <a:t>.</a:t>
            </a:r>
            <a:br>
              <a:rPr lang="en-GB" dirty="0" smtClean="0"/>
            </a:br>
            <a:r>
              <a:rPr lang="en-GB" dirty="0" smtClean="0"/>
              <a:t>5.  </a:t>
            </a:r>
            <a:r>
              <a:rPr lang="en-GB" dirty="0" err="1" smtClean="0"/>
              <a:t>Es</a:t>
            </a:r>
            <a:r>
              <a:rPr lang="en-GB" dirty="0" smtClean="0"/>
              <a:t> un </a:t>
            </a:r>
            <a:r>
              <a:rPr lang="en-GB" dirty="0" err="1" smtClean="0"/>
              <a:t>deporte</a:t>
            </a:r>
            <a:r>
              <a:rPr lang="en-GB" dirty="0" smtClean="0"/>
              <a:t> individual.</a:t>
            </a:r>
            <a:br>
              <a:rPr lang="en-GB" dirty="0" smtClean="0"/>
            </a:br>
            <a:r>
              <a:rPr lang="en-GB" dirty="0" smtClean="0"/>
              <a:t>6.  No</a:t>
            </a:r>
            <a:r>
              <a:rPr lang="en-GB" baseline="0" dirty="0" smtClean="0"/>
              <a:t> </a:t>
            </a:r>
            <a:r>
              <a:rPr lang="en-GB" baseline="0" dirty="0" err="1" smtClean="0"/>
              <a:t>es</a:t>
            </a:r>
            <a:r>
              <a:rPr lang="en-GB" baseline="0" dirty="0" smtClean="0"/>
              <a:t> un </a:t>
            </a:r>
            <a:r>
              <a:rPr lang="en-GB" baseline="0" dirty="0" err="1" smtClean="0"/>
              <a:t>deporte</a:t>
            </a:r>
            <a:r>
              <a:rPr lang="en-GB" baseline="0" dirty="0" smtClean="0"/>
              <a:t> </a:t>
            </a:r>
            <a:r>
              <a:rPr lang="en-GB" baseline="0" dirty="0" err="1" smtClean="0"/>
              <a:t>olímpico</a:t>
            </a:r>
            <a:r>
              <a:rPr lang="en-GB" baseline="0" dirty="0" smtClean="0"/>
              <a:t>.</a:t>
            </a:r>
            <a:br>
              <a:rPr lang="en-GB" baseline="0" dirty="0" smtClean="0"/>
            </a:br>
            <a:r>
              <a:rPr lang="en-GB" baseline="0" dirty="0" smtClean="0"/>
              <a:t>7.  </a:t>
            </a:r>
            <a:r>
              <a:rPr lang="en-GB" baseline="0" dirty="0" err="1" smtClean="0"/>
              <a:t>Es</a:t>
            </a:r>
            <a:r>
              <a:rPr lang="en-GB" baseline="0" dirty="0" smtClean="0"/>
              <a:t> un </a:t>
            </a:r>
            <a:r>
              <a:rPr lang="en-GB" baseline="0" dirty="0" err="1" smtClean="0"/>
              <a:t>deporte</a:t>
            </a:r>
            <a:r>
              <a:rPr lang="en-GB" baseline="0" dirty="0" smtClean="0"/>
              <a:t> de </a:t>
            </a:r>
            <a:r>
              <a:rPr lang="en-GB" baseline="0" dirty="0" err="1" smtClean="0"/>
              <a:t>equipo</a:t>
            </a:r>
            <a:r>
              <a:rPr lang="en-GB" baseline="0" dirty="0" smtClean="0"/>
              <a:t>.</a:t>
            </a:r>
            <a:br>
              <a:rPr lang="en-GB" baseline="0" dirty="0" smtClean="0"/>
            </a:br>
            <a:r>
              <a:rPr lang="en-GB" baseline="0" dirty="0" smtClean="0"/>
              <a:t>8.  </a:t>
            </a:r>
            <a:r>
              <a:rPr lang="en-GB" baseline="0" dirty="0" err="1" smtClean="0"/>
              <a:t>Es</a:t>
            </a:r>
            <a:r>
              <a:rPr lang="en-GB" baseline="0" dirty="0" smtClean="0"/>
              <a:t> un </a:t>
            </a:r>
            <a:r>
              <a:rPr lang="en-GB" baseline="0" dirty="0" err="1" smtClean="0"/>
              <a:t>deporte</a:t>
            </a:r>
            <a:r>
              <a:rPr lang="en-GB" baseline="0" dirty="0" smtClean="0"/>
              <a:t> </a:t>
            </a:r>
            <a:r>
              <a:rPr lang="en-GB" baseline="0" dirty="0" err="1" smtClean="0"/>
              <a:t>emocionante</a:t>
            </a:r>
            <a:r>
              <a:rPr lang="en-GB" baseline="0" dirty="0" smtClean="0"/>
              <a:t>.</a:t>
            </a:r>
            <a:br>
              <a:rPr lang="en-GB" baseline="0" dirty="0" smtClean="0"/>
            </a:br>
            <a:r>
              <a:rPr lang="en-GB" baseline="0" dirty="0" smtClean="0"/>
              <a:t>9.  </a:t>
            </a:r>
            <a:r>
              <a:rPr lang="en-GB" baseline="0" dirty="0" err="1" smtClean="0"/>
              <a:t>Es</a:t>
            </a:r>
            <a:r>
              <a:rPr lang="en-GB" baseline="0" dirty="0" smtClean="0"/>
              <a:t> un </a:t>
            </a:r>
            <a:r>
              <a:rPr lang="en-GB" baseline="0" dirty="0" err="1" smtClean="0"/>
              <a:t>deporte</a:t>
            </a:r>
            <a:r>
              <a:rPr lang="en-GB" baseline="0" dirty="0" smtClean="0"/>
              <a:t> de </a:t>
            </a:r>
            <a:r>
              <a:rPr lang="en-GB" baseline="0" dirty="0" err="1" smtClean="0"/>
              <a:t>pelota</a:t>
            </a:r>
            <a:r>
              <a:rPr lang="en-GB" baseline="0" dirty="0" smtClean="0"/>
              <a:t>.</a:t>
            </a:r>
            <a:endParaRPr lang="fr-FR" dirty="0"/>
          </a:p>
        </p:txBody>
      </p:sp>
      <p:sp>
        <p:nvSpPr>
          <p:cNvPr id="4" name="Slide Number Placeholder 3"/>
          <p:cNvSpPr>
            <a:spLocks noGrp="1"/>
          </p:cNvSpPr>
          <p:nvPr>
            <p:ph type="sldNum" sz="quarter" idx="10"/>
          </p:nvPr>
        </p:nvSpPr>
        <p:spPr/>
        <p:txBody>
          <a:bodyPr/>
          <a:lstStyle/>
          <a:p>
            <a:fld id="{22C204EB-5000-4179-B6AE-9000FA957961}" type="slidenum">
              <a:rPr lang="fr-FR" smtClean="0"/>
              <a:t>4</a:t>
            </a:fld>
            <a:endParaRPr lang="fr-FR"/>
          </a:p>
        </p:txBody>
      </p:sp>
    </p:spTree>
    <p:extLst>
      <p:ext uri="{BB962C8B-B14F-4D97-AF65-F5344CB8AC3E}">
        <p14:creationId xmlns:p14="http://schemas.microsoft.com/office/powerpoint/2010/main" val="4057461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a:t>
            </a:r>
            <a:r>
              <a:rPr lang="en-GB" baseline="0" dirty="0" smtClean="0"/>
              <a:t> of these have been met before – the 2 they will definitely not remember are dangerous and demanding but this is a good time to bring them in </a:t>
            </a:r>
            <a:r>
              <a:rPr lang="en-GB" baseline="0" dirty="0" err="1" smtClean="0"/>
              <a:t>explicity</a:t>
            </a:r>
            <a:r>
              <a:rPr lang="en-GB" baseline="0" dirty="0" smtClean="0"/>
              <a:t>.</a:t>
            </a:r>
            <a:br>
              <a:rPr lang="en-GB" baseline="0" dirty="0" smtClean="0"/>
            </a:br>
            <a:r>
              <a:rPr lang="en-GB" baseline="0" dirty="0" smtClean="0"/>
              <a:t/>
            </a:r>
            <a:br>
              <a:rPr lang="en-GB" baseline="0" dirty="0" smtClean="0"/>
            </a:br>
            <a:r>
              <a:rPr lang="en-GB" baseline="0" dirty="0" smtClean="0"/>
              <a:t>Apply the gold, silver, bronze challenge here.</a:t>
            </a:r>
            <a:br>
              <a:rPr lang="en-GB" baseline="0" dirty="0" smtClean="0"/>
            </a:br>
            <a:r>
              <a:rPr lang="en-GB" baseline="0" dirty="0" smtClean="0"/>
              <a:t/>
            </a:r>
            <a:br>
              <a:rPr lang="en-GB" baseline="0" dirty="0" smtClean="0"/>
            </a:br>
            <a:r>
              <a:rPr lang="en-GB" baseline="0" dirty="0" smtClean="0"/>
              <a:t>3 points = correct without a dictionary</a:t>
            </a:r>
            <a:br>
              <a:rPr lang="en-GB" baseline="0" dirty="0" smtClean="0"/>
            </a:br>
            <a:r>
              <a:rPr lang="en-GB" baseline="0" dirty="0" smtClean="0"/>
              <a:t>2 points = correct with a dictionary</a:t>
            </a:r>
          </a:p>
          <a:p>
            <a:r>
              <a:rPr lang="en-GB" baseline="0" dirty="0" smtClean="0"/>
              <a:t>1 point – word has a mistake but is the correct word</a:t>
            </a:r>
            <a:br>
              <a:rPr lang="en-GB" baseline="0" dirty="0" smtClean="0"/>
            </a:br>
            <a:r>
              <a:rPr lang="en-GB" baseline="0" dirty="0" smtClean="0"/>
              <a:t/>
            </a:r>
            <a:br>
              <a:rPr lang="en-GB" baseline="0" dirty="0" smtClean="0"/>
            </a:br>
            <a:r>
              <a:rPr lang="en-GB" baseline="0" dirty="0" smtClean="0"/>
              <a:t>Gold = 20 – 24 points</a:t>
            </a:r>
            <a:br>
              <a:rPr lang="en-GB" baseline="0" dirty="0" smtClean="0"/>
            </a:br>
            <a:r>
              <a:rPr lang="en-GB" baseline="0" dirty="0" smtClean="0"/>
              <a:t>Silver = 14 – 19 points</a:t>
            </a:r>
            <a:br>
              <a:rPr lang="en-GB" baseline="0" dirty="0" smtClean="0"/>
            </a:br>
            <a:r>
              <a:rPr lang="en-GB" baseline="0" dirty="0" smtClean="0"/>
              <a:t>Bronze = 10 – 13 points</a:t>
            </a:r>
          </a:p>
          <a:p>
            <a:endParaRPr lang="fr-FR" dirty="0"/>
          </a:p>
        </p:txBody>
      </p:sp>
      <p:sp>
        <p:nvSpPr>
          <p:cNvPr id="4" name="Slide Number Placeholder 3"/>
          <p:cNvSpPr>
            <a:spLocks noGrp="1"/>
          </p:cNvSpPr>
          <p:nvPr>
            <p:ph type="sldNum" sz="quarter" idx="10"/>
          </p:nvPr>
        </p:nvSpPr>
        <p:spPr/>
        <p:txBody>
          <a:bodyPr/>
          <a:lstStyle/>
          <a:p>
            <a:fld id="{9A5E31E6-9DE5-4C25-B748-B8691B8E1E5B}" type="slidenum">
              <a:rPr lang="fr-FR" smtClean="0"/>
              <a:t>6</a:t>
            </a:fld>
            <a:endParaRPr lang="fr-FR"/>
          </a:p>
        </p:txBody>
      </p:sp>
    </p:spTree>
    <p:extLst>
      <p:ext uri="{BB962C8B-B14F-4D97-AF65-F5344CB8AC3E}">
        <p14:creationId xmlns:p14="http://schemas.microsoft.com/office/powerpoint/2010/main" val="2849637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a:t>
            </a:r>
            <a:r>
              <a:rPr lang="en-GB" baseline="0" dirty="0" smtClean="0"/>
              <a:t> of these have been met before – the 2 they will definitely not remember are dangerous and demanding but this is a good time to bring them in </a:t>
            </a:r>
            <a:r>
              <a:rPr lang="en-GB" baseline="0" dirty="0" err="1" smtClean="0"/>
              <a:t>explicity</a:t>
            </a:r>
            <a:r>
              <a:rPr lang="en-GB" baseline="0" dirty="0" smtClean="0"/>
              <a:t>.</a:t>
            </a:r>
            <a:br>
              <a:rPr lang="en-GB" baseline="0" dirty="0" smtClean="0"/>
            </a:br>
            <a:r>
              <a:rPr lang="en-GB" baseline="0" dirty="0" smtClean="0"/>
              <a:t/>
            </a:r>
            <a:br>
              <a:rPr lang="en-GB" baseline="0" dirty="0" smtClean="0"/>
            </a:br>
            <a:r>
              <a:rPr lang="en-GB" baseline="0" dirty="0" smtClean="0"/>
              <a:t>Apply the gold, silver, bronze challenge here.</a:t>
            </a:r>
            <a:br>
              <a:rPr lang="en-GB" baseline="0" dirty="0" smtClean="0"/>
            </a:br>
            <a:r>
              <a:rPr lang="en-GB" baseline="0" dirty="0" smtClean="0"/>
              <a:t/>
            </a:r>
            <a:br>
              <a:rPr lang="en-GB" baseline="0" dirty="0" smtClean="0"/>
            </a:br>
            <a:r>
              <a:rPr lang="en-GB" baseline="0" dirty="0" smtClean="0"/>
              <a:t>3 points = correct without a dictionary</a:t>
            </a:r>
            <a:br>
              <a:rPr lang="en-GB" baseline="0" dirty="0" smtClean="0"/>
            </a:br>
            <a:r>
              <a:rPr lang="en-GB" baseline="0" dirty="0" smtClean="0"/>
              <a:t>2 points = correct with a dictionary</a:t>
            </a:r>
          </a:p>
          <a:p>
            <a:r>
              <a:rPr lang="en-GB" baseline="0" dirty="0" smtClean="0"/>
              <a:t>1 point – word has a mistake but is the correct word</a:t>
            </a:r>
            <a:br>
              <a:rPr lang="en-GB" baseline="0" dirty="0" smtClean="0"/>
            </a:br>
            <a:r>
              <a:rPr lang="en-GB" baseline="0" dirty="0" smtClean="0"/>
              <a:t/>
            </a:r>
            <a:br>
              <a:rPr lang="en-GB" baseline="0" dirty="0" smtClean="0"/>
            </a:br>
            <a:r>
              <a:rPr lang="en-GB" baseline="0" dirty="0" smtClean="0"/>
              <a:t>Gold = 20 – 24 points</a:t>
            </a:r>
            <a:br>
              <a:rPr lang="en-GB" baseline="0" dirty="0" smtClean="0"/>
            </a:br>
            <a:r>
              <a:rPr lang="en-GB" baseline="0" dirty="0" smtClean="0"/>
              <a:t>Silver = 14 – 19 points</a:t>
            </a:r>
            <a:br>
              <a:rPr lang="en-GB" baseline="0" dirty="0" smtClean="0"/>
            </a:br>
            <a:r>
              <a:rPr lang="en-GB" baseline="0" dirty="0" smtClean="0"/>
              <a:t>Bronze = 10 – </a:t>
            </a:r>
            <a:r>
              <a:rPr lang="en-GB" baseline="0" smtClean="0"/>
              <a:t>13 points</a:t>
            </a:r>
          </a:p>
          <a:p>
            <a:endParaRPr lang="fr-FR" dirty="0"/>
          </a:p>
        </p:txBody>
      </p:sp>
      <p:sp>
        <p:nvSpPr>
          <p:cNvPr id="4" name="Slide Number Placeholder 3"/>
          <p:cNvSpPr>
            <a:spLocks noGrp="1"/>
          </p:cNvSpPr>
          <p:nvPr>
            <p:ph type="sldNum" sz="quarter" idx="10"/>
          </p:nvPr>
        </p:nvSpPr>
        <p:spPr/>
        <p:txBody>
          <a:bodyPr/>
          <a:lstStyle/>
          <a:p>
            <a:fld id="{9A5E31E6-9DE5-4C25-B748-B8691B8E1E5B}" type="slidenum">
              <a:rPr lang="fr-FR" smtClean="0"/>
              <a:t>7</a:t>
            </a:fld>
            <a:endParaRPr lang="fr-FR"/>
          </a:p>
        </p:txBody>
      </p:sp>
    </p:spTree>
    <p:extLst>
      <p:ext uri="{BB962C8B-B14F-4D97-AF65-F5344CB8AC3E}">
        <p14:creationId xmlns:p14="http://schemas.microsoft.com/office/powerpoint/2010/main" val="2849637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students work on this,</a:t>
            </a:r>
            <a:r>
              <a:rPr lang="en-GB" baseline="0" dirty="0" smtClean="0"/>
              <a:t> see how they are getting on and collect some good examples of students work to model in the plenary.</a:t>
            </a:r>
            <a:endParaRPr lang="fr-FR" dirty="0"/>
          </a:p>
        </p:txBody>
      </p:sp>
      <p:sp>
        <p:nvSpPr>
          <p:cNvPr id="4" name="Slide Number Placeholder 3"/>
          <p:cNvSpPr>
            <a:spLocks noGrp="1"/>
          </p:cNvSpPr>
          <p:nvPr>
            <p:ph type="sldNum" sz="quarter" idx="10"/>
          </p:nvPr>
        </p:nvSpPr>
        <p:spPr/>
        <p:txBody>
          <a:bodyPr/>
          <a:lstStyle/>
          <a:p>
            <a:fld id="{9A5E31E6-9DE5-4C25-B748-B8691B8E1E5B}" type="slidenum">
              <a:rPr lang="fr-FR" smtClean="0"/>
              <a:t>8</a:t>
            </a:fld>
            <a:endParaRPr lang="fr-FR"/>
          </a:p>
        </p:txBody>
      </p:sp>
    </p:spTree>
    <p:extLst>
      <p:ext uri="{BB962C8B-B14F-4D97-AF65-F5344CB8AC3E}">
        <p14:creationId xmlns:p14="http://schemas.microsoft.com/office/powerpoint/2010/main" val="500636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76E5111-6416-4046-9FF3-C7E542C79D3F}" type="slidenum">
              <a:rPr lang="fr-FR" smtClean="0"/>
              <a:t>9</a:t>
            </a:fld>
            <a:endParaRPr lang="fr-FR"/>
          </a:p>
        </p:txBody>
      </p:sp>
    </p:spTree>
    <p:extLst>
      <p:ext uri="{BB962C8B-B14F-4D97-AF65-F5344CB8AC3E}">
        <p14:creationId xmlns:p14="http://schemas.microsoft.com/office/powerpoint/2010/main" val="2720015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a:t>
            </a:r>
            <a:r>
              <a:rPr lang="en-GB" baseline="0" dirty="0" smtClean="0"/>
              <a:t> should do this as a milestone.</a:t>
            </a:r>
            <a:endParaRPr lang="fr-FR" dirty="0"/>
          </a:p>
        </p:txBody>
      </p:sp>
      <p:sp>
        <p:nvSpPr>
          <p:cNvPr id="4" name="Slide Number Placeholder 3"/>
          <p:cNvSpPr>
            <a:spLocks noGrp="1"/>
          </p:cNvSpPr>
          <p:nvPr>
            <p:ph type="sldNum" sz="quarter" idx="10"/>
          </p:nvPr>
        </p:nvSpPr>
        <p:spPr/>
        <p:txBody>
          <a:bodyPr/>
          <a:lstStyle/>
          <a:p>
            <a:fld id="{096E4BC8-882A-4696-97E2-F36FF96593ED}" type="slidenum">
              <a:rPr lang="fr-FR" smtClean="0"/>
              <a:t>12</a:t>
            </a:fld>
            <a:endParaRPr lang="fr-FR"/>
          </a:p>
        </p:txBody>
      </p:sp>
    </p:spTree>
    <p:extLst>
      <p:ext uri="{BB962C8B-B14F-4D97-AF65-F5344CB8AC3E}">
        <p14:creationId xmlns:p14="http://schemas.microsoft.com/office/powerpoint/2010/main" val="73758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E6A16E5F-89FB-43F4-BA9A-F2721FE4977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35270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6A16E5F-89FB-43F4-BA9A-F2721FE4977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93806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6A16E5F-89FB-43F4-BA9A-F2721FE4977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428213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E6A16E5F-89FB-43F4-BA9A-F2721FE4977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95687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16E5F-89FB-43F4-BA9A-F2721FE4977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371932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E6A16E5F-89FB-43F4-BA9A-F2721FE49770}"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118469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E6A16E5F-89FB-43F4-BA9A-F2721FE49770}" type="datetimeFigureOut">
              <a:rPr lang="fr-FR" smtClean="0"/>
              <a:t>12/04/2012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163257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E6A16E5F-89FB-43F4-BA9A-F2721FE49770}" type="datetimeFigureOut">
              <a:rPr lang="fr-FR" smtClean="0"/>
              <a:t>12/04/2012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9925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16E5F-89FB-43F4-BA9A-F2721FE49770}" type="datetimeFigureOut">
              <a:rPr lang="fr-FR" smtClean="0"/>
              <a:t>12/04/2012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208981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16E5F-89FB-43F4-BA9A-F2721FE49770}"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3174657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16E5F-89FB-43F4-BA9A-F2721FE49770}"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BA9388-6F3C-41DC-BCDB-F1F35CF3E710}" type="slidenum">
              <a:rPr lang="fr-FR" smtClean="0"/>
              <a:t>‹#›</a:t>
            </a:fld>
            <a:endParaRPr lang="fr-FR"/>
          </a:p>
        </p:txBody>
      </p:sp>
    </p:spTree>
    <p:extLst>
      <p:ext uri="{BB962C8B-B14F-4D97-AF65-F5344CB8AC3E}">
        <p14:creationId xmlns:p14="http://schemas.microsoft.com/office/powerpoint/2010/main" val="396338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16E5F-89FB-43F4-BA9A-F2721FE49770}" type="datetimeFigureOut">
              <a:rPr lang="fr-FR" smtClean="0"/>
              <a:t>12/04/2012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A9388-6F3C-41DC-BCDB-F1F35CF3E710}" type="slidenum">
              <a:rPr lang="fr-FR" smtClean="0"/>
              <a:t>‹#›</a:t>
            </a:fld>
            <a:endParaRPr lang="fr-FR"/>
          </a:p>
        </p:txBody>
      </p:sp>
    </p:spTree>
    <p:extLst>
      <p:ext uri="{BB962C8B-B14F-4D97-AF65-F5344CB8AC3E}">
        <p14:creationId xmlns:p14="http://schemas.microsoft.com/office/powerpoint/2010/main" val="3618873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a/a7/Olympic_flag.svg"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commons/a/a7/Olympic_flag.sv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55637" y="404664"/>
            <a:ext cx="7772400" cy="1470025"/>
          </a:xfrm>
        </p:spPr>
        <p:txBody>
          <a:bodyPr>
            <a:normAutofit/>
          </a:bodyPr>
          <a:lstStyle/>
          <a:p>
            <a:pPr eaLnBrk="1" hangingPunct="1"/>
            <a:r>
              <a:rPr lang="en-GB" sz="6600" b="1" dirty="0" smtClean="0"/>
              <a:t>los </a:t>
            </a:r>
            <a:r>
              <a:rPr lang="en-GB" sz="6600" b="1" dirty="0" err="1" smtClean="0"/>
              <a:t>deportes</a:t>
            </a:r>
            <a:endParaRPr lang="en-GB" sz="6600" b="1" dirty="0" smtClean="0"/>
          </a:p>
        </p:txBody>
      </p:sp>
      <p:sp>
        <p:nvSpPr>
          <p:cNvPr id="2" name="Subtitle 1"/>
          <p:cNvSpPr>
            <a:spLocks noGrp="1"/>
          </p:cNvSpPr>
          <p:nvPr>
            <p:ph type="subTitle" idx="1"/>
          </p:nvPr>
        </p:nvSpPr>
        <p:spPr>
          <a:xfrm>
            <a:off x="259432" y="4725144"/>
            <a:ext cx="6832848" cy="1944216"/>
          </a:xfrm>
        </p:spPr>
        <p:txBody>
          <a:bodyPr>
            <a:normAutofit fontScale="77500" lnSpcReduction="20000"/>
          </a:bodyPr>
          <a:lstStyle/>
          <a:p>
            <a:pPr algn="l"/>
            <a:r>
              <a:rPr lang="en-GB" dirty="0" smtClean="0">
                <a:solidFill>
                  <a:srgbClr val="0070C0"/>
                </a:solidFill>
              </a:rPr>
              <a:t>Hoy </a:t>
            </a:r>
            <a:r>
              <a:rPr lang="en-GB" dirty="0" err="1" smtClean="0">
                <a:solidFill>
                  <a:srgbClr val="0070C0"/>
                </a:solidFill>
              </a:rPr>
              <a:t>vamos</a:t>
            </a:r>
            <a:r>
              <a:rPr lang="en-GB" dirty="0" smtClean="0">
                <a:solidFill>
                  <a:srgbClr val="0070C0"/>
                </a:solidFill>
              </a:rPr>
              <a:t> a:</a:t>
            </a:r>
            <a:endParaRPr lang="en-GB" dirty="0">
              <a:solidFill>
                <a:srgbClr val="0070C0"/>
              </a:solidFill>
            </a:endParaRPr>
          </a:p>
          <a:p>
            <a:pPr marL="457200" indent="-457200" algn="l">
              <a:buFont typeface="Wingdings" pitchFamily="2" charset="2"/>
              <a:buChar char="§"/>
            </a:pPr>
            <a:r>
              <a:rPr lang="fr-FR" dirty="0" err="1" smtClean="0">
                <a:solidFill>
                  <a:srgbClr val="0070C0"/>
                </a:solidFill>
              </a:rPr>
              <a:t>definir</a:t>
            </a:r>
            <a:r>
              <a:rPr lang="fr-FR" dirty="0" smtClean="0">
                <a:solidFill>
                  <a:srgbClr val="0070C0"/>
                </a:solidFill>
              </a:rPr>
              <a:t> y </a:t>
            </a:r>
            <a:r>
              <a:rPr lang="fr-FR" dirty="0" err="1" smtClean="0">
                <a:solidFill>
                  <a:srgbClr val="0070C0"/>
                </a:solidFill>
              </a:rPr>
              <a:t>comparar</a:t>
            </a:r>
            <a:r>
              <a:rPr lang="fr-FR" dirty="0" smtClean="0">
                <a:solidFill>
                  <a:srgbClr val="0070C0"/>
                </a:solidFill>
              </a:rPr>
              <a:t> </a:t>
            </a:r>
            <a:r>
              <a:rPr lang="fr-FR" dirty="0" smtClean="0">
                <a:solidFill>
                  <a:srgbClr val="0070C0"/>
                </a:solidFill>
              </a:rPr>
              <a:t>los </a:t>
            </a:r>
            <a:r>
              <a:rPr lang="fr-FR" dirty="0" err="1" smtClean="0">
                <a:solidFill>
                  <a:srgbClr val="0070C0"/>
                </a:solidFill>
              </a:rPr>
              <a:t>deportes</a:t>
            </a:r>
            <a:endParaRPr lang="fr-FR" dirty="0" smtClean="0">
              <a:solidFill>
                <a:srgbClr val="0070C0"/>
              </a:solidFill>
            </a:endParaRPr>
          </a:p>
          <a:p>
            <a:pPr marL="457200" indent="-457200" algn="l">
              <a:buFont typeface="Wingdings" pitchFamily="2" charset="2"/>
              <a:buChar char="§"/>
            </a:pPr>
            <a:r>
              <a:rPr lang="fr-FR" dirty="0" err="1" smtClean="0">
                <a:solidFill>
                  <a:srgbClr val="0070C0"/>
                </a:solidFill>
              </a:rPr>
              <a:t>expresar</a:t>
            </a:r>
            <a:r>
              <a:rPr lang="fr-FR" dirty="0" smtClean="0">
                <a:solidFill>
                  <a:srgbClr val="0070C0"/>
                </a:solidFill>
              </a:rPr>
              <a:t> los </a:t>
            </a:r>
            <a:r>
              <a:rPr lang="fr-FR" dirty="0" err="1" smtClean="0">
                <a:solidFill>
                  <a:srgbClr val="0070C0"/>
                </a:solidFill>
              </a:rPr>
              <a:t>gustos</a:t>
            </a:r>
            <a:r>
              <a:rPr lang="fr-FR" dirty="0" smtClean="0">
                <a:solidFill>
                  <a:srgbClr val="0070C0"/>
                </a:solidFill>
              </a:rPr>
              <a:t> de </a:t>
            </a:r>
            <a:r>
              <a:rPr lang="fr-FR" dirty="0" err="1" smtClean="0">
                <a:solidFill>
                  <a:srgbClr val="0070C0"/>
                </a:solidFill>
              </a:rPr>
              <a:t>otras</a:t>
            </a:r>
            <a:r>
              <a:rPr lang="fr-FR" dirty="0" smtClean="0">
                <a:solidFill>
                  <a:srgbClr val="0070C0"/>
                </a:solidFill>
              </a:rPr>
              <a:t> </a:t>
            </a:r>
            <a:r>
              <a:rPr lang="fr-FR" dirty="0" err="1" smtClean="0">
                <a:solidFill>
                  <a:srgbClr val="0070C0"/>
                </a:solidFill>
              </a:rPr>
              <a:t>personas</a:t>
            </a:r>
            <a:r>
              <a:rPr lang="fr-FR" dirty="0" smtClean="0">
                <a:solidFill>
                  <a:srgbClr val="0070C0"/>
                </a:solidFill>
              </a:rPr>
              <a:t> </a:t>
            </a:r>
          </a:p>
          <a:p>
            <a:pPr algn="l"/>
            <a:r>
              <a:rPr lang="fr-FR" dirty="0" smtClean="0">
                <a:solidFill>
                  <a:srgbClr val="0070C0"/>
                </a:solidFill>
              </a:rPr>
              <a:t>(i.e. s/</a:t>
            </a:r>
            <a:r>
              <a:rPr lang="fr-FR" dirty="0" err="1" smtClean="0">
                <a:solidFill>
                  <a:srgbClr val="0070C0"/>
                </a:solidFill>
              </a:rPr>
              <a:t>he</a:t>
            </a:r>
            <a:r>
              <a:rPr lang="fr-FR" dirty="0" smtClean="0">
                <a:solidFill>
                  <a:srgbClr val="0070C0"/>
                </a:solidFill>
              </a:rPr>
              <a:t> </a:t>
            </a:r>
            <a:r>
              <a:rPr lang="fr-FR" dirty="0" err="1" smtClean="0">
                <a:solidFill>
                  <a:srgbClr val="0070C0"/>
                </a:solidFill>
              </a:rPr>
              <a:t>likes</a:t>
            </a:r>
            <a:r>
              <a:rPr lang="fr-FR" dirty="0" smtClean="0">
                <a:solidFill>
                  <a:srgbClr val="0070C0"/>
                </a:solidFill>
              </a:rPr>
              <a:t> etc.)</a:t>
            </a:r>
            <a:r>
              <a:rPr lang="fr-FR" dirty="0" smtClean="0">
                <a:solidFill>
                  <a:srgbClr val="0070C0"/>
                </a:solidFill>
              </a:rPr>
              <a:t/>
            </a:r>
            <a:br>
              <a:rPr lang="fr-FR" dirty="0" smtClean="0">
                <a:solidFill>
                  <a:srgbClr val="0070C0"/>
                </a:solidFill>
              </a:rPr>
            </a:br>
            <a:endParaRPr lang="en-GB" dirty="0" smtClean="0">
              <a:solidFill>
                <a:srgbClr val="0070C0"/>
              </a:solidFill>
            </a:endParaRPr>
          </a:p>
        </p:txBody>
      </p:sp>
      <p:pic>
        <p:nvPicPr>
          <p:cNvPr id="5" name="Picture 4" descr="Imagen:Olympic flag.sv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895" y="106670"/>
            <a:ext cx="1643127" cy="109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84168" y="1649145"/>
            <a:ext cx="2499935" cy="2499935"/>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31840" y="1628800"/>
            <a:ext cx="2499935" cy="2499935"/>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12" y="1556792"/>
            <a:ext cx="2499935" cy="249993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27275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52367206"/>
              </p:ext>
            </p:extLst>
          </p:nvPr>
        </p:nvGraphicFramePr>
        <p:xfrm>
          <a:off x="611560" y="332654"/>
          <a:ext cx="8136904" cy="6192690"/>
        </p:xfrm>
        <a:graphic>
          <a:graphicData uri="http://schemas.openxmlformats.org/drawingml/2006/table">
            <a:tbl>
              <a:tblPr firstRow="1" bandRow="1">
                <a:tableStyleId>{5940675A-B579-460E-94D1-54222C63F5DA}</a:tableStyleId>
              </a:tblPr>
              <a:tblGrid>
                <a:gridCol w="8136904"/>
              </a:tblGrid>
              <a:tr h="1238538">
                <a:tc>
                  <a:txBody>
                    <a:bodyPr/>
                    <a:lstStyle/>
                    <a:p>
                      <a:r>
                        <a:rPr lang="en-GB" sz="2400" dirty="0" smtClean="0"/>
                        <a:t>1.  My granddad likes Match</a:t>
                      </a:r>
                      <a:r>
                        <a:rPr lang="en-GB" sz="2400" baseline="0" dirty="0" smtClean="0"/>
                        <a:t> of the Day because he loves football.</a:t>
                      </a:r>
                      <a:endParaRPr lang="en-GB" sz="2400" dirty="0"/>
                    </a:p>
                  </a:txBody>
                  <a:tcPr/>
                </a:tc>
              </a:tr>
              <a:tr h="1238538">
                <a:tc>
                  <a:txBody>
                    <a:bodyPr/>
                    <a:lstStyle/>
                    <a:p>
                      <a:r>
                        <a:rPr lang="en-GB" sz="2400" dirty="0" smtClean="0"/>
                        <a:t>2.  My younger sister love</a:t>
                      </a:r>
                      <a:r>
                        <a:rPr lang="en-GB" sz="2400" baseline="0" dirty="0" smtClean="0"/>
                        <a:t>s gymnastics because it’s exciting.</a:t>
                      </a:r>
                      <a:endParaRPr lang="en-GB" sz="2400" dirty="0"/>
                    </a:p>
                  </a:txBody>
                  <a:tcPr/>
                </a:tc>
              </a:tr>
              <a:tr h="1238538">
                <a:tc>
                  <a:txBody>
                    <a:bodyPr/>
                    <a:lstStyle/>
                    <a:p>
                      <a:r>
                        <a:rPr lang="en-GB" sz="2000" dirty="0" smtClean="0"/>
                        <a:t>3.  My mum likes</a:t>
                      </a:r>
                      <a:r>
                        <a:rPr lang="en-GB" sz="2000" baseline="0" dirty="0" smtClean="0"/>
                        <a:t> athletics because it’s varied.</a:t>
                      </a:r>
                      <a:endParaRPr lang="en-GB" sz="2000" dirty="0"/>
                    </a:p>
                  </a:txBody>
                  <a:tcPr/>
                </a:tc>
              </a:tr>
              <a:tr h="1238538">
                <a:tc>
                  <a:txBody>
                    <a:bodyPr/>
                    <a:lstStyle/>
                    <a:p>
                      <a:r>
                        <a:rPr lang="en-GB" sz="2400" dirty="0" smtClean="0"/>
                        <a:t>4.  My granny</a:t>
                      </a:r>
                      <a:r>
                        <a:rPr lang="en-GB" sz="2400" baseline="0" dirty="0" smtClean="0"/>
                        <a:t> loves cycling because it’s fun.</a:t>
                      </a:r>
                      <a:endParaRPr lang="en-GB" sz="2400" dirty="0"/>
                    </a:p>
                  </a:txBody>
                  <a:tcPr/>
                </a:tc>
              </a:tr>
              <a:tr h="1238538">
                <a:tc>
                  <a:txBody>
                    <a:bodyPr/>
                    <a:lstStyle/>
                    <a:p>
                      <a:r>
                        <a:rPr lang="en-GB" sz="2000" dirty="0" smtClean="0"/>
                        <a:t>5.  My dog loves athletics because he</a:t>
                      </a:r>
                      <a:r>
                        <a:rPr lang="en-GB" sz="2000" baseline="0" dirty="0" smtClean="0"/>
                        <a:t> loves running</a:t>
                      </a:r>
                      <a:r>
                        <a:rPr lang="en-GB" sz="2000" dirty="0" smtClean="0"/>
                        <a:t>.</a:t>
                      </a:r>
                      <a:endParaRPr lang="en-GB" sz="2000" dirty="0"/>
                    </a:p>
                  </a:txBody>
                  <a:tcPr/>
                </a:tc>
              </a:tr>
            </a:tbl>
          </a:graphicData>
        </a:graphic>
      </p:graphicFrame>
    </p:spTree>
    <p:extLst>
      <p:ext uri="{BB962C8B-B14F-4D97-AF65-F5344CB8AC3E}">
        <p14:creationId xmlns:p14="http://schemas.microsoft.com/office/powerpoint/2010/main" val="1397641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1565319"/>
              </p:ext>
            </p:extLst>
          </p:nvPr>
        </p:nvGraphicFramePr>
        <p:xfrm>
          <a:off x="611560" y="332654"/>
          <a:ext cx="8136904" cy="6192690"/>
        </p:xfrm>
        <a:graphic>
          <a:graphicData uri="http://schemas.openxmlformats.org/drawingml/2006/table">
            <a:tbl>
              <a:tblPr firstRow="1" bandRow="1">
                <a:tableStyleId>{5940675A-B579-460E-94D1-54222C63F5DA}</a:tableStyleId>
              </a:tblPr>
              <a:tblGrid>
                <a:gridCol w="8136904"/>
              </a:tblGrid>
              <a:tr h="1238538">
                <a:tc>
                  <a:txBody>
                    <a:bodyPr/>
                    <a:lstStyle/>
                    <a:p>
                      <a:r>
                        <a:rPr lang="en-GB" sz="2400" dirty="0" smtClean="0"/>
                        <a:t>1.  My granddad likes Match</a:t>
                      </a:r>
                      <a:r>
                        <a:rPr lang="en-GB" sz="2400" baseline="0" dirty="0" smtClean="0"/>
                        <a:t> of the Day because he loves football.</a:t>
                      </a:r>
                      <a:endParaRPr lang="en-GB" sz="2400" dirty="0"/>
                    </a:p>
                  </a:txBody>
                  <a:tcPr/>
                </a:tc>
              </a:tr>
              <a:tr h="1238538">
                <a:tc>
                  <a:txBody>
                    <a:bodyPr/>
                    <a:lstStyle/>
                    <a:p>
                      <a:r>
                        <a:rPr lang="en-GB" sz="2400" dirty="0" smtClean="0"/>
                        <a:t>2.  My younger sister love</a:t>
                      </a:r>
                      <a:r>
                        <a:rPr lang="en-GB" sz="2400" baseline="0" dirty="0" smtClean="0"/>
                        <a:t>s gymnastics because it’s exciting.</a:t>
                      </a:r>
                      <a:endParaRPr lang="en-GB" sz="2400" dirty="0"/>
                    </a:p>
                  </a:txBody>
                  <a:tcPr/>
                </a:tc>
              </a:tr>
              <a:tr h="1238538">
                <a:tc>
                  <a:txBody>
                    <a:bodyPr/>
                    <a:lstStyle/>
                    <a:p>
                      <a:r>
                        <a:rPr lang="en-GB" sz="2000" dirty="0" smtClean="0"/>
                        <a:t>3.  My mum likes</a:t>
                      </a:r>
                      <a:r>
                        <a:rPr lang="en-GB" sz="2000" baseline="0" dirty="0" smtClean="0"/>
                        <a:t> athletics because it’s varied.</a:t>
                      </a:r>
                      <a:endParaRPr lang="en-GB" sz="2000" dirty="0"/>
                    </a:p>
                  </a:txBody>
                  <a:tcPr/>
                </a:tc>
              </a:tr>
              <a:tr h="1238538">
                <a:tc>
                  <a:txBody>
                    <a:bodyPr/>
                    <a:lstStyle/>
                    <a:p>
                      <a:r>
                        <a:rPr lang="en-GB" sz="2400" dirty="0" smtClean="0"/>
                        <a:t>4.  My granny</a:t>
                      </a:r>
                      <a:r>
                        <a:rPr lang="en-GB" sz="2400" baseline="0" dirty="0" smtClean="0"/>
                        <a:t> loves cycling because it’s fun.</a:t>
                      </a:r>
                      <a:endParaRPr lang="en-GB" sz="2400" dirty="0"/>
                    </a:p>
                  </a:txBody>
                  <a:tcPr/>
                </a:tc>
              </a:tr>
              <a:tr h="1238538">
                <a:tc>
                  <a:txBody>
                    <a:bodyPr/>
                    <a:lstStyle/>
                    <a:p>
                      <a:r>
                        <a:rPr lang="en-GB" sz="2000" dirty="0" smtClean="0"/>
                        <a:t>5.  My dog loves athletics because he</a:t>
                      </a:r>
                      <a:r>
                        <a:rPr lang="en-GB" sz="2000" baseline="0" dirty="0" smtClean="0"/>
                        <a:t> loves running</a:t>
                      </a:r>
                      <a:r>
                        <a:rPr lang="en-GB" sz="2000" dirty="0" smtClean="0"/>
                        <a:t>.</a:t>
                      </a:r>
                      <a:endParaRPr lang="en-GB" sz="2000" dirty="0"/>
                    </a:p>
                  </a:txBody>
                  <a:tcPr/>
                </a:tc>
              </a:tr>
            </a:tbl>
          </a:graphicData>
        </a:graphic>
      </p:graphicFrame>
      <p:sp>
        <p:nvSpPr>
          <p:cNvPr id="3" name="TextBox 2"/>
          <p:cNvSpPr txBox="1"/>
          <p:nvPr/>
        </p:nvSpPr>
        <p:spPr>
          <a:xfrm>
            <a:off x="683568" y="1052736"/>
            <a:ext cx="8064896" cy="461665"/>
          </a:xfrm>
          <a:prstGeom prst="rect">
            <a:avLst/>
          </a:prstGeom>
          <a:noFill/>
        </p:spPr>
        <p:txBody>
          <a:bodyPr wrap="square" rtlCol="0">
            <a:spAutoFit/>
          </a:bodyPr>
          <a:lstStyle/>
          <a:p>
            <a:r>
              <a:rPr lang="en-GB" sz="2400" b="1" i="1" dirty="0" smtClean="0">
                <a:solidFill>
                  <a:srgbClr val="7030A0"/>
                </a:solidFill>
              </a:rPr>
              <a:t>A mi </a:t>
            </a:r>
            <a:r>
              <a:rPr lang="en-GB" sz="2400" b="1" i="1" dirty="0" err="1" smtClean="0">
                <a:solidFill>
                  <a:srgbClr val="7030A0"/>
                </a:solidFill>
              </a:rPr>
              <a:t>abuelo</a:t>
            </a:r>
            <a:r>
              <a:rPr lang="en-GB" sz="2400" b="1" i="1" dirty="0" smtClean="0">
                <a:solidFill>
                  <a:srgbClr val="7030A0"/>
                </a:solidFill>
              </a:rPr>
              <a:t> le </a:t>
            </a:r>
            <a:r>
              <a:rPr lang="en-GB" sz="2400" b="1" i="1" dirty="0" err="1" smtClean="0">
                <a:solidFill>
                  <a:srgbClr val="7030A0"/>
                </a:solidFill>
              </a:rPr>
              <a:t>gusta</a:t>
            </a:r>
            <a:r>
              <a:rPr lang="en-GB" sz="2400" b="1" i="1" dirty="0" smtClean="0">
                <a:solidFill>
                  <a:srgbClr val="7030A0"/>
                </a:solidFill>
              </a:rPr>
              <a:t> MOTD </a:t>
            </a:r>
            <a:r>
              <a:rPr lang="en-GB" sz="2400" b="1" i="1" dirty="0" err="1" smtClean="0">
                <a:solidFill>
                  <a:srgbClr val="7030A0"/>
                </a:solidFill>
              </a:rPr>
              <a:t>porque</a:t>
            </a:r>
            <a:r>
              <a:rPr lang="en-GB" sz="2400" b="1" i="1" dirty="0" smtClean="0">
                <a:solidFill>
                  <a:srgbClr val="7030A0"/>
                </a:solidFill>
              </a:rPr>
              <a:t> le </a:t>
            </a:r>
            <a:r>
              <a:rPr lang="en-GB" sz="2400" b="1" i="1" dirty="0" err="1" smtClean="0">
                <a:solidFill>
                  <a:srgbClr val="7030A0"/>
                </a:solidFill>
              </a:rPr>
              <a:t>encanta</a:t>
            </a:r>
            <a:r>
              <a:rPr lang="en-GB" sz="2400" b="1" i="1" dirty="0" smtClean="0">
                <a:solidFill>
                  <a:srgbClr val="7030A0"/>
                </a:solidFill>
              </a:rPr>
              <a:t> el </a:t>
            </a:r>
            <a:r>
              <a:rPr lang="en-GB" sz="2400" b="1" i="1" dirty="0" err="1" smtClean="0">
                <a:solidFill>
                  <a:srgbClr val="7030A0"/>
                </a:solidFill>
              </a:rPr>
              <a:t>fútbol</a:t>
            </a:r>
            <a:r>
              <a:rPr lang="en-GB" sz="2400" b="1" i="1" dirty="0" smtClean="0">
                <a:solidFill>
                  <a:srgbClr val="7030A0"/>
                </a:solidFill>
              </a:rPr>
              <a:t>.</a:t>
            </a:r>
            <a:endParaRPr lang="fr-FR" sz="2400" b="1" i="1" dirty="0">
              <a:solidFill>
                <a:srgbClr val="7030A0"/>
              </a:solidFill>
            </a:endParaRPr>
          </a:p>
        </p:txBody>
      </p:sp>
      <p:sp>
        <p:nvSpPr>
          <p:cNvPr id="4" name="TextBox 3"/>
          <p:cNvSpPr txBox="1"/>
          <p:nvPr/>
        </p:nvSpPr>
        <p:spPr>
          <a:xfrm>
            <a:off x="683568" y="1988840"/>
            <a:ext cx="8064896" cy="830997"/>
          </a:xfrm>
          <a:prstGeom prst="rect">
            <a:avLst/>
          </a:prstGeom>
          <a:noFill/>
        </p:spPr>
        <p:txBody>
          <a:bodyPr wrap="square" rtlCol="0">
            <a:spAutoFit/>
          </a:bodyPr>
          <a:lstStyle/>
          <a:p>
            <a:r>
              <a:rPr lang="en-GB" sz="2400" b="1" i="1" dirty="0" smtClean="0">
                <a:solidFill>
                  <a:srgbClr val="7030A0"/>
                </a:solidFill>
              </a:rPr>
              <a:t>A mi </a:t>
            </a:r>
            <a:r>
              <a:rPr lang="en-GB" sz="2400" b="1" i="1" dirty="0" err="1" smtClean="0">
                <a:solidFill>
                  <a:srgbClr val="7030A0"/>
                </a:solidFill>
              </a:rPr>
              <a:t>hermana</a:t>
            </a:r>
            <a:r>
              <a:rPr lang="en-GB" sz="2400" b="1" i="1" dirty="0" smtClean="0">
                <a:solidFill>
                  <a:srgbClr val="7030A0"/>
                </a:solidFill>
              </a:rPr>
              <a:t> </a:t>
            </a:r>
            <a:r>
              <a:rPr lang="en-GB" sz="2400" b="1" i="1" dirty="0" err="1" smtClean="0">
                <a:solidFill>
                  <a:srgbClr val="7030A0"/>
                </a:solidFill>
              </a:rPr>
              <a:t>menor</a:t>
            </a:r>
            <a:r>
              <a:rPr lang="en-GB" sz="2400" b="1" i="1" dirty="0" smtClean="0">
                <a:solidFill>
                  <a:srgbClr val="7030A0"/>
                </a:solidFill>
              </a:rPr>
              <a:t> le </a:t>
            </a:r>
            <a:r>
              <a:rPr lang="en-GB" sz="2400" b="1" i="1" dirty="0" err="1" smtClean="0">
                <a:solidFill>
                  <a:srgbClr val="7030A0"/>
                </a:solidFill>
              </a:rPr>
              <a:t>encanta</a:t>
            </a:r>
            <a:r>
              <a:rPr lang="en-GB" sz="2400" b="1" i="1" dirty="0" smtClean="0">
                <a:solidFill>
                  <a:srgbClr val="7030A0"/>
                </a:solidFill>
              </a:rPr>
              <a:t> la </a:t>
            </a:r>
            <a:r>
              <a:rPr lang="en-GB" sz="2400" b="1" i="1" dirty="0" err="1" smtClean="0">
                <a:solidFill>
                  <a:srgbClr val="7030A0"/>
                </a:solidFill>
              </a:rPr>
              <a:t>gimnasia</a:t>
            </a:r>
            <a:r>
              <a:rPr lang="en-GB" sz="2400" b="1" i="1" dirty="0" smtClean="0">
                <a:solidFill>
                  <a:srgbClr val="7030A0"/>
                </a:solidFill>
              </a:rPr>
              <a:t> </a:t>
            </a:r>
            <a:r>
              <a:rPr lang="en-GB" sz="2400" b="1" i="1" dirty="0" err="1" smtClean="0">
                <a:solidFill>
                  <a:srgbClr val="7030A0"/>
                </a:solidFill>
              </a:rPr>
              <a:t>porque</a:t>
            </a:r>
            <a:r>
              <a:rPr lang="en-GB" sz="2400" b="1" i="1" dirty="0" smtClean="0">
                <a:solidFill>
                  <a:srgbClr val="7030A0"/>
                </a:solidFill>
              </a:rPr>
              <a:t> </a:t>
            </a:r>
            <a:r>
              <a:rPr lang="en-GB" sz="2400" b="1" i="1" dirty="0" err="1" smtClean="0">
                <a:solidFill>
                  <a:srgbClr val="7030A0"/>
                </a:solidFill>
              </a:rPr>
              <a:t>es</a:t>
            </a:r>
            <a:r>
              <a:rPr lang="en-GB" sz="2400" b="1" i="1" dirty="0" smtClean="0">
                <a:solidFill>
                  <a:srgbClr val="7030A0"/>
                </a:solidFill>
              </a:rPr>
              <a:t> </a:t>
            </a:r>
            <a:r>
              <a:rPr lang="en-GB" sz="2400" b="1" i="1" dirty="0" err="1" smtClean="0">
                <a:solidFill>
                  <a:srgbClr val="7030A0"/>
                </a:solidFill>
              </a:rPr>
              <a:t>emocionante</a:t>
            </a:r>
            <a:r>
              <a:rPr lang="en-GB" sz="2400" b="1" i="1" dirty="0" smtClean="0">
                <a:solidFill>
                  <a:srgbClr val="7030A0"/>
                </a:solidFill>
              </a:rPr>
              <a:t>.</a:t>
            </a:r>
            <a:endParaRPr lang="fr-FR" sz="2400" b="1" i="1" dirty="0">
              <a:solidFill>
                <a:srgbClr val="7030A0"/>
              </a:solidFill>
            </a:endParaRPr>
          </a:p>
        </p:txBody>
      </p:sp>
      <p:sp>
        <p:nvSpPr>
          <p:cNvPr id="5" name="TextBox 4"/>
          <p:cNvSpPr txBox="1"/>
          <p:nvPr/>
        </p:nvSpPr>
        <p:spPr>
          <a:xfrm>
            <a:off x="693536" y="3212976"/>
            <a:ext cx="8064896" cy="461665"/>
          </a:xfrm>
          <a:prstGeom prst="rect">
            <a:avLst/>
          </a:prstGeom>
          <a:noFill/>
        </p:spPr>
        <p:txBody>
          <a:bodyPr wrap="square" rtlCol="0">
            <a:spAutoFit/>
          </a:bodyPr>
          <a:lstStyle/>
          <a:p>
            <a:r>
              <a:rPr lang="en-GB" sz="2400" b="1" i="1" dirty="0" smtClean="0">
                <a:solidFill>
                  <a:srgbClr val="7030A0"/>
                </a:solidFill>
              </a:rPr>
              <a:t>A mi </a:t>
            </a:r>
            <a:r>
              <a:rPr lang="en-GB" sz="2400" b="1" i="1" dirty="0" err="1" smtClean="0">
                <a:solidFill>
                  <a:srgbClr val="7030A0"/>
                </a:solidFill>
              </a:rPr>
              <a:t>madre</a:t>
            </a:r>
            <a:r>
              <a:rPr lang="en-GB" sz="2400" b="1" i="1" dirty="0" smtClean="0">
                <a:solidFill>
                  <a:srgbClr val="7030A0"/>
                </a:solidFill>
              </a:rPr>
              <a:t> le </a:t>
            </a:r>
            <a:r>
              <a:rPr lang="en-GB" sz="2400" b="1" i="1" dirty="0" err="1" smtClean="0">
                <a:solidFill>
                  <a:srgbClr val="7030A0"/>
                </a:solidFill>
              </a:rPr>
              <a:t>gusta</a:t>
            </a:r>
            <a:r>
              <a:rPr lang="en-GB" sz="2400" b="1" i="1" dirty="0" smtClean="0">
                <a:solidFill>
                  <a:srgbClr val="7030A0"/>
                </a:solidFill>
              </a:rPr>
              <a:t> el </a:t>
            </a:r>
            <a:r>
              <a:rPr lang="en-GB" sz="2400" b="1" i="1" dirty="0" err="1" smtClean="0">
                <a:solidFill>
                  <a:srgbClr val="7030A0"/>
                </a:solidFill>
              </a:rPr>
              <a:t>atletismo</a:t>
            </a:r>
            <a:r>
              <a:rPr lang="en-GB" sz="2400" b="1" i="1" dirty="0" smtClean="0">
                <a:solidFill>
                  <a:srgbClr val="7030A0"/>
                </a:solidFill>
              </a:rPr>
              <a:t> </a:t>
            </a:r>
            <a:r>
              <a:rPr lang="en-GB" sz="2400" b="1" i="1" dirty="0" err="1" smtClean="0">
                <a:solidFill>
                  <a:srgbClr val="7030A0"/>
                </a:solidFill>
              </a:rPr>
              <a:t>porque</a:t>
            </a:r>
            <a:r>
              <a:rPr lang="en-GB" sz="2400" b="1" i="1" dirty="0" smtClean="0">
                <a:solidFill>
                  <a:srgbClr val="7030A0"/>
                </a:solidFill>
              </a:rPr>
              <a:t> </a:t>
            </a:r>
            <a:r>
              <a:rPr lang="en-GB" sz="2400" b="1" i="1" dirty="0" err="1" smtClean="0">
                <a:solidFill>
                  <a:srgbClr val="7030A0"/>
                </a:solidFill>
              </a:rPr>
              <a:t>es</a:t>
            </a:r>
            <a:r>
              <a:rPr lang="en-GB" sz="2400" b="1" i="1" dirty="0" smtClean="0">
                <a:solidFill>
                  <a:srgbClr val="7030A0"/>
                </a:solidFill>
              </a:rPr>
              <a:t> </a:t>
            </a:r>
            <a:r>
              <a:rPr lang="en-GB" sz="2400" b="1" i="1" dirty="0" err="1" smtClean="0">
                <a:solidFill>
                  <a:srgbClr val="7030A0"/>
                </a:solidFill>
              </a:rPr>
              <a:t>variado</a:t>
            </a:r>
            <a:r>
              <a:rPr lang="en-GB" sz="2400" b="1" i="1" dirty="0" smtClean="0">
                <a:solidFill>
                  <a:srgbClr val="7030A0"/>
                </a:solidFill>
              </a:rPr>
              <a:t>.</a:t>
            </a:r>
            <a:endParaRPr lang="fr-FR" sz="2400" b="1" i="1" dirty="0">
              <a:solidFill>
                <a:srgbClr val="7030A0"/>
              </a:solidFill>
            </a:endParaRPr>
          </a:p>
        </p:txBody>
      </p:sp>
      <p:sp>
        <p:nvSpPr>
          <p:cNvPr id="6" name="TextBox 5"/>
          <p:cNvSpPr txBox="1"/>
          <p:nvPr/>
        </p:nvSpPr>
        <p:spPr>
          <a:xfrm>
            <a:off x="709961" y="4437112"/>
            <a:ext cx="8064896" cy="461665"/>
          </a:xfrm>
          <a:prstGeom prst="rect">
            <a:avLst/>
          </a:prstGeom>
          <a:noFill/>
        </p:spPr>
        <p:txBody>
          <a:bodyPr wrap="square" rtlCol="0">
            <a:spAutoFit/>
          </a:bodyPr>
          <a:lstStyle/>
          <a:p>
            <a:r>
              <a:rPr lang="en-GB" sz="2400" b="1" i="1" dirty="0" smtClean="0">
                <a:solidFill>
                  <a:srgbClr val="7030A0"/>
                </a:solidFill>
              </a:rPr>
              <a:t>A mi </a:t>
            </a:r>
            <a:r>
              <a:rPr lang="en-GB" sz="2400" b="1" i="1" dirty="0" err="1" smtClean="0">
                <a:solidFill>
                  <a:srgbClr val="7030A0"/>
                </a:solidFill>
              </a:rPr>
              <a:t>abuela</a:t>
            </a:r>
            <a:r>
              <a:rPr lang="en-GB" sz="2400" b="1" i="1" dirty="0" smtClean="0">
                <a:solidFill>
                  <a:srgbClr val="7030A0"/>
                </a:solidFill>
              </a:rPr>
              <a:t> le </a:t>
            </a:r>
            <a:r>
              <a:rPr lang="en-GB" sz="2400" b="1" i="1" dirty="0" err="1" smtClean="0">
                <a:solidFill>
                  <a:srgbClr val="7030A0"/>
                </a:solidFill>
              </a:rPr>
              <a:t>encanta</a:t>
            </a:r>
            <a:r>
              <a:rPr lang="en-GB" sz="2400" b="1" i="1" dirty="0" smtClean="0">
                <a:solidFill>
                  <a:srgbClr val="7030A0"/>
                </a:solidFill>
              </a:rPr>
              <a:t> el </a:t>
            </a:r>
            <a:r>
              <a:rPr lang="en-GB" sz="2400" b="1" i="1" dirty="0" err="1" smtClean="0">
                <a:solidFill>
                  <a:srgbClr val="7030A0"/>
                </a:solidFill>
              </a:rPr>
              <a:t>ciclismo</a:t>
            </a:r>
            <a:r>
              <a:rPr lang="en-GB" sz="2400" b="1" i="1" dirty="0" smtClean="0">
                <a:solidFill>
                  <a:srgbClr val="7030A0"/>
                </a:solidFill>
              </a:rPr>
              <a:t> </a:t>
            </a:r>
            <a:r>
              <a:rPr lang="en-GB" sz="2400" b="1" i="1" dirty="0" err="1" smtClean="0">
                <a:solidFill>
                  <a:srgbClr val="7030A0"/>
                </a:solidFill>
              </a:rPr>
              <a:t>porque</a:t>
            </a:r>
            <a:r>
              <a:rPr lang="en-GB" sz="2400" b="1" i="1" dirty="0" smtClean="0">
                <a:solidFill>
                  <a:srgbClr val="7030A0"/>
                </a:solidFill>
              </a:rPr>
              <a:t> </a:t>
            </a:r>
            <a:r>
              <a:rPr lang="en-GB" sz="2400" b="1" i="1" dirty="0" err="1" smtClean="0">
                <a:solidFill>
                  <a:srgbClr val="7030A0"/>
                </a:solidFill>
              </a:rPr>
              <a:t>es</a:t>
            </a:r>
            <a:r>
              <a:rPr lang="en-GB" sz="2400" b="1" i="1" dirty="0" smtClean="0">
                <a:solidFill>
                  <a:srgbClr val="7030A0"/>
                </a:solidFill>
              </a:rPr>
              <a:t> </a:t>
            </a:r>
            <a:r>
              <a:rPr lang="en-GB" sz="2400" b="1" i="1" dirty="0" err="1" smtClean="0">
                <a:solidFill>
                  <a:srgbClr val="7030A0"/>
                </a:solidFill>
              </a:rPr>
              <a:t>divertido</a:t>
            </a:r>
            <a:r>
              <a:rPr lang="en-GB" sz="2400" b="1" i="1" dirty="0" smtClean="0">
                <a:solidFill>
                  <a:srgbClr val="7030A0"/>
                </a:solidFill>
              </a:rPr>
              <a:t>.</a:t>
            </a:r>
            <a:endParaRPr lang="fr-FR" sz="2400" b="1" i="1" dirty="0">
              <a:solidFill>
                <a:srgbClr val="7030A0"/>
              </a:solidFill>
            </a:endParaRPr>
          </a:p>
        </p:txBody>
      </p:sp>
      <p:sp>
        <p:nvSpPr>
          <p:cNvPr id="7" name="TextBox 6"/>
          <p:cNvSpPr txBox="1"/>
          <p:nvPr/>
        </p:nvSpPr>
        <p:spPr>
          <a:xfrm>
            <a:off x="683568" y="5661248"/>
            <a:ext cx="8064896" cy="461665"/>
          </a:xfrm>
          <a:prstGeom prst="rect">
            <a:avLst/>
          </a:prstGeom>
          <a:noFill/>
        </p:spPr>
        <p:txBody>
          <a:bodyPr wrap="square" rtlCol="0">
            <a:spAutoFit/>
          </a:bodyPr>
          <a:lstStyle/>
          <a:p>
            <a:r>
              <a:rPr lang="en-GB" sz="2400" b="1" i="1" dirty="0" smtClean="0">
                <a:solidFill>
                  <a:srgbClr val="7030A0"/>
                </a:solidFill>
              </a:rPr>
              <a:t>A mi </a:t>
            </a:r>
            <a:r>
              <a:rPr lang="en-GB" sz="2400" b="1" i="1" dirty="0" err="1" smtClean="0">
                <a:solidFill>
                  <a:srgbClr val="7030A0"/>
                </a:solidFill>
              </a:rPr>
              <a:t>perro</a:t>
            </a:r>
            <a:r>
              <a:rPr lang="en-GB" sz="2400" b="1" i="1" dirty="0" smtClean="0">
                <a:solidFill>
                  <a:srgbClr val="7030A0"/>
                </a:solidFill>
              </a:rPr>
              <a:t> le </a:t>
            </a:r>
            <a:r>
              <a:rPr lang="en-GB" sz="2400" b="1" i="1" dirty="0" err="1" smtClean="0">
                <a:solidFill>
                  <a:srgbClr val="7030A0"/>
                </a:solidFill>
              </a:rPr>
              <a:t>encanta</a:t>
            </a:r>
            <a:r>
              <a:rPr lang="en-GB" sz="2400" b="1" i="1" dirty="0" smtClean="0">
                <a:solidFill>
                  <a:srgbClr val="7030A0"/>
                </a:solidFill>
              </a:rPr>
              <a:t> el </a:t>
            </a:r>
            <a:r>
              <a:rPr lang="en-GB" sz="2400" b="1" i="1" dirty="0" err="1" smtClean="0">
                <a:solidFill>
                  <a:srgbClr val="7030A0"/>
                </a:solidFill>
              </a:rPr>
              <a:t>atletismo</a:t>
            </a:r>
            <a:r>
              <a:rPr lang="en-GB" sz="2400" b="1" i="1" dirty="0" smtClean="0">
                <a:solidFill>
                  <a:srgbClr val="7030A0"/>
                </a:solidFill>
              </a:rPr>
              <a:t> </a:t>
            </a:r>
            <a:r>
              <a:rPr lang="en-GB" sz="2400" b="1" i="1" dirty="0" err="1" smtClean="0">
                <a:solidFill>
                  <a:srgbClr val="7030A0"/>
                </a:solidFill>
              </a:rPr>
              <a:t>porque</a:t>
            </a:r>
            <a:r>
              <a:rPr lang="en-GB" sz="2400" b="1" i="1" dirty="0" smtClean="0">
                <a:solidFill>
                  <a:srgbClr val="7030A0"/>
                </a:solidFill>
              </a:rPr>
              <a:t> le </a:t>
            </a:r>
            <a:r>
              <a:rPr lang="en-GB" sz="2400" b="1" i="1" dirty="0" err="1" smtClean="0">
                <a:solidFill>
                  <a:srgbClr val="7030A0"/>
                </a:solidFill>
              </a:rPr>
              <a:t>encanta</a:t>
            </a:r>
            <a:r>
              <a:rPr lang="en-GB" sz="2400" b="1" i="1" dirty="0" smtClean="0">
                <a:solidFill>
                  <a:srgbClr val="7030A0"/>
                </a:solidFill>
              </a:rPr>
              <a:t> </a:t>
            </a:r>
            <a:r>
              <a:rPr lang="en-GB" sz="2400" b="1" i="1" dirty="0" err="1" smtClean="0">
                <a:solidFill>
                  <a:srgbClr val="7030A0"/>
                </a:solidFill>
              </a:rPr>
              <a:t>correr</a:t>
            </a:r>
            <a:r>
              <a:rPr lang="en-GB" sz="2400" b="1" i="1" dirty="0" smtClean="0">
                <a:solidFill>
                  <a:srgbClr val="7030A0"/>
                </a:solidFill>
              </a:rPr>
              <a:t>.</a:t>
            </a:r>
            <a:endParaRPr lang="fr-FR" sz="2400" b="1" i="1" dirty="0">
              <a:solidFill>
                <a:srgbClr val="7030A0"/>
              </a:solidFill>
            </a:endParaRPr>
          </a:p>
        </p:txBody>
      </p:sp>
    </p:spTree>
    <p:extLst>
      <p:ext uri="{BB962C8B-B14F-4D97-AF65-F5344CB8AC3E}">
        <p14:creationId xmlns:p14="http://schemas.microsoft.com/office/powerpoint/2010/main" val="137505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64809253"/>
              </p:ext>
            </p:extLst>
          </p:nvPr>
        </p:nvGraphicFramePr>
        <p:xfrm>
          <a:off x="323528" y="1484784"/>
          <a:ext cx="8640960" cy="4937760"/>
        </p:xfrm>
        <a:graphic>
          <a:graphicData uri="http://schemas.openxmlformats.org/drawingml/2006/table">
            <a:tbl>
              <a:tblPr firstRow="1" bandRow="1">
                <a:tableStyleId>{5940675A-B579-460E-94D1-54222C63F5DA}</a:tableStyleId>
              </a:tblPr>
              <a:tblGrid>
                <a:gridCol w="8640960"/>
              </a:tblGrid>
              <a:tr h="370840">
                <a:tc>
                  <a:txBody>
                    <a:bodyPr/>
                    <a:lstStyle/>
                    <a:p>
                      <a:r>
                        <a:rPr lang="en-GB" sz="2400" dirty="0" smtClean="0"/>
                        <a:t>1  I like playing volleyball.</a:t>
                      </a:r>
                      <a:endParaRPr lang="fr-FR" sz="2400" dirty="0"/>
                    </a:p>
                  </a:txBody>
                  <a:tcPr/>
                </a:tc>
              </a:tr>
              <a:tr h="370840">
                <a:tc>
                  <a:txBody>
                    <a:bodyPr/>
                    <a:lstStyle/>
                    <a:p>
                      <a:endParaRPr lang="fr-FR" sz="2400" b="1" dirty="0"/>
                    </a:p>
                  </a:txBody>
                  <a:tcPr/>
                </a:tc>
              </a:tr>
              <a:tr h="370840">
                <a:tc>
                  <a:txBody>
                    <a:bodyPr/>
                    <a:lstStyle/>
                    <a:p>
                      <a:r>
                        <a:rPr lang="en-GB" sz="2400" dirty="0" smtClean="0"/>
                        <a:t>2  Basketball is a team sport.</a:t>
                      </a:r>
                      <a:endParaRPr lang="fr-FR" sz="2400" dirty="0"/>
                    </a:p>
                  </a:txBody>
                  <a:tcPr/>
                </a:tc>
              </a:tr>
              <a:tr h="370840">
                <a:tc>
                  <a:txBody>
                    <a:bodyPr/>
                    <a:lstStyle/>
                    <a:p>
                      <a:endParaRPr lang="fr-FR" sz="2400" b="1" dirty="0"/>
                    </a:p>
                  </a:txBody>
                  <a:tcPr/>
                </a:tc>
              </a:tr>
              <a:tr h="370840">
                <a:tc>
                  <a:txBody>
                    <a:bodyPr/>
                    <a:lstStyle/>
                    <a:p>
                      <a:r>
                        <a:rPr lang="en-GB" sz="2400" dirty="0" smtClean="0"/>
                        <a:t>3  I love</a:t>
                      </a:r>
                      <a:r>
                        <a:rPr lang="en-GB" sz="2400" baseline="0" dirty="0" smtClean="0"/>
                        <a:t> water sports.</a:t>
                      </a:r>
                      <a:endParaRPr lang="fr-FR" sz="2400" dirty="0"/>
                    </a:p>
                  </a:txBody>
                  <a:tcPr/>
                </a:tc>
              </a:tr>
              <a:tr h="370840">
                <a:tc>
                  <a:txBody>
                    <a:bodyPr/>
                    <a:lstStyle/>
                    <a:p>
                      <a:endParaRPr lang="fr-FR" sz="2400" b="1" dirty="0"/>
                    </a:p>
                  </a:txBody>
                  <a:tcPr/>
                </a:tc>
              </a:tr>
              <a:tr h="370840">
                <a:tc>
                  <a:txBody>
                    <a:bodyPr/>
                    <a:lstStyle/>
                    <a:p>
                      <a:r>
                        <a:rPr lang="en-GB" sz="2400" dirty="0" smtClean="0"/>
                        <a:t>4  I like swimming a lot but I don’t often go the pool because it’s expensive.</a:t>
                      </a:r>
                      <a:endParaRPr lang="fr-FR" sz="2400" dirty="0"/>
                    </a:p>
                  </a:txBody>
                  <a:tcPr/>
                </a:tc>
              </a:tr>
              <a:tr h="370840">
                <a:tc>
                  <a:txBody>
                    <a:bodyPr/>
                    <a:lstStyle/>
                    <a:p>
                      <a:endParaRPr lang="fr-FR" sz="2400" b="1" dirty="0"/>
                    </a:p>
                  </a:txBody>
                  <a:tcPr/>
                </a:tc>
              </a:tr>
              <a:tr h="370840">
                <a:tc>
                  <a:txBody>
                    <a:bodyPr/>
                    <a:lstStyle/>
                    <a:p>
                      <a:r>
                        <a:rPr lang="en-GB" sz="2400" b="0" dirty="0" smtClean="0"/>
                        <a:t>5  My mum likes cycling because it’s fun.</a:t>
                      </a:r>
                      <a:endParaRPr lang="fr-FR" sz="2400" b="0" dirty="0"/>
                    </a:p>
                  </a:txBody>
                  <a:tcPr/>
                </a:tc>
              </a:tr>
              <a:tr h="370840">
                <a:tc>
                  <a:txBody>
                    <a:bodyPr/>
                    <a:lstStyle/>
                    <a:p>
                      <a:endParaRPr lang="fr-FR" sz="2400" b="1" dirty="0"/>
                    </a:p>
                  </a:txBody>
                  <a:tcPr/>
                </a:tc>
              </a:tr>
            </a:tbl>
          </a:graphicData>
        </a:graphic>
      </p:graphicFrame>
      <p:sp>
        <p:nvSpPr>
          <p:cNvPr id="21" name="TextBox 20"/>
          <p:cNvSpPr txBox="1"/>
          <p:nvPr/>
        </p:nvSpPr>
        <p:spPr>
          <a:xfrm>
            <a:off x="230370" y="188640"/>
            <a:ext cx="7992888" cy="461665"/>
          </a:xfrm>
          <a:prstGeom prst="rect">
            <a:avLst/>
          </a:prstGeom>
          <a:noFill/>
        </p:spPr>
        <p:txBody>
          <a:bodyPr wrap="square" rtlCol="0">
            <a:spAutoFit/>
          </a:bodyPr>
          <a:lstStyle/>
          <a:p>
            <a:r>
              <a:rPr lang="en-GB" sz="2400" dirty="0" smtClean="0"/>
              <a:t>NAME: ___________________________________________</a:t>
            </a:r>
            <a:endParaRPr lang="fr-FR" sz="2400" dirty="0"/>
          </a:p>
        </p:txBody>
      </p:sp>
      <p:sp>
        <p:nvSpPr>
          <p:cNvPr id="23" name="TextBox 22"/>
          <p:cNvSpPr txBox="1"/>
          <p:nvPr/>
        </p:nvSpPr>
        <p:spPr>
          <a:xfrm>
            <a:off x="230370" y="650305"/>
            <a:ext cx="8734118" cy="830997"/>
          </a:xfrm>
          <a:prstGeom prst="rect">
            <a:avLst/>
          </a:prstGeom>
          <a:noFill/>
        </p:spPr>
        <p:txBody>
          <a:bodyPr wrap="square" rtlCol="0">
            <a:spAutoFit/>
          </a:bodyPr>
          <a:lstStyle/>
          <a:p>
            <a:r>
              <a:rPr lang="en-GB" sz="2400" dirty="0" smtClean="0"/>
              <a:t>Fill in the missing words to translate into Spanish the following phrases:</a:t>
            </a:r>
            <a:endParaRPr lang="fr-FR" sz="2400" dirty="0"/>
          </a:p>
        </p:txBody>
      </p:sp>
    </p:spTree>
    <p:extLst>
      <p:ext uri="{BB962C8B-B14F-4D97-AF65-F5344CB8AC3E}">
        <p14:creationId xmlns:p14="http://schemas.microsoft.com/office/powerpoint/2010/main" val="2104883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79229124"/>
              </p:ext>
            </p:extLst>
          </p:nvPr>
        </p:nvGraphicFramePr>
        <p:xfrm>
          <a:off x="323528" y="332656"/>
          <a:ext cx="8640960" cy="5200715"/>
        </p:xfrm>
        <a:graphic>
          <a:graphicData uri="http://schemas.openxmlformats.org/drawingml/2006/table">
            <a:tbl>
              <a:tblPr firstRow="1" bandRow="1">
                <a:tableStyleId>{5940675A-B579-460E-94D1-54222C63F5DA}</a:tableStyleId>
              </a:tblPr>
              <a:tblGrid>
                <a:gridCol w="8640960"/>
              </a:tblGrid>
              <a:tr h="477984">
                <a:tc>
                  <a:txBody>
                    <a:bodyPr/>
                    <a:lstStyle/>
                    <a:p>
                      <a:r>
                        <a:rPr lang="en-GB" sz="2400" dirty="0" smtClean="0"/>
                        <a:t>6  I prefer football because it’s more exciting.</a:t>
                      </a:r>
                      <a:endParaRPr lang="fr-FR" sz="2400" dirty="0"/>
                    </a:p>
                  </a:txBody>
                  <a:tcPr/>
                </a:tc>
              </a:tr>
              <a:tr h="477984">
                <a:tc>
                  <a:txBody>
                    <a:bodyPr/>
                    <a:lstStyle/>
                    <a:p>
                      <a:endParaRPr lang="fr-FR" sz="2400" b="1" dirty="0"/>
                    </a:p>
                  </a:txBody>
                  <a:tcPr/>
                </a:tc>
              </a:tr>
              <a:tr h="477984">
                <a:tc>
                  <a:txBody>
                    <a:bodyPr/>
                    <a:lstStyle/>
                    <a:p>
                      <a:r>
                        <a:rPr lang="en-GB" sz="2400" dirty="0" smtClean="0"/>
                        <a:t>7  Skiing is a winter sport.</a:t>
                      </a:r>
                      <a:endParaRPr lang="fr-FR" sz="2400" dirty="0"/>
                    </a:p>
                  </a:txBody>
                  <a:tcPr/>
                </a:tc>
              </a:tr>
              <a:tr h="477984">
                <a:tc>
                  <a:txBody>
                    <a:bodyPr/>
                    <a:lstStyle/>
                    <a:p>
                      <a:endParaRPr lang="fr-FR" sz="2400" b="1" dirty="0"/>
                    </a:p>
                  </a:txBody>
                  <a:tcPr/>
                </a:tc>
              </a:tr>
              <a:tr h="477984">
                <a:tc>
                  <a:txBody>
                    <a:bodyPr/>
                    <a:lstStyle/>
                    <a:p>
                      <a:r>
                        <a:rPr lang="en-GB" sz="2400" dirty="0" smtClean="0"/>
                        <a:t>8  Tennis is less fun than basketball.</a:t>
                      </a:r>
                      <a:endParaRPr lang="fr-FR" sz="2400" dirty="0"/>
                    </a:p>
                  </a:txBody>
                  <a:tcPr/>
                </a:tc>
              </a:tr>
              <a:tr h="477984">
                <a:tc>
                  <a:txBody>
                    <a:bodyPr/>
                    <a:lstStyle/>
                    <a:p>
                      <a:endParaRPr lang="fr-FR" sz="2400" b="1" dirty="0"/>
                    </a:p>
                  </a:txBody>
                  <a:tcPr/>
                </a:tc>
              </a:tr>
              <a:tr h="516472">
                <a:tc>
                  <a:txBody>
                    <a:bodyPr/>
                    <a:lstStyle/>
                    <a:p>
                      <a:r>
                        <a:rPr lang="en-GB" sz="2400" dirty="0" smtClean="0"/>
                        <a:t>9  I don’t like rowing but I like sailing.</a:t>
                      </a:r>
                      <a:endParaRPr lang="fr-FR" sz="2400" dirty="0"/>
                    </a:p>
                  </a:txBody>
                  <a:tcPr/>
                </a:tc>
              </a:tr>
              <a:tr h="860371">
                <a:tc>
                  <a:txBody>
                    <a:bodyPr/>
                    <a:lstStyle/>
                    <a:p>
                      <a:endParaRPr lang="fr-FR" sz="2400" b="1" dirty="0"/>
                    </a:p>
                  </a:txBody>
                  <a:tcPr/>
                </a:tc>
              </a:tr>
              <a:tr h="477984">
                <a:tc>
                  <a:txBody>
                    <a:bodyPr/>
                    <a:lstStyle/>
                    <a:p>
                      <a:r>
                        <a:rPr lang="en-GB" sz="2400" b="0" dirty="0" smtClean="0"/>
                        <a:t>10  My dog likes playing football in the park.</a:t>
                      </a:r>
                      <a:endParaRPr lang="fr-FR" sz="2400" b="0" dirty="0"/>
                    </a:p>
                  </a:txBody>
                  <a:tcPr/>
                </a:tc>
              </a:tr>
              <a:tr h="477984">
                <a:tc>
                  <a:txBody>
                    <a:bodyPr/>
                    <a:lstStyle/>
                    <a:p>
                      <a:endParaRPr lang="fr-FR" sz="2400" b="1" dirty="0"/>
                    </a:p>
                  </a:txBody>
                  <a:tcPr/>
                </a:tc>
              </a:tr>
            </a:tbl>
          </a:graphicData>
        </a:graphic>
      </p:graphicFrame>
    </p:spTree>
    <p:extLst>
      <p:ext uri="{BB962C8B-B14F-4D97-AF65-F5344CB8AC3E}">
        <p14:creationId xmlns:p14="http://schemas.microsoft.com/office/powerpoint/2010/main" val="4204371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Text Box 7"/>
          <p:cNvSpPr txBox="1">
            <a:spLocks noChangeArrowheads="1"/>
          </p:cNvSpPr>
          <p:nvPr/>
        </p:nvSpPr>
        <p:spPr bwMode="auto">
          <a:xfrm>
            <a:off x="214313" y="785813"/>
            <a:ext cx="543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4000" b="1">
                <a:latin typeface="Flubber" pitchFamily="2" charset="0"/>
              </a:rPr>
              <a:t>1.  Dos deportes ol</a:t>
            </a:r>
            <a:r>
              <a:rPr lang="en-US" sz="4000" b="1">
                <a:latin typeface="Flubber" pitchFamily="2" charset="0"/>
                <a:cs typeface="Arial" pitchFamily="34" charset="0"/>
              </a:rPr>
              <a:t>ímpicos</a:t>
            </a:r>
          </a:p>
        </p:txBody>
      </p:sp>
      <p:sp>
        <p:nvSpPr>
          <p:cNvPr id="13320" name="Text Box 8"/>
          <p:cNvSpPr txBox="1">
            <a:spLocks noChangeArrowheads="1"/>
          </p:cNvSpPr>
          <p:nvPr/>
        </p:nvSpPr>
        <p:spPr bwMode="auto">
          <a:xfrm>
            <a:off x="214313" y="2145050"/>
            <a:ext cx="543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4000" b="1" dirty="0">
                <a:latin typeface="Flubber" pitchFamily="2" charset="0"/>
              </a:rPr>
              <a:t>2.  </a:t>
            </a:r>
            <a:r>
              <a:rPr lang="en-GB" sz="4000" b="1" dirty="0" err="1">
                <a:latin typeface="Flubber" pitchFamily="2" charset="0"/>
              </a:rPr>
              <a:t>Cuatro</a:t>
            </a:r>
            <a:r>
              <a:rPr lang="en-GB" sz="4000" b="1" dirty="0">
                <a:latin typeface="Flubber" pitchFamily="2" charset="0"/>
              </a:rPr>
              <a:t> </a:t>
            </a:r>
            <a:r>
              <a:rPr lang="en-GB" sz="4000" b="1" dirty="0" err="1">
                <a:latin typeface="Flubber" pitchFamily="2" charset="0"/>
              </a:rPr>
              <a:t>juegos</a:t>
            </a:r>
            <a:r>
              <a:rPr lang="en-GB" sz="4000" b="1" dirty="0">
                <a:latin typeface="Flubber" pitchFamily="2" charset="0"/>
              </a:rPr>
              <a:t> de </a:t>
            </a:r>
            <a:r>
              <a:rPr lang="en-GB" sz="4000" b="1" dirty="0" err="1">
                <a:latin typeface="Flubber" pitchFamily="2" charset="0"/>
              </a:rPr>
              <a:t>pelota</a:t>
            </a:r>
            <a:endParaRPr lang="en-US" sz="4000" b="1" dirty="0">
              <a:latin typeface="Flubber" pitchFamily="2" charset="0"/>
              <a:cs typeface="Arial" pitchFamily="34" charset="0"/>
            </a:endParaRPr>
          </a:p>
        </p:txBody>
      </p:sp>
      <p:sp>
        <p:nvSpPr>
          <p:cNvPr id="13321" name="Text Box 9"/>
          <p:cNvSpPr txBox="1">
            <a:spLocks noChangeArrowheads="1"/>
          </p:cNvSpPr>
          <p:nvPr/>
        </p:nvSpPr>
        <p:spPr bwMode="auto">
          <a:xfrm>
            <a:off x="214313" y="3714750"/>
            <a:ext cx="5435600"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4000" b="1">
                <a:latin typeface="Flubber" pitchFamily="2" charset="0"/>
              </a:rPr>
              <a:t>3.  Cinco deportes de equipo</a:t>
            </a:r>
            <a:endParaRPr lang="en-US" sz="4000" b="1">
              <a:latin typeface="Flubber" pitchFamily="2" charset="0"/>
              <a:cs typeface="Arial" pitchFamily="34" charset="0"/>
            </a:endParaRPr>
          </a:p>
        </p:txBody>
      </p:sp>
      <p:sp>
        <p:nvSpPr>
          <p:cNvPr id="13322" name="Text Box 10"/>
          <p:cNvSpPr txBox="1">
            <a:spLocks noChangeArrowheads="1"/>
          </p:cNvSpPr>
          <p:nvPr/>
        </p:nvSpPr>
        <p:spPr bwMode="auto">
          <a:xfrm>
            <a:off x="214313" y="5143500"/>
            <a:ext cx="543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4000" b="1">
                <a:latin typeface="Flubber" pitchFamily="2" charset="0"/>
              </a:rPr>
              <a:t>4.  Un deporte acu</a:t>
            </a:r>
            <a:r>
              <a:rPr lang="en-US" sz="4000" b="1">
                <a:latin typeface="Flubber" pitchFamily="2" charset="0"/>
              </a:rPr>
              <a:t>ático</a:t>
            </a:r>
            <a:endParaRPr lang="en-US" sz="4000" b="1">
              <a:latin typeface="Flubber" pitchFamily="2" charset="0"/>
              <a:cs typeface="Arial" pitchFamily="34" charset="0"/>
            </a:endParaRPr>
          </a:p>
        </p:txBody>
      </p:sp>
      <p:sp>
        <p:nvSpPr>
          <p:cNvPr id="3078" name="TextBox 10"/>
          <p:cNvSpPr txBox="1">
            <a:spLocks noChangeArrowheads="1"/>
          </p:cNvSpPr>
          <p:nvPr/>
        </p:nvSpPr>
        <p:spPr bwMode="auto">
          <a:xfrm>
            <a:off x="5357813" y="428625"/>
            <a:ext cx="2928937" cy="550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3200"/>
              <a:t>el fútbol</a:t>
            </a:r>
            <a:br>
              <a:rPr lang="en-GB" sz="3200"/>
            </a:br>
            <a:r>
              <a:rPr lang="en-GB" sz="3200"/>
              <a:t>el voleibol</a:t>
            </a:r>
            <a:br>
              <a:rPr lang="en-GB" sz="3200"/>
            </a:br>
            <a:r>
              <a:rPr lang="en-GB" sz="3200"/>
              <a:t>el ciclismo</a:t>
            </a:r>
            <a:br>
              <a:rPr lang="en-GB" sz="3200"/>
            </a:br>
            <a:r>
              <a:rPr lang="en-GB" sz="3200"/>
              <a:t>el hockey</a:t>
            </a:r>
            <a:br>
              <a:rPr lang="en-GB" sz="3200"/>
            </a:br>
            <a:r>
              <a:rPr lang="en-GB" sz="3200"/>
              <a:t>el tenis</a:t>
            </a:r>
            <a:br>
              <a:rPr lang="en-GB" sz="3200"/>
            </a:br>
            <a:r>
              <a:rPr lang="en-GB" sz="3200"/>
              <a:t>el atletismo</a:t>
            </a:r>
            <a:br>
              <a:rPr lang="en-GB" sz="3200"/>
            </a:br>
            <a:r>
              <a:rPr lang="en-GB" sz="3200"/>
              <a:t>el baloncesto</a:t>
            </a:r>
            <a:br>
              <a:rPr lang="en-GB" sz="3200"/>
            </a:br>
            <a:r>
              <a:rPr lang="en-GB" sz="3200"/>
              <a:t>la natación</a:t>
            </a:r>
            <a:br>
              <a:rPr lang="en-GB" sz="3200"/>
            </a:br>
            <a:r>
              <a:rPr lang="en-GB" sz="3200"/>
              <a:t>la equitación</a:t>
            </a:r>
            <a:br>
              <a:rPr lang="en-GB" sz="3200"/>
            </a:br>
            <a:r>
              <a:rPr lang="en-GB" sz="3200"/>
              <a:t>la vela</a:t>
            </a:r>
            <a:br>
              <a:rPr lang="en-GB" sz="3200"/>
            </a:br>
            <a:r>
              <a:rPr lang="en-GB" sz="3200"/>
              <a:t>la gimnasia</a:t>
            </a:r>
            <a:endParaRPr lang="en-US" sz="3200"/>
          </a:p>
        </p:txBody>
      </p:sp>
    </p:spTree>
    <p:extLst>
      <p:ext uri="{BB962C8B-B14F-4D97-AF65-F5344CB8AC3E}">
        <p14:creationId xmlns:p14="http://schemas.microsoft.com/office/powerpoint/2010/main" val="39468895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fade">
                                      <p:cBhvr>
                                        <p:cTn id="7" dur="1000"/>
                                        <p:tgtEl>
                                          <p:spTgt spid="13319"/>
                                        </p:tgtEl>
                                      </p:cBhvr>
                                    </p:animEffect>
                                    <p:anim calcmode="lin" valueType="num">
                                      <p:cBhvr>
                                        <p:cTn id="8" dur="1000" fill="hold"/>
                                        <p:tgtEl>
                                          <p:spTgt spid="13319"/>
                                        </p:tgtEl>
                                        <p:attrNameLst>
                                          <p:attrName>ppt_x</p:attrName>
                                        </p:attrNameLst>
                                      </p:cBhvr>
                                      <p:tavLst>
                                        <p:tav tm="0">
                                          <p:val>
                                            <p:strVal val="#ppt_x"/>
                                          </p:val>
                                        </p:tav>
                                        <p:tav tm="100000">
                                          <p:val>
                                            <p:strVal val="#ppt_x"/>
                                          </p:val>
                                        </p:tav>
                                      </p:tavLst>
                                    </p:anim>
                                    <p:anim calcmode="lin" valueType="num">
                                      <p:cBhvr>
                                        <p:cTn id="9" dur="1000" fill="hold"/>
                                        <p:tgtEl>
                                          <p:spTgt spid="1331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20"/>
                                        </p:tgtEl>
                                        <p:attrNameLst>
                                          <p:attrName>style.visibility</p:attrName>
                                        </p:attrNameLst>
                                      </p:cBhvr>
                                      <p:to>
                                        <p:strVal val="visible"/>
                                      </p:to>
                                    </p:set>
                                    <p:animEffect transition="in" filter="fade">
                                      <p:cBhvr>
                                        <p:cTn id="14" dur="1000"/>
                                        <p:tgtEl>
                                          <p:spTgt spid="13320"/>
                                        </p:tgtEl>
                                      </p:cBhvr>
                                    </p:animEffect>
                                    <p:anim calcmode="lin" valueType="num">
                                      <p:cBhvr>
                                        <p:cTn id="15" dur="1000" fill="hold"/>
                                        <p:tgtEl>
                                          <p:spTgt spid="13320"/>
                                        </p:tgtEl>
                                        <p:attrNameLst>
                                          <p:attrName>ppt_x</p:attrName>
                                        </p:attrNameLst>
                                      </p:cBhvr>
                                      <p:tavLst>
                                        <p:tav tm="0">
                                          <p:val>
                                            <p:strVal val="#ppt_x"/>
                                          </p:val>
                                        </p:tav>
                                        <p:tav tm="100000">
                                          <p:val>
                                            <p:strVal val="#ppt_x"/>
                                          </p:val>
                                        </p:tav>
                                      </p:tavLst>
                                    </p:anim>
                                    <p:anim calcmode="lin" valueType="num">
                                      <p:cBhvr>
                                        <p:cTn id="16" dur="1000" fill="hold"/>
                                        <p:tgtEl>
                                          <p:spTgt spid="1332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3321"/>
                                        </p:tgtEl>
                                        <p:attrNameLst>
                                          <p:attrName>style.visibility</p:attrName>
                                        </p:attrNameLst>
                                      </p:cBhvr>
                                      <p:to>
                                        <p:strVal val="visible"/>
                                      </p:to>
                                    </p:set>
                                    <p:animEffect transition="in" filter="fade">
                                      <p:cBhvr>
                                        <p:cTn id="21" dur="1000"/>
                                        <p:tgtEl>
                                          <p:spTgt spid="13321"/>
                                        </p:tgtEl>
                                      </p:cBhvr>
                                    </p:animEffect>
                                    <p:anim calcmode="lin" valueType="num">
                                      <p:cBhvr>
                                        <p:cTn id="22" dur="1000" fill="hold"/>
                                        <p:tgtEl>
                                          <p:spTgt spid="13321"/>
                                        </p:tgtEl>
                                        <p:attrNameLst>
                                          <p:attrName>ppt_x</p:attrName>
                                        </p:attrNameLst>
                                      </p:cBhvr>
                                      <p:tavLst>
                                        <p:tav tm="0">
                                          <p:val>
                                            <p:strVal val="#ppt_x"/>
                                          </p:val>
                                        </p:tav>
                                        <p:tav tm="100000">
                                          <p:val>
                                            <p:strVal val="#ppt_x"/>
                                          </p:val>
                                        </p:tav>
                                      </p:tavLst>
                                    </p:anim>
                                    <p:anim calcmode="lin" valueType="num">
                                      <p:cBhvr>
                                        <p:cTn id="23" dur="1000" fill="hold"/>
                                        <p:tgtEl>
                                          <p:spTgt spid="13321"/>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3322"/>
                                        </p:tgtEl>
                                        <p:attrNameLst>
                                          <p:attrName>style.visibility</p:attrName>
                                        </p:attrNameLst>
                                      </p:cBhvr>
                                      <p:to>
                                        <p:strVal val="visible"/>
                                      </p:to>
                                    </p:set>
                                    <p:animEffect transition="in" filter="fade">
                                      <p:cBhvr>
                                        <p:cTn id="28" dur="1000"/>
                                        <p:tgtEl>
                                          <p:spTgt spid="13322"/>
                                        </p:tgtEl>
                                      </p:cBhvr>
                                    </p:animEffect>
                                    <p:anim calcmode="lin" valueType="num">
                                      <p:cBhvr>
                                        <p:cTn id="29" dur="1000" fill="hold"/>
                                        <p:tgtEl>
                                          <p:spTgt spid="13322"/>
                                        </p:tgtEl>
                                        <p:attrNameLst>
                                          <p:attrName>ppt_x</p:attrName>
                                        </p:attrNameLst>
                                      </p:cBhvr>
                                      <p:tavLst>
                                        <p:tav tm="0">
                                          <p:val>
                                            <p:strVal val="#ppt_x"/>
                                          </p:val>
                                        </p:tav>
                                        <p:tav tm="100000">
                                          <p:val>
                                            <p:strVal val="#ppt_x"/>
                                          </p:val>
                                        </p:tav>
                                      </p:tavLst>
                                    </p:anim>
                                    <p:anim calcmode="lin" valueType="num">
                                      <p:cBhvr>
                                        <p:cTn id="30" dur="1000" fill="hold"/>
                                        <p:tgtEl>
                                          <p:spTgt spid="133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3320" grpId="0"/>
      <p:bldP spid="13321" grpId="0" animBg="1"/>
      <p:bldP spid="133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7486103"/>
              </p:ext>
            </p:extLst>
          </p:nvPr>
        </p:nvGraphicFramePr>
        <p:xfrm>
          <a:off x="142875" y="785813"/>
          <a:ext cx="8858250" cy="4587402"/>
        </p:xfrm>
        <a:graphic>
          <a:graphicData uri="http://schemas.openxmlformats.org/drawingml/2006/table">
            <a:tbl>
              <a:tblPr firstRow="1" bandRow="1">
                <a:tableStyleId>{5940675A-B579-460E-94D1-54222C63F5DA}</a:tableStyleId>
              </a:tblPr>
              <a:tblGrid>
                <a:gridCol w="7215214"/>
                <a:gridCol w="1643036"/>
              </a:tblGrid>
              <a:tr h="661742">
                <a:tc>
                  <a:txBody>
                    <a:bodyPr/>
                    <a:lstStyle/>
                    <a:p>
                      <a:r>
                        <a:rPr lang="en-GB" sz="2000" dirty="0" smtClean="0"/>
                        <a:t>1.  Es el </a:t>
                      </a:r>
                      <a:r>
                        <a:rPr lang="en-GB" sz="2000" dirty="0" err="1" smtClean="0"/>
                        <a:t>deporte</a:t>
                      </a:r>
                      <a:r>
                        <a:rPr lang="en-GB" sz="2000" dirty="0" smtClean="0"/>
                        <a:t> </a:t>
                      </a:r>
                      <a:r>
                        <a:rPr lang="en-GB" sz="2000" dirty="0" err="1" smtClean="0"/>
                        <a:t>más</a:t>
                      </a:r>
                      <a:r>
                        <a:rPr lang="en-GB" sz="2000" dirty="0" smtClean="0"/>
                        <a:t> popular en </a:t>
                      </a:r>
                      <a:r>
                        <a:rPr lang="en-GB" sz="2000" dirty="0" err="1" smtClean="0"/>
                        <a:t>Inglaterra</a:t>
                      </a:r>
                      <a:r>
                        <a:rPr lang="en-GB" sz="2000" dirty="0" smtClean="0"/>
                        <a:t> y en </a:t>
                      </a:r>
                      <a:r>
                        <a:rPr lang="en-GB" sz="2000" dirty="0" err="1" smtClean="0"/>
                        <a:t>España</a:t>
                      </a:r>
                      <a:r>
                        <a:rPr lang="en-GB" sz="2000" dirty="0" smtClean="0"/>
                        <a:t>.</a:t>
                      </a:r>
                      <a:endParaRPr lang="en-US" sz="2000" dirty="0"/>
                    </a:p>
                  </a:txBody>
                  <a:tcPr anchor="ctr"/>
                </a:tc>
                <a:tc>
                  <a:txBody>
                    <a:bodyPr/>
                    <a:lstStyle/>
                    <a:p>
                      <a:endParaRPr lang="en-US" sz="2000"/>
                    </a:p>
                  </a:txBody>
                  <a:tcPr anchor="ctr"/>
                </a:tc>
              </a:tr>
              <a:tr h="785132">
                <a:tc>
                  <a:txBody>
                    <a:bodyPr/>
                    <a:lstStyle/>
                    <a:p>
                      <a:r>
                        <a:rPr lang="en-GB" sz="2000" dirty="0" smtClean="0"/>
                        <a:t>2.  Es un </a:t>
                      </a:r>
                      <a:r>
                        <a:rPr lang="en-GB" sz="2000" dirty="0" err="1" smtClean="0"/>
                        <a:t>deporte</a:t>
                      </a:r>
                      <a:r>
                        <a:rPr lang="en-GB" sz="2000" dirty="0" smtClean="0"/>
                        <a:t> individual </a:t>
                      </a:r>
                      <a:r>
                        <a:rPr lang="en-GB" sz="2000" dirty="0" err="1" smtClean="0"/>
                        <a:t>que</a:t>
                      </a:r>
                      <a:r>
                        <a:rPr lang="en-GB" sz="2000" dirty="0" smtClean="0"/>
                        <a:t> </a:t>
                      </a:r>
                      <a:r>
                        <a:rPr lang="en-GB" sz="2000" dirty="0" err="1" smtClean="0"/>
                        <a:t>es</a:t>
                      </a:r>
                      <a:r>
                        <a:rPr lang="en-GB" sz="2000" dirty="0" smtClean="0"/>
                        <a:t> popular</a:t>
                      </a:r>
                      <a:r>
                        <a:rPr lang="en-GB" sz="2000" baseline="0" dirty="0" smtClean="0"/>
                        <a:t> con en </a:t>
                      </a:r>
                      <a:r>
                        <a:rPr lang="en-GB" sz="2000" baseline="0" dirty="0" err="1" smtClean="0"/>
                        <a:t>Inglaterra</a:t>
                      </a:r>
                      <a:r>
                        <a:rPr lang="en-GB" sz="2000" baseline="0" dirty="0" smtClean="0"/>
                        <a:t>, </a:t>
                      </a:r>
                      <a:r>
                        <a:rPr lang="en-GB" sz="2000" baseline="0" dirty="0" err="1" smtClean="0"/>
                        <a:t>que</a:t>
                      </a:r>
                      <a:r>
                        <a:rPr lang="en-GB" sz="2000" baseline="0" dirty="0" smtClean="0"/>
                        <a:t> se </a:t>
                      </a:r>
                      <a:r>
                        <a:rPr lang="en-GB" sz="2000" baseline="0" dirty="0" err="1" smtClean="0"/>
                        <a:t>hace</a:t>
                      </a:r>
                      <a:r>
                        <a:rPr lang="en-GB" sz="2000" baseline="0" dirty="0" smtClean="0"/>
                        <a:t> </a:t>
                      </a:r>
                      <a:r>
                        <a:rPr lang="en-GB" sz="2000" baseline="0" dirty="0" err="1" smtClean="0"/>
                        <a:t>cerca</a:t>
                      </a:r>
                      <a:r>
                        <a:rPr lang="en-GB" sz="2000" baseline="0" dirty="0" smtClean="0"/>
                        <a:t> del </a:t>
                      </a:r>
                      <a:r>
                        <a:rPr lang="en-GB" sz="2000" baseline="0" dirty="0" err="1" smtClean="0"/>
                        <a:t>agua</a:t>
                      </a:r>
                      <a:r>
                        <a:rPr lang="en-GB" sz="2000" baseline="0" dirty="0" smtClean="0"/>
                        <a:t>.  En mi </a:t>
                      </a:r>
                      <a:r>
                        <a:rPr lang="en-GB" sz="2000" baseline="0" dirty="0" err="1" smtClean="0"/>
                        <a:t>opinión</a:t>
                      </a:r>
                      <a:r>
                        <a:rPr lang="en-GB" sz="2000" baseline="0" dirty="0" smtClean="0"/>
                        <a:t> </a:t>
                      </a:r>
                      <a:r>
                        <a:rPr lang="en-GB" sz="2000" baseline="0" dirty="0" err="1" smtClean="0"/>
                        <a:t>es</a:t>
                      </a:r>
                      <a:r>
                        <a:rPr lang="en-GB" sz="2000" baseline="0" dirty="0" smtClean="0"/>
                        <a:t> </a:t>
                      </a:r>
                      <a:r>
                        <a:rPr lang="en-GB" sz="2000" baseline="0" dirty="0" err="1" smtClean="0"/>
                        <a:t>despacio</a:t>
                      </a:r>
                      <a:r>
                        <a:rPr lang="en-GB" sz="2000" baseline="0" dirty="0" smtClean="0"/>
                        <a:t> y </a:t>
                      </a:r>
                      <a:r>
                        <a:rPr lang="en-GB" sz="2000" baseline="0" dirty="0" err="1" smtClean="0"/>
                        <a:t>aburrido</a:t>
                      </a:r>
                      <a:r>
                        <a:rPr lang="en-GB" sz="2000" baseline="0" dirty="0" smtClean="0"/>
                        <a:t>. </a:t>
                      </a:r>
                      <a:endParaRPr lang="en-US" sz="2000" dirty="0"/>
                    </a:p>
                  </a:txBody>
                  <a:tcPr anchor="ctr"/>
                </a:tc>
                <a:tc>
                  <a:txBody>
                    <a:bodyPr/>
                    <a:lstStyle/>
                    <a:p>
                      <a:endParaRPr lang="en-US" sz="2000"/>
                    </a:p>
                  </a:txBody>
                  <a:tcPr anchor="ctr"/>
                </a:tc>
              </a:tr>
              <a:tr h="785132">
                <a:tc>
                  <a:txBody>
                    <a:bodyPr/>
                    <a:lstStyle/>
                    <a:p>
                      <a:r>
                        <a:rPr lang="en-GB" sz="2000" dirty="0" smtClean="0"/>
                        <a:t>3.  Es un </a:t>
                      </a:r>
                      <a:r>
                        <a:rPr lang="en-GB" sz="2000" dirty="0" err="1" smtClean="0"/>
                        <a:t>deporte</a:t>
                      </a:r>
                      <a:r>
                        <a:rPr lang="en-GB" sz="2000" dirty="0" smtClean="0"/>
                        <a:t> de </a:t>
                      </a:r>
                      <a:r>
                        <a:rPr lang="en-GB" sz="2000" dirty="0" err="1" smtClean="0"/>
                        <a:t>equipo</a:t>
                      </a:r>
                      <a:r>
                        <a:rPr lang="en-GB" sz="2000" dirty="0" smtClean="0"/>
                        <a:t> </a:t>
                      </a:r>
                      <a:r>
                        <a:rPr lang="en-GB" sz="2000" dirty="0" err="1" smtClean="0"/>
                        <a:t>que</a:t>
                      </a:r>
                      <a:r>
                        <a:rPr lang="en-GB" sz="2000" dirty="0" smtClean="0"/>
                        <a:t> se </a:t>
                      </a:r>
                      <a:r>
                        <a:rPr lang="en-GB" sz="2000" dirty="0" err="1" smtClean="0"/>
                        <a:t>juega</a:t>
                      </a:r>
                      <a:r>
                        <a:rPr lang="en-GB" sz="2000" baseline="0" dirty="0" smtClean="0"/>
                        <a:t> con </a:t>
                      </a:r>
                      <a:r>
                        <a:rPr lang="en-GB" sz="2000" baseline="0" dirty="0" err="1" smtClean="0"/>
                        <a:t>una</a:t>
                      </a:r>
                      <a:r>
                        <a:rPr lang="en-GB" sz="2000" baseline="0" dirty="0" smtClean="0"/>
                        <a:t> </a:t>
                      </a:r>
                      <a:r>
                        <a:rPr lang="en-GB" sz="2000" baseline="0" dirty="0" err="1" smtClean="0"/>
                        <a:t>pelota</a:t>
                      </a:r>
                      <a:r>
                        <a:rPr lang="en-GB" sz="2000" baseline="0" dirty="0" smtClean="0"/>
                        <a:t> y se </a:t>
                      </a:r>
                      <a:r>
                        <a:rPr lang="en-GB" sz="2000" baseline="0" dirty="0" err="1" smtClean="0"/>
                        <a:t>puede</a:t>
                      </a:r>
                      <a:r>
                        <a:rPr lang="en-GB" sz="2000" baseline="0" dirty="0" smtClean="0"/>
                        <a:t> </a:t>
                      </a:r>
                      <a:r>
                        <a:rPr lang="en-GB" sz="2000" baseline="0" dirty="0" err="1" smtClean="0"/>
                        <a:t>jugarlo</a:t>
                      </a:r>
                      <a:r>
                        <a:rPr lang="en-GB" sz="2000" baseline="0" dirty="0" smtClean="0"/>
                        <a:t> en la playa. </a:t>
                      </a:r>
                      <a:r>
                        <a:rPr lang="en-GB" sz="2000" baseline="0" dirty="0" err="1" smtClean="0"/>
                        <a:t>Es</a:t>
                      </a:r>
                      <a:r>
                        <a:rPr lang="en-GB" sz="2000" baseline="0" dirty="0" smtClean="0"/>
                        <a:t> un </a:t>
                      </a:r>
                      <a:r>
                        <a:rPr lang="en-GB" sz="2000" baseline="0" dirty="0" err="1" smtClean="0"/>
                        <a:t>deporte</a:t>
                      </a:r>
                      <a:r>
                        <a:rPr lang="en-GB" sz="2000" baseline="0" dirty="0" smtClean="0"/>
                        <a:t> </a:t>
                      </a:r>
                      <a:r>
                        <a:rPr lang="en-GB" sz="2000" baseline="0" dirty="0" err="1" smtClean="0"/>
                        <a:t>olímpico</a:t>
                      </a:r>
                      <a:r>
                        <a:rPr lang="en-GB" sz="2000" baseline="0" dirty="0" smtClean="0"/>
                        <a:t> y de </a:t>
                      </a:r>
                      <a:r>
                        <a:rPr lang="en-GB" sz="2000" baseline="0" dirty="0" err="1" smtClean="0"/>
                        <a:t>verano</a:t>
                      </a:r>
                      <a:r>
                        <a:rPr lang="en-GB" sz="2000" baseline="0" dirty="0" smtClean="0"/>
                        <a:t>.</a:t>
                      </a:r>
                    </a:p>
                  </a:txBody>
                  <a:tcPr anchor="ctr"/>
                </a:tc>
                <a:tc>
                  <a:txBody>
                    <a:bodyPr/>
                    <a:lstStyle/>
                    <a:p>
                      <a:endParaRPr lang="en-US" sz="2000"/>
                    </a:p>
                  </a:txBody>
                  <a:tcPr anchor="ctr"/>
                </a:tc>
              </a:tr>
              <a:tr h="785132">
                <a:tc>
                  <a:txBody>
                    <a:bodyPr/>
                    <a:lstStyle/>
                    <a:p>
                      <a:r>
                        <a:rPr lang="en-GB" sz="2000" dirty="0" smtClean="0"/>
                        <a:t>4.  Es un </a:t>
                      </a:r>
                      <a:r>
                        <a:rPr lang="en-GB" sz="2000" dirty="0" err="1" smtClean="0"/>
                        <a:t>deporte</a:t>
                      </a:r>
                      <a:r>
                        <a:rPr lang="en-GB" sz="2000" dirty="0" smtClean="0"/>
                        <a:t> </a:t>
                      </a:r>
                      <a:r>
                        <a:rPr lang="en-GB" sz="2000" dirty="0" err="1" smtClean="0"/>
                        <a:t>acuático</a:t>
                      </a:r>
                      <a:r>
                        <a:rPr lang="en-GB" sz="2000" dirty="0" smtClean="0"/>
                        <a:t> y </a:t>
                      </a:r>
                      <a:r>
                        <a:rPr lang="en-GB" sz="2000" dirty="0" err="1" smtClean="0"/>
                        <a:t>olímpico</a:t>
                      </a:r>
                      <a:r>
                        <a:rPr lang="en-GB" sz="2000" dirty="0" smtClean="0"/>
                        <a:t>. Rebecca</a:t>
                      </a:r>
                      <a:r>
                        <a:rPr lang="en-GB" sz="2000" baseline="0" dirty="0" smtClean="0"/>
                        <a:t> </a:t>
                      </a:r>
                      <a:r>
                        <a:rPr lang="en-GB" sz="2000" baseline="0" dirty="0" err="1" smtClean="0"/>
                        <a:t>Adlington</a:t>
                      </a:r>
                      <a:r>
                        <a:rPr lang="en-GB" sz="2000" baseline="0" dirty="0" smtClean="0"/>
                        <a:t> </a:t>
                      </a:r>
                      <a:r>
                        <a:rPr lang="en-GB" sz="2000" baseline="0" dirty="0" err="1" smtClean="0"/>
                        <a:t>ganó</a:t>
                      </a:r>
                      <a:r>
                        <a:rPr lang="en-GB" sz="2000" baseline="0" dirty="0" smtClean="0"/>
                        <a:t> </a:t>
                      </a:r>
                      <a:r>
                        <a:rPr lang="en-GB" sz="2000" baseline="0" dirty="0" err="1" smtClean="0"/>
                        <a:t>una</a:t>
                      </a:r>
                      <a:r>
                        <a:rPr lang="en-GB" sz="2000" baseline="0" dirty="0" smtClean="0"/>
                        <a:t> </a:t>
                      </a:r>
                      <a:r>
                        <a:rPr lang="en-GB" sz="2000" baseline="0" dirty="0" err="1" smtClean="0"/>
                        <a:t>medalla</a:t>
                      </a:r>
                      <a:r>
                        <a:rPr lang="en-GB" sz="2000" baseline="0" dirty="0" smtClean="0"/>
                        <a:t> de </a:t>
                      </a:r>
                      <a:r>
                        <a:rPr lang="en-GB" sz="2000" baseline="0" dirty="0" err="1" smtClean="0"/>
                        <a:t>oro</a:t>
                      </a:r>
                      <a:r>
                        <a:rPr lang="en-GB" sz="2000" baseline="0" dirty="0" smtClean="0"/>
                        <a:t> en </a:t>
                      </a:r>
                      <a:r>
                        <a:rPr lang="en-GB" sz="2000" baseline="0" dirty="0" err="1" smtClean="0"/>
                        <a:t>este</a:t>
                      </a:r>
                      <a:r>
                        <a:rPr lang="en-GB" sz="2000" baseline="0" dirty="0" smtClean="0"/>
                        <a:t> </a:t>
                      </a:r>
                      <a:r>
                        <a:rPr lang="en-GB" sz="2000" baseline="0" dirty="0" err="1" smtClean="0"/>
                        <a:t>deporte</a:t>
                      </a:r>
                      <a:r>
                        <a:rPr lang="en-GB" sz="2000" baseline="0" dirty="0" smtClean="0"/>
                        <a:t> en Beijing en 2008.</a:t>
                      </a:r>
                      <a:endParaRPr lang="en-US" sz="2000" dirty="0"/>
                    </a:p>
                  </a:txBody>
                  <a:tcPr anchor="ctr"/>
                </a:tc>
                <a:tc>
                  <a:txBody>
                    <a:bodyPr/>
                    <a:lstStyle/>
                    <a:p>
                      <a:endParaRPr lang="en-US" sz="2000"/>
                    </a:p>
                  </a:txBody>
                  <a:tcPr anchor="ctr"/>
                </a:tc>
              </a:tr>
              <a:tr h="785132">
                <a:tc>
                  <a:txBody>
                    <a:bodyPr/>
                    <a:lstStyle/>
                    <a:p>
                      <a:r>
                        <a:rPr lang="en-GB" sz="2000" dirty="0" smtClean="0"/>
                        <a:t>5.  Es un </a:t>
                      </a:r>
                      <a:r>
                        <a:rPr lang="en-GB" sz="2000" dirty="0" err="1" smtClean="0"/>
                        <a:t>deporte</a:t>
                      </a:r>
                      <a:r>
                        <a:rPr lang="en-GB" sz="2000" dirty="0" smtClean="0"/>
                        <a:t> de </a:t>
                      </a:r>
                      <a:r>
                        <a:rPr lang="en-GB" sz="2000" dirty="0" err="1" smtClean="0"/>
                        <a:t>equipo</a:t>
                      </a:r>
                      <a:r>
                        <a:rPr lang="en-GB" sz="2000" dirty="0" smtClean="0"/>
                        <a:t> </a:t>
                      </a:r>
                      <a:r>
                        <a:rPr lang="en-GB" sz="2000" dirty="0" err="1" smtClean="0"/>
                        <a:t>que</a:t>
                      </a:r>
                      <a:r>
                        <a:rPr lang="en-GB" sz="2000" dirty="0" smtClean="0"/>
                        <a:t> </a:t>
                      </a:r>
                      <a:r>
                        <a:rPr lang="en-GB" sz="2000" dirty="0" err="1" smtClean="0"/>
                        <a:t>originó</a:t>
                      </a:r>
                      <a:r>
                        <a:rPr lang="en-GB" sz="2000" dirty="0" smtClean="0"/>
                        <a:t> en </a:t>
                      </a:r>
                      <a:r>
                        <a:rPr lang="en-GB" sz="2000" dirty="0" err="1" smtClean="0"/>
                        <a:t>Inglaterra</a:t>
                      </a:r>
                      <a:r>
                        <a:rPr lang="en-GB" sz="2000" dirty="0" smtClean="0"/>
                        <a:t>.  </a:t>
                      </a:r>
                      <a:r>
                        <a:rPr lang="en-GB" sz="2000" dirty="0" err="1" smtClean="0"/>
                        <a:t>Es</a:t>
                      </a:r>
                      <a:r>
                        <a:rPr lang="en-GB" sz="2000" dirty="0" smtClean="0"/>
                        <a:t> </a:t>
                      </a:r>
                      <a:r>
                        <a:rPr lang="en-GB" sz="2000" dirty="0" err="1" smtClean="0"/>
                        <a:t>bastante</a:t>
                      </a:r>
                      <a:r>
                        <a:rPr lang="en-GB" sz="2000" baseline="0" dirty="0" smtClean="0"/>
                        <a:t> </a:t>
                      </a:r>
                      <a:r>
                        <a:rPr lang="en-GB" sz="2000" baseline="0" dirty="0" err="1" smtClean="0"/>
                        <a:t>agresivo</a:t>
                      </a:r>
                      <a:r>
                        <a:rPr lang="en-GB" sz="2000" baseline="0" dirty="0" smtClean="0"/>
                        <a:t> y no </a:t>
                      </a:r>
                      <a:r>
                        <a:rPr lang="en-GB" sz="2000" baseline="0" dirty="0" err="1" smtClean="0"/>
                        <a:t>es</a:t>
                      </a:r>
                      <a:r>
                        <a:rPr lang="en-GB" sz="2000" baseline="0" dirty="0" smtClean="0"/>
                        <a:t> un </a:t>
                      </a:r>
                      <a:r>
                        <a:rPr lang="en-GB" sz="2000" baseline="0" dirty="0" err="1" smtClean="0"/>
                        <a:t>deporte</a:t>
                      </a:r>
                      <a:r>
                        <a:rPr lang="en-GB" sz="2000" baseline="0" dirty="0" smtClean="0"/>
                        <a:t> </a:t>
                      </a:r>
                      <a:r>
                        <a:rPr lang="en-GB" sz="2000" baseline="0" dirty="0" err="1" smtClean="0"/>
                        <a:t>olímpico</a:t>
                      </a:r>
                      <a:r>
                        <a:rPr lang="en-GB" sz="2000" baseline="0" dirty="0" smtClean="0"/>
                        <a:t>.</a:t>
                      </a:r>
                      <a:endParaRPr lang="en-US" sz="2000" dirty="0"/>
                    </a:p>
                  </a:txBody>
                  <a:tcPr anchor="ctr"/>
                </a:tc>
                <a:tc>
                  <a:txBody>
                    <a:bodyPr/>
                    <a:lstStyle/>
                    <a:p>
                      <a:endParaRPr lang="en-US" sz="2000" dirty="0"/>
                    </a:p>
                  </a:txBody>
                  <a:tcPr anchor="ctr"/>
                </a:tc>
              </a:tr>
              <a:tr h="785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6. </a:t>
                      </a:r>
                      <a:r>
                        <a:rPr lang="en-GB" sz="2000" dirty="0" err="1" smtClean="0"/>
                        <a:t>Es</a:t>
                      </a:r>
                      <a:r>
                        <a:rPr lang="en-GB" sz="2000" dirty="0" smtClean="0"/>
                        <a:t> un </a:t>
                      </a:r>
                      <a:r>
                        <a:rPr lang="en-GB" sz="2000" dirty="0" err="1" smtClean="0"/>
                        <a:t>deporte</a:t>
                      </a:r>
                      <a:r>
                        <a:rPr lang="en-GB" sz="2000" dirty="0" smtClean="0"/>
                        <a:t> </a:t>
                      </a:r>
                      <a:r>
                        <a:rPr lang="en-GB" sz="2000" dirty="0" err="1" smtClean="0"/>
                        <a:t>que</a:t>
                      </a:r>
                      <a:r>
                        <a:rPr lang="en-GB" sz="2000" dirty="0" smtClean="0"/>
                        <a:t> </a:t>
                      </a:r>
                      <a:r>
                        <a:rPr lang="en-GB" sz="2000" dirty="0" err="1" smtClean="0"/>
                        <a:t>es</a:t>
                      </a:r>
                      <a:r>
                        <a:rPr lang="en-GB" sz="2000" dirty="0" smtClean="0"/>
                        <a:t> </a:t>
                      </a:r>
                      <a:r>
                        <a:rPr lang="en-GB" sz="2000" dirty="0" err="1" smtClean="0"/>
                        <a:t>como</a:t>
                      </a:r>
                      <a:r>
                        <a:rPr lang="en-GB" sz="2000" baseline="0" dirty="0" smtClean="0"/>
                        <a:t> </a:t>
                      </a:r>
                      <a:r>
                        <a:rPr lang="en-GB" sz="2000" baseline="0" dirty="0" err="1" smtClean="0"/>
                        <a:t>una</a:t>
                      </a:r>
                      <a:r>
                        <a:rPr lang="en-GB" sz="2000" baseline="0" dirty="0" smtClean="0"/>
                        <a:t> </a:t>
                      </a:r>
                      <a:r>
                        <a:rPr lang="en-GB" sz="2000" baseline="0" dirty="0" err="1" smtClean="0"/>
                        <a:t>mezcla</a:t>
                      </a:r>
                      <a:r>
                        <a:rPr lang="en-GB" sz="2000" baseline="0" dirty="0" smtClean="0"/>
                        <a:t> entre el </a:t>
                      </a:r>
                      <a:r>
                        <a:rPr lang="en-GB" sz="2000" baseline="0" dirty="0" err="1" smtClean="0"/>
                        <a:t>fútbol</a:t>
                      </a:r>
                      <a:r>
                        <a:rPr lang="en-GB" sz="2000" baseline="0" dirty="0" smtClean="0"/>
                        <a:t> y el </a:t>
                      </a:r>
                      <a:r>
                        <a:rPr lang="en-GB" sz="2000" baseline="0" dirty="0" err="1" smtClean="0"/>
                        <a:t>baloncesto</a:t>
                      </a:r>
                      <a:r>
                        <a:rPr lang="en-GB" sz="2000" baseline="0" dirty="0" smtClean="0"/>
                        <a:t>.</a:t>
                      </a:r>
                      <a:endParaRPr lang="en-US" sz="2000" dirty="0" smtClean="0"/>
                    </a:p>
                  </a:txBody>
                  <a:tcPr anchor="ctr"/>
                </a:tc>
                <a:tc>
                  <a:txBody>
                    <a:bodyPr/>
                    <a:lstStyle/>
                    <a:p>
                      <a:endParaRPr lang="en-US" sz="2000" dirty="0"/>
                    </a:p>
                  </a:txBody>
                  <a:tcPr anchor="ctr"/>
                </a:tc>
              </a:tr>
            </a:tbl>
          </a:graphicData>
        </a:graphic>
      </p:graphicFrame>
      <p:sp>
        <p:nvSpPr>
          <p:cNvPr id="13340" name="TextBox 2"/>
          <p:cNvSpPr txBox="1">
            <a:spLocks noChangeArrowheads="1"/>
          </p:cNvSpPr>
          <p:nvPr/>
        </p:nvSpPr>
        <p:spPr bwMode="auto">
          <a:xfrm>
            <a:off x="142875" y="68263"/>
            <a:ext cx="8786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600" b="1" dirty="0">
                <a:latin typeface="Calibri" pitchFamily="34" charset="0"/>
              </a:rPr>
              <a:t>¿De </a:t>
            </a:r>
            <a:r>
              <a:rPr lang="en-US" sz="3600" b="1" dirty="0" err="1">
                <a:latin typeface="Calibri" pitchFamily="34" charset="0"/>
              </a:rPr>
              <a:t>qué</a:t>
            </a:r>
            <a:r>
              <a:rPr lang="en-US" sz="3600" b="1" dirty="0">
                <a:latin typeface="Calibri" pitchFamily="34" charset="0"/>
              </a:rPr>
              <a:t> </a:t>
            </a:r>
            <a:r>
              <a:rPr lang="en-US" sz="3600" b="1" dirty="0" err="1">
                <a:latin typeface="Calibri" pitchFamily="34" charset="0"/>
              </a:rPr>
              <a:t>deporte</a:t>
            </a:r>
            <a:r>
              <a:rPr lang="en-US" sz="3600" b="1" dirty="0">
                <a:latin typeface="Calibri" pitchFamily="34" charset="0"/>
              </a:rPr>
              <a:t> se </a:t>
            </a:r>
            <a:r>
              <a:rPr lang="en-US" sz="3600" b="1" dirty="0" err="1">
                <a:latin typeface="Calibri" pitchFamily="34" charset="0"/>
              </a:rPr>
              <a:t>habla</a:t>
            </a:r>
            <a:r>
              <a:rPr lang="en-US" sz="3600" b="1" dirty="0">
                <a:latin typeface="Calibri" pitchFamily="34" charset="0"/>
              </a:rPr>
              <a:t> </a:t>
            </a:r>
            <a:r>
              <a:rPr lang="en-US" sz="3600" b="1" dirty="0" err="1">
                <a:latin typeface="Calibri" pitchFamily="34" charset="0"/>
              </a:rPr>
              <a:t>aquí</a:t>
            </a:r>
            <a:r>
              <a:rPr lang="en-US" sz="3600" b="1" dirty="0">
                <a:latin typeface="Calibri" pitchFamily="34" charset="0"/>
              </a:rPr>
              <a:t>?</a:t>
            </a:r>
          </a:p>
        </p:txBody>
      </p:sp>
      <p:graphicFrame>
        <p:nvGraphicFramePr>
          <p:cNvPr id="3" name="Table 2"/>
          <p:cNvGraphicFramePr>
            <a:graphicFrameLocks noGrp="1"/>
          </p:cNvGraphicFramePr>
          <p:nvPr>
            <p:extLst>
              <p:ext uri="{D42A27DB-BD31-4B8C-83A1-F6EECF244321}">
                <p14:modId xmlns:p14="http://schemas.microsoft.com/office/powerpoint/2010/main" val="2024608579"/>
              </p:ext>
            </p:extLst>
          </p:nvPr>
        </p:nvGraphicFramePr>
        <p:xfrm>
          <a:off x="1043608" y="5661248"/>
          <a:ext cx="7128792" cy="914400"/>
        </p:xfrm>
        <a:graphic>
          <a:graphicData uri="http://schemas.openxmlformats.org/drawingml/2006/table">
            <a:tbl>
              <a:tblPr firstRow="1" bandRow="1">
                <a:tableStyleId>{5940675A-B579-460E-94D1-54222C63F5DA}</a:tableStyleId>
              </a:tblPr>
              <a:tblGrid>
                <a:gridCol w="2376264"/>
                <a:gridCol w="2376264"/>
                <a:gridCol w="2376264"/>
              </a:tblGrid>
              <a:tr h="370840">
                <a:tc>
                  <a:txBody>
                    <a:bodyPr/>
                    <a:lstStyle/>
                    <a:p>
                      <a:pPr algn="ctr"/>
                      <a:r>
                        <a:rPr lang="en-GB" sz="2400" b="1" dirty="0" smtClean="0">
                          <a:solidFill>
                            <a:srgbClr val="0070C0"/>
                          </a:solidFill>
                        </a:rPr>
                        <a:t>el rugby</a:t>
                      </a:r>
                      <a:endParaRPr lang="fr-FR" sz="2400" b="1" dirty="0">
                        <a:solidFill>
                          <a:srgbClr val="0070C0"/>
                        </a:solidFill>
                      </a:endParaRPr>
                    </a:p>
                  </a:txBody>
                  <a:tcPr anchor="ctr"/>
                </a:tc>
                <a:tc>
                  <a:txBody>
                    <a:bodyPr/>
                    <a:lstStyle/>
                    <a:p>
                      <a:pPr algn="ctr"/>
                      <a:r>
                        <a:rPr lang="en-GB" sz="2400" b="1" dirty="0" smtClean="0">
                          <a:solidFill>
                            <a:srgbClr val="0070C0"/>
                          </a:solidFill>
                        </a:rPr>
                        <a:t>el </a:t>
                      </a:r>
                      <a:r>
                        <a:rPr lang="en-GB" sz="2400" b="1" dirty="0" err="1" smtClean="0">
                          <a:solidFill>
                            <a:srgbClr val="0070C0"/>
                          </a:solidFill>
                        </a:rPr>
                        <a:t>voleibol</a:t>
                      </a:r>
                      <a:endParaRPr lang="fr-FR" sz="2400" b="1" dirty="0">
                        <a:solidFill>
                          <a:srgbClr val="0070C0"/>
                        </a:solidFill>
                      </a:endParaRPr>
                    </a:p>
                  </a:txBody>
                  <a:tcPr anchor="ctr"/>
                </a:tc>
                <a:tc>
                  <a:txBody>
                    <a:bodyPr/>
                    <a:lstStyle/>
                    <a:p>
                      <a:pPr algn="ctr"/>
                      <a:r>
                        <a:rPr lang="en-GB" sz="2400" b="1" dirty="0" smtClean="0">
                          <a:solidFill>
                            <a:srgbClr val="0070C0"/>
                          </a:solidFill>
                        </a:rPr>
                        <a:t>la </a:t>
                      </a:r>
                      <a:r>
                        <a:rPr lang="en-GB" sz="2400" b="1" dirty="0" err="1" smtClean="0">
                          <a:solidFill>
                            <a:srgbClr val="0070C0"/>
                          </a:solidFill>
                        </a:rPr>
                        <a:t>natación</a:t>
                      </a:r>
                      <a:endParaRPr lang="fr-FR" sz="2400" b="1" dirty="0">
                        <a:solidFill>
                          <a:srgbClr val="0070C0"/>
                        </a:solidFill>
                      </a:endParaRPr>
                    </a:p>
                  </a:txBody>
                  <a:tcPr anchor="ctr"/>
                </a:tc>
              </a:tr>
              <a:tr h="370840">
                <a:tc>
                  <a:txBody>
                    <a:bodyPr/>
                    <a:lstStyle/>
                    <a:p>
                      <a:pPr algn="ctr"/>
                      <a:r>
                        <a:rPr lang="en-GB" sz="2400" b="1" dirty="0" smtClean="0">
                          <a:solidFill>
                            <a:srgbClr val="0070C0"/>
                          </a:solidFill>
                        </a:rPr>
                        <a:t>la </a:t>
                      </a:r>
                      <a:r>
                        <a:rPr lang="en-GB" sz="2400" b="1" dirty="0" err="1" smtClean="0">
                          <a:solidFill>
                            <a:srgbClr val="0070C0"/>
                          </a:solidFill>
                        </a:rPr>
                        <a:t>pesca</a:t>
                      </a:r>
                      <a:endParaRPr lang="fr-FR" sz="2400" b="1" dirty="0">
                        <a:solidFill>
                          <a:srgbClr val="0070C0"/>
                        </a:solidFill>
                      </a:endParaRPr>
                    </a:p>
                  </a:txBody>
                  <a:tcPr anchor="ctr"/>
                </a:tc>
                <a:tc>
                  <a:txBody>
                    <a:bodyPr/>
                    <a:lstStyle/>
                    <a:p>
                      <a:pPr algn="ctr"/>
                      <a:r>
                        <a:rPr lang="en-GB" sz="2400" b="1" dirty="0" smtClean="0">
                          <a:solidFill>
                            <a:srgbClr val="0070C0"/>
                          </a:solidFill>
                        </a:rPr>
                        <a:t>el </a:t>
                      </a:r>
                      <a:r>
                        <a:rPr lang="en-GB" sz="2400" b="1" dirty="0" err="1" smtClean="0">
                          <a:solidFill>
                            <a:srgbClr val="0070C0"/>
                          </a:solidFill>
                        </a:rPr>
                        <a:t>fútbol</a:t>
                      </a:r>
                      <a:endParaRPr lang="fr-FR" sz="2400" b="1" dirty="0">
                        <a:solidFill>
                          <a:srgbClr val="0070C0"/>
                        </a:solidFill>
                      </a:endParaRPr>
                    </a:p>
                  </a:txBody>
                  <a:tcPr anchor="ctr"/>
                </a:tc>
                <a:tc>
                  <a:txBody>
                    <a:bodyPr/>
                    <a:lstStyle/>
                    <a:p>
                      <a:pPr algn="ctr"/>
                      <a:r>
                        <a:rPr lang="en-GB" sz="2400" b="1" dirty="0" smtClean="0">
                          <a:solidFill>
                            <a:srgbClr val="0070C0"/>
                          </a:solidFill>
                        </a:rPr>
                        <a:t>el </a:t>
                      </a:r>
                      <a:r>
                        <a:rPr lang="en-GB" sz="2400" b="1" dirty="0" err="1" smtClean="0">
                          <a:solidFill>
                            <a:srgbClr val="0070C0"/>
                          </a:solidFill>
                        </a:rPr>
                        <a:t>balonmano</a:t>
                      </a:r>
                      <a:endParaRPr lang="fr-FR" sz="2400" b="1" dirty="0">
                        <a:solidFill>
                          <a:srgbClr val="0070C0"/>
                        </a:solidFill>
                      </a:endParaRPr>
                    </a:p>
                  </a:txBody>
                  <a:tcPr anchor="ctr"/>
                </a:tc>
              </a:tr>
            </a:tbl>
          </a:graphicData>
        </a:graphic>
      </p:graphicFrame>
    </p:spTree>
    <p:extLst>
      <p:ext uri="{BB962C8B-B14F-4D97-AF65-F5344CB8AC3E}">
        <p14:creationId xmlns:p14="http://schemas.microsoft.com/office/powerpoint/2010/main" val="55000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38714715"/>
              </p:ext>
            </p:extLst>
          </p:nvPr>
        </p:nvGraphicFramePr>
        <p:xfrm>
          <a:off x="323528" y="1268760"/>
          <a:ext cx="3600400" cy="4637512"/>
        </p:xfrm>
        <a:graphic>
          <a:graphicData uri="http://schemas.openxmlformats.org/drawingml/2006/table">
            <a:tbl>
              <a:tblPr firstRow="1" bandRow="1">
                <a:tableStyleId>{5940675A-B579-460E-94D1-54222C63F5DA}</a:tableStyleId>
              </a:tblPr>
              <a:tblGrid>
                <a:gridCol w="3048000"/>
                <a:gridCol w="552400"/>
              </a:tblGrid>
              <a:tr h="522539">
                <a:tc>
                  <a:txBody>
                    <a:bodyPr/>
                    <a:lstStyle/>
                    <a:p>
                      <a:r>
                        <a:rPr lang="en-GB" dirty="0" smtClean="0"/>
                        <a:t>A  It’s a water sport.</a:t>
                      </a:r>
                      <a:endParaRPr lang="fr-FR" dirty="0"/>
                    </a:p>
                  </a:txBody>
                  <a:tcPr anchor="ctr"/>
                </a:tc>
                <a:tc>
                  <a:txBody>
                    <a:bodyPr/>
                    <a:lstStyle/>
                    <a:p>
                      <a:pPr algn="ctr"/>
                      <a:endParaRPr lang="fr-FR"/>
                    </a:p>
                  </a:txBody>
                  <a:tcPr anchor="ctr"/>
                </a:tc>
              </a:tr>
              <a:tr h="522539">
                <a:tc>
                  <a:txBody>
                    <a:bodyPr/>
                    <a:lstStyle/>
                    <a:p>
                      <a:r>
                        <a:rPr lang="en-GB" dirty="0" smtClean="0"/>
                        <a:t>B  It’s a team sport.</a:t>
                      </a:r>
                      <a:endParaRPr lang="fr-FR" dirty="0"/>
                    </a:p>
                  </a:txBody>
                  <a:tcPr anchor="ctr"/>
                </a:tc>
                <a:tc>
                  <a:txBody>
                    <a:bodyPr/>
                    <a:lstStyle/>
                    <a:p>
                      <a:pPr algn="ctr"/>
                      <a:endParaRPr lang="fr-FR"/>
                    </a:p>
                  </a:txBody>
                  <a:tcPr anchor="ctr"/>
                </a:tc>
              </a:tr>
              <a:tr h="522539">
                <a:tc>
                  <a:txBody>
                    <a:bodyPr/>
                    <a:lstStyle/>
                    <a:p>
                      <a:r>
                        <a:rPr lang="en-GB" dirty="0" smtClean="0"/>
                        <a:t>C  It’s a</a:t>
                      </a:r>
                      <a:r>
                        <a:rPr lang="en-GB" baseline="0" dirty="0" smtClean="0"/>
                        <a:t> ball sport.</a:t>
                      </a:r>
                      <a:endParaRPr lang="fr-FR" dirty="0"/>
                    </a:p>
                  </a:txBody>
                  <a:tcPr anchor="ctr"/>
                </a:tc>
                <a:tc>
                  <a:txBody>
                    <a:bodyPr/>
                    <a:lstStyle/>
                    <a:p>
                      <a:pPr algn="ctr"/>
                      <a:endParaRPr lang="fr-FR"/>
                    </a:p>
                  </a:txBody>
                  <a:tcPr anchor="ctr"/>
                </a:tc>
              </a:tr>
              <a:tr h="522539">
                <a:tc>
                  <a:txBody>
                    <a:bodyPr/>
                    <a:lstStyle/>
                    <a:p>
                      <a:r>
                        <a:rPr lang="en-GB" dirty="0" smtClean="0"/>
                        <a:t>D  It’s an individual sport.</a:t>
                      </a:r>
                      <a:endParaRPr lang="fr-FR" dirty="0"/>
                    </a:p>
                  </a:txBody>
                  <a:tcPr anchor="ctr"/>
                </a:tc>
                <a:tc>
                  <a:txBody>
                    <a:bodyPr/>
                    <a:lstStyle/>
                    <a:p>
                      <a:pPr algn="ctr"/>
                      <a:endParaRPr lang="fr-FR"/>
                    </a:p>
                  </a:txBody>
                  <a:tcPr anchor="ctr"/>
                </a:tc>
              </a:tr>
              <a:tr h="522539">
                <a:tc>
                  <a:txBody>
                    <a:bodyPr/>
                    <a:lstStyle/>
                    <a:p>
                      <a:r>
                        <a:rPr lang="en-GB" dirty="0" smtClean="0"/>
                        <a:t>E  It’s an </a:t>
                      </a:r>
                      <a:r>
                        <a:rPr lang="en-GB" dirty="0" err="1" smtClean="0"/>
                        <a:t>olympic</a:t>
                      </a:r>
                      <a:r>
                        <a:rPr lang="en-GB" dirty="0" smtClean="0"/>
                        <a:t> sport.</a:t>
                      </a:r>
                      <a:endParaRPr lang="fr-FR" dirty="0"/>
                    </a:p>
                  </a:txBody>
                  <a:tcPr anchor="ctr"/>
                </a:tc>
                <a:tc>
                  <a:txBody>
                    <a:bodyPr/>
                    <a:lstStyle/>
                    <a:p>
                      <a:pPr algn="ctr"/>
                      <a:endParaRPr lang="fr-FR"/>
                    </a:p>
                  </a:txBody>
                  <a:tcPr anchor="ctr"/>
                </a:tc>
              </a:tr>
              <a:tr h="411641">
                <a:tc>
                  <a:txBody>
                    <a:bodyPr/>
                    <a:lstStyle/>
                    <a:p>
                      <a:r>
                        <a:rPr lang="en-GB" dirty="0" smtClean="0"/>
                        <a:t>F  It’s a sport.</a:t>
                      </a:r>
                      <a:endParaRPr lang="fr-FR" dirty="0"/>
                    </a:p>
                  </a:txBody>
                  <a:tcPr anchor="ctr"/>
                </a:tc>
                <a:tc>
                  <a:txBody>
                    <a:bodyPr/>
                    <a:lstStyle/>
                    <a:p>
                      <a:pPr algn="ctr"/>
                      <a:r>
                        <a:rPr lang="en-GB" sz="2400" b="1" dirty="0" smtClean="0">
                          <a:solidFill>
                            <a:srgbClr val="0070C0"/>
                          </a:solidFill>
                        </a:rPr>
                        <a:t>1</a:t>
                      </a:r>
                      <a:endParaRPr lang="fr-FR" sz="2400" b="1" dirty="0">
                        <a:solidFill>
                          <a:srgbClr val="0070C0"/>
                        </a:solidFill>
                      </a:endParaRPr>
                    </a:p>
                  </a:txBody>
                  <a:tcPr anchor="ctr"/>
                </a:tc>
              </a:tr>
              <a:tr h="522539">
                <a:tc>
                  <a:txBody>
                    <a:bodyPr/>
                    <a:lstStyle/>
                    <a:p>
                      <a:r>
                        <a:rPr lang="en-GB" dirty="0" smtClean="0"/>
                        <a:t>G </a:t>
                      </a:r>
                      <a:r>
                        <a:rPr lang="en-GB" baseline="0" dirty="0" smtClean="0"/>
                        <a:t> It’s a fun sport.</a:t>
                      </a:r>
                      <a:endParaRPr lang="fr-FR" dirty="0"/>
                    </a:p>
                  </a:txBody>
                  <a:tcPr anchor="ctr"/>
                </a:tc>
                <a:tc>
                  <a:txBody>
                    <a:bodyPr/>
                    <a:lstStyle/>
                    <a:p>
                      <a:pPr algn="ctr"/>
                      <a:endParaRPr lang="fr-FR"/>
                    </a:p>
                  </a:txBody>
                  <a:tcPr anchor="ctr"/>
                </a:tc>
              </a:tr>
              <a:tr h="522539">
                <a:tc>
                  <a:txBody>
                    <a:bodyPr/>
                    <a:lstStyle/>
                    <a:p>
                      <a:r>
                        <a:rPr lang="en-GB" dirty="0" smtClean="0"/>
                        <a:t>H  It’s not</a:t>
                      </a:r>
                      <a:r>
                        <a:rPr lang="en-GB" baseline="0" dirty="0" smtClean="0"/>
                        <a:t> an </a:t>
                      </a:r>
                      <a:r>
                        <a:rPr lang="en-GB" baseline="0" dirty="0" err="1" smtClean="0"/>
                        <a:t>olympic</a:t>
                      </a:r>
                      <a:r>
                        <a:rPr lang="en-GB" baseline="0" dirty="0" smtClean="0"/>
                        <a:t> sport.</a:t>
                      </a:r>
                      <a:endParaRPr lang="fr-FR" dirty="0"/>
                    </a:p>
                  </a:txBody>
                  <a:tcPr anchor="ctr"/>
                </a:tc>
                <a:tc>
                  <a:txBody>
                    <a:bodyPr/>
                    <a:lstStyle/>
                    <a:p>
                      <a:pPr algn="ctr"/>
                      <a:endParaRPr lang="fr-FR" dirty="0"/>
                    </a:p>
                  </a:txBody>
                  <a:tcPr anchor="ctr"/>
                </a:tc>
              </a:tr>
              <a:tr h="522539">
                <a:tc>
                  <a:txBody>
                    <a:bodyPr/>
                    <a:lstStyle/>
                    <a:p>
                      <a:r>
                        <a:rPr lang="en-GB" dirty="0" smtClean="0"/>
                        <a:t>I  It’s an exciting sport.</a:t>
                      </a:r>
                      <a:endParaRPr lang="fr-FR" dirty="0"/>
                    </a:p>
                  </a:txBody>
                  <a:tcPr anchor="ctr"/>
                </a:tc>
                <a:tc>
                  <a:txBody>
                    <a:bodyPr/>
                    <a:lstStyle/>
                    <a:p>
                      <a:pPr algn="ctr"/>
                      <a:endParaRPr lang="fr-FR" dirty="0"/>
                    </a:p>
                  </a:txBody>
                  <a:tcPr anchor="ctr"/>
                </a:tc>
              </a:tr>
            </a:tbl>
          </a:graphicData>
        </a:graphic>
      </p:graphicFrame>
      <p:sp>
        <p:nvSpPr>
          <p:cNvPr id="3" name="TextBox 2"/>
          <p:cNvSpPr txBox="1"/>
          <p:nvPr/>
        </p:nvSpPr>
        <p:spPr>
          <a:xfrm>
            <a:off x="251520" y="260648"/>
            <a:ext cx="7056784" cy="461665"/>
          </a:xfrm>
          <a:prstGeom prst="rect">
            <a:avLst/>
          </a:prstGeom>
          <a:noFill/>
        </p:spPr>
        <p:txBody>
          <a:bodyPr wrap="square" rtlCol="0">
            <a:spAutoFit/>
          </a:bodyPr>
          <a:lstStyle/>
          <a:p>
            <a:r>
              <a:rPr lang="en-GB" sz="2400" b="1" dirty="0" err="1" smtClean="0"/>
              <a:t>Escucha</a:t>
            </a:r>
            <a:r>
              <a:rPr lang="en-GB" sz="2400" b="1" dirty="0" smtClean="0"/>
              <a:t> </a:t>
            </a:r>
            <a:r>
              <a:rPr lang="en-GB" sz="2400" b="1" dirty="0" err="1" smtClean="0"/>
              <a:t>las</a:t>
            </a:r>
            <a:r>
              <a:rPr lang="en-GB" sz="2400" b="1" dirty="0" smtClean="0"/>
              <a:t> </a:t>
            </a:r>
            <a:r>
              <a:rPr lang="en-GB" sz="2400" b="1" dirty="0" err="1" smtClean="0"/>
              <a:t>frases</a:t>
            </a:r>
            <a:r>
              <a:rPr lang="en-GB" sz="2400" b="1" dirty="0" smtClean="0"/>
              <a:t> y </a:t>
            </a:r>
            <a:r>
              <a:rPr lang="en-GB" sz="2400" b="1" dirty="0" err="1" smtClean="0"/>
              <a:t>apunta</a:t>
            </a:r>
            <a:r>
              <a:rPr lang="en-GB" sz="2400" b="1" dirty="0" smtClean="0"/>
              <a:t> el </a:t>
            </a:r>
            <a:r>
              <a:rPr lang="en-GB" sz="2400" b="1" dirty="0" err="1" smtClean="0"/>
              <a:t>orden</a:t>
            </a:r>
            <a:r>
              <a:rPr lang="en-GB" sz="2400" b="1" dirty="0" smtClean="0"/>
              <a:t> </a:t>
            </a:r>
            <a:r>
              <a:rPr lang="en-GB" sz="2400" b="1" dirty="0" err="1" smtClean="0"/>
              <a:t>correcto</a:t>
            </a:r>
            <a:r>
              <a:rPr lang="en-GB" sz="2400" b="1" dirty="0" smtClean="0"/>
              <a:t> (1-9)</a:t>
            </a:r>
            <a:endParaRPr lang="fr-FR" sz="2400" b="1" dirty="0"/>
          </a:p>
        </p:txBody>
      </p:sp>
    </p:spTree>
    <p:extLst>
      <p:ext uri="{BB962C8B-B14F-4D97-AF65-F5344CB8AC3E}">
        <p14:creationId xmlns:p14="http://schemas.microsoft.com/office/powerpoint/2010/main" val="1698501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n:Olympic flag.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895" y="106670"/>
            <a:ext cx="1643127" cy="109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662880" y="274638"/>
            <a:ext cx="8229600" cy="1143000"/>
          </a:xfrm>
        </p:spPr>
        <p:txBody>
          <a:bodyPr/>
          <a:lstStyle/>
          <a:p>
            <a:r>
              <a:rPr lang="en-GB" b="1" dirty="0" err="1" smtClean="0"/>
              <a:t>Repaso</a:t>
            </a:r>
            <a:r>
              <a:rPr lang="en-GB" b="1" dirty="0" smtClean="0"/>
              <a:t>: </a:t>
            </a:r>
            <a:r>
              <a:rPr lang="en-GB" b="1" dirty="0" err="1" smtClean="0"/>
              <a:t>Termina</a:t>
            </a:r>
            <a:r>
              <a:rPr lang="en-GB" b="1" dirty="0" smtClean="0"/>
              <a:t> la </a:t>
            </a:r>
            <a:r>
              <a:rPr lang="en-GB" b="1" dirty="0" err="1" smtClean="0"/>
              <a:t>frase</a:t>
            </a:r>
            <a:r>
              <a:rPr lang="en-GB" b="1" dirty="0" smtClean="0"/>
              <a:t>…</a:t>
            </a:r>
            <a:endParaRPr lang="fr-FR" b="1" dirty="0"/>
          </a:p>
        </p:txBody>
      </p:sp>
      <p:sp>
        <p:nvSpPr>
          <p:cNvPr id="5" name="Content Placeholder 4"/>
          <p:cNvSpPr>
            <a:spLocks noGrp="1"/>
          </p:cNvSpPr>
          <p:nvPr>
            <p:ph idx="1"/>
          </p:nvPr>
        </p:nvSpPr>
        <p:spPr/>
        <p:txBody>
          <a:bodyPr>
            <a:normAutofit/>
          </a:bodyPr>
          <a:lstStyle/>
          <a:p>
            <a:r>
              <a:rPr lang="en-GB" dirty="0" smtClean="0"/>
              <a:t>El </a:t>
            </a:r>
            <a:r>
              <a:rPr lang="en-GB" dirty="0" err="1" smtClean="0"/>
              <a:t>fútbol</a:t>
            </a:r>
            <a:r>
              <a:rPr lang="en-GB" dirty="0" smtClean="0"/>
              <a:t> </a:t>
            </a:r>
            <a:r>
              <a:rPr lang="en-GB" dirty="0" err="1" smtClean="0"/>
              <a:t>es</a:t>
            </a:r>
            <a:r>
              <a:rPr lang="en-GB" dirty="0" smtClean="0"/>
              <a:t>…</a:t>
            </a:r>
          </a:p>
          <a:p>
            <a:r>
              <a:rPr lang="en-GB" dirty="0" smtClean="0"/>
              <a:t>La </a:t>
            </a:r>
            <a:r>
              <a:rPr lang="en-GB" dirty="0" err="1" smtClean="0"/>
              <a:t>pesca</a:t>
            </a:r>
            <a:r>
              <a:rPr lang="en-GB" dirty="0" smtClean="0"/>
              <a:t> </a:t>
            </a:r>
            <a:r>
              <a:rPr lang="en-GB" dirty="0" err="1" smtClean="0"/>
              <a:t>es</a:t>
            </a:r>
            <a:r>
              <a:rPr lang="en-GB" dirty="0" smtClean="0"/>
              <a:t>…</a:t>
            </a:r>
          </a:p>
          <a:p>
            <a:r>
              <a:rPr lang="en-GB" dirty="0" smtClean="0"/>
              <a:t>Un </a:t>
            </a:r>
            <a:r>
              <a:rPr lang="en-GB" dirty="0" err="1" smtClean="0"/>
              <a:t>deporte</a:t>
            </a:r>
            <a:r>
              <a:rPr lang="en-GB" dirty="0" smtClean="0"/>
              <a:t> </a:t>
            </a:r>
            <a:r>
              <a:rPr lang="en-GB" dirty="0" err="1" smtClean="0"/>
              <a:t>que</a:t>
            </a:r>
            <a:r>
              <a:rPr lang="en-GB" dirty="0" smtClean="0"/>
              <a:t> me </a:t>
            </a:r>
            <a:r>
              <a:rPr lang="en-GB" dirty="0" err="1" smtClean="0"/>
              <a:t>gusta</a:t>
            </a:r>
            <a:r>
              <a:rPr lang="en-GB" dirty="0" smtClean="0"/>
              <a:t> mucho </a:t>
            </a:r>
            <a:r>
              <a:rPr lang="en-GB" dirty="0" err="1" smtClean="0"/>
              <a:t>es</a:t>
            </a:r>
            <a:r>
              <a:rPr lang="en-GB" dirty="0" smtClean="0"/>
              <a:t>…</a:t>
            </a:r>
          </a:p>
          <a:p>
            <a:r>
              <a:rPr lang="en-GB" dirty="0" smtClean="0"/>
              <a:t>Un </a:t>
            </a:r>
            <a:r>
              <a:rPr lang="en-GB" dirty="0" err="1" smtClean="0"/>
              <a:t>deporte</a:t>
            </a:r>
            <a:r>
              <a:rPr lang="en-GB" dirty="0" smtClean="0"/>
              <a:t> </a:t>
            </a:r>
            <a:r>
              <a:rPr lang="en-GB" dirty="0" err="1" smtClean="0"/>
              <a:t>que</a:t>
            </a:r>
            <a:r>
              <a:rPr lang="en-GB" dirty="0" smtClean="0"/>
              <a:t> no me </a:t>
            </a:r>
            <a:r>
              <a:rPr lang="en-GB" dirty="0" err="1" smtClean="0"/>
              <a:t>gusta</a:t>
            </a:r>
            <a:r>
              <a:rPr lang="en-GB" dirty="0" smtClean="0"/>
              <a:t> nada </a:t>
            </a:r>
            <a:r>
              <a:rPr lang="en-GB" dirty="0" err="1" smtClean="0"/>
              <a:t>es</a:t>
            </a:r>
            <a:r>
              <a:rPr lang="en-GB" dirty="0" smtClean="0"/>
              <a:t>…</a:t>
            </a:r>
          </a:p>
          <a:p>
            <a:r>
              <a:rPr lang="en-GB" dirty="0" smtClean="0"/>
              <a:t>Dos </a:t>
            </a:r>
            <a:r>
              <a:rPr lang="en-GB" dirty="0" err="1" smtClean="0"/>
              <a:t>deportes</a:t>
            </a:r>
            <a:r>
              <a:rPr lang="en-GB" dirty="0" smtClean="0"/>
              <a:t> </a:t>
            </a:r>
            <a:r>
              <a:rPr lang="en-GB" dirty="0" err="1" smtClean="0"/>
              <a:t>olímpicos</a:t>
            </a:r>
            <a:r>
              <a:rPr lang="en-GB" dirty="0" smtClean="0"/>
              <a:t> son…y…</a:t>
            </a:r>
          </a:p>
          <a:p>
            <a:r>
              <a:rPr lang="en-GB" dirty="0" smtClean="0"/>
              <a:t>Un </a:t>
            </a:r>
            <a:r>
              <a:rPr lang="en-GB" dirty="0" err="1" smtClean="0"/>
              <a:t>deporte</a:t>
            </a:r>
            <a:r>
              <a:rPr lang="en-GB" dirty="0" smtClean="0"/>
              <a:t> </a:t>
            </a:r>
            <a:r>
              <a:rPr lang="en-GB" dirty="0" err="1" smtClean="0"/>
              <a:t>rápido</a:t>
            </a:r>
            <a:r>
              <a:rPr lang="en-GB" dirty="0" smtClean="0"/>
              <a:t> </a:t>
            </a:r>
            <a:r>
              <a:rPr lang="en-GB" dirty="0" err="1" smtClean="0"/>
              <a:t>es</a:t>
            </a:r>
            <a:r>
              <a:rPr lang="en-GB" dirty="0" smtClean="0"/>
              <a:t>…</a:t>
            </a:r>
          </a:p>
          <a:p>
            <a:r>
              <a:rPr lang="en-GB" dirty="0" smtClean="0"/>
              <a:t>Un </a:t>
            </a:r>
            <a:r>
              <a:rPr lang="en-GB" dirty="0" err="1" smtClean="0"/>
              <a:t>deporte</a:t>
            </a:r>
            <a:r>
              <a:rPr lang="en-GB" dirty="0" smtClean="0"/>
              <a:t> </a:t>
            </a:r>
            <a:r>
              <a:rPr lang="en-GB" dirty="0" err="1" smtClean="0"/>
              <a:t>despacio</a:t>
            </a:r>
            <a:r>
              <a:rPr lang="en-GB" dirty="0" smtClean="0"/>
              <a:t> </a:t>
            </a:r>
            <a:r>
              <a:rPr lang="en-GB" dirty="0" err="1" smtClean="0"/>
              <a:t>es</a:t>
            </a:r>
            <a:r>
              <a:rPr lang="en-GB" dirty="0" smtClean="0"/>
              <a:t>…</a:t>
            </a:r>
          </a:p>
          <a:p>
            <a:endParaRPr lang="fr-FR" dirty="0"/>
          </a:p>
        </p:txBody>
      </p:sp>
    </p:spTree>
    <p:extLst>
      <p:ext uri="{BB962C8B-B14F-4D97-AF65-F5344CB8AC3E}">
        <p14:creationId xmlns:p14="http://schemas.microsoft.com/office/powerpoint/2010/main" val="3276679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FR" b="1" dirty="0" smtClean="0">
                <a:latin typeface="Calibri"/>
                <a:cs typeface="Calibri"/>
              </a:rPr>
              <a:t>¿</a:t>
            </a:r>
            <a:r>
              <a:rPr lang="fr-FR" b="1" dirty="0" err="1" smtClean="0">
                <a:latin typeface="Calibri"/>
                <a:cs typeface="Calibri"/>
              </a:rPr>
              <a:t>Cómo</a:t>
            </a:r>
            <a:r>
              <a:rPr lang="fr-FR" b="1" dirty="0" smtClean="0">
                <a:latin typeface="Calibri"/>
                <a:cs typeface="Calibri"/>
              </a:rPr>
              <a:t> se </a:t>
            </a:r>
            <a:r>
              <a:rPr lang="fr-FR" b="1" dirty="0" err="1" smtClean="0">
                <a:latin typeface="Calibri"/>
                <a:cs typeface="Calibri"/>
              </a:rPr>
              <a:t>dice</a:t>
            </a:r>
            <a:r>
              <a:rPr lang="fr-FR" b="1" dirty="0" smtClean="0">
                <a:latin typeface="Calibri"/>
                <a:cs typeface="Calibri"/>
              </a:rPr>
              <a:t> en </a:t>
            </a:r>
            <a:r>
              <a:rPr lang="fr-FR" b="1" dirty="0" err="1" smtClean="0">
                <a:latin typeface="Calibri"/>
                <a:cs typeface="Calibri"/>
              </a:rPr>
              <a:t>español</a:t>
            </a:r>
            <a:r>
              <a:rPr lang="fr-FR" b="1" dirty="0" smtClean="0">
                <a:latin typeface="Calibri"/>
                <a:cs typeface="Calibri"/>
              </a:rPr>
              <a:t>?</a:t>
            </a:r>
            <a:endParaRPr lang="fr-FR" b="1" dirty="0"/>
          </a:p>
        </p:txBody>
      </p:sp>
      <p:sp>
        <p:nvSpPr>
          <p:cNvPr id="5" name="Text Placeholder 4"/>
          <p:cNvSpPr>
            <a:spLocks noGrp="1"/>
          </p:cNvSpPr>
          <p:nvPr>
            <p:ph type="body" idx="1"/>
          </p:nvPr>
        </p:nvSpPr>
        <p:spPr/>
        <p:txBody>
          <a:bodyPr/>
          <a:lstStyle/>
          <a:p>
            <a:r>
              <a:rPr lang="en-GB" dirty="0" err="1" smtClean="0"/>
              <a:t>Inglés</a:t>
            </a:r>
            <a:endParaRPr lang="fr-FR" dirty="0"/>
          </a:p>
        </p:txBody>
      </p:sp>
      <p:sp>
        <p:nvSpPr>
          <p:cNvPr id="6" name="Content Placeholder 5"/>
          <p:cNvSpPr>
            <a:spLocks noGrp="1"/>
          </p:cNvSpPr>
          <p:nvPr>
            <p:ph sz="half" idx="2"/>
          </p:nvPr>
        </p:nvSpPr>
        <p:spPr/>
        <p:txBody>
          <a:bodyPr/>
          <a:lstStyle/>
          <a:p>
            <a:r>
              <a:rPr lang="en-GB" dirty="0" smtClean="0"/>
              <a:t>fast</a:t>
            </a:r>
          </a:p>
          <a:p>
            <a:r>
              <a:rPr lang="en-GB" dirty="0" smtClean="0"/>
              <a:t>slow</a:t>
            </a:r>
          </a:p>
          <a:p>
            <a:r>
              <a:rPr lang="en-GB" dirty="0" smtClean="0"/>
              <a:t>exciting</a:t>
            </a:r>
          </a:p>
          <a:p>
            <a:r>
              <a:rPr lang="en-GB" dirty="0" smtClean="0"/>
              <a:t>boring</a:t>
            </a:r>
          </a:p>
          <a:p>
            <a:r>
              <a:rPr lang="en-GB" dirty="0" smtClean="0"/>
              <a:t>fun</a:t>
            </a:r>
          </a:p>
          <a:p>
            <a:r>
              <a:rPr lang="en-GB" dirty="0" smtClean="0"/>
              <a:t>dangerous</a:t>
            </a:r>
          </a:p>
          <a:p>
            <a:r>
              <a:rPr lang="en-GB" dirty="0" smtClean="0"/>
              <a:t>easy</a:t>
            </a:r>
          </a:p>
          <a:p>
            <a:r>
              <a:rPr lang="en-GB" dirty="0" smtClean="0"/>
              <a:t>demanding</a:t>
            </a:r>
          </a:p>
          <a:p>
            <a:endParaRPr lang="fr-FR" dirty="0"/>
          </a:p>
        </p:txBody>
      </p:sp>
      <p:sp>
        <p:nvSpPr>
          <p:cNvPr id="7" name="Text Placeholder 6"/>
          <p:cNvSpPr>
            <a:spLocks noGrp="1"/>
          </p:cNvSpPr>
          <p:nvPr>
            <p:ph type="body" sz="quarter" idx="3"/>
          </p:nvPr>
        </p:nvSpPr>
        <p:spPr/>
        <p:txBody>
          <a:bodyPr/>
          <a:lstStyle/>
          <a:p>
            <a:r>
              <a:rPr lang="en-GB" dirty="0" err="1" smtClean="0"/>
              <a:t>Español</a:t>
            </a:r>
            <a:endParaRPr lang="fr-FR" dirty="0"/>
          </a:p>
        </p:txBody>
      </p:sp>
      <p:sp>
        <p:nvSpPr>
          <p:cNvPr id="8" name="Content Placeholder 7"/>
          <p:cNvSpPr>
            <a:spLocks noGrp="1"/>
          </p:cNvSpPr>
          <p:nvPr>
            <p:ph sz="quarter" idx="4"/>
          </p:nvPr>
        </p:nvSpPr>
        <p:spPr/>
        <p:txBody>
          <a:bodyPr/>
          <a:lstStyle/>
          <a:p>
            <a:r>
              <a:rPr lang="en-GB" dirty="0"/>
              <a:t>r</a:t>
            </a:r>
            <a:r>
              <a:rPr lang="en-GB" dirty="0" smtClean="0"/>
              <a:t>____________</a:t>
            </a:r>
          </a:p>
          <a:p>
            <a:r>
              <a:rPr lang="en-GB" dirty="0"/>
              <a:t>d</a:t>
            </a:r>
            <a:r>
              <a:rPr lang="en-GB" dirty="0" smtClean="0"/>
              <a:t>____________</a:t>
            </a:r>
          </a:p>
          <a:p>
            <a:r>
              <a:rPr lang="en-GB" dirty="0" smtClean="0"/>
              <a:t>e____________</a:t>
            </a:r>
          </a:p>
          <a:p>
            <a:r>
              <a:rPr lang="en-GB" dirty="0" smtClean="0"/>
              <a:t>a____________</a:t>
            </a:r>
          </a:p>
          <a:p>
            <a:r>
              <a:rPr lang="en-GB" dirty="0" smtClean="0"/>
              <a:t>d____________</a:t>
            </a:r>
          </a:p>
          <a:p>
            <a:r>
              <a:rPr lang="en-GB" dirty="0" smtClean="0"/>
              <a:t>p____________</a:t>
            </a:r>
          </a:p>
          <a:p>
            <a:r>
              <a:rPr lang="en-GB" dirty="0" smtClean="0"/>
              <a:t>f____________</a:t>
            </a:r>
            <a:endParaRPr lang="fr-FR" dirty="0"/>
          </a:p>
          <a:p>
            <a:r>
              <a:rPr lang="en-GB" dirty="0" smtClean="0"/>
              <a:t>e____________</a:t>
            </a:r>
            <a:endParaRPr lang="fr-FR"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3220" y="4117458"/>
            <a:ext cx="787937" cy="78793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16974" y="3212976"/>
            <a:ext cx="792088" cy="792088"/>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90606" y="2276872"/>
            <a:ext cx="818456" cy="818456"/>
          </a:xfrm>
          <a:prstGeom prst="rect">
            <a:avLst/>
          </a:prstGeom>
        </p:spPr>
      </p:pic>
    </p:spTree>
    <p:extLst>
      <p:ext uri="{BB962C8B-B14F-4D97-AF65-F5344CB8AC3E}">
        <p14:creationId xmlns:p14="http://schemas.microsoft.com/office/powerpoint/2010/main" val="373081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FR" b="1" dirty="0" smtClean="0">
                <a:latin typeface="Calibri"/>
                <a:cs typeface="Calibri"/>
              </a:rPr>
              <a:t>¿</a:t>
            </a:r>
            <a:r>
              <a:rPr lang="fr-FR" b="1" dirty="0" err="1" smtClean="0">
                <a:latin typeface="Calibri"/>
                <a:cs typeface="Calibri"/>
              </a:rPr>
              <a:t>Cómo</a:t>
            </a:r>
            <a:r>
              <a:rPr lang="fr-FR" b="1" dirty="0" smtClean="0">
                <a:latin typeface="Calibri"/>
                <a:cs typeface="Calibri"/>
              </a:rPr>
              <a:t> se </a:t>
            </a:r>
            <a:r>
              <a:rPr lang="fr-FR" b="1" dirty="0" err="1" smtClean="0">
                <a:latin typeface="Calibri"/>
                <a:cs typeface="Calibri"/>
              </a:rPr>
              <a:t>dice</a:t>
            </a:r>
            <a:r>
              <a:rPr lang="fr-FR" b="1" dirty="0" smtClean="0">
                <a:latin typeface="Calibri"/>
                <a:cs typeface="Calibri"/>
              </a:rPr>
              <a:t> en </a:t>
            </a:r>
            <a:r>
              <a:rPr lang="fr-FR" b="1" dirty="0" err="1" smtClean="0">
                <a:latin typeface="Calibri"/>
                <a:cs typeface="Calibri"/>
              </a:rPr>
              <a:t>español</a:t>
            </a:r>
            <a:r>
              <a:rPr lang="fr-FR" b="1" dirty="0" smtClean="0">
                <a:latin typeface="Calibri"/>
                <a:cs typeface="Calibri"/>
              </a:rPr>
              <a:t>?</a:t>
            </a:r>
            <a:endParaRPr lang="fr-FR" b="1" dirty="0"/>
          </a:p>
        </p:txBody>
      </p:sp>
      <p:sp>
        <p:nvSpPr>
          <p:cNvPr id="5" name="Text Placeholder 4"/>
          <p:cNvSpPr>
            <a:spLocks noGrp="1"/>
          </p:cNvSpPr>
          <p:nvPr>
            <p:ph type="body" idx="1"/>
          </p:nvPr>
        </p:nvSpPr>
        <p:spPr/>
        <p:txBody>
          <a:bodyPr/>
          <a:lstStyle/>
          <a:p>
            <a:r>
              <a:rPr lang="en-GB" dirty="0" err="1" smtClean="0"/>
              <a:t>Inglés</a:t>
            </a:r>
            <a:endParaRPr lang="fr-FR" dirty="0"/>
          </a:p>
        </p:txBody>
      </p:sp>
      <p:sp>
        <p:nvSpPr>
          <p:cNvPr id="6" name="Content Placeholder 5"/>
          <p:cNvSpPr>
            <a:spLocks noGrp="1"/>
          </p:cNvSpPr>
          <p:nvPr>
            <p:ph sz="half" idx="2"/>
          </p:nvPr>
        </p:nvSpPr>
        <p:spPr/>
        <p:txBody>
          <a:bodyPr/>
          <a:lstStyle/>
          <a:p>
            <a:r>
              <a:rPr lang="en-GB" dirty="0" smtClean="0"/>
              <a:t>fast</a:t>
            </a:r>
          </a:p>
          <a:p>
            <a:r>
              <a:rPr lang="en-GB" dirty="0" smtClean="0"/>
              <a:t>slow</a:t>
            </a:r>
          </a:p>
          <a:p>
            <a:r>
              <a:rPr lang="en-GB" dirty="0" smtClean="0"/>
              <a:t>exciting</a:t>
            </a:r>
          </a:p>
          <a:p>
            <a:r>
              <a:rPr lang="en-GB" dirty="0" smtClean="0"/>
              <a:t>boring</a:t>
            </a:r>
          </a:p>
          <a:p>
            <a:r>
              <a:rPr lang="en-GB" dirty="0" smtClean="0"/>
              <a:t>fun</a:t>
            </a:r>
          </a:p>
          <a:p>
            <a:r>
              <a:rPr lang="en-GB" dirty="0" smtClean="0"/>
              <a:t>dangerous</a:t>
            </a:r>
          </a:p>
          <a:p>
            <a:r>
              <a:rPr lang="en-GB" dirty="0" smtClean="0"/>
              <a:t>easy</a:t>
            </a:r>
          </a:p>
          <a:p>
            <a:r>
              <a:rPr lang="en-GB" dirty="0" smtClean="0"/>
              <a:t>demanding</a:t>
            </a:r>
          </a:p>
          <a:p>
            <a:endParaRPr lang="fr-FR" dirty="0"/>
          </a:p>
        </p:txBody>
      </p:sp>
      <p:sp>
        <p:nvSpPr>
          <p:cNvPr id="7" name="Text Placeholder 6"/>
          <p:cNvSpPr>
            <a:spLocks noGrp="1"/>
          </p:cNvSpPr>
          <p:nvPr>
            <p:ph type="body" sz="quarter" idx="3"/>
          </p:nvPr>
        </p:nvSpPr>
        <p:spPr/>
        <p:txBody>
          <a:bodyPr/>
          <a:lstStyle/>
          <a:p>
            <a:r>
              <a:rPr lang="en-GB" dirty="0" err="1" smtClean="0"/>
              <a:t>Español</a:t>
            </a:r>
            <a:endParaRPr lang="fr-FR" dirty="0"/>
          </a:p>
        </p:txBody>
      </p:sp>
      <p:sp>
        <p:nvSpPr>
          <p:cNvPr id="8" name="Content Placeholder 7"/>
          <p:cNvSpPr>
            <a:spLocks noGrp="1"/>
          </p:cNvSpPr>
          <p:nvPr>
            <p:ph sz="quarter" idx="4"/>
          </p:nvPr>
        </p:nvSpPr>
        <p:spPr/>
        <p:txBody>
          <a:bodyPr/>
          <a:lstStyle/>
          <a:p>
            <a:r>
              <a:rPr lang="en-GB" dirty="0"/>
              <a:t>r</a:t>
            </a:r>
            <a:r>
              <a:rPr lang="en-GB" dirty="0" smtClean="0"/>
              <a:t>____________</a:t>
            </a:r>
          </a:p>
          <a:p>
            <a:r>
              <a:rPr lang="en-GB" dirty="0"/>
              <a:t>d</a:t>
            </a:r>
            <a:r>
              <a:rPr lang="en-GB" dirty="0" smtClean="0"/>
              <a:t>____________</a:t>
            </a:r>
          </a:p>
          <a:p>
            <a:r>
              <a:rPr lang="en-GB" dirty="0" smtClean="0"/>
              <a:t>e____________</a:t>
            </a:r>
          </a:p>
          <a:p>
            <a:r>
              <a:rPr lang="en-GB" dirty="0" smtClean="0"/>
              <a:t>a____________</a:t>
            </a:r>
          </a:p>
          <a:p>
            <a:r>
              <a:rPr lang="en-GB" dirty="0" smtClean="0"/>
              <a:t>d____________</a:t>
            </a:r>
          </a:p>
          <a:p>
            <a:r>
              <a:rPr lang="en-GB" dirty="0" smtClean="0"/>
              <a:t>p____________</a:t>
            </a:r>
          </a:p>
          <a:p>
            <a:r>
              <a:rPr lang="en-GB" dirty="0" smtClean="0"/>
              <a:t>f____________</a:t>
            </a:r>
            <a:endParaRPr lang="fr-FR" dirty="0"/>
          </a:p>
          <a:p>
            <a:r>
              <a:rPr lang="en-GB" dirty="0" smtClean="0"/>
              <a:t>e____________</a:t>
            </a:r>
            <a:endParaRPr lang="fr-FR"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3220" y="4117458"/>
            <a:ext cx="787937" cy="78793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16974" y="3212976"/>
            <a:ext cx="792088" cy="792088"/>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90606" y="2276872"/>
            <a:ext cx="818456" cy="818456"/>
          </a:xfrm>
          <a:prstGeom prst="rect">
            <a:avLst/>
          </a:prstGeom>
        </p:spPr>
      </p:pic>
      <p:sp>
        <p:nvSpPr>
          <p:cNvPr id="2" name="TextBox 1"/>
          <p:cNvSpPr txBox="1"/>
          <p:nvPr/>
        </p:nvSpPr>
        <p:spPr>
          <a:xfrm>
            <a:off x="5148064" y="2175247"/>
            <a:ext cx="1944216" cy="461665"/>
          </a:xfrm>
          <a:prstGeom prst="rect">
            <a:avLst/>
          </a:prstGeom>
          <a:noFill/>
        </p:spPr>
        <p:txBody>
          <a:bodyPr wrap="square" rtlCol="0">
            <a:spAutoFit/>
          </a:bodyPr>
          <a:lstStyle/>
          <a:p>
            <a:r>
              <a:rPr lang="en-GB" sz="2400" b="1" dirty="0" err="1" smtClean="0"/>
              <a:t>ápido</a:t>
            </a:r>
            <a:endParaRPr lang="fr-FR" sz="2400" b="1" dirty="0"/>
          </a:p>
        </p:txBody>
      </p:sp>
      <p:sp>
        <p:nvSpPr>
          <p:cNvPr id="12" name="TextBox 11"/>
          <p:cNvSpPr txBox="1"/>
          <p:nvPr/>
        </p:nvSpPr>
        <p:spPr>
          <a:xfrm>
            <a:off x="5220072" y="2607295"/>
            <a:ext cx="1944216" cy="461665"/>
          </a:xfrm>
          <a:prstGeom prst="rect">
            <a:avLst/>
          </a:prstGeom>
          <a:noFill/>
        </p:spPr>
        <p:txBody>
          <a:bodyPr wrap="square" rtlCol="0">
            <a:spAutoFit/>
          </a:bodyPr>
          <a:lstStyle/>
          <a:p>
            <a:r>
              <a:rPr lang="en-GB" sz="2400" b="1" dirty="0" err="1" smtClean="0"/>
              <a:t>espacio</a:t>
            </a:r>
            <a:endParaRPr lang="fr-FR" sz="2400" b="1" dirty="0"/>
          </a:p>
        </p:txBody>
      </p:sp>
      <p:sp>
        <p:nvSpPr>
          <p:cNvPr id="13" name="TextBox 12"/>
          <p:cNvSpPr txBox="1"/>
          <p:nvPr/>
        </p:nvSpPr>
        <p:spPr>
          <a:xfrm>
            <a:off x="5220072" y="3068960"/>
            <a:ext cx="1944216" cy="461665"/>
          </a:xfrm>
          <a:prstGeom prst="rect">
            <a:avLst/>
          </a:prstGeom>
          <a:noFill/>
        </p:spPr>
        <p:txBody>
          <a:bodyPr wrap="square" rtlCol="0">
            <a:spAutoFit/>
          </a:bodyPr>
          <a:lstStyle/>
          <a:p>
            <a:r>
              <a:rPr lang="en-GB" sz="2400" b="1" dirty="0" err="1" smtClean="0"/>
              <a:t>mocionante</a:t>
            </a:r>
            <a:endParaRPr lang="fr-FR" sz="2400" b="1" dirty="0"/>
          </a:p>
        </p:txBody>
      </p:sp>
      <p:sp>
        <p:nvSpPr>
          <p:cNvPr id="14" name="TextBox 13"/>
          <p:cNvSpPr txBox="1"/>
          <p:nvPr/>
        </p:nvSpPr>
        <p:spPr>
          <a:xfrm>
            <a:off x="5148064" y="3501008"/>
            <a:ext cx="1944216" cy="461665"/>
          </a:xfrm>
          <a:prstGeom prst="rect">
            <a:avLst/>
          </a:prstGeom>
          <a:noFill/>
        </p:spPr>
        <p:txBody>
          <a:bodyPr wrap="square" rtlCol="0">
            <a:spAutoFit/>
          </a:bodyPr>
          <a:lstStyle/>
          <a:p>
            <a:r>
              <a:rPr lang="en-GB" sz="2400" b="1" dirty="0" err="1" smtClean="0"/>
              <a:t>burrido</a:t>
            </a:r>
            <a:endParaRPr lang="fr-FR" sz="2400" b="1" dirty="0"/>
          </a:p>
        </p:txBody>
      </p:sp>
      <p:sp>
        <p:nvSpPr>
          <p:cNvPr id="15" name="TextBox 14"/>
          <p:cNvSpPr txBox="1"/>
          <p:nvPr/>
        </p:nvSpPr>
        <p:spPr>
          <a:xfrm>
            <a:off x="5220072" y="3933056"/>
            <a:ext cx="1944216" cy="461665"/>
          </a:xfrm>
          <a:prstGeom prst="rect">
            <a:avLst/>
          </a:prstGeom>
          <a:noFill/>
        </p:spPr>
        <p:txBody>
          <a:bodyPr wrap="square" rtlCol="0">
            <a:spAutoFit/>
          </a:bodyPr>
          <a:lstStyle/>
          <a:p>
            <a:r>
              <a:rPr lang="en-GB" sz="2400" b="1" dirty="0" err="1" smtClean="0"/>
              <a:t>ivertido</a:t>
            </a:r>
            <a:endParaRPr lang="fr-FR" sz="2400" b="1" dirty="0"/>
          </a:p>
        </p:txBody>
      </p:sp>
      <p:sp>
        <p:nvSpPr>
          <p:cNvPr id="16" name="TextBox 15"/>
          <p:cNvSpPr txBox="1"/>
          <p:nvPr/>
        </p:nvSpPr>
        <p:spPr>
          <a:xfrm>
            <a:off x="5220072" y="4394721"/>
            <a:ext cx="1944216" cy="461665"/>
          </a:xfrm>
          <a:prstGeom prst="rect">
            <a:avLst/>
          </a:prstGeom>
          <a:noFill/>
        </p:spPr>
        <p:txBody>
          <a:bodyPr wrap="square" rtlCol="0">
            <a:spAutoFit/>
          </a:bodyPr>
          <a:lstStyle/>
          <a:p>
            <a:r>
              <a:rPr lang="en-GB" sz="2400" b="1" dirty="0" err="1" smtClean="0"/>
              <a:t>eligroso</a:t>
            </a:r>
            <a:endParaRPr lang="fr-FR" sz="2400" b="1" dirty="0"/>
          </a:p>
        </p:txBody>
      </p:sp>
      <p:sp>
        <p:nvSpPr>
          <p:cNvPr id="17" name="TextBox 16"/>
          <p:cNvSpPr txBox="1"/>
          <p:nvPr/>
        </p:nvSpPr>
        <p:spPr>
          <a:xfrm>
            <a:off x="5148064" y="4797152"/>
            <a:ext cx="1944216" cy="461665"/>
          </a:xfrm>
          <a:prstGeom prst="rect">
            <a:avLst/>
          </a:prstGeom>
          <a:noFill/>
        </p:spPr>
        <p:txBody>
          <a:bodyPr wrap="square" rtlCol="0">
            <a:spAutoFit/>
          </a:bodyPr>
          <a:lstStyle/>
          <a:p>
            <a:r>
              <a:rPr lang="en-GB" sz="2400" b="1" dirty="0" err="1" smtClean="0"/>
              <a:t>ácil</a:t>
            </a:r>
            <a:endParaRPr lang="fr-FR" sz="2400" b="1" dirty="0"/>
          </a:p>
        </p:txBody>
      </p:sp>
      <p:sp>
        <p:nvSpPr>
          <p:cNvPr id="18" name="TextBox 17"/>
          <p:cNvSpPr txBox="1"/>
          <p:nvPr/>
        </p:nvSpPr>
        <p:spPr>
          <a:xfrm>
            <a:off x="5148064" y="5258817"/>
            <a:ext cx="1944216" cy="461665"/>
          </a:xfrm>
          <a:prstGeom prst="rect">
            <a:avLst/>
          </a:prstGeom>
          <a:noFill/>
        </p:spPr>
        <p:txBody>
          <a:bodyPr wrap="square" rtlCol="0">
            <a:spAutoFit/>
          </a:bodyPr>
          <a:lstStyle/>
          <a:p>
            <a:r>
              <a:rPr lang="en-GB" sz="2400" b="1" dirty="0" err="1" smtClean="0"/>
              <a:t>xigente</a:t>
            </a:r>
            <a:endParaRPr lang="fr-FR" sz="2400" b="1" dirty="0"/>
          </a:p>
        </p:txBody>
      </p:sp>
    </p:spTree>
    <p:extLst>
      <p:ext uri="{BB962C8B-B14F-4D97-AF65-F5344CB8AC3E}">
        <p14:creationId xmlns:p14="http://schemas.microsoft.com/office/powerpoint/2010/main" val="28155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Vamos</a:t>
            </a:r>
            <a:r>
              <a:rPr lang="en-GB" b="1" dirty="0" smtClean="0"/>
              <a:t> a </a:t>
            </a:r>
            <a:r>
              <a:rPr lang="en-GB" b="1" dirty="0" err="1" smtClean="0"/>
              <a:t>comparar</a:t>
            </a:r>
            <a:endParaRPr lang="fr-FR" b="1" dirty="0"/>
          </a:p>
        </p:txBody>
      </p:sp>
      <p:sp>
        <p:nvSpPr>
          <p:cNvPr id="3" name="Content Placeholder 2"/>
          <p:cNvSpPr>
            <a:spLocks noGrp="1"/>
          </p:cNvSpPr>
          <p:nvPr>
            <p:ph idx="1"/>
          </p:nvPr>
        </p:nvSpPr>
        <p:spPr>
          <a:xfrm>
            <a:off x="457200" y="1600201"/>
            <a:ext cx="8229600" cy="3124944"/>
          </a:xfrm>
        </p:spPr>
        <p:txBody>
          <a:bodyPr/>
          <a:lstStyle/>
          <a:p>
            <a:r>
              <a:rPr lang="en-GB" dirty="0" smtClean="0"/>
              <a:t>el hockey – el </a:t>
            </a:r>
            <a:r>
              <a:rPr lang="en-GB" dirty="0" err="1" smtClean="0"/>
              <a:t>tiro</a:t>
            </a:r>
            <a:r>
              <a:rPr lang="en-GB" dirty="0" smtClean="0"/>
              <a:t> con </a:t>
            </a:r>
            <a:r>
              <a:rPr lang="en-GB" dirty="0" err="1" smtClean="0"/>
              <a:t>arco</a:t>
            </a:r>
            <a:endParaRPr lang="en-GB" dirty="0" smtClean="0"/>
          </a:p>
          <a:p>
            <a:r>
              <a:rPr lang="en-GB" dirty="0" smtClean="0"/>
              <a:t>el </a:t>
            </a:r>
            <a:r>
              <a:rPr lang="en-GB" dirty="0" err="1" smtClean="0"/>
              <a:t>boxeo</a:t>
            </a:r>
            <a:r>
              <a:rPr lang="en-GB" dirty="0" smtClean="0"/>
              <a:t> – el </a:t>
            </a:r>
            <a:r>
              <a:rPr lang="en-GB" dirty="0" err="1" smtClean="0"/>
              <a:t>tenis</a:t>
            </a:r>
            <a:r>
              <a:rPr lang="en-GB" dirty="0" smtClean="0"/>
              <a:t> de mesa</a:t>
            </a:r>
          </a:p>
          <a:p>
            <a:r>
              <a:rPr lang="en-GB" dirty="0" smtClean="0"/>
              <a:t>la vela – el </a:t>
            </a:r>
            <a:r>
              <a:rPr lang="en-GB" dirty="0" err="1" smtClean="0"/>
              <a:t>baloncesto</a:t>
            </a:r>
            <a:endParaRPr lang="en-GB" dirty="0" smtClean="0"/>
          </a:p>
          <a:p>
            <a:r>
              <a:rPr lang="en-GB" dirty="0" smtClean="0"/>
              <a:t>_________ - __________</a:t>
            </a:r>
          </a:p>
          <a:p>
            <a:r>
              <a:rPr lang="en-GB" dirty="0" smtClean="0"/>
              <a:t>_________ - __________</a:t>
            </a:r>
          </a:p>
          <a:p>
            <a:endParaRPr lang="fr-FR" dirty="0"/>
          </a:p>
        </p:txBody>
      </p:sp>
      <p:sp>
        <p:nvSpPr>
          <p:cNvPr id="4" name="TextBox 3"/>
          <p:cNvSpPr txBox="1"/>
          <p:nvPr/>
        </p:nvSpPr>
        <p:spPr>
          <a:xfrm>
            <a:off x="72008" y="4725144"/>
            <a:ext cx="9036496" cy="1200329"/>
          </a:xfrm>
          <a:prstGeom prst="rect">
            <a:avLst/>
          </a:prstGeom>
          <a:solidFill>
            <a:srgbClr val="002060"/>
          </a:solidFill>
        </p:spPr>
        <p:txBody>
          <a:bodyPr wrap="square" rtlCol="0">
            <a:spAutoFit/>
          </a:bodyPr>
          <a:lstStyle/>
          <a:p>
            <a:r>
              <a:rPr lang="en-GB" sz="2400" dirty="0" err="1" smtClean="0">
                <a:solidFill>
                  <a:schemeClr val="bg1"/>
                </a:solidFill>
              </a:rPr>
              <a:t>Ejemplos</a:t>
            </a:r>
            <a:r>
              <a:rPr lang="en-GB" sz="2400" dirty="0" smtClean="0">
                <a:solidFill>
                  <a:schemeClr val="bg1"/>
                </a:solidFill>
              </a:rPr>
              <a:t>:</a:t>
            </a:r>
            <a:br>
              <a:rPr lang="en-GB" sz="2400" dirty="0" smtClean="0">
                <a:solidFill>
                  <a:schemeClr val="bg1"/>
                </a:solidFill>
              </a:rPr>
            </a:br>
            <a:r>
              <a:rPr lang="en-GB" sz="2400" b="1" i="1" dirty="0" err="1" smtClean="0">
                <a:solidFill>
                  <a:schemeClr val="bg1"/>
                </a:solidFill>
              </a:rPr>
              <a:t>Prefiero</a:t>
            </a:r>
            <a:r>
              <a:rPr lang="en-GB" sz="2400" b="1" dirty="0" smtClean="0">
                <a:solidFill>
                  <a:schemeClr val="bg1"/>
                </a:solidFill>
              </a:rPr>
              <a:t> </a:t>
            </a:r>
            <a:r>
              <a:rPr lang="en-GB" sz="2400" dirty="0" smtClean="0">
                <a:solidFill>
                  <a:schemeClr val="bg1"/>
                </a:solidFill>
              </a:rPr>
              <a:t>el hockey </a:t>
            </a:r>
            <a:r>
              <a:rPr lang="en-GB" sz="2400" dirty="0" err="1" smtClean="0">
                <a:solidFill>
                  <a:schemeClr val="bg1"/>
                </a:solidFill>
              </a:rPr>
              <a:t>porque</a:t>
            </a:r>
            <a:r>
              <a:rPr lang="en-GB" sz="2400" dirty="0" smtClean="0">
                <a:solidFill>
                  <a:schemeClr val="bg1"/>
                </a:solidFill>
              </a:rPr>
              <a:t> </a:t>
            </a:r>
            <a:r>
              <a:rPr lang="en-GB" sz="2400" dirty="0" err="1" smtClean="0">
                <a:solidFill>
                  <a:schemeClr val="bg1"/>
                </a:solidFill>
              </a:rPr>
              <a:t>es</a:t>
            </a:r>
            <a:r>
              <a:rPr lang="en-GB" sz="2400" dirty="0" smtClean="0">
                <a:solidFill>
                  <a:schemeClr val="bg1"/>
                </a:solidFill>
              </a:rPr>
              <a:t> </a:t>
            </a:r>
            <a:r>
              <a:rPr lang="en-GB" sz="2400" b="1" i="1" dirty="0" err="1" smtClean="0">
                <a:solidFill>
                  <a:schemeClr val="bg1"/>
                </a:solidFill>
              </a:rPr>
              <a:t>más</a:t>
            </a:r>
            <a:r>
              <a:rPr lang="en-GB" sz="2400" dirty="0" smtClean="0">
                <a:solidFill>
                  <a:schemeClr val="bg1"/>
                </a:solidFill>
              </a:rPr>
              <a:t> </a:t>
            </a:r>
            <a:r>
              <a:rPr lang="en-GB" sz="2400" dirty="0" err="1" smtClean="0">
                <a:solidFill>
                  <a:schemeClr val="bg1"/>
                </a:solidFill>
              </a:rPr>
              <a:t>rápido</a:t>
            </a:r>
            <a:r>
              <a:rPr lang="en-GB" sz="2400" dirty="0" smtClean="0">
                <a:solidFill>
                  <a:schemeClr val="bg1"/>
                </a:solidFill>
              </a:rPr>
              <a:t> </a:t>
            </a:r>
            <a:r>
              <a:rPr lang="en-GB" sz="2400" b="1" i="1" dirty="0" err="1" smtClean="0">
                <a:solidFill>
                  <a:schemeClr val="bg1"/>
                </a:solidFill>
              </a:rPr>
              <a:t>que</a:t>
            </a:r>
            <a:r>
              <a:rPr lang="en-GB" sz="2400" dirty="0" smtClean="0">
                <a:solidFill>
                  <a:schemeClr val="bg1"/>
                </a:solidFill>
              </a:rPr>
              <a:t> el </a:t>
            </a:r>
            <a:r>
              <a:rPr lang="en-GB" sz="2400" dirty="0" err="1" smtClean="0">
                <a:solidFill>
                  <a:schemeClr val="bg1"/>
                </a:solidFill>
              </a:rPr>
              <a:t>tiro</a:t>
            </a:r>
            <a:r>
              <a:rPr lang="en-GB" sz="2400" dirty="0" smtClean="0">
                <a:solidFill>
                  <a:schemeClr val="bg1"/>
                </a:solidFill>
              </a:rPr>
              <a:t> con </a:t>
            </a:r>
            <a:r>
              <a:rPr lang="en-GB" sz="2400" dirty="0" err="1" smtClean="0">
                <a:solidFill>
                  <a:schemeClr val="bg1"/>
                </a:solidFill>
              </a:rPr>
              <a:t>arco</a:t>
            </a:r>
            <a:r>
              <a:rPr lang="en-GB" sz="2400" dirty="0" smtClean="0">
                <a:solidFill>
                  <a:schemeClr val="bg1"/>
                </a:solidFill>
              </a:rPr>
              <a:t>.</a:t>
            </a:r>
            <a:br>
              <a:rPr lang="en-GB" sz="2400" dirty="0" smtClean="0">
                <a:solidFill>
                  <a:schemeClr val="bg1"/>
                </a:solidFill>
              </a:rPr>
            </a:br>
            <a:r>
              <a:rPr lang="en-GB" sz="2400" b="1" i="1" dirty="0" smtClean="0">
                <a:solidFill>
                  <a:schemeClr val="bg1"/>
                </a:solidFill>
              </a:rPr>
              <a:t>No me </a:t>
            </a:r>
            <a:r>
              <a:rPr lang="en-GB" sz="2400" b="1" i="1" dirty="0" err="1" smtClean="0">
                <a:solidFill>
                  <a:schemeClr val="bg1"/>
                </a:solidFill>
              </a:rPr>
              <a:t>gusta</a:t>
            </a:r>
            <a:r>
              <a:rPr lang="en-GB" sz="2400" b="1" i="1" dirty="0" smtClean="0">
                <a:solidFill>
                  <a:schemeClr val="bg1"/>
                </a:solidFill>
              </a:rPr>
              <a:t> </a:t>
            </a:r>
            <a:r>
              <a:rPr lang="en-GB" sz="2400" dirty="0" smtClean="0">
                <a:solidFill>
                  <a:schemeClr val="bg1"/>
                </a:solidFill>
              </a:rPr>
              <a:t>el hockey </a:t>
            </a:r>
            <a:r>
              <a:rPr lang="en-GB" sz="2400" dirty="0" err="1" smtClean="0">
                <a:solidFill>
                  <a:schemeClr val="bg1"/>
                </a:solidFill>
              </a:rPr>
              <a:t>porque</a:t>
            </a:r>
            <a:r>
              <a:rPr lang="en-GB" sz="2400" dirty="0" smtClean="0">
                <a:solidFill>
                  <a:schemeClr val="bg1"/>
                </a:solidFill>
              </a:rPr>
              <a:t> </a:t>
            </a:r>
            <a:r>
              <a:rPr lang="en-GB" sz="2400" dirty="0" err="1" smtClean="0">
                <a:solidFill>
                  <a:schemeClr val="bg1"/>
                </a:solidFill>
              </a:rPr>
              <a:t>es</a:t>
            </a:r>
            <a:r>
              <a:rPr lang="en-GB" sz="2400" dirty="0" smtClean="0">
                <a:solidFill>
                  <a:schemeClr val="bg1"/>
                </a:solidFill>
              </a:rPr>
              <a:t> </a:t>
            </a:r>
            <a:r>
              <a:rPr lang="en-GB" sz="2400" b="1" i="1" dirty="0" err="1" smtClean="0">
                <a:solidFill>
                  <a:schemeClr val="bg1"/>
                </a:solidFill>
              </a:rPr>
              <a:t>menos</a:t>
            </a:r>
            <a:r>
              <a:rPr lang="en-GB" sz="2400" dirty="0" smtClean="0">
                <a:solidFill>
                  <a:schemeClr val="bg1"/>
                </a:solidFill>
              </a:rPr>
              <a:t> </a:t>
            </a:r>
            <a:r>
              <a:rPr lang="en-GB" sz="2400" dirty="0" err="1" smtClean="0">
                <a:solidFill>
                  <a:schemeClr val="bg1"/>
                </a:solidFill>
              </a:rPr>
              <a:t>divertido</a:t>
            </a:r>
            <a:r>
              <a:rPr lang="en-GB" sz="2400" dirty="0" smtClean="0">
                <a:solidFill>
                  <a:schemeClr val="bg1"/>
                </a:solidFill>
              </a:rPr>
              <a:t> </a:t>
            </a:r>
            <a:r>
              <a:rPr lang="en-GB" sz="2400" b="1" i="1" dirty="0" err="1" smtClean="0">
                <a:solidFill>
                  <a:schemeClr val="bg1"/>
                </a:solidFill>
              </a:rPr>
              <a:t>que</a:t>
            </a:r>
            <a:r>
              <a:rPr lang="en-GB" sz="2400" dirty="0" smtClean="0">
                <a:solidFill>
                  <a:schemeClr val="bg1"/>
                </a:solidFill>
              </a:rPr>
              <a:t> el </a:t>
            </a:r>
            <a:r>
              <a:rPr lang="en-GB" sz="2400" dirty="0" err="1" smtClean="0">
                <a:solidFill>
                  <a:schemeClr val="bg1"/>
                </a:solidFill>
              </a:rPr>
              <a:t>tiro</a:t>
            </a:r>
            <a:r>
              <a:rPr lang="en-GB" sz="2400" dirty="0" smtClean="0">
                <a:solidFill>
                  <a:schemeClr val="bg1"/>
                </a:solidFill>
              </a:rPr>
              <a:t> con </a:t>
            </a:r>
            <a:r>
              <a:rPr lang="en-GB" sz="2400" dirty="0" err="1" smtClean="0">
                <a:solidFill>
                  <a:schemeClr val="bg1"/>
                </a:solidFill>
              </a:rPr>
              <a:t>arco</a:t>
            </a:r>
            <a:r>
              <a:rPr lang="en-GB" sz="2400" dirty="0" smtClean="0">
                <a:solidFill>
                  <a:schemeClr val="bg1"/>
                </a:solidFill>
              </a:rPr>
              <a:t>.</a:t>
            </a:r>
            <a:endParaRPr lang="fr-FR" sz="2400" dirty="0">
              <a:solidFill>
                <a:schemeClr val="bg1"/>
              </a:solidFill>
            </a:endParaRPr>
          </a:p>
        </p:txBody>
      </p:sp>
    </p:spTree>
    <p:extLst>
      <p:ext uri="{BB962C8B-B14F-4D97-AF65-F5344CB8AC3E}">
        <p14:creationId xmlns:p14="http://schemas.microsoft.com/office/powerpoint/2010/main" val="2345349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Grandad"/>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86631" y="2857352"/>
            <a:ext cx="1193849" cy="151462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Granmothe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31232" y="2797877"/>
            <a:ext cx="1289100" cy="1484927"/>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family"/>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44106" y="2188406"/>
            <a:ext cx="2931676" cy="218356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at"/>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28466" y="3936742"/>
            <a:ext cx="1178076" cy="76967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og"/>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83768" y="4173018"/>
            <a:ext cx="1381125" cy="1028700"/>
          </a:xfrm>
          <a:prstGeom prst="rect">
            <a:avLst/>
          </a:prstGeom>
          <a:noFill/>
          <a:extLst>
            <a:ext uri="{909E8E84-426E-40DD-AFC4-6F175D3DCCD1}">
              <a14:hiddenFill xmlns:a14="http://schemas.microsoft.com/office/drawing/2010/main">
                <a:solidFill>
                  <a:srgbClr val="FFFFFF"/>
                </a:solidFill>
              </a14:hiddenFill>
            </a:ext>
          </a:extLst>
        </p:spPr>
      </p:pic>
      <p:sp>
        <p:nvSpPr>
          <p:cNvPr id="12" name="WordArt 3"/>
          <p:cNvSpPr>
            <a:spLocks noChangeArrowheads="1" noChangeShapeType="1" noTextEdit="1"/>
          </p:cNvSpPr>
          <p:nvPr/>
        </p:nvSpPr>
        <p:spPr bwMode="auto">
          <a:xfrm>
            <a:off x="214313" y="188640"/>
            <a:ext cx="8647112"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fr-FR" sz="3600" kern="10" dirty="0" smtClean="0">
                <a:latin typeface="Calibri"/>
                <a:cs typeface="Calibri"/>
              </a:rPr>
              <a:t>¿</a:t>
            </a:r>
            <a:r>
              <a:rPr lang="fr-FR" sz="3600" kern="10" dirty="0" err="1" smtClean="0">
                <a:latin typeface="Calibri"/>
                <a:cs typeface="Calibri"/>
              </a:rPr>
              <a:t>Qué</a:t>
            </a:r>
            <a:r>
              <a:rPr lang="fr-FR" sz="3600" kern="10" dirty="0" smtClean="0">
                <a:latin typeface="Calibri"/>
                <a:cs typeface="Calibri"/>
              </a:rPr>
              <a:t> </a:t>
            </a:r>
            <a:r>
              <a:rPr lang="fr-FR" sz="3600" kern="10" dirty="0" err="1" smtClean="0">
                <a:latin typeface="Calibri"/>
                <a:cs typeface="Calibri"/>
              </a:rPr>
              <a:t>deportes</a:t>
            </a:r>
            <a:r>
              <a:rPr lang="fr-FR" sz="3600" kern="10" dirty="0" smtClean="0">
                <a:latin typeface="Calibri"/>
                <a:cs typeface="Calibri"/>
              </a:rPr>
              <a:t> le </a:t>
            </a:r>
            <a:r>
              <a:rPr lang="fr-FR" sz="3600" kern="10" dirty="0" err="1" smtClean="0">
                <a:latin typeface="Calibri"/>
                <a:cs typeface="Calibri"/>
              </a:rPr>
              <a:t>gustan</a:t>
            </a:r>
            <a:r>
              <a:rPr lang="fr-FR" sz="3600" kern="10" dirty="0" smtClean="0">
                <a:latin typeface="Calibri"/>
                <a:cs typeface="Calibri"/>
              </a:rPr>
              <a:t> a tu </a:t>
            </a:r>
            <a:r>
              <a:rPr lang="fr-FR" sz="3600" kern="10" dirty="0" err="1" smtClean="0">
                <a:latin typeface="Calibri"/>
                <a:cs typeface="Calibri"/>
              </a:rPr>
              <a:t>familia</a:t>
            </a:r>
            <a:r>
              <a:rPr lang="fr-FR" sz="3600" kern="10" dirty="0" smtClean="0">
                <a:latin typeface="Calibri"/>
                <a:cs typeface="Calibri"/>
              </a:rPr>
              <a:t>?</a:t>
            </a:r>
            <a:endParaRPr lang="en-GB" sz="3600" kern="10" dirty="0">
              <a:latin typeface="Calibri"/>
              <a:cs typeface="Calibri"/>
            </a:endParaRPr>
          </a:p>
        </p:txBody>
      </p:sp>
      <p:sp>
        <p:nvSpPr>
          <p:cNvPr id="14" name="TextBox 13"/>
          <p:cNvSpPr txBox="1"/>
          <p:nvPr/>
        </p:nvSpPr>
        <p:spPr>
          <a:xfrm>
            <a:off x="214313" y="5239818"/>
            <a:ext cx="8647112" cy="523220"/>
          </a:xfrm>
          <a:prstGeom prst="rect">
            <a:avLst/>
          </a:prstGeom>
          <a:noFill/>
        </p:spPr>
        <p:txBody>
          <a:bodyPr wrap="square" rtlCol="0">
            <a:spAutoFit/>
          </a:bodyPr>
          <a:lstStyle/>
          <a:p>
            <a:r>
              <a:rPr lang="en-GB" sz="2800" b="1" dirty="0" smtClean="0"/>
              <a:t>A mi padre le </a:t>
            </a:r>
            <a:r>
              <a:rPr lang="en-GB" sz="2800" b="1" dirty="0" err="1" smtClean="0"/>
              <a:t>gusta</a:t>
            </a:r>
            <a:r>
              <a:rPr lang="en-GB" sz="2800" b="1" dirty="0" smtClean="0"/>
              <a:t> el golf.</a:t>
            </a:r>
            <a:endParaRPr lang="en-GB" sz="2800" b="1" dirty="0"/>
          </a:p>
        </p:txBody>
      </p:sp>
      <p:sp>
        <p:nvSpPr>
          <p:cNvPr id="15" name="TextBox 14"/>
          <p:cNvSpPr txBox="1"/>
          <p:nvPr/>
        </p:nvSpPr>
        <p:spPr>
          <a:xfrm>
            <a:off x="245368" y="5714092"/>
            <a:ext cx="8647112" cy="523220"/>
          </a:xfrm>
          <a:prstGeom prst="rect">
            <a:avLst/>
          </a:prstGeom>
          <a:noFill/>
        </p:spPr>
        <p:txBody>
          <a:bodyPr wrap="square" rtlCol="0">
            <a:spAutoFit/>
          </a:bodyPr>
          <a:lstStyle/>
          <a:p>
            <a:r>
              <a:rPr lang="en-GB" sz="2800" b="1" dirty="0" smtClean="0"/>
              <a:t>A mi </a:t>
            </a:r>
            <a:r>
              <a:rPr lang="en-GB" sz="2800" b="1" dirty="0" err="1" smtClean="0"/>
              <a:t>hermana</a:t>
            </a:r>
            <a:r>
              <a:rPr lang="en-GB" sz="2800" b="1" dirty="0" smtClean="0"/>
              <a:t> </a:t>
            </a:r>
            <a:r>
              <a:rPr lang="en-GB" sz="2800" b="1" dirty="0" err="1" smtClean="0"/>
              <a:t>menor</a:t>
            </a:r>
            <a:r>
              <a:rPr lang="en-GB" sz="2800" b="1" dirty="0" smtClean="0"/>
              <a:t> le </a:t>
            </a:r>
            <a:r>
              <a:rPr lang="en-GB" sz="2800" b="1" dirty="0" err="1" smtClean="0"/>
              <a:t>encanta</a:t>
            </a:r>
            <a:r>
              <a:rPr lang="en-GB" sz="2800" b="1" dirty="0" smtClean="0"/>
              <a:t> la </a:t>
            </a:r>
            <a:r>
              <a:rPr lang="en-GB" sz="2800" b="1" dirty="0" err="1" smtClean="0"/>
              <a:t>gimnasia</a:t>
            </a:r>
            <a:r>
              <a:rPr lang="en-GB" sz="2800" b="1" dirty="0" smtClean="0"/>
              <a:t>.</a:t>
            </a:r>
            <a:endParaRPr lang="en-GB" sz="2800" b="1" dirty="0"/>
          </a:p>
        </p:txBody>
      </p:sp>
      <p:sp>
        <p:nvSpPr>
          <p:cNvPr id="16" name="TextBox 15"/>
          <p:cNvSpPr txBox="1"/>
          <p:nvPr/>
        </p:nvSpPr>
        <p:spPr>
          <a:xfrm>
            <a:off x="245368" y="6165304"/>
            <a:ext cx="8647112" cy="523220"/>
          </a:xfrm>
          <a:prstGeom prst="rect">
            <a:avLst/>
          </a:prstGeom>
          <a:noFill/>
        </p:spPr>
        <p:txBody>
          <a:bodyPr wrap="square" rtlCol="0">
            <a:spAutoFit/>
          </a:bodyPr>
          <a:lstStyle/>
          <a:p>
            <a:r>
              <a:rPr lang="en-GB" sz="2800" b="1" dirty="0" smtClean="0"/>
              <a:t>A mi </a:t>
            </a:r>
            <a:r>
              <a:rPr lang="en-GB" sz="2800" b="1" dirty="0" err="1" smtClean="0"/>
              <a:t>abuelo</a:t>
            </a:r>
            <a:r>
              <a:rPr lang="en-GB" sz="2800" b="1" dirty="0" smtClean="0"/>
              <a:t> le </a:t>
            </a:r>
            <a:r>
              <a:rPr lang="en-GB" sz="2800" b="1" dirty="0" err="1" smtClean="0"/>
              <a:t>gusta</a:t>
            </a:r>
            <a:r>
              <a:rPr lang="en-GB" sz="2800" b="1" dirty="0" smtClean="0"/>
              <a:t> </a:t>
            </a:r>
            <a:r>
              <a:rPr lang="en-GB" sz="2800" b="1" dirty="0" err="1" smtClean="0"/>
              <a:t>ver</a:t>
            </a:r>
            <a:r>
              <a:rPr lang="en-GB" sz="2800" b="1" dirty="0" smtClean="0"/>
              <a:t> el </a:t>
            </a:r>
            <a:r>
              <a:rPr lang="en-GB" sz="2800" b="1" dirty="0" err="1" smtClean="0"/>
              <a:t>fútbol</a:t>
            </a:r>
            <a:r>
              <a:rPr lang="en-GB" sz="2800" b="1" dirty="0" smtClean="0"/>
              <a:t> en la </a:t>
            </a:r>
            <a:r>
              <a:rPr lang="en-GB" sz="2800" b="1" dirty="0" err="1" smtClean="0"/>
              <a:t>tele</a:t>
            </a:r>
            <a:r>
              <a:rPr lang="en-GB" sz="2800" b="1" dirty="0" smtClean="0"/>
              <a:t>.</a:t>
            </a:r>
            <a:endParaRPr lang="en-GB" sz="2800" b="1" dirty="0"/>
          </a:p>
        </p:txBody>
      </p:sp>
      <p:sp>
        <p:nvSpPr>
          <p:cNvPr id="2" name="TextBox 1"/>
          <p:cNvSpPr txBox="1"/>
          <p:nvPr/>
        </p:nvSpPr>
        <p:spPr>
          <a:xfrm>
            <a:off x="7308304" y="5792490"/>
            <a:ext cx="1800200" cy="923330"/>
          </a:xfrm>
          <a:prstGeom prst="rect">
            <a:avLst/>
          </a:prstGeom>
          <a:noFill/>
        </p:spPr>
        <p:txBody>
          <a:bodyPr wrap="square" rtlCol="0">
            <a:spAutoFit/>
          </a:bodyPr>
          <a:lstStyle/>
          <a:p>
            <a:r>
              <a:rPr lang="en-GB" i="1" dirty="0" err="1" smtClean="0"/>
              <a:t>Vocabulario</a:t>
            </a:r>
            <a:r>
              <a:rPr lang="en-GB" i="1" dirty="0" smtClean="0"/>
              <a:t>:</a:t>
            </a:r>
            <a:r>
              <a:rPr lang="en-GB" dirty="0" smtClean="0"/>
              <a:t/>
            </a:r>
            <a:br>
              <a:rPr lang="en-GB" dirty="0" smtClean="0"/>
            </a:br>
            <a:r>
              <a:rPr lang="en-GB" dirty="0" smtClean="0"/>
              <a:t>varied = </a:t>
            </a:r>
            <a:r>
              <a:rPr lang="en-GB" dirty="0" err="1" smtClean="0"/>
              <a:t>variado</a:t>
            </a:r>
            <a:r>
              <a:rPr lang="en-GB" dirty="0" smtClean="0"/>
              <a:t/>
            </a:r>
            <a:br>
              <a:rPr lang="en-GB" dirty="0" smtClean="0"/>
            </a:br>
            <a:r>
              <a:rPr lang="en-GB" dirty="0" smtClean="0"/>
              <a:t>to run = </a:t>
            </a:r>
            <a:r>
              <a:rPr lang="en-GB" dirty="0" err="1" smtClean="0"/>
              <a:t>correr</a:t>
            </a:r>
            <a:endParaRPr lang="fr-FR" dirty="0"/>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75782" y="1052736"/>
            <a:ext cx="893378" cy="92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a:stCxn id="1026" idx="1"/>
          </p:cNvCxnSpPr>
          <p:nvPr/>
        </p:nvCxnSpPr>
        <p:spPr>
          <a:xfrm flipH="1">
            <a:off x="5004048" y="1513240"/>
            <a:ext cx="871734" cy="6751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25335" y="954507"/>
            <a:ext cx="1003131" cy="896316"/>
          </a:xfrm>
          <a:prstGeom prst="rect">
            <a:avLst/>
          </a:prstGeom>
        </p:spPr>
      </p:pic>
      <p:cxnSp>
        <p:nvCxnSpPr>
          <p:cNvPr id="19" name="Straight Arrow Connector 18"/>
          <p:cNvCxnSpPr/>
          <p:nvPr/>
        </p:nvCxnSpPr>
        <p:spPr>
          <a:xfrm>
            <a:off x="4409944" y="1850823"/>
            <a:ext cx="158980" cy="13621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528" y="1500894"/>
            <a:ext cx="2009440" cy="113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 name="Straight Arrow Connector 23"/>
          <p:cNvCxnSpPr/>
          <p:nvPr/>
        </p:nvCxnSpPr>
        <p:spPr>
          <a:xfrm>
            <a:off x="1475656" y="2235177"/>
            <a:ext cx="1085100" cy="6221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186630" y="900761"/>
            <a:ext cx="927205" cy="120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9" name="Straight Arrow Connector 28"/>
          <p:cNvCxnSpPr/>
          <p:nvPr/>
        </p:nvCxnSpPr>
        <p:spPr>
          <a:xfrm>
            <a:off x="3174330" y="1850823"/>
            <a:ext cx="690563" cy="6954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419282" y="3204337"/>
            <a:ext cx="1416413" cy="1356671"/>
          </a:xfrm>
          <a:prstGeom prst="rect">
            <a:avLst/>
          </a:prstGeom>
        </p:spPr>
      </p:pic>
      <p:cxnSp>
        <p:nvCxnSpPr>
          <p:cNvPr id="34" name="Straight Arrow Connector 33"/>
          <p:cNvCxnSpPr/>
          <p:nvPr/>
        </p:nvCxnSpPr>
        <p:spPr>
          <a:xfrm>
            <a:off x="1790418" y="4173018"/>
            <a:ext cx="859814" cy="3110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30"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296520" y="2046995"/>
            <a:ext cx="1304185" cy="130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7" name="Straight Arrow Connector 36"/>
          <p:cNvCxnSpPr/>
          <p:nvPr/>
        </p:nvCxnSpPr>
        <p:spPr>
          <a:xfrm flipH="1">
            <a:off x="6322471" y="2531899"/>
            <a:ext cx="871734" cy="4368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84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938</Words>
  <Application>Microsoft Office PowerPoint</Application>
  <PresentationFormat>On-screen Show (4:3)</PresentationFormat>
  <Paragraphs>146</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los deportes</vt:lpstr>
      <vt:lpstr>PowerPoint Presentation</vt:lpstr>
      <vt:lpstr>PowerPoint Presentation</vt:lpstr>
      <vt:lpstr>PowerPoint Presentation</vt:lpstr>
      <vt:lpstr>Repaso: Termina la frase…</vt:lpstr>
      <vt:lpstr>¿Cómo se dice en español?</vt:lpstr>
      <vt:lpstr>¿Cómo se dice en español?</vt:lpstr>
      <vt:lpstr>Vamos a comparar</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deportes</dc:title>
  <dc:creator>Mark Dawes</dc:creator>
  <cp:lastModifiedBy>Mark Dawes</cp:lastModifiedBy>
  <cp:revision>3</cp:revision>
  <dcterms:created xsi:type="dcterms:W3CDTF">2012-04-12T16:41:16Z</dcterms:created>
  <dcterms:modified xsi:type="dcterms:W3CDTF">2012-04-12T17:08:14Z</dcterms:modified>
</cp:coreProperties>
</file>