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59" r:id="rId4"/>
    <p:sldId id="261" r:id="rId5"/>
    <p:sldId id="262" r:id="rId6"/>
    <p:sldId id="257" r:id="rId7"/>
    <p:sldId id="258"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657" autoAdjust="0"/>
  </p:normalViewPr>
  <p:slideViewPr>
    <p:cSldViewPr>
      <p:cViewPr varScale="1">
        <p:scale>
          <a:sx n="88" d="100"/>
          <a:sy n="88" d="100"/>
        </p:scale>
        <p:origin x="-23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5AB8A-F559-4774-92EC-3E8F6D4C0D14}" type="datetimeFigureOut">
              <a:rPr lang="fr-FR" smtClean="0"/>
              <a:t>12/04/2012</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2ED9B9-1404-431E-89D0-2A0A7DD33674}" type="slidenum">
              <a:rPr lang="fr-FR" smtClean="0"/>
              <a:t>‹#›</a:t>
            </a:fld>
            <a:endParaRPr lang="fr-FR"/>
          </a:p>
        </p:txBody>
      </p:sp>
    </p:spTree>
    <p:extLst>
      <p:ext uri="{BB962C8B-B14F-4D97-AF65-F5344CB8AC3E}">
        <p14:creationId xmlns:p14="http://schemas.microsoft.com/office/powerpoint/2010/main" val="1771363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and next slide to be a starter</a:t>
            </a:r>
            <a:r>
              <a:rPr lang="en-GB" baseline="0" dirty="0" smtClean="0"/>
              <a:t> activity.  Slide 2 requires knowledge of the </a:t>
            </a:r>
            <a:r>
              <a:rPr lang="en-GB" baseline="0" dirty="0" err="1" smtClean="0"/>
              <a:t>olympics</a:t>
            </a:r>
            <a:r>
              <a:rPr lang="en-GB" baseline="0" dirty="0" smtClean="0"/>
              <a:t> so to be done after the </a:t>
            </a:r>
            <a:r>
              <a:rPr lang="en-GB" baseline="0" dirty="0" err="1" smtClean="0"/>
              <a:t>olympics</a:t>
            </a:r>
            <a:r>
              <a:rPr lang="en-GB" baseline="0" dirty="0" smtClean="0"/>
              <a:t> lessons</a:t>
            </a:r>
            <a:endParaRPr lang="fr-FR" dirty="0"/>
          </a:p>
        </p:txBody>
      </p:sp>
      <p:sp>
        <p:nvSpPr>
          <p:cNvPr id="4" name="Slide Number Placeholder 3"/>
          <p:cNvSpPr>
            <a:spLocks noGrp="1"/>
          </p:cNvSpPr>
          <p:nvPr>
            <p:ph type="sldNum" sz="quarter" idx="10"/>
          </p:nvPr>
        </p:nvSpPr>
        <p:spPr/>
        <p:txBody>
          <a:bodyPr/>
          <a:lstStyle/>
          <a:p>
            <a:fld id="{C02ED9B9-1404-431E-89D0-2A0A7DD33674}" type="slidenum">
              <a:rPr lang="fr-FR" smtClean="0"/>
              <a:t>2</a:t>
            </a:fld>
            <a:endParaRPr lang="fr-FR"/>
          </a:p>
        </p:txBody>
      </p:sp>
    </p:spTree>
    <p:extLst>
      <p:ext uri="{BB962C8B-B14F-4D97-AF65-F5344CB8AC3E}">
        <p14:creationId xmlns:p14="http://schemas.microsoft.com/office/powerpoint/2010/main" val="1313907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6 activity although not recommended as a milestone</a:t>
            </a:r>
            <a:br>
              <a:rPr lang="en-GB" dirty="0" smtClean="0"/>
            </a:br>
            <a:r>
              <a:rPr lang="en-GB" dirty="0" smtClean="0"/>
              <a:t/>
            </a:r>
            <a:br>
              <a:rPr lang="en-GB" dirty="0" smtClean="0"/>
            </a:br>
            <a:r>
              <a:rPr lang="en-GB" dirty="0" smtClean="0"/>
              <a:t>Would be a good pair/group activity for lesson time</a:t>
            </a:r>
            <a:endParaRPr lang="fr-FR" dirty="0"/>
          </a:p>
        </p:txBody>
      </p:sp>
      <p:sp>
        <p:nvSpPr>
          <p:cNvPr id="4" name="Slide Number Placeholder 3"/>
          <p:cNvSpPr>
            <a:spLocks noGrp="1"/>
          </p:cNvSpPr>
          <p:nvPr>
            <p:ph type="sldNum" sz="quarter" idx="10"/>
          </p:nvPr>
        </p:nvSpPr>
        <p:spPr/>
        <p:txBody>
          <a:bodyPr/>
          <a:lstStyle/>
          <a:p>
            <a:fld id="{C02ED9B9-1404-431E-89D0-2A0A7DD33674}" type="slidenum">
              <a:rPr lang="fr-FR" smtClean="0"/>
              <a:t>4</a:t>
            </a:fld>
            <a:endParaRPr lang="fr-FR"/>
          </a:p>
        </p:txBody>
      </p:sp>
    </p:spTree>
    <p:extLst>
      <p:ext uri="{BB962C8B-B14F-4D97-AF65-F5344CB8AC3E}">
        <p14:creationId xmlns:p14="http://schemas.microsoft.com/office/powerpoint/2010/main" val="1668485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7</a:t>
            </a:r>
            <a:endParaRPr lang="fr-FR" dirty="0"/>
          </a:p>
        </p:txBody>
      </p:sp>
      <p:sp>
        <p:nvSpPr>
          <p:cNvPr id="4" name="Slide Number Placeholder 3"/>
          <p:cNvSpPr>
            <a:spLocks noGrp="1"/>
          </p:cNvSpPr>
          <p:nvPr>
            <p:ph type="sldNum" sz="quarter" idx="10"/>
          </p:nvPr>
        </p:nvSpPr>
        <p:spPr/>
        <p:txBody>
          <a:bodyPr/>
          <a:lstStyle/>
          <a:p>
            <a:fld id="{C02ED9B9-1404-431E-89D0-2A0A7DD33674}" type="slidenum">
              <a:rPr lang="fr-FR" smtClean="0"/>
              <a:t>6</a:t>
            </a:fld>
            <a:endParaRPr lang="fr-FR"/>
          </a:p>
        </p:txBody>
      </p:sp>
    </p:spTree>
    <p:extLst>
      <p:ext uri="{BB962C8B-B14F-4D97-AF65-F5344CB8AC3E}">
        <p14:creationId xmlns:p14="http://schemas.microsoft.com/office/powerpoint/2010/main" val="3769311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Level 7</a:t>
            </a:r>
            <a:endParaRPr lang="fr-FR" dirty="0" smtClean="0"/>
          </a:p>
          <a:p>
            <a:r>
              <a:rPr lang="en-GB" dirty="0" smtClean="0"/>
              <a:t>Total points</a:t>
            </a:r>
            <a:r>
              <a:rPr lang="en-GB" baseline="0" dirty="0" smtClean="0"/>
              <a:t> for the milestone = 10</a:t>
            </a:r>
            <a:br>
              <a:rPr lang="en-GB" baseline="0" dirty="0" smtClean="0"/>
            </a:br>
            <a:r>
              <a:rPr lang="en-GB" baseline="0" dirty="0" smtClean="0"/>
              <a:t/>
            </a:r>
            <a:br>
              <a:rPr lang="en-GB" baseline="0" dirty="0" smtClean="0"/>
            </a:br>
            <a:r>
              <a:rPr lang="en-GB" baseline="0" dirty="0" smtClean="0"/>
              <a:t>Level 7 = 8/10</a:t>
            </a:r>
            <a:br>
              <a:rPr lang="en-GB" baseline="0" dirty="0" smtClean="0"/>
            </a:br>
            <a:r>
              <a:rPr lang="en-GB" baseline="0" dirty="0" smtClean="0"/>
              <a:t>Level 6 = 6/10</a:t>
            </a:r>
            <a:br>
              <a:rPr lang="en-GB" baseline="0" dirty="0" smtClean="0"/>
            </a:br>
            <a:r>
              <a:rPr lang="en-GB" baseline="0" dirty="0" smtClean="0"/>
              <a:t>Level 5 = 4/10</a:t>
            </a:r>
            <a:endParaRPr lang="fr-FR" dirty="0"/>
          </a:p>
        </p:txBody>
      </p:sp>
      <p:sp>
        <p:nvSpPr>
          <p:cNvPr id="4" name="Slide Number Placeholder 3"/>
          <p:cNvSpPr>
            <a:spLocks noGrp="1"/>
          </p:cNvSpPr>
          <p:nvPr>
            <p:ph type="sldNum" sz="quarter" idx="10"/>
          </p:nvPr>
        </p:nvSpPr>
        <p:spPr/>
        <p:txBody>
          <a:bodyPr/>
          <a:lstStyle/>
          <a:p>
            <a:fld id="{C02ED9B9-1404-431E-89D0-2A0A7DD33674}" type="slidenum">
              <a:rPr lang="fr-FR" smtClean="0"/>
              <a:t>7</a:t>
            </a:fld>
            <a:endParaRPr lang="fr-FR"/>
          </a:p>
        </p:txBody>
      </p:sp>
    </p:spTree>
    <p:extLst>
      <p:ext uri="{BB962C8B-B14F-4D97-AF65-F5344CB8AC3E}">
        <p14:creationId xmlns:p14="http://schemas.microsoft.com/office/powerpoint/2010/main" val="404926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78DFAD9A-C15F-4136-A482-51CA64B7EDB0}"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4029855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78DFAD9A-C15F-4136-A482-51CA64B7EDB0}"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29744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78DFAD9A-C15F-4136-A482-51CA64B7EDB0}"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14047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78DFAD9A-C15F-4136-A482-51CA64B7EDB0}"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2392323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DFAD9A-C15F-4136-A482-51CA64B7EDB0}"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298139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78DFAD9A-C15F-4136-A482-51CA64B7EDB0}"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1583211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78DFAD9A-C15F-4136-A482-51CA64B7EDB0}" type="datetimeFigureOut">
              <a:rPr lang="fr-FR" smtClean="0"/>
              <a:t>12/04/2012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1549018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78DFAD9A-C15F-4136-A482-51CA64B7EDB0}" type="datetimeFigureOut">
              <a:rPr lang="fr-FR" smtClean="0"/>
              <a:t>12/04/2012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139678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FAD9A-C15F-4136-A482-51CA64B7EDB0}" type="datetimeFigureOut">
              <a:rPr lang="fr-FR" smtClean="0"/>
              <a:t>12/04/2012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230647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DFAD9A-C15F-4136-A482-51CA64B7EDB0}"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605310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DFAD9A-C15F-4136-A482-51CA64B7EDB0}"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D19B818-800C-4B54-B1DF-C697A0170EE0}" type="slidenum">
              <a:rPr lang="fr-FR" smtClean="0"/>
              <a:t>‹#›</a:t>
            </a:fld>
            <a:endParaRPr lang="fr-FR"/>
          </a:p>
        </p:txBody>
      </p:sp>
    </p:spTree>
    <p:extLst>
      <p:ext uri="{BB962C8B-B14F-4D97-AF65-F5344CB8AC3E}">
        <p14:creationId xmlns:p14="http://schemas.microsoft.com/office/powerpoint/2010/main" val="3923307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FAD9A-C15F-4136-A482-51CA64B7EDB0}" type="datetimeFigureOut">
              <a:rPr lang="fr-FR" smtClean="0"/>
              <a:t>12/04/2012</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9B818-800C-4B54-B1DF-C697A0170EE0}" type="slidenum">
              <a:rPr lang="fr-FR" smtClean="0"/>
              <a:t>‹#›</a:t>
            </a:fld>
            <a:endParaRPr lang="fr-FR"/>
          </a:p>
        </p:txBody>
      </p:sp>
    </p:spTree>
    <p:extLst>
      <p:ext uri="{BB962C8B-B14F-4D97-AF65-F5344CB8AC3E}">
        <p14:creationId xmlns:p14="http://schemas.microsoft.com/office/powerpoint/2010/main" val="3370697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b="1" dirty="0" smtClean="0"/>
              <a:t>Los </a:t>
            </a:r>
            <a:r>
              <a:rPr lang="en-GB" sz="6600" b="1" dirty="0" err="1" smtClean="0"/>
              <a:t>Juegos</a:t>
            </a:r>
            <a:r>
              <a:rPr lang="en-GB" sz="6600" b="1" dirty="0" smtClean="0"/>
              <a:t> </a:t>
            </a:r>
            <a:r>
              <a:rPr lang="en-GB" sz="6600" b="1" dirty="0" err="1" smtClean="0"/>
              <a:t>Olímpicos</a:t>
            </a:r>
            <a:endParaRPr lang="fr-FR" sz="6600" b="1" dirty="0"/>
          </a:p>
        </p:txBody>
      </p:sp>
      <p:sp>
        <p:nvSpPr>
          <p:cNvPr id="3" name="Subtitle 2"/>
          <p:cNvSpPr>
            <a:spLocks noGrp="1"/>
          </p:cNvSpPr>
          <p:nvPr>
            <p:ph type="subTitle" idx="1"/>
          </p:nvPr>
        </p:nvSpPr>
        <p:spPr>
          <a:xfrm>
            <a:off x="251520" y="4797152"/>
            <a:ext cx="6400800" cy="1752600"/>
          </a:xfrm>
        </p:spPr>
        <p:txBody>
          <a:bodyPr/>
          <a:lstStyle/>
          <a:p>
            <a:pPr algn="l"/>
            <a:r>
              <a:rPr lang="en-GB" dirty="0" smtClean="0">
                <a:solidFill>
                  <a:srgbClr val="0070C0"/>
                </a:solidFill>
              </a:rPr>
              <a:t>Hoy </a:t>
            </a:r>
            <a:r>
              <a:rPr lang="en-GB" dirty="0" err="1" smtClean="0">
                <a:solidFill>
                  <a:srgbClr val="0070C0"/>
                </a:solidFill>
              </a:rPr>
              <a:t>vamos</a:t>
            </a:r>
            <a:r>
              <a:rPr lang="en-GB" dirty="0" smtClean="0">
                <a:solidFill>
                  <a:srgbClr val="0070C0"/>
                </a:solidFill>
              </a:rPr>
              <a:t> a:</a:t>
            </a:r>
            <a:endParaRPr lang="en-GB" dirty="0">
              <a:solidFill>
                <a:srgbClr val="0070C0"/>
              </a:solidFill>
            </a:endParaRPr>
          </a:p>
          <a:p>
            <a:pPr marL="457200" indent="-457200" algn="l">
              <a:buFont typeface="Wingdings" pitchFamily="2" charset="2"/>
              <a:buChar char="§"/>
            </a:pPr>
            <a:r>
              <a:rPr lang="en-GB" dirty="0" smtClean="0">
                <a:solidFill>
                  <a:srgbClr val="0070C0"/>
                </a:solidFill>
              </a:rPr>
              <a:t>leer y </a:t>
            </a:r>
            <a:r>
              <a:rPr lang="en-GB" dirty="0" err="1" smtClean="0">
                <a:solidFill>
                  <a:srgbClr val="0070C0"/>
                </a:solidFill>
              </a:rPr>
              <a:t>entender</a:t>
            </a:r>
            <a:r>
              <a:rPr lang="en-GB" dirty="0" smtClean="0">
                <a:solidFill>
                  <a:srgbClr val="0070C0"/>
                </a:solidFill>
              </a:rPr>
              <a:t> </a:t>
            </a:r>
            <a:r>
              <a:rPr lang="en-GB" dirty="0" err="1" smtClean="0">
                <a:solidFill>
                  <a:srgbClr val="0070C0"/>
                </a:solidFill>
              </a:rPr>
              <a:t>textos</a:t>
            </a:r>
            <a:endParaRPr lang="fr-FR" dirty="0">
              <a:solidFill>
                <a:srgbClr val="0070C0"/>
              </a:solidFill>
            </a:endParaRPr>
          </a:p>
        </p:txBody>
      </p:sp>
      <p:pic>
        <p:nvPicPr>
          <p:cNvPr id="4" name="il_fi" descr="http://www.ain.cu/2011/diciembre/30aem-londres-2012.jpg"/>
          <p:cNvPicPr/>
          <p:nvPr/>
        </p:nvPicPr>
        <p:blipFill>
          <a:blip r:embed="rId2" cstate="print"/>
          <a:srcRect/>
          <a:stretch>
            <a:fillRect/>
          </a:stretch>
        </p:blipFill>
        <p:spPr bwMode="auto">
          <a:xfrm>
            <a:off x="467544" y="188640"/>
            <a:ext cx="1847850" cy="1847850"/>
          </a:xfrm>
          <a:prstGeom prst="rect">
            <a:avLst/>
          </a:prstGeom>
          <a:noFill/>
          <a:ln w="9525">
            <a:noFill/>
            <a:miter lim="800000"/>
            <a:headEnd/>
            <a:tailEnd/>
          </a:ln>
        </p:spPr>
      </p:pic>
    </p:spTree>
    <p:extLst>
      <p:ext uri="{BB962C8B-B14F-4D97-AF65-F5344CB8AC3E}">
        <p14:creationId xmlns:p14="http://schemas.microsoft.com/office/powerpoint/2010/main" val="4717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10531882"/>
              </p:ext>
            </p:extLst>
          </p:nvPr>
        </p:nvGraphicFramePr>
        <p:xfrm>
          <a:off x="539552" y="260648"/>
          <a:ext cx="5688632" cy="6552727"/>
        </p:xfrm>
        <a:graphic>
          <a:graphicData uri="http://schemas.openxmlformats.org/drawingml/2006/table">
            <a:tbl>
              <a:tblPr firstRow="1" firstCol="1" bandRow="1">
                <a:tableStyleId>{5940675A-B579-460E-94D1-54222C63F5DA}</a:tableStyleId>
              </a:tblPr>
              <a:tblGrid>
                <a:gridCol w="1725807"/>
                <a:gridCol w="1043983"/>
                <a:gridCol w="1818810"/>
                <a:gridCol w="1100032"/>
              </a:tblGrid>
              <a:tr h="1497766">
                <a:tc>
                  <a:txBody>
                    <a:bodyPr/>
                    <a:lstStyle/>
                    <a:p>
                      <a:pPr algn="ctr">
                        <a:spcAft>
                          <a:spcPts val="0"/>
                        </a:spcAft>
                      </a:pPr>
                      <a:endParaRPr lang="es-AR" sz="1000" dirty="0">
                        <a:solidFill>
                          <a:srgbClr val="333333"/>
                        </a:solidFill>
                        <a:effectLst/>
                        <a:latin typeface="Comic Sans MS"/>
                        <a:ea typeface="SimSun"/>
                        <a:cs typeface="Times New Roman"/>
                      </a:endParaRPr>
                    </a:p>
                  </a:txBody>
                  <a:tcPr marL="68580" marR="68580" marT="0" marB="0"/>
                </a:tc>
                <a:tc>
                  <a:txBody>
                    <a:bodyPr/>
                    <a:lstStyle/>
                    <a:p>
                      <a:pPr algn="ctr">
                        <a:spcAft>
                          <a:spcPts val="0"/>
                        </a:spcAft>
                      </a:pPr>
                      <a:r>
                        <a:rPr lang="es-AR" sz="2000" dirty="0">
                          <a:effectLst/>
                        </a:rPr>
                        <a:t>Holanda  </a:t>
                      </a:r>
                      <a:endParaRPr lang="fr-FR" sz="2000" dirty="0">
                        <a:effectLst/>
                      </a:endParaRPr>
                    </a:p>
                    <a:p>
                      <a:pPr algn="ctr">
                        <a:spcAft>
                          <a:spcPts val="0"/>
                        </a:spcAft>
                      </a:pPr>
                      <a:r>
                        <a:rPr lang="es-AR" sz="2000" dirty="0">
                          <a:effectLst/>
                        </a:rPr>
                        <a:t>1928</a:t>
                      </a:r>
                      <a:endParaRPr lang="fr-FR" sz="2000" dirty="0">
                        <a:effectLst/>
                        <a:latin typeface="Times New Roman"/>
                        <a:ea typeface="SimSun"/>
                        <a:cs typeface="Times New Roman"/>
                      </a:endParaRPr>
                    </a:p>
                  </a:txBody>
                  <a:tcPr marL="68580" marR="68580" marT="0" marB="0"/>
                </a:tc>
                <a:tc>
                  <a:txBody>
                    <a:bodyPr/>
                    <a:lstStyle/>
                    <a:p>
                      <a:pPr algn="ctr">
                        <a:spcAft>
                          <a:spcPts val="0"/>
                        </a:spcAft>
                      </a:pPr>
                      <a:endParaRPr lang="es-AR" sz="1200">
                        <a:solidFill>
                          <a:srgbClr val="333333"/>
                        </a:solidFill>
                        <a:effectLst/>
                        <a:latin typeface="Comic Sans MS"/>
                        <a:ea typeface="SimSun"/>
                        <a:cs typeface="Times New Roman"/>
                      </a:endParaRPr>
                    </a:p>
                  </a:txBody>
                  <a:tcPr marL="68580" marR="68580" marT="0" marB="0"/>
                </a:tc>
                <a:tc>
                  <a:txBody>
                    <a:bodyPr/>
                    <a:lstStyle/>
                    <a:p>
                      <a:pPr algn="ctr">
                        <a:spcAft>
                          <a:spcPts val="0"/>
                        </a:spcAft>
                      </a:pPr>
                      <a:r>
                        <a:rPr lang="es-AR" sz="1200">
                          <a:effectLst/>
                        </a:rPr>
                        <a:t> </a:t>
                      </a:r>
                      <a:endParaRPr lang="fr-FR" sz="1200">
                        <a:effectLst/>
                        <a:latin typeface="Times New Roman"/>
                        <a:ea typeface="SimSun"/>
                        <a:cs typeface="Times New Roman"/>
                      </a:endParaRPr>
                    </a:p>
                  </a:txBody>
                  <a:tcPr marL="68580" marR="68580" marT="0" marB="0"/>
                </a:tc>
              </a:tr>
              <a:tr h="1684987">
                <a:tc>
                  <a:txBody>
                    <a:bodyPr/>
                    <a:lstStyle/>
                    <a:p>
                      <a:pPr algn="ctr">
                        <a:spcAft>
                          <a:spcPts val="0"/>
                        </a:spcAft>
                      </a:pPr>
                      <a:endParaRPr lang="es-AR" sz="1000">
                        <a:solidFill>
                          <a:srgbClr val="333333"/>
                        </a:solidFill>
                        <a:effectLst/>
                        <a:latin typeface="Comic Sans MS"/>
                        <a:ea typeface="SimSun"/>
                        <a:cs typeface="Times New Roman"/>
                      </a:endParaRPr>
                    </a:p>
                  </a:txBody>
                  <a:tcPr marL="68580" marR="68580" marT="0" marB="0"/>
                </a:tc>
                <a:tc>
                  <a:txBody>
                    <a:bodyPr/>
                    <a:lstStyle/>
                    <a:p>
                      <a:pPr algn="ctr">
                        <a:spcAft>
                          <a:spcPts val="0"/>
                        </a:spcAft>
                      </a:pPr>
                      <a:r>
                        <a:rPr lang="es-AR" sz="1200">
                          <a:effectLst/>
                        </a:rPr>
                        <a:t> </a:t>
                      </a:r>
                      <a:endParaRPr lang="fr-FR" sz="1200">
                        <a:effectLst/>
                        <a:latin typeface="Times New Roman"/>
                        <a:ea typeface="SimSun"/>
                        <a:cs typeface="Times New Roman"/>
                      </a:endParaRPr>
                    </a:p>
                  </a:txBody>
                  <a:tcPr marL="68580" marR="68580" marT="0" marB="0"/>
                </a:tc>
                <a:tc>
                  <a:txBody>
                    <a:bodyPr/>
                    <a:lstStyle/>
                    <a:p>
                      <a:pPr algn="ctr">
                        <a:spcAft>
                          <a:spcPts val="0"/>
                        </a:spcAft>
                      </a:pPr>
                      <a:endParaRPr lang="es-AR" sz="1200">
                        <a:solidFill>
                          <a:srgbClr val="333333"/>
                        </a:solidFill>
                        <a:effectLst/>
                        <a:latin typeface="Comic Sans MS"/>
                        <a:ea typeface="SimSun"/>
                        <a:cs typeface="Times New Roman"/>
                      </a:endParaRPr>
                    </a:p>
                  </a:txBody>
                  <a:tcPr marL="68580" marR="68580" marT="0" marB="0"/>
                </a:tc>
                <a:tc>
                  <a:txBody>
                    <a:bodyPr/>
                    <a:lstStyle/>
                    <a:p>
                      <a:pPr algn="ctr">
                        <a:spcAft>
                          <a:spcPts val="0"/>
                        </a:spcAft>
                      </a:pPr>
                      <a:r>
                        <a:rPr lang="es-AR" sz="1200">
                          <a:effectLst/>
                        </a:rPr>
                        <a:t> </a:t>
                      </a:r>
                      <a:endParaRPr lang="fr-FR" sz="1200">
                        <a:effectLst/>
                        <a:latin typeface="Times New Roman"/>
                        <a:ea typeface="SimSun"/>
                        <a:cs typeface="Times New Roman"/>
                      </a:endParaRPr>
                    </a:p>
                  </a:txBody>
                  <a:tcPr marL="68580" marR="68580" marT="0" marB="0"/>
                </a:tc>
              </a:tr>
              <a:tr h="1684987">
                <a:tc>
                  <a:txBody>
                    <a:bodyPr/>
                    <a:lstStyle/>
                    <a:p>
                      <a:pPr algn="ctr">
                        <a:spcAft>
                          <a:spcPts val="0"/>
                        </a:spcAft>
                      </a:pPr>
                      <a:endParaRPr lang="es-AR" sz="1000">
                        <a:solidFill>
                          <a:srgbClr val="333333"/>
                        </a:solidFill>
                        <a:effectLst/>
                        <a:latin typeface="Comic Sans MS"/>
                        <a:ea typeface="SimSun"/>
                        <a:cs typeface="Times New Roman"/>
                      </a:endParaRPr>
                    </a:p>
                  </a:txBody>
                  <a:tcPr marL="68580" marR="68580" marT="0" marB="0"/>
                </a:tc>
                <a:tc>
                  <a:txBody>
                    <a:bodyPr/>
                    <a:lstStyle/>
                    <a:p>
                      <a:pPr algn="ctr">
                        <a:spcAft>
                          <a:spcPts val="0"/>
                        </a:spcAft>
                      </a:pPr>
                      <a:r>
                        <a:rPr lang="es-AR" sz="1200">
                          <a:effectLst/>
                        </a:rPr>
                        <a:t> </a:t>
                      </a:r>
                      <a:endParaRPr lang="fr-FR" sz="1200">
                        <a:effectLst/>
                        <a:latin typeface="Times New Roman"/>
                        <a:ea typeface="SimSun"/>
                        <a:cs typeface="Times New Roman"/>
                      </a:endParaRPr>
                    </a:p>
                  </a:txBody>
                  <a:tcPr marL="68580" marR="68580" marT="0" marB="0"/>
                </a:tc>
                <a:tc>
                  <a:txBody>
                    <a:bodyPr/>
                    <a:lstStyle/>
                    <a:p>
                      <a:pPr algn="ctr">
                        <a:spcAft>
                          <a:spcPts val="0"/>
                        </a:spcAft>
                      </a:pPr>
                      <a:endParaRPr lang="es-AR" sz="1200">
                        <a:solidFill>
                          <a:srgbClr val="333333"/>
                        </a:solidFill>
                        <a:effectLst/>
                        <a:latin typeface="Comic Sans MS"/>
                        <a:ea typeface="SimSun"/>
                        <a:cs typeface="Times New Roman"/>
                      </a:endParaRPr>
                    </a:p>
                  </a:txBody>
                  <a:tcPr marL="68580" marR="68580" marT="0" marB="0"/>
                </a:tc>
                <a:tc>
                  <a:txBody>
                    <a:bodyPr/>
                    <a:lstStyle/>
                    <a:p>
                      <a:pPr algn="ctr">
                        <a:spcAft>
                          <a:spcPts val="0"/>
                        </a:spcAft>
                      </a:pPr>
                      <a:r>
                        <a:rPr lang="es-AR" sz="1200">
                          <a:effectLst/>
                        </a:rPr>
                        <a:t> </a:t>
                      </a:r>
                      <a:endParaRPr lang="fr-FR" sz="1200">
                        <a:effectLst/>
                        <a:latin typeface="Times New Roman"/>
                        <a:ea typeface="SimSun"/>
                        <a:cs typeface="Times New Roman"/>
                      </a:endParaRPr>
                    </a:p>
                  </a:txBody>
                  <a:tcPr marL="68580" marR="68580" marT="0" marB="0"/>
                </a:tc>
              </a:tr>
              <a:tr h="1684987">
                <a:tc>
                  <a:txBody>
                    <a:bodyPr/>
                    <a:lstStyle/>
                    <a:p>
                      <a:pPr algn="ctr">
                        <a:spcAft>
                          <a:spcPts val="0"/>
                        </a:spcAft>
                      </a:pPr>
                      <a:endParaRPr lang="es-AR" sz="1200">
                        <a:solidFill>
                          <a:srgbClr val="333333"/>
                        </a:solidFill>
                        <a:effectLst/>
                        <a:latin typeface="Comic Sans MS"/>
                        <a:ea typeface="SimSun"/>
                        <a:cs typeface="Times New Roman"/>
                      </a:endParaRPr>
                    </a:p>
                  </a:txBody>
                  <a:tcPr marL="68580" marR="68580" marT="0" marB="0"/>
                </a:tc>
                <a:tc>
                  <a:txBody>
                    <a:bodyPr/>
                    <a:lstStyle/>
                    <a:p>
                      <a:pPr algn="ctr">
                        <a:spcAft>
                          <a:spcPts val="0"/>
                        </a:spcAft>
                      </a:pPr>
                      <a:r>
                        <a:rPr lang="es-AR" sz="1200">
                          <a:effectLst/>
                        </a:rPr>
                        <a:t> </a:t>
                      </a:r>
                      <a:endParaRPr lang="fr-FR" sz="1200">
                        <a:effectLst/>
                        <a:latin typeface="Times New Roman"/>
                        <a:ea typeface="SimSun"/>
                        <a:cs typeface="Times New Roman"/>
                      </a:endParaRPr>
                    </a:p>
                  </a:txBody>
                  <a:tcPr marL="68580" marR="68580" marT="0" marB="0"/>
                </a:tc>
                <a:tc>
                  <a:txBody>
                    <a:bodyPr/>
                    <a:lstStyle/>
                    <a:p>
                      <a:pPr algn="ctr">
                        <a:spcAft>
                          <a:spcPts val="0"/>
                        </a:spcAft>
                      </a:pPr>
                      <a:endParaRPr lang="es-AR" sz="1000">
                        <a:solidFill>
                          <a:srgbClr val="333333"/>
                        </a:solidFill>
                        <a:effectLst/>
                        <a:latin typeface="Comic Sans MS"/>
                        <a:ea typeface="SimSun"/>
                        <a:cs typeface="Times New Roman"/>
                      </a:endParaRPr>
                    </a:p>
                  </a:txBody>
                  <a:tcPr marL="68580" marR="68580" marT="0" marB="0"/>
                </a:tc>
                <a:tc>
                  <a:txBody>
                    <a:bodyPr/>
                    <a:lstStyle/>
                    <a:p>
                      <a:pPr algn="ctr">
                        <a:spcAft>
                          <a:spcPts val="0"/>
                        </a:spcAft>
                      </a:pPr>
                      <a:r>
                        <a:rPr lang="es-AR" sz="1200" dirty="0">
                          <a:effectLst/>
                        </a:rPr>
                        <a:t> </a:t>
                      </a:r>
                      <a:endParaRPr lang="fr-FR" sz="1200" dirty="0">
                        <a:effectLst/>
                        <a:latin typeface="Times New Roman"/>
                        <a:ea typeface="SimSun"/>
                        <a:cs typeface="Times New Roman"/>
                      </a:endParaRPr>
                    </a:p>
                  </a:txBody>
                  <a:tcPr marL="68580" marR="68580" marT="0" marB="0"/>
                </a:tc>
              </a:tr>
            </a:tbl>
          </a:graphicData>
        </a:graphic>
      </p:graphicFrame>
      <p:pic>
        <p:nvPicPr>
          <p:cNvPr id="2056" name="Picture 8" descr="Description: http://www.harveyabramsbooks.com/1928post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60648"/>
            <a:ext cx="863163" cy="1436304"/>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Description: http://www.sailing.org/images/galleries/1960_Olympic_Poster_40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9912" y="274293"/>
            <a:ext cx="986001" cy="142265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Description: http://olympic-museum.de/poster/poster1968_2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5032" y="1881289"/>
            <a:ext cx="14001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Description: http://www.mediastorehouse.com/image/poster_for_the_1936_winter_olympic_games_in_garmisch-partenkirchen_germany_1936_1226333.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43403" y="5263512"/>
            <a:ext cx="1181100" cy="14573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escription: http://www.mapsofworld.com/olympic-trivia/images/olympic-posters/atlanta1996.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6486" y="3464644"/>
            <a:ext cx="1619250" cy="16192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escription: http://www.sailing.org/images/galleries/1988_Official_Poster_400.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87124" y="1769194"/>
            <a:ext cx="1171575" cy="169545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Description: http://pinktentacle.com/images/10/kamekura_7_large.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46628" y="5229200"/>
            <a:ext cx="1257121" cy="1476103"/>
          </a:xfrm>
          <a:prstGeom prst="rect">
            <a:avLst/>
          </a:prstGeom>
          <a:noFill/>
          <a:extLst>
            <a:ext uri="{909E8E84-426E-40DD-AFC4-6F175D3DCCD1}">
              <a14:hiddenFill xmlns:a14="http://schemas.microsoft.com/office/drawing/2010/main">
                <a:solidFill>
                  <a:srgbClr val="FFFFFF"/>
                </a:solidFill>
              </a14:hiddenFill>
            </a:ext>
          </a:extLst>
        </p:spPr>
      </p:pic>
      <p:pic>
        <p:nvPicPr>
          <p:cNvPr id="2049" name="il_fi" descr="Description: http://www.visitbritainshop.com/ImageCache/Products/488.1.300.300.FFFFFF.0.jpe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91849" y="3448026"/>
            <a:ext cx="1618372" cy="163586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444208" y="1375513"/>
            <a:ext cx="2160240" cy="1200329"/>
          </a:xfrm>
          <a:prstGeom prst="rect">
            <a:avLst/>
          </a:prstGeom>
        </p:spPr>
        <p:txBody>
          <a:bodyPr wrap="square">
            <a:spAutoFit/>
          </a:bodyPr>
          <a:lstStyle/>
          <a:p>
            <a:r>
              <a:rPr lang="es-ES_tradnl" b="1" dirty="0" smtClean="0"/>
              <a:t>1   </a:t>
            </a:r>
            <a:r>
              <a:rPr lang="es-ES_tradnl" dirty="0"/>
              <a:t>Escribe el nombre de cada país </a:t>
            </a:r>
            <a:r>
              <a:rPr lang="es-ES_tradnl" dirty="0" smtClean="0"/>
              <a:t>y el año al lado </a:t>
            </a:r>
            <a:r>
              <a:rPr lang="es-ES_tradnl" dirty="0"/>
              <a:t>de los </a:t>
            </a:r>
            <a:r>
              <a:rPr lang="es-ES_tradnl" dirty="0" err="1" smtClean="0"/>
              <a:t>pósters</a:t>
            </a:r>
            <a:r>
              <a:rPr lang="es-ES_tradnl" dirty="0" smtClean="0"/>
              <a:t>.</a:t>
            </a:r>
            <a:endParaRPr lang="fr-FR" dirty="0"/>
          </a:p>
        </p:txBody>
      </p:sp>
      <p:sp>
        <p:nvSpPr>
          <p:cNvPr id="12" name="Rectangle 11"/>
          <p:cNvSpPr>
            <a:spLocks noChangeArrowheads="1"/>
          </p:cNvSpPr>
          <p:nvPr/>
        </p:nvSpPr>
        <p:spPr bwMode="auto">
          <a:xfrm>
            <a:off x="6407817" y="274293"/>
            <a:ext cx="256686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2800" b="1" i="0" u="none" strike="noStrike" cap="none" normalizeH="0" baseline="0" dirty="0" err="1" smtClean="0">
                <a:ln>
                  <a:noFill/>
                </a:ln>
                <a:solidFill>
                  <a:schemeClr val="tx1"/>
                </a:solidFill>
                <a:effectLst/>
                <a:ea typeface="SimSun" pitchFamily="2" charset="-122"/>
                <a:cs typeface="Times New Roman" pitchFamily="18" charset="0"/>
              </a:rPr>
              <a:t>Sedes</a:t>
            </a:r>
            <a:r>
              <a:rPr kumimoji="0" lang="en-GB" altLang="zh-CN" sz="2800" b="1" i="0" u="none" strike="noStrike" cap="none" normalizeH="0" baseline="0" dirty="0" smtClean="0">
                <a:ln>
                  <a:noFill/>
                </a:ln>
                <a:solidFill>
                  <a:schemeClr val="tx1"/>
                </a:solidFill>
                <a:effectLst/>
                <a:ea typeface="SimSun" pitchFamily="2" charset="-122"/>
                <a:cs typeface="Times New Roman" pitchFamily="18" charset="0"/>
              </a:rPr>
              <a:t> </a:t>
            </a:r>
            <a:r>
              <a:rPr kumimoji="0" lang="en-GB" altLang="zh-CN" sz="2800" b="1" i="0" u="none" strike="noStrike" cap="none" normalizeH="0" baseline="0" dirty="0" err="1" smtClean="0">
                <a:ln>
                  <a:noFill/>
                </a:ln>
                <a:solidFill>
                  <a:schemeClr val="tx1"/>
                </a:solidFill>
                <a:effectLst/>
                <a:ea typeface="SimSun" pitchFamily="2" charset="-122"/>
                <a:cs typeface="Times New Roman" pitchFamily="18" charset="0"/>
              </a:rPr>
              <a:t>olímpicas</a:t>
            </a:r>
            <a:endParaRPr kumimoji="0" lang="fr-FR" altLang="zh-CN" sz="700" b="1"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72233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74345"/>
            <a:ext cx="7128792" cy="5632311"/>
          </a:xfrm>
          <a:prstGeom prst="rect">
            <a:avLst/>
          </a:prstGeom>
        </p:spPr>
        <p:txBody>
          <a:bodyPr wrap="square">
            <a:spAutoFit/>
          </a:bodyPr>
          <a:lstStyle/>
          <a:p>
            <a:r>
              <a:rPr lang="es-ES_tradnl" sz="2400" b="1" dirty="0"/>
              <a:t>2 </a:t>
            </a:r>
            <a:r>
              <a:rPr lang="es-ES_tradnl" sz="2400" dirty="0"/>
              <a:t>Completa </a:t>
            </a:r>
            <a:r>
              <a:rPr lang="es-ES_tradnl" sz="2400" dirty="0" smtClean="0"/>
              <a:t>las frases:</a:t>
            </a:r>
            <a:endParaRPr lang="fr-FR" sz="2400" dirty="0"/>
          </a:p>
          <a:p>
            <a:r>
              <a:rPr lang="es-ES_tradnl" sz="2400" dirty="0"/>
              <a:t> </a:t>
            </a:r>
            <a:endParaRPr lang="fr-FR" sz="2400" dirty="0"/>
          </a:p>
          <a:p>
            <a:r>
              <a:rPr lang="es-ES_tradnl" sz="2400" dirty="0"/>
              <a:t>a) En mil novecientos sesenta y cuatro los Juegos Olímpicos se celebraron en…………………..</a:t>
            </a:r>
            <a:endParaRPr lang="fr-FR" sz="2400" dirty="0"/>
          </a:p>
          <a:p>
            <a:r>
              <a:rPr lang="es-ES_tradnl" sz="2400" dirty="0"/>
              <a:t> </a:t>
            </a:r>
            <a:endParaRPr lang="fr-FR" sz="2400" dirty="0"/>
          </a:p>
          <a:p>
            <a:r>
              <a:rPr lang="es-ES_tradnl" sz="2400" dirty="0"/>
              <a:t>b) Las primeras Olimpiadas de la historia fueron en …………....</a:t>
            </a:r>
            <a:endParaRPr lang="fr-FR" sz="2400" dirty="0"/>
          </a:p>
          <a:p>
            <a:r>
              <a:rPr lang="es-ES_tradnl" sz="2400" dirty="0"/>
              <a:t> </a:t>
            </a:r>
            <a:endParaRPr lang="fr-FR" sz="2400" dirty="0"/>
          </a:p>
          <a:p>
            <a:r>
              <a:rPr lang="es-ES_tradnl" sz="2400" dirty="0"/>
              <a:t>c) Hace veinte años, los Juegos Olímpicos se celebraron en </a:t>
            </a:r>
            <a:r>
              <a:rPr lang="es-ES_tradnl" sz="2400" dirty="0" smtClean="0"/>
              <a:t>………………</a:t>
            </a:r>
          </a:p>
          <a:p>
            <a:endParaRPr lang="es-ES_tradnl" sz="2400" dirty="0"/>
          </a:p>
          <a:p>
            <a:r>
              <a:rPr lang="es-ES_tradnl" sz="2400" dirty="0" smtClean="0"/>
              <a:t>d) Los próximos Juegos Olímpicos, de dos mil dieciséis tendrán lugar en……………</a:t>
            </a:r>
            <a:endParaRPr lang="fr-FR" sz="2400" dirty="0"/>
          </a:p>
          <a:p>
            <a:r>
              <a:rPr lang="es-ES_tradnl" sz="2400" dirty="0"/>
              <a:t> </a:t>
            </a:r>
            <a:endParaRPr lang="fr-FR" sz="2400" dirty="0"/>
          </a:p>
          <a:p>
            <a:r>
              <a:rPr lang="es-ES_tradnl" sz="2400" b="1" dirty="0"/>
              <a:t> </a:t>
            </a:r>
            <a:endParaRPr lang="fr-FR" sz="2400" dirty="0"/>
          </a:p>
        </p:txBody>
      </p:sp>
    </p:spTree>
    <p:extLst>
      <p:ext uri="{BB962C8B-B14F-4D97-AF65-F5344CB8AC3E}">
        <p14:creationId xmlns:p14="http://schemas.microsoft.com/office/powerpoint/2010/main" val="205899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descr="Description: C:\Users\cfisher\AppData\Local\Microsoft\Windows\Temporary Internet Files\Low\Content.IE5\8B2ZE993\MP90042230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445905"/>
            <a:ext cx="1251579" cy="18914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211750" y="65530"/>
            <a:ext cx="6678116"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altLang="zh-CN" sz="2800" b="1" i="0" u="none" strike="noStrike" cap="none" normalizeH="0" baseline="0" dirty="0" smtClean="0">
                <a:ln>
                  <a:noFill/>
                </a:ln>
                <a:solidFill>
                  <a:schemeClr val="tx1"/>
                </a:solidFill>
                <a:effectLst/>
                <a:ea typeface="SimSun" pitchFamily="2" charset="-122"/>
                <a:cs typeface="Times New Roman" pitchFamily="18" charset="0"/>
              </a:rPr>
              <a:t>Trabajos olímpicos</a:t>
            </a:r>
            <a:endParaRPr kumimoji="0" lang="fr-FR" altLang="zh-CN" sz="7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zh-CN" sz="2000" b="1" i="0" u="none" strike="noStrike" cap="none" normalizeH="0" baseline="0" dirty="0" smtClean="0">
                <a:ln>
                  <a:noFill/>
                </a:ln>
                <a:solidFill>
                  <a:schemeClr val="tx1"/>
                </a:solidFill>
                <a:effectLst/>
                <a:ea typeface="SimSun" pitchFamily="2" charset="-122"/>
                <a:cs typeface="Times New Roman" pitchFamily="18" charset="0"/>
              </a:rPr>
              <a:t>Lee estos anuncios de trabajo y completa los textos en inglés y en español..</a:t>
            </a:r>
            <a:endParaRPr kumimoji="0" lang="fr-FR" altLang="zh-CN"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rot="10446817" flipV="1">
            <a:off x="1561994" y="1017194"/>
            <a:ext cx="4965415" cy="2246769"/>
          </a:xfrm>
          <a:prstGeom prst="rect">
            <a:avLst/>
          </a:prstGeom>
          <a:solidFill>
            <a:srgbClr val="F8F8F8"/>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Me llamo Irene, ________ 21 años, ________ francés , inglés y español. Actualmente __________ Arquitectura Superior . Me haría mucha ilusión formar _________ de la _____________ de un acontecimiento tan importante dentro del ______________</a:t>
            </a:r>
            <a:r>
              <a:rPr kumimoji="0" lang="es-ES" altLang="zh-CN" sz="2000" b="0" i="0" u="none" strike="noStrike" cap="none" normalizeH="0" dirty="0" smtClean="0">
                <a:ln>
                  <a:noFill/>
                </a:ln>
                <a:solidFill>
                  <a:srgbClr val="000000"/>
                </a:solidFill>
                <a:effectLst/>
                <a:ea typeface="SimSun" pitchFamily="2" charset="-122"/>
                <a:cs typeface="Arial" pitchFamily="34" charset="0"/>
              </a:rPr>
              <a:t> ______  ______________</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a:t>
            </a:r>
            <a:endParaRPr kumimoji="0" lang="fr-FR" altLang="zh-CN" sz="2000" b="0" i="0" u="none" strike="noStrike" cap="none" normalizeH="0" baseline="0" dirty="0" smtClean="0">
              <a:ln>
                <a:noFill/>
              </a:ln>
              <a:solidFill>
                <a:schemeClr val="tx1"/>
              </a:solidFill>
              <a:effectLst/>
              <a:cs typeface="Arial" pitchFamily="34" charset="0"/>
            </a:endParaRPr>
          </a:p>
        </p:txBody>
      </p:sp>
      <p:sp>
        <p:nvSpPr>
          <p:cNvPr id="9" name="Rectangle 8"/>
          <p:cNvSpPr>
            <a:spLocks noChangeArrowheads="1"/>
          </p:cNvSpPr>
          <p:nvPr/>
        </p:nvSpPr>
        <p:spPr bwMode="auto">
          <a:xfrm rot="10800000" flipV="1">
            <a:off x="457056" y="3880792"/>
            <a:ext cx="7931367" cy="1323439"/>
          </a:xfrm>
          <a:prstGeom prst="rect">
            <a:avLst/>
          </a:prstGeom>
          <a:solidFill>
            <a:srgbClr val="F8F8F8"/>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___________Irene, I am 21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years</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old</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I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speak</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________ , English y _______. _____________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I’m</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studying</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higher</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level</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Architecture</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I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would</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be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very</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excited</a:t>
            </a:r>
            <a:r>
              <a:rPr kumimoji="0" lang="es-ES" altLang="zh-CN" sz="2000" b="0" i="0" u="none" strike="noStrike" cap="none" normalizeH="0" dirty="0" smtClean="0">
                <a:ln>
                  <a:noFill/>
                </a:ln>
                <a:solidFill>
                  <a:srgbClr val="000000"/>
                </a:solidFill>
                <a:effectLst/>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ea typeface="SimSun" pitchFamily="2" charset="-122"/>
                <a:cs typeface="Arial" pitchFamily="34" charset="0"/>
              </a:rPr>
              <a:t>to</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_________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part</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of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the</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organisation</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of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such</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an</a:t>
            </a:r>
            <a:r>
              <a:rPr kumimoji="0" lang="es-ES" altLang="zh-CN" sz="2000" b="0" i="0" u="none" strike="noStrike" cap="none" normalizeH="0" baseline="0" dirty="0" smtClean="0">
                <a:ln>
                  <a:noFill/>
                </a:ln>
                <a:solidFill>
                  <a:srgbClr val="000000"/>
                </a:solidFill>
                <a:effectLst/>
                <a:ea typeface="SimSun" pitchFamily="2" charset="-122"/>
                <a:cs typeface="Arial" pitchFamily="34" charset="0"/>
              </a:rPr>
              <a:t> _____________ ___________  </a:t>
            </a:r>
            <a:r>
              <a:rPr kumimoji="0" lang="es-ES" altLang="zh-CN" sz="2000" b="0" i="0" u="none" strike="noStrike" cap="none" normalizeH="0" baseline="0" dirty="0" err="1" smtClean="0">
                <a:ln>
                  <a:noFill/>
                </a:ln>
                <a:solidFill>
                  <a:srgbClr val="000000"/>
                </a:solidFill>
                <a:effectLst/>
                <a:ea typeface="SimSun" pitchFamily="2" charset="-122"/>
                <a:cs typeface="Arial" pitchFamily="34" charset="0"/>
              </a:rPr>
              <a:t>within</a:t>
            </a:r>
            <a:r>
              <a:rPr kumimoji="0" lang="es-ES" altLang="zh-CN" sz="2000" b="0" i="0" u="none" strike="noStrike" cap="none" normalizeH="0" dirty="0" smtClean="0">
                <a:ln>
                  <a:noFill/>
                </a:ln>
                <a:solidFill>
                  <a:srgbClr val="000000"/>
                </a:solidFill>
                <a:effectLst/>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ea typeface="SimSun" pitchFamily="2" charset="-122"/>
                <a:cs typeface="Arial" pitchFamily="34" charset="0"/>
              </a:rPr>
              <a:t>the</a:t>
            </a:r>
            <a:r>
              <a:rPr kumimoji="0" lang="es-ES" altLang="zh-CN" sz="2000" b="0" i="0" u="none" strike="noStrike" cap="none" normalizeH="0" dirty="0" smtClean="0">
                <a:ln>
                  <a:noFill/>
                </a:ln>
                <a:solidFill>
                  <a:srgbClr val="000000"/>
                </a:solidFill>
                <a:effectLst/>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ea typeface="SimSun" pitchFamily="2" charset="-122"/>
                <a:cs typeface="Arial" pitchFamily="34" charset="0"/>
              </a:rPr>
              <a:t>world</a:t>
            </a:r>
            <a:r>
              <a:rPr kumimoji="0" lang="es-ES" altLang="zh-CN" sz="2000" b="0" i="0" u="none" strike="noStrike" cap="none" normalizeH="0" dirty="0" smtClean="0">
                <a:ln>
                  <a:noFill/>
                </a:ln>
                <a:solidFill>
                  <a:srgbClr val="000000"/>
                </a:solidFill>
                <a:effectLst/>
                <a:ea typeface="SimSun" pitchFamily="2" charset="-122"/>
                <a:cs typeface="Arial" pitchFamily="34" charset="0"/>
              </a:rPr>
              <a:t> of </a:t>
            </a:r>
            <a:r>
              <a:rPr kumimoji="0" lang="es-ES" altLang="zh-CN" sz="2000" b="0" i="0" u="none" strike="noStrike" cap="none" normalizeH="0" dirty="0" err="1" smtClean="0">
                <a:ln>
                  <a:noFill/>
                </a:ln>
                <a:solidFill>
                  <a:srgbClr val="000000"/>
                </a:solidFill>
                <a:effectLst/>
                <a:ea typeface="SimSun" pitchFamily="2" charset="-122"/>
                <a:cs typeface="Arial" pitchFamily="34" charset="0"/>
              </a:rPr>
              <a:t>sport</a:t>
            </a:r>
            <a:r>
              <a:rPr kumimoji="0" lang="es-ES" altLang="zh-CN" sz="2000" b="0" i="0" u="none" strike="noStrike" cap="none" normalizeH="0" dirty="0" smtClean="0">
                <a:ln>
                  <a:noFill/>
                </a:ln>
                <a:solidFill>
                  <a:srgbClr val="000000"/>
                </a:solidFill>
                <a:effectLst/>
                <a:ea typeface="SimSun" pitchFamily="2" charset="-122"/>
                <a:cs typeface="Arial" pitchFamily="34" charset="0"/>
              </a:rPr>
              <a:t>.</a:t>
            </a:r>
            <a:endParaRPr kumimoji="0" lang="fr-FR" altLang="zh-CN" sz="2000" b="0" i="0" u="none" strike="noStrike" cap="none" normalizeH="0" baseline="0" dirty="0" smtClean="0">
              <a:ln>
                <a:noFill/>
              </a:ln>
              <a:solidFill>
                <a:schemeClr val="tx1"/>
              </a:solidFill>
              <a:effectLst/>
              <a:cs typeface="Arial" pitchFamily="34" charset="0"/>
            </a:endParaRPr>
          </a:p>
        </p:txBody>
      </p:sp>
      <p:sp>
        <p:nvSpPr>
          <p:cNvPr id="7" name="TextBox 6"/>
          <p:cNvSpPr txBox="1"/>
          <p:nvPr/>
        </p:nvSpPr>
        <p:spPr>
          <a:xfrm>
            <a:off x="467544" y="1445905"/>
            <a:ext cx="432048" cy="584775"/>
          </a:xfrm>
          <a:prstGeom prst="rect">
            <a:avLst/>
          </a:prstGeom>
          <a:noFill/>
        </p:spPr>
        <p:txBody>
          <a:bodyPr wrap="square" rtlCol="0">
            <a:spAutoFit/>
          </a:bodyPr>
          <a:lstStyle/>
          <a:p>
            <a:r>
              <a:rPr lang="en-GB" sz="3200" b="1" dirty="0" smtClean="0"/>
              <a:t>1</a:t>
            </a:r>
            <a:endParaRPr lang="fr-FR" sz="3200" b="1" dirty="0"/>
          </a:p>
        </p:txBody>
      </p:sp>
      <p:sp>
        <p:nvSpPr>
          <p:cNvPr id="8" name="TextBox 7"/>
          <p:cNvSpPr txBox="1"/>
          <p:nvPr/>
        </p:nvSpPr>
        <p:spPr>
          <a:xfrm>
            <a:off x="7812360" y="6021287"/>
            <a:ext cx="1656183" cy="584775"/>
          </a:xfrm>
          <a:prstGeom prst="rect">
            <a:avLst/>
          </a:prstGeom>
          <a:noFill/>
        </p:spPr>
        <p:txBody>
          <a:bodyPr wrap="square" rtlCol="0">
            <a:spAutoFit/>
          </a:bodyPr>
          <a:lstStyle/>
          <a:p>
            <a:r>
              <a:rPr lang="en-GB" sz="3200" b="1" dirty="0" smtClean="0"/>
              <a:t>/15</a:t>
            </a:r>
            <a:endParaRPr lang="fr-FR" sz="3200" b="1" dirty="0"/>
          </a:p>
        </p:txBody>
      </p:sp>
    </p:spTree>
    <p:extLst>
      <p:ext uri="{BB962C8B-B14F-4D97-AF65-F5344CB8AC3E}">
        <p14:creationId xmlns:p14="http://schemas.microsoft.com/office/powerpoint/2010/main" val="3872236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382" y="260648"/>
            <a:ext cx="1766354" cy="15841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Rectangle 2"/>
          <p:cNvSpPr>
            <a:spLocks noChangeArrowheads="1"/>
          </p:cNvSpPr>
          <p:nvPr/>
        </p:nvSpPr>
        <p:spPr bwMode="auto">
          <a:xfrm rot="10582801" flipV="1">
            <a:off x="2452082" y="237638"/>
            <a:ext cx="6222900" cy="3447098"/>
          </a:xfrm>
          <a:prstGeom prst="rect">
            <a:avLst/>
          </a:prstGeom>
          <a:solidFill>
            <a:srgbClr val="F8F8F8"/>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Hola, ___  _________trabajar este verano 2012 en Londres en los ___________ ___________. Sería una oportunidad _____</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__________</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para mejorar mi inglés y tener una gran _____________, conocer a _________ personas y muchas culturas. _____ extrovertida, __________, responsable, ________ un nivel de _________ medio-alto, _____ aún tengo ese miedo para hablarlo. Me adapto a cualquier trabajo y aprendo __________, ________ experiencia en el sector de restauración, comercial y periodismo.</a:t>
            </a:r>
            <a:endParaRPr kumimoji="0" lang="fr-FR"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Box 3"/>
          <p:cNvSpPr txBox="1"/>
          <p:nvPr/>
        </p:nvSpPr>
        <p:spPr>
          <a:xfrm>
            <a:off x="229429" y="260648"/>
            <a:ext cx="432048" cy="584775"/>
          </a:xfrm>
          <a:prstGeom prst="rect">
            <a:avLst/>
          </a:prstGeom>
          <a:noFill/>
        </p:spPr>
        <p:txBody>
          <a:bodyPr wrap="square" rtlCol="0">
            <a:spAutoFit/>
          </a:bodyPr>
          <a:lstStyle/>
          <a:p>
            <a:r>
              <a:rPr lang="en-GB" sz="3200" b="1" dirty="0" smtClean="0"/>
              <a:t>2</a:t>
            </a:r>
            <a:endParaRPr lang="fr-FR" sz="3200" b="1" dirty="0"/>
          </a:p>
        </p:txBody>
      </p:sp>
      <p:sp>
        <p:nvSpPr>
          <p:cNvPr id="5" name="Rectangle 4"/>
          <p:cNvSpPr>
            <a:spLocks noChangeArrowheads="1"/>
          </p:cNvSpPr>
          <p:nvPr/>
        </p:nvSpPr>
        <p:spPr bwMode="auto">
          <a:xfrm rot="10800000" flipV="1">
            <a:off x="286599" y="3975782"/>
            <a:ext cx="8649932" cy="2523768"/>
          </a:xfrm>
          <a:prstGeom prst="rect">
            <a:avLst/>
          </a:prstGeom>
          <a:solidFill>
            <a:srgbClr val="F8F8F8"/>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_________, I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would</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like</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to</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work</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this</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_________ 2012 in London at</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the</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Olympic</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Games</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It</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would</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be a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very</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good</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opportunity</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to</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________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my</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English and _________ a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great</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experience</a:t>
            </a:r>
            <a:r>
              <a:rPr lang="es-ES" altLang="zh-CN" sz="2000" dirty="0" smtClean="0">
                <a:solidFill>
                  <a:srgbClr val="000000"/>
                </a:solidFill>
                <a:latin typeface="Arial" pitchFamily="34" charset="0"/>
                <a:ea typeface="SimSun" pitchFamily="2" charset="-122"/>
                <a:cs typeface="Arial" pitchFamily="34" charset="0"/>
              </a:rPr>
              <a:t>, </a:t>
            </a:r>
            <a:r>
              <a:rPr lang="es-ES" altLang="zh-CN" sz="2000" dirty="0" err="1" smtClean="0">
                <a:solidFill>
                  <a:srgbClr val="000000"/>
                </a:solidFill>
                <a:latin typeface="Arial" pitchFamily="34" charset="0"/>
                <a:ea typeface="SimSun" pitchFamily="2" charset="-122"/>
                <a:cs typeface="Arial" pitchFamily="34" charset="0"/>
              </a:rPr>
              <a:t>to</a:t>
            </a:r>
            <a:r>
              <a:rPr lang="es-ES" altLang="zh-CN" sz="2000" dirty="0" smtClean="0">
                <a:solidFill>
                  <a:srgbClr val="000000"/>
                </a:solidFill>
                <a:latin typeface="Arial" pitchFamily="34" charset="0"/>
                <a:ea typeface="SimSun" pitchFamily="2" charset="-122"/>
                <a:cs typeface="Arial" pitchFamily="34" charset="0"/>
              </a:rPr>
              <a:t> _________ </a:t>
            </a:r>
            <a:r>
              <a:rPr lang="es-ES" altLang="zh-CN" sz="2000" dirty="0" err="1" smtClean="0">
                <a:solidFill>
                  <a:srgbClr val="000000"/>
                </a:solidFill>
                <a:latin typeface="Arial" pitchFamily="34" charset="0"/>
                <a:ea typeface="SimSun" pitchFamily="2" charset="-122"/>
                <a:cs typeface="Arial" pitchFamily="34" charset="0"/>
              </a:rPr>
              <a:t>many</a:t>
            </a:r>
            <a:r>
              <a:rPr lang="es-ES" altLang="zh-CN" sz="2000" dirty="0" smtClean="0">
                <a:solidFill>
                  <a:srgbClr val="000000"/>
                </a:solidFill>
                <a:latin typeface="Arial" pitchFamily="34" charset="0"/>
                <a:ea typeface="SimSun" pitchFamily="2" charset="-122"/>
                <a:cs typeface="Arial" pitchFamily="34" charset="0"/>
              </a:rPr>
              <a:t> </a:t>
            </a:r>
            <a:r>
              <a:rPr lang="es-ES" altLang="zh-CN" sz="2000" dirty="0" err="1" smtClean="0">
                <a:solidFill>
                  <a:srgbClr val="000000"/>
                </a:solidFill>
                <a:latin typeface="Arial" pitchFamily="34" charset="0"/>
                <a:ea typeface="SimSun" pitchFamily="2" charset="-122"/>
                <a:cs typeface="Arial" pitchFamily="34" charset="0"/>
              </a:rPr>
              <a:t>people</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y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many</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__________. I am ___________, sociable, _________, I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have</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mid-high</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level</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of English,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but</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I  _______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have</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that</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fear</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of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speaking</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I </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________  __________</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to</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any</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dirty="0" err="1" smtClean="0">
                <a:ln>
                  <a:noFill/>
                </a:ln>
                <a:solidFill>
                  <a:srgbClr val="000000"/>
                </a:solidFill>
                <a:effectLst/>
                <a:latin typeface="Arial" pitchFamily="34" charset="0"/>
                <a:ea typeface="SimSun" pitchFamily="2" charset="-122"/>
                <a:cs typeface="Arial" pitchFamily="34" charset="0"/>
              </a:rPr>
              <a:t>job</a:t>
            </a:r>
            <a:r>
              <a:rPr kumimoji="0" lang="es-ES" altLang="zh-CN" sz="2000" b="0" i="0" u="none" strike="noStrike" cap="none" normalizeH="0" dirty="0" smtClean="0">
                <a:ln>
                  <a:noFill/>
                </a:ln>
                <a:solidFill>
                  <a:srgbClr val="000000"/>
                </a:solidFill>
                <a:effectLst/>
                <a:latin typeface="Arial" pitchFamily="34" charset="0"/>
                <a:ea typeface="SimSun" pitchFamily="2" charset="-122"/>
                <a:cs typeface="Arial" pitchFamily="34" charset="0"/>
              </a:rPr>
              <a:t> and</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I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learn</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quickly</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I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have</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experiencia </a:t>
            </a:r>
            <a:r>
              <a:rPr lang="es-ES" altLang="zh-CN" sz="2000" dirty="0" smtClean="0">
                <a:solidFill>
                  <a:srgbClr val="000000"/>
                </a:solidFill>
                <a:latin typeface="Arial" pitchFamily="34" charset="0"/>
                <a:ea typeface="SimSun" pitchFamily="2" charset="-122"/>
                <a:cs typeface="Arial" pitchFamily="34" charset="0"/>
              </a:rPr>
              <a:t>in </a:t>
            </a:r>
            <a:r>
              <a:rPr lang="es-ES" altLang="zh-CN" sz="2000" dirty="0" err="1" smtClean="0">
                <a:solidFill>
                  <a:srgbClr val="000000"/>
                </a:solidFill>
                <a:latin typeface="Arial" pitchFamily="34" charset="0"/>
                <a:ea typeface="SimSun" pitchFamily="2" charset="-122"/>
                <a:cs typeface="Arial" pitchFamily="34" charset="0"/>
              </a:rPr>
              <a:t>the</a:t>
            </a:r>
            <a:r>
              <a:rPr lang="es-ES" altLang="zh-CN" sz="2000" dirty="0" smtClean="0">
                <a:solidFill>
                  <a:srgbClr val="000000"/>
                </a:solidFill>
                <a:latin typeface="Arial" pitchFamily="34" charset="0"/>
                <a:ea typeface="SimSun" pitchFamily="2" charset="-122"/>
                <a:cs typeface="Arial" pitchFamily="34" charset="0"/>
              </a:rPr>
              <a:t> </a:t>
            </a:r>
            <a:r>
              <a:rPr lang="es-ES" altLang="zh-CN" sz="2000" dirty="0" err="1" smtClean="0">
                <a:solidFill>
                  <a:srgbClr val="000000"/>
                </a:solidFill>
                <a:latin typeface="Arial" pitchFamily="34" charset="0"/>
                <a:ea typeface="SimSun" pitchFamily="2" charset="-122"/>
                <a:cs typeface="Arial" pitchFamily="34" charset="0"/>
              </a:rPr>
              <a:t>sectors</a:t>
            </a:r>
            <a:r>
              <a:rPr lang="es-ES" altLang="zh-CN" sz="2000" dirty="0" smtClean="0">
                <a:solidFill>
                  <a:srgbClr val="000000"/>
                </a:solidFill>
                <a:latin typeface="Arial" pitchFamily="34" charset="0"/>
                <a:ea typeface="SimSun" pitchFamily="2" charset="-122"/>
                <a:cs typeface="Arial" pitchFamily="34" charset="0"/>
              </a:rPr>
              <a:t> of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renovation</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__________ and </a:t>
            </a:r>
            <a:r>
              <a:rPr kumimoji="0" lang="es-ES" altLang="zh-CN" sz="20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journalism</a:t>
            </a:r>
            <a:r>
              <a:rPr kumimoji="0" lang="es-ES" altLang="zh-CN" sz="20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a:t>
            </a:r>
            <a:endParaRPr kumimoji="0" lang="fr-FR" altLang="zh-C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7812360" y="6021287"/>
            <a:ext cx="1656183" cy="584775"/>
          </a:xfrm>
          <a:prstGeom prst="rect">
            <a:avLst/>
          </a:prstGeom>
          <a:noFill/>
        </p:spPr>
        <p:txBody>
          <a:bodyPr wrap="square" rtlCol="0">
            <a:spAutoFit/>
          </a:bodyPr>
          <a:lstStyle/>
          <a:p>
            <a:r>
              <a:rPr lang="en-GB" sz="3200" b="1" dirty="0" smtClean="0"/>
              <a:t>/27</a:t>
            </a:r>
            <a:endParaRPr lang="fr-FR" sz="3200" b="1" dirty="0"/>
          </a:p>
        </p:txBody>
      </p:sp>
    </p:spTree>
    <p:extLst>
      <p:ext uri="{BB962C8B-B14F-4D97-AF65-F5344CB8AC3E}">
        <p14:creationId xmlns:p14="http://schemas.microsoft.com/office/powerpoint/2010/main" val="1053487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4"/>
          <p:cNvSpPr txBox="1">
            <a:spLocks noChangeArrowheads="1"/>
          </p:cNvSpPr>
          <p:nvPr/>
        </p:nvSpPr>
        <p:spPr bwMode="auto">
          <a:xfrm>
            <a:off x="272542" y="764704"/>
            <a:ext cx="5113387" cy="295232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r>
              <a:rPr lang="es-AR" dirty="0">
                <a:effectLst/>
                <a:ea typeface="Times New Roman"/>
              </a:rPr>
              <a:t>SAN JUAN -- El puertorriqueño Javier </a:t>
            </a:r>
            <a:r>
              <a:rPr lang="es-AR" dirty="0" err="1">
                <a:effectLst/>
                <a:ea typeface="Times New Roman"/>
              </a:rPr>
              <a:t>Culson</a:t>
            </a:r>
            <a:r>
              <a:rPr lang="es-AR" dirty="0">
                <a:effectLst/>
                <a:ea typeface="Times New Roman"/>
              </a:rPr>
              <a:t> dice que tiene mayor confianza de ganar la medalla de oro en los Juegos Olímpicos de Londres 2012 después de ganar dos veces como subcampeón mundial en los 400 metros con vallas </a:t>
            </a:r>
            <a:r>
              <a:rPr lang="es-AR" dirty="0" smtClean="0">
                <a:effectLst/>
                <a:ea typeface="Times New Roman"/>
              </a:rPr>
              <a:t>en </a:t>
            </a:r>
            <a:r>
              <a:rPr lang="es-AR" dirty="0">
                <a:effectLst/>
                <a:ea typeface="Times New Roman"/>
              </a:rPr>
              <a:t>la reciente </a:t>
            </a:r>
            <a:r>
              <a:rPr lang="es-AR" dirty="0" smtClean="0">
                <a:effectLst/>
                <a:ea typeface="Times New Roman"/>
              </a:rPr>
              <a:t>carrera </a:t>
            </a:r>
            <a:r>
              <a:rPr lang="es-AR" dirty="0">
                <a:effectLst/>
                <a:ea typeface="Times New Roman"/>
              </a:rPr>
              <a:t>en </a:t>
            </a:r>
            <a:r>
              <a:rPr lang="es-AR" dirty="0" err="1">
                <a:effectLst/>
                <a:ea typeface="Times New Roman"/>
              </a:rPr>
              <a:t>Daegou</a:t>
            </a:r>
            <a:r>
              <a:rPr lang="es-AR" dirty="0">
                <a:effectLst/>
                <a:ea typeface="Times New Roman"/>
              </a:rPr>
              <a:t>, Corea del Sur.</a:t>
            </a:r>
            <a:endParaRPr lang="fr-FR" sz="1600" dirty="0">
              <a:effectLst/>
              <a:ea typeface="Times New Roman"/>
            </a:endParaRPr>
          </a:p>
          <a:p>
            <a:r>
              <a:rPr lang="es-AR" dirty="0">
                <a:effectLst/>
                <a:ea typeface="Times New Roman"/>
              </a:rPr>
              <a:t>El atleta fue el único corredor entre los ocho competidores en ganar dos veces una medalla en la prueba </a:t>
            </a:r>
            <a:r>
              <a:rPr lang="es-AR" dirty="0" smtClean="0">
                <a:effectLst/>
                <a:ea typeface="Times New Roman"/>
              </a:rPr>
              <a:t>ya que </a:t>
            </a:r>
            <a:r>
              <a:rPr lang="es-AR" dirty="0">
                <a:effectLst/>
                <a:ea typeface="Times New Roman"/>
              </a:rPr>
              <a:t>en el Mundial de Berlín 2009 </a:t>
            </a:r>
            <a:r>
              <a:rPr lang="es-AR" dirty="0" smtClean="0">
                <a:effectLst/>
                <a:ea typeface="Times New Roman"/>
              </a:rPr>
              <a:t>consiguió </a:t>
            </a:r>
            <a:r>
              <a:rPr lang="es-AR" dirty="0">
                <a:effectLst/>
                <a:ea typeface="Times New Roman"/>
              </a:rPr>
              <a:t>también la presa plateada.</a:t>
            </a:r>
            <a:endParaRPr lang="fr-FR" sz="1600" dirty="0">
              <a:effectLst/>
              <a:ea typeface="Times New Roman"/>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476672"/>
            <a:ext cx="2928653"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a:spLocks noChangeArrowheads="1"/>
          </p:cNvSpPr>
          <p:nvPr/>
        </p:nvSpPr>
        <p:spPr bwMode="auto">
          <a:xfrm>
            <a:off x="272542" y="3789040"/>
            <a:ext cx="867645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1" fontAlgn="base" latinLnBrk="0" hangingPunct="1">
              <a:lnSpc>
                <a:spcPct val="100000"/>
              </a:lnSpc>
              <a:spcBef>
                <a:spcPct val="0"/>
              </a:spcBef>
              <a:spcAft>
                <a:spcPct val="0"/>
              </a:spcAft>
              <a:buClrTx/>
              <a:buSzTx/>
              <a:tabLst/>
            </a:pPr>
            <a:r>
              <a:rPr kumimoji="0" lang="es-ES_tradnl" altLang="zh-CN" sz="2000" b="0" i="0" u="none" strike="noStrike" cap="none" normalizeH="0" baseline="0" dirty="0" err="1" smtClean="0">
                <a:ln>
                  <a:noFill/>
                </a:ln>
                <a:solidFill>
                  <a:schemeClr val="tx1"/>
                </a:solidFill>
                <a:effectLst/>
                <a:ea typeface="SimSun" pitchFamily="2" charset="-122"/>
                <a:cs typeface="Calibri" pitchFamily="34" charset="0"/>
              </a:rPr>
              <a:t>Read</a:t>
            </a:r>
            <a:r>
              <a:rPr kumimoji="0" lang="es-ES_tradnl" altLang="zh-CN" sz="2000" b="0" i="0" u="none" strike="noStrike" cap="none" normalizeH="0" baseline="0" dirty="0" smtClean="0">
                <a:ln>
                  <a:noFill/>
                </a:ln>
                <a:solidFill>
                  <a:schemeClr val="tx1"/>
                </a:solidFill>
                <a:effectLst/>
                <a:ea typeface="SimSun" pitchFamily="2" charset="-122"/>
                <a:cs typeface="Calibri" pitchFamily="34" charset="0"/>
              </a:rPr>
              <a:t> </a:t>
            </a:r>
            <a:r>
              <a:rPr kumimoji="0" lang="es-ES_tradnl" altLang="zh-CN" sz="2000" b="0" i="0" u="none" strike="noStrike" cap="none" normalizeH="0" baseline="0" dirty="0" err="1" smtClean="0">
                <a:ln>
                  <a:noFill/>
                </a:ln>
                <a:solidFill>
                  <a:schemeClr val="tx1"/>
                </a:solidFill>
                <a:effectLst/>
                <a:ea typeface="SimSun" pitchFamily="2" charset="-122"/>
                <a:cs typeface="Calibri" pitchFamily="34" charset="0"/>
              </a:rPr>
              <a:t>the</a:t>
            </a:r>
            <a:r>
              <a:rPr kumimoji="0" lang="es-ES_tradnl" altLang="zh-CN" sz="2000" b="0" i="0" u="none" strike="noStrike" cap="none" normalizeH="0" baseline="0" dirty="0" smtClean="0">
                <a:ln>
                  <a:noFill/>
                </a:ln>
                <a:solidFill>
                  <a:schemeClr val="tx1"/>
                </a:solidFill>
                <a:effectLst/>
                <a:ea typeface="SimSun" pitchFamily="2" charset="-122"/>
                <a:cs typeface="Calibri" pitchFamily="34" charset="0"/>
              </a:rPr>
              <a:t> </a:t>
            </a:r>
            <a:r>
              <a:rPr kumimoji="0" lang="es-ES_tradnl" altLang="zh-CN" sz="2000" b="0" i="0" u="none" strike="noStrike" cap="none" normalizeH="0" baseline="0" dirty="0" err="1" smtClean="0">
                <a:ln>
                  <a:noFill/>
                </a:ln>
                <a:solidFill>
                  <a:schemeClr val="tx1"/>
                </a:solidFill>
                <a:effectLst/>
                <a:ea typeface="SimSun" pitchFamily="2" charset="-122"/>
                <a:cs typeface="Calibri" pitchFamily="34" charset="0"/>
              </a:rPr>
              <a:t>article</a:t>
            </a:r>
            <a:r>
              <a:rPr kumimoji="0" lang="es-ES_tradnl" altLang="zh-CN" sz="2000" b="0" i="0" u="none" strike="noStrike" cap="none" normalizeH="0" dirty="0" smtClean="0">
                <a:ln>
                  <a:noFill/>
                </a:ln>
                <a:solidFill>
                  <a:schemeClr val="tx1"/>
                </a:solidFill>
                <a:effectLst/>
                <a:ea typeface="SimSun" pitchFamily="2" charset="-122"/>
                <a:cs typeface="Calibri" pitchFamily="34" charset="0"/>
              </a:rPr>
              <a:t> </a:t>
            </a:r>
            <a:r>
              <a:rPr kumimoji="0" lang="es-ES_tradnl" altLang="zh-CN" sz="2000" b="0" i="0" u="none" strike="noStrike" cap="none" normalizeH="0" dirty="0" err="1" smtClean="0">
                <a:ln>
                  <a:noFill/>
                </a:ln>
                <a:solidFill>
                  <a:schemeClr val="tx1"/>
                </a:solidFill>
                <a:effectLst/>
                <a:ea typeface="SimSun" pitchFamily="2" charset="-122"/>
                <a:cs typeface="Calibri" pitchFamily="34" charset="0"/>
              </a:rPr>
              <a:t>above</a:t>
            </a:r>
            <a:r>
              <a:rPr kumimoji="0" lang="es-ES_tradnl" altLang="zh-CN" sz="2000" b="0" i="0" u="none" strike="noStrike" cap="none" normalizeH="0" dirty="0" smtClean="0">
                <a:ln>
                  <a:noFill/>
                </a:ln>
                <a:solidFill>
                  <a:schemeClr val="tx1"/>
                </a:solidFill>
                <a:effectLst/>
                <a:ea typeface="SimSun" pitchFamily="2" charset="-122"/>
                <a:cs typeface="Calibri" pitchFamily="34" charset="0"/>
              </a:rPr>
              <a:t> and </a:t>
            </a:r>
            <a:r>
              <a:rPr kumimoji="0" lang="es-ES_tradnl" altLang="zh-CN" sz="2000" b="0" i="0" u="none" strike="noStrike" cap="none" normalizeH="0" dirty="0" err="1" smtClean="0">
                <a:ln>
                  <a:noFill/>
                </a:ln>
                <a:solidFill>
                  <a:schemeClr val="tx1"/>
                </a:solidFill>
                <a:effectLst/>
                <a:ea typeface="SimSun" pitchFamily="2" charset="-122"/>
                <a:cs typeface="Calibri" pitchFamily="34" charset="0"/>
              </a:rPr>
              <a:t>answer</a:t>
            </a:r>
            <a:r>
              <a:rPr kumimoji="0" lang="es-ES_tradnl" altLang="zh-CN" sz="2000" b="0" i="0" u="none" strike="noStrike" cap="none" normalizeH="0" dirty="0" smtClean="0">
                <a:ln>
                  <a:noFill/>
                </a:ln>
                <a:solidFill>
                  <a:schemeClr val="tx1"/>
                </a:solidFill>
                <a:effectLst/>
                <a:ea typeface="SimSun" pitchFamily="2" charset="-122"/>
                <a:cs typeface="Calibri" pitchFamily="34" charset="0"/>
              </a:rPr>
              <a:t> in English</a:t>
            </a:r>
            <a:r>
              <a:rPr kumimoji="0" lang="es-ES_tradnl" altLang="zh-CN" sz="2000" b="0" i="0" u="none" strike="noStrike" cap="none" normalizeH="0" baseline="0" dirty="0" smtClean="0">
                <a:ln>
                  <a:noFill/>
                </a:ln>
                <a:solidFill>
                  <a:schemeClr val="tx1"/>
                </a:solidFill>
                <a:effectLst/>
                <a:ea typeface="SimSun" pitchFamily="2" charset="-122"/>
                <a:cs typeface="Calibri" pitchFamily="34" charset="0"/>
              </a:rPr>
              <a:t>:</a:t>
            </a:r>
            <a:endParaRPr kumimoji="0" lang="fr-FR" altLang="zh-CN" sz="20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altLang="zh-CN" sz="2000" b="0" i="0" u="none" strike="noStrike" cap="none" normalizeH="0" baseline="0" dirty="0" smtClean="0">
                <a:ln>
                  <a:noFill/>
                </a:ln>
                <a:solidFill>
                  <a:schemeClr val="tx1"/>
                </a:solidFill>
                <a:effectLst/>
                <a:ea typeface="SimSun" pitchFamily="2" charset="-122"/>
                <a:cs typeface="Calibri" pitchFamily="34" charset="0"/>
              </a:rPr>
              <a:t>What sport does Javier compete in? …………………………………….</a:t>
            </a:r>
            <a:endParaRPr kumimoji="0" lang="fr-FR" altLang="zh-CN" sz="20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altLang="zh-CN" sz="2000" b="0" i="0" u="none" strike="noStrike" cap="none" normalizeH="0" baseline="0" dirty="0" smtClean="0">
                <a:ln>
                  <a:noFill/>
                </a:ln>
                <a:solidFill>
                  <a:schemeClr val="tx1"/>
                </a:solidFill>
                <a:effectLst/>
                <a:ea typeface="SimSun" pitchFamily="2" charset="-122"/>
                <a:cs typeface="Calibri" pitchFamily="34" charset="0"/>
              </a:rPr>
              <a:t>Where did he recently compete? ………………………………</a:t>
            </a:r>
            <a:endParaRPr kumimoji="0" lang="fr-FR" altLang="zh-CN" sz="20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altLang="zh-CN" sz="2000" b="0" i="0" u="none" strike="noStrike" cap="none" normalizeH="0" baseline="0" dirty="0" smtClean="0">
                <a:ln>
                  <a:noFill/>
                </a:ln>
                <a:solidFill>
                  <a:schemeClr val="tx1"/>
                </a:solidFill>
                <a:effectLst/>
                <a:ea typeface="SimSun" pitchFamily="2" charset="-122"/>
                <a:cs typeface="Calibri" pitchFamily="34" charset="0"/>
              </a:rPr>
              <a:t>Has he won a gold medal before? .................................</a:t>
            </a:r>
            <a:endParaRPr kumimoji="0" lang="fr-FR" altLang="zh-CN" sz="2000" b="0" i="0" u="none" strike="noStrike" cap="none" normalizeH="0" baseline="0" dirty="0" smtClean="0">
              <a:ln>
                <a:noFill/>
              </a:ln>
              <a:solidFill>
                <a:schemeClr val="tx1"/>
              </a:solidFill>
              <a:effectLst/>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GB" altLang="zh-CN" sz="2000" b="0" i="0" u="none" strike="noStrike" cap="none" normalizeH="0" baseline="0" dirty="0" smtClean="0">
                <a:ln>
                  <a:noFill/>
                </a:ln>
                <a:solidFill>
                  <a:schemeClr val="tx1"/>
                </a:solidFill>
                <a:effectLst/>
                <a:ea typeface="SimSun" pitchFamily="2" charset="-122"/>
                <a:cs typeface="Calibri" pitchFamily="34" charset="0"/>
              </a:rPr>
              <a:t>How many runners </a:t>
            </a:r>
            <a:r>
              <a:rPr kumimoji="0" lang="en-GB" altLang="zh-CN" sz="2000" b="0" i="0" u="none" strike="noStrike" cap="none" normalizeH="0" baseline="0" dirty="0" smtClean="0">
                <a:ln>
                  <a:noFill/>
                </a:ln>
                <a:solidFill>
                  <a:schemeClr val="tx1"/>
                </a:solidFill>
                <a:effectLst/>
                <a:ea typeface="SimSun" pitchFamily="2" charset="-122"/>
                <a:cs typeface="Calibri" pitchFamily="34" charset="0"/>
              </a:rPr>
              <a:t>were </a:t>
            </a:r>
            <a:r>
              <a:rPr kumimoji="0" lang="en-GB" altLang="zh-CN" sz="2000" b="0" i="0" u="none" strike="noStrike" cap="none" normalizeH="0" baseline="0" dirty="0" smtClean="0">
                <a:ln>
                  <a:noFill/>
                </a:ln>
                <a:solidFill>
                  <a:schemeClr val="tx1"/>
                </a:solidFill>
                <a:effectLst/>
                <a:ea typeface="SimSun" pitchFamily="2" charset="-122"/>
                <a:cs typeface="Calibri" pitchFamily="34" charset="0"/>
              </a:rPr>
              <a:t>competing apart from Javier? </a:t>
            </a:r>
            <a:endParaRPr kumimoji="0" lang="en-GB" altLang="zh-CN" sz="2000" b="0" i="0" u="none" strike="noStrike" cap="none" normalizeH="0" baseline="0" dirty="0" smtClean="0">
              <a:ln>
                <a:noFill/>
              </a:ln>
              <a:solidFill>
                <a:schemeClr val="tx1"/>
              </a:solidFill>
              <a:effectLst/>
              <a:ea typeface="SimSun" pitchFamily="2" charset="-122"/>
              <a:cs typeface="Calibri"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lang="en-GB" altLang="zh-CN" sz="2000" dirty="0" smtClean="0">
                <a:ea typeface="SimSun" pitchFamily="2" charset="-122"/>
                <a:cs typeface="Calibri" pitchFamily="34" charset="0"/>
              </a:rPr>
              <a:t>What medal did he win in Berlin in 2009? …………………………………….</a:t>
            </a:r>
            <a:endParaRPr kumimoji="0" lang="fr-FR" altLang="zh-CN" sz="2000" b="0" i="0" u="none" strike="noStrike" cap="none" normalizeH="0" baseline="0" dirty="0" smtClean="0">
              <a:ln>
                <a:noFill/>
              </a:ln>
              <a:solidFill>
                <a:schemeClr val="tx1"/>
              </a:solidFill>
              <a:effectLst/>
              <a:cs typeface="Arial" pitchFamily="34" charset="0"/>
            </a:endParaRPr>
          </a:p>
        </p:txBody>
      </p:sp>
      <p:sp>
        <p:nvSpPr>
          <p:cNvPr id="7" name="Rectangle 6"/>
          <p:cNvSpPr>
            <a:spLocks noChangeArrowheads="1"/>
          </p:cNvSpPr>
          <p:nvPr/>
        </p:nvSpPr>
        <p:spPr bwMode="auto">
          <a:xfrm>
            <a:off x="179512" y="44624"/>
            <a:ext cx="6678116"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2800" b="1" i="0" u="none" strike="noStrike" cap="none" normalizeH="0" baseline="0" dirty="0" err="1" smtClean="0">
                <a:ln>
                  <a:noFill/>
                </a:ln>
                <a:solidFill>
                  <a:schemeClr val="tx1"/>
                </a:solidFill>
                <a:effectLst/>
                <a:ea typeface="SimSun" pitchFamily="2" charset="-122"/>
                <a:cs typeface="Times New Roman" pitchFamily="18" charset="0"/>
              </a:rPr>
              <a:t>Deportistas</a:t>
            </a:r>
            <a:r>
              <a:rPr kumimoji="0" lang="en-GB" altLang="zh-CN" sz="2800" b="1" i="0" u="none" strike="noStrike" cap="none" normalizeH="0" baseline="0" dirty="0" smtClean="0">
                <a:ln>
                  <a:noFill/>
                </a:ln>
                <a:solidFill>
                  <a:schemeClr val="tx1"/>
                </a:solidFill>
                <a:effectLst/>
                <a:ea typeface="SimSun" pitchFamily="2" charset="-122"/>
                <a:cs typeface="Times New Roman" pitchFamily="18" charset="0"/>
              </a:rPr>
              <a:t> </a:t>
            </a:r>
            <a:r>
              <a:rPr kumimoji="0" lang="en-GB" altLang="zh-CN" sz="2800" b="1" i="0" u="none" strike="noStrike" cap="none" normalizeH="0" baseline="0" dirty="0" err="1" smtClean="0">
                <a:ln>
                  <a:noFill/>
                </a:ln>
                <a:solidFill>
                  <a:schemeClr val="tx1"/>
                </a:solidFill>
                <a:effectLst/>
                <a:ea typeface="SimSun" pitchFamily="2" charset="-122"/>
                <a:cs typeface="Times New Roman" pitchFamily="18" charset="0"/>
              </a:rPr>
              <a:t>ol</a:t>
            </a:r>
            <a:r>
              <a:rPr lang="en-GB" altLang="zh-CN" sz="2800" b="1" dirty="0" err="1" smtClean="0">
                <a:ea typeface="SimSun" pitchFamily="2" charset="-122"/>
                <a:cs typeface="Times New Roman" pitchFamily="18" charset="0"/>
              </a:rPr>
              <a:t>ímpicos</a:t>
            </a:r>
            <a:endParaRPr kumimoji="0" lang="fr-FR" altLang="zh-CN"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p:nvPr/>
        </p:nvSpPr>
        <p:spPr>
          <a:xfrm>
            <a:off x="6029833" y="2780928"/>
            <a:ext cx="2126993" cy="646331"/>
          </a:xfrm>
          <a:prstGeom prst="rect">
            <a:avLst/>
          </a:prstGeom>
        </p:spPr>
        <p:txBody>
          <a:bodyPr wrap="none">
            <a:spAutoFit/>
          </a:bodyPr>
          <a:lstStyle/>
          <a:p>
            <a:r>
              <a:rPr lang="es-AR" dirty="0" smtClean="0">
                <a:ea typeface="Times New Roman"/>
              </a:rPr>
              <a:t>Vocabulario:</a:t>
            </a:r>
            <a:br>
              <a:rPr lang="es-AR" dirty="0" smtClean="0">
                <a:ea typeface="Times New Roman"/>
              </a:rPr>
            </a:br>
            <a:r>
              <a:rPr lang="es-AR" dirty="0" smtClean="0">
                <a:ea typeface="Times New Roman"/>
              </a:rPr>
              <a:t>con </a:t>
            </a:r>
            <a:r>
              <a:rPr lang="es-AR" dirty="0">
                <a:ea typeface="Times New Roman"/>
              </a:rPr>
              <a:t>vallas </a:t>
            </a:r>
            <a:r>
              <a:rPr lang="es-AR" dirty="0" smtClean="0">
                <a:ea typeface="Times New Roman"/>
              </a:rPr>
              <a:t>= </a:t>
            </a:r>
            <a:r>
              <a:rPr lang="es-AR" i="1" dirty="0" err="1" smtClean="0">
                <a:ea typeface="Times New Roman"/>
              </a:rPr>
              <a:t>hurdles</a:t>
            </a:r>
            <a:r>
              <a:rPr lang="es-AR" dirty="0" smtClean="0">
                <a:ea typeface="Times New Roman"/>
              </a:rPr>
              <a:t> </a:t>
            </a:r>
            <a:endParaRPr lang="fr-FR" dirty="0"/>
          </a:p>
        </p:txBody>
      </p:sp>
      <p:sp>
        <p:nvSpPr>
          <p:cNvPr id="8" name="TextBox 7"/>
          <p:cNvSpPr txBox="1"/>
          <p:nvPr/>
        </p:nvSpPr>
        <p:spPr>
          <a:xfrm>
            <a:off x="7812360" y="6021287"/>
            <a:ext cx="1656183" cy="584775"/>
          </a:xfrm>
          <a:prstGeom prst="rect">
            <a:avLst/>
          </a:prstGeom>
          <a:noFill/>
        </p:spPr>
        <p:txBody>
          <a:bodyPr wrap="square" rtlCol="0">
            <a:spAutoFit/>
          </a:bodyPr>
          <a:lstStyle/>
          <a:p>
            <a:r>
              <a:rPr lang="en-GB" sz="3200" b="1" dirty="0" smtClean="0"/>
              <a:t>/5</a:t>
            </a:r>
            <a:endParaRPr lang="fr-FR" sz="3200" b="1" dirty="0"/>
          </a:p>
        </p:txBody>
      </p:sp>
    </p:spTree>
    <p:extLst>
      <p:ext uri="{BB962C8B-B14F-4D97-AF65-F5344CB8AC3E}">
        <p14:creationId xmlns:p14="http://schemas.microsoft.com/office/powerpoint/2010/main" val="1067065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5"/>
          <p:cNvSpPr txBox="1">
            <a:spLocks noChangeArrowheads="1"/>
          </p:cNvSpPr>
          <p:nvPr/>
        </p:nvSpPr>
        <p:spPr bwMode="auto">
          <a:xfrm>
            <a:off x="467544" y="260648"/>
            <a:ext cx="8352928" cy="280831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r>
              <a:rPr lang="es-ES" sz="2000" dirty="0">
                <a:effectLst/>
                <a:ea typeface="Times New Roman"/>
              </a:rPr>
              <a:t>De las 10 disciplinas que se ponen en liza en los Juegos Olímpicos, España va a tener representantes en 8. Y en dos de ellas tiene muchas probabilidades de ganar las medallas. El 470 femenino, que vienen de conseguir la medalla de oro en los Campeonatos Mundiales de Perth, y además, han ganado otra vez después de consolidar el Oro ganado en el europeo de Helsinki. Berta Betanzos y Tara Pacheco, son hoy en día las claras dominadoras de la clase 470 femenina en el mundo de la vela y son una garantía para Londres 2012. La presión no es un hándicap para la pareja española,  a ellas les gusta la competición y </a:t>
            </a:r>
            <a:r>
              <a:rPr lang="es-ES" sz="2000" dirty="0" smtClean="0">
                <a:effectLst/>
                <a:ea typeface="Times New Roman"/>
              </a:rPr>
              <a:t>dicen que </a:t>
            </a:r>
            <a:r>
              <a:rPr lang="es-ES" sz="2000" dirty="0" smtClean="0">
                <a:ea typeface="Times New Roman"/>
              </a:rPr>
              <a:t>es buena motivación para entrenar todos los días.</a:t>
            </a:r>
            <a:r>
              <a:rPr lang="es-ES" sz="2000" dirty="0">
                <a:effectLst/>
                <a:ea typeface="Times New Roman"/>
              </a:rPr>
              <a:t> </a:t>
            </a:r>
            <a:endParaRPr lang="fr-FR" sz="2000" dirty="0">
              <a:effectLst/>
              <a:ea typeface="Times New Roman"/>
            </a:endParaRPr>
          </a:p>
          <a:p>
            <a:pPr>
              <a:lnSpc>
                <a:spcPct val="115000"/>
              </a:lnSpc>
              <a:spcAft>
                <a:spcPts val="1000"/>
              </a:spcAft>
            </a:pPr>
            <a:r>
              <a:rPr lang="es-ES" sz="1100" dirty="0">
                <a:effectLst/>
                <a:latin typeface="Comic Sans MS"/>
                <a:ea typeface="SimSun"/>
                <a:cs typeface="Times New Roman"/>
              </a:rPr>
              <a:t> </a:t>
            </a:r>
            <a:endParaRPr lang="fr-FR" sz="1100" dirty="0">
              <a:effectLst/>
              <a:latin typeface="Calibri"/>
              <a:ea typeface="SimSun"/>
              <a:cs typeface="Times New Roman"/>
            </a:endParaRPr>
          </a:p>
        </p:txBody>
      </p:sp>
      <p:sp>
        <p:nvSpPr>
          <p:cNvPr id="3" name="Rectangle 2"/>
          <p:cNvSpPr/>
          <p:nvPr/>
        </p:nvSpPr>
        <p:spPr>
          <a:xfrm>
            <a:off x="317132" y="4869160"/>
            <a:ext cx="9217024" cy="1754326"/>
          </a:xfrm>
          <a:prstGeom prst="rect">
            <a:avLst/>
          </a:prstGeom>
        </p:spPr>
        <p:txBody>
          <a:bodyPr wrap="square">
            <a:spAutoFit/>
          </a:bodyPr>
          <a:lstStyle/>
          <a:p>
            <a:r>
              <a:rPr lang="es-ES_tradnl" b="1" dirty="0" smtClean="0"/>
              <a:t>2  </a:t>
            </a:r>
            <a:r>
              <a:rPr lang="es-ES_tradnl" b="1" dirty="0" err="1" smtClean="0"/>
              <a:t>Read</a:t>
            </a:r>
            <a:r>
              <a:rPr lang="es-ES_tradnl" b="1" dirty="0" smtClean="0"/>
              <a:t> </a:t>
            </a:r>
            <a:r>
              <a:rPr lang="es-ES_tradnl" b="1" dirty="0" err="1" smtClean="0"/>
              <a:t>the</a:t>
            </a:r>
            <a:r>
              <a:rPr lang="es-ES_tradnl" b="1" dirty="0" smtClean="0"/>
              <a:t> </a:t>
            </a:r>
            <a:r>
              <a:rPr lang="es-ES_tradnl" b="1" dirty="0" err="1" smtClean="0"/>
              <a:t>article</a:t>
            </a:r>
            <a:r>
              <a:rPr lang="es-ES_tradnl" b="1" dirty="0" smtClean="0"/>
              <a:t> </a:t>
            </a:r>
            <a:r>
              <a:rPr lang="es-ES_tradnl" b="1" dirty="0" err="1" smtClean="0"/>
              <a:t>above</a:t>
            </a:r>
            <a:r>
              <a:rPr lang="es-ES_tradnl" b="1" dirty="0" smtClean="0"/>
              <a:t> and </a:t>
            </a:r>
            <a:r>
              <a:rPr lang="es-ES_tradnl" b="1" dirty="0" err="1" smtClean="0"/>
              <a:t>answer</a:t>
            </a:r>
            <a:r>
              <a:rPr lang="es-ES_tradnl" b="1" dirty="0" smtClean="0"/>
              <a:t> in English</a:t>
            </a:r>
            <a:r>
              <a:rPr lang="es-ES_tradnl" dirty="0" smtClean="0"/>
              <a:t>: </a:t>
            </a:r>
            <a:endParaRPr lang="fr-FR" dirty="0"/>
          </a:p>
          <a:p>
            <a:pPr lvl="0"/>
            <a:r>
              <a:rPr lang="en-GB" dirty="0" smtClean="0"/>
              <a:t>1.  What sport is the article about?  …………………………………..</a:t>
            </a:r>
          </a:p>
          <a:p>
            <a:pPr lvl="0"/>
            <a:r>
              <a:rPr lang="en-GB" dirty="0" smtClean="0"/>
              <a:t>2.  How many events in this sport will </a:t>
            </a:r>
            <a:r>
              <a:rPr lang="en-GB" dirty="0"/>
              <a:t>Spain take part in? ..........................</a:t>
            </a:r>
            <a:endParaRPr lang="fr-FR" dirty="0"/>
          </a:p>
          <a:p>
            <a:pPr lvl="0"/>
            <a:r>
              <a:rPr lang="en-GB" dirty="0" smtClean="0"/>
              <a:t>3.  </a:t>
            </a:r>
            <a:r>
              <a:rPr lang="en-GB" dirty="0" smtClean="0"/>
              <a:t>What successes have Berta and Tara had so far? (2) ......................</a:t>
            </a:r>
            <a:endParaRPr lang="fr-FR" dirty="0"/>
          </a:p>
          <a:p>
            <a:pPr lvl="0"/>
            <a:r>
              <a:rPr lang="en-GB" dirty="0"/>
              <a:t>4</a:t>
            </a:r>
            <a:r>
              <a:rPr lang="en-GB" dirty="0" smtClean="0"/>
              <a:t>.  How </a:t>
            </a:r>
            <a:r>
              <a:rPr lang="en-GB" dirty="0"/>
              <a:t>do the girls </a:t>
            </a:r>
            <a:r>
              <a:rPr lang="en-GB" dirty="0" smtClean="0"/>
              <a:t>respond to the </a:t>
            </a:r>
            <a:r>
              <a:rPr lang="en-GB" dirty="0"/>
              <a:t>pressure of the competition</a:t>
            </a:r>
            <a:r>
              <a:rPr lang="en-GB" dirty="0" smtClean="0"/>
              <a:t>?.............................................................................................................................</a:t>
            </a:r>
            <a:endParaRPr lang="fr-FR" dirty="0"/>
          </a:p>
        </p:txBody>
      </p:sp>
      <p:pic>
        <p:nvPicPr>
          <p:cNvPr id="4" name="Picture 3" descr="Marina Alabau, bronce en RSX en Perth. Foto:lainformacion.com/Europapress"/>
          <p:cNvPicPr/>
          <p:nvPr/>
        </p:nvPicPr>
        <p:blipFill>
          <a:blip r:embed="rId3" cstate="print"/>
          <a:srcRect/>
          <a:stretch>
            <a:fillRect/>
          </a:stretch>
        </p:blipFill>
        <p:spPr bwMode="auto">
          <a:xfrm>
            <a:off x="2411760" y="3212976"/>
            <a:ext cx="3859302" cy="1440160"/>
          </a:xfrm>
          <a:prstGeom prst="rect">
            <a:avLst/>
          </a:prstGeom>
          <a:noFill/>
          <a:ln w="9525">
            <a:noFill/>
            <a:miter lim="800000"/>
            <a:headEnd/>
            <a:tailEnd/>
          </a:ln>
        </p:spPr>
      </p:pic>
      <p:sp>
        <p:nvSpPr>
          <p:cNvPr id="5" name="TextBox 4"/>
          <p:cNvSpPr txBox="1"/>
          <p:nvPr/>
        </p:nvSpPr>
        <p:spPr>
          <a:xfrm>
            <a:off x="8154460" y="5764529"/>
            <a:ext cx="1656183" cy="584775"/>
          </a:xfrm>
          <a:prstGeom prst="rect">
            <a:avLst/>
          </a:prstGeom>
          <a:noFill/>
        </p:spPr>
        <p:txBody>
          <a:bodyPr wrap="square" rtlCol="0">
            <a:spAutoFit/>
          </a:bodyPr>
          <a:lstStyle/>
          <a:p>
            <a:r>
              <a:rPr lang="en-GB" sz="3200" b="1" dirty="0" smtClean="0"/>
              <a:t>/5</a:t>
            </a:r>
            <a:endParaRPr lang="fr-FR" sz="3200" b="1" dirty="0"/>
          </a:p>
        </p:txBody>
      </p:sp>
    </p:spTree>
    <p:extLst>
      <p:ext uri="{BB962C8B-B14F-4D97-AF65-F5344CB8AC3E}">
        <p14:creationId xmlns:p14="http://schemas.microsoft.com/office/powerpoint/2010/main" val="52274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698</Words>
  <Application>Microsoft Office PowerPoint</Application>
  <PresentationFormat>On-screen Show (4:3)</PresentationFormat>
  <Paragraphs>63</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Los Juegos Olímpicos</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Dawes</dc:creator>
  <cp:lastModifiedBy>Mark Dawes</cp:lastModifiedBy>
  <cp:revision>6</cp:revision>
  <dcterms:created xsi:type="dcterms:W3CDTF">2012-04-11T23:23:18Z</dcterms:created>
  <dcterms:modified xsi:type="dcterms:W3CDTF">2012-04-12T15:05:38Z</dcterms:modified>
</cp:coreProperties>
</file>