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6" r:id="rId4"/>
    <p:sldId id="258" r:id="rId5"/>
    <p:sldId id="277" r:id="rId6"/>
    <p:sldId id="278" r:id="rId7"/>
    <p:sldId id="259" r:id="rId8"/>
    <p:sldId id="261" r:id="rId9"/>
    <p:sldId id="271" r:id="rId10"/>
    <p:sldId id="272" r:id="rId11"/>
    <p:sldId id="274" r:id="rId12"/>
    <p:sldId id="269" r:id="rId13"/>
    <p:sldId id="273" r:id="rId14"/>
    <p:sldId id="260" r:id="rId15"/>
    <p:sldId id="262" r:id="rId16"/>
    <p:sldId id="263" r:id="rId17"/>
    <p:sldId id="264" r:id="rId18"/>
    <p:sldId id="265" r:id="rId19"/>
    <p:sldId id="266" r:id="rId20"/>
    <p:sldId id="267" r:id="rId21"/>
    <p:sldId id="268" r:id="rId22"/>
    <p:sldId id="270" r:id="rId23"/>
    <p:sldId id="275"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141E1-8A32-4BE1-B2FE-E3BCF434969D}" type="datetimeFigureOut">
              <a:rPr lang="fr-FR" smtClean="0"/>
              <a:t>12/04/2012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B9E6E-9F8D-446D-A406-C13870BAB003}" type="slidenum">
              <a:rPr lang="fr-FR" smtClean="0"/>
              <a:t>‹#›</a:t>
            </a:fld>
            <a:endParaRPr lang="fr-FR"/>
          </a:p>
        </p:txBody>
      </p:sp>
    </p:spTree>
    <p:extLst>
      <p:ext uri="{BB962C8B-B14F-4D97-AF65-F5344CB8AC3E}">
        <p14:creationId xmlns:p14="http://schemas.microsoft.com/office/powerpoint/2010/main" val="363184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to match the images</a:t>
            </a:r>
            <a:r>
              <a:rPr lang="en-GB" baseline="0" dirty="0" smtClean="0"/>
              <a:t> to the names for the sports.  There are 11 names and 9 images.  Two names are left over – el </a:t>
            </a:r>
            <a:r>
              <a:rPr lang="en-GB" baseline="0" dirty="0" err="1" smtClean="0"/>
              <a:t>boxeo</a:t>
            </a:r>
            <a:r>
              <a:rPr lang="en-GB" baseline="0" dirty="0" smtClean="0"/>
              <a:t> and el </a:t>
            </a:r>
            <a:r>
              <a:rPr lang="en-GB" baseline="0" dirty="0" err="1" smtClean="0"/>
              <a:t>lanzamiento</a:t>
            </a:r>
            <a:r>
              <a:rPr lang="en-GB" baseline="0" dirty="0" smtClean="0"/>
              <a:t> de </a:t>
            </a:r>
            <a:r>
              <a:rPr lang="en-GB" baseline="0" dirty="0" err="1" smtClean="0"/>
              <a:t>jabalina</a:t>
            </a:r>
            <a:endParaRPr lang="fr-FR" dirty="0"/>
          </a:p>
        </p:txBody>
      </p:sp>
      <p:sp>
        <p:nvSpPr>
          <p:cNvPr id="4" name="Slide Number Placeholder 3"/>
          <p:cNvSpPr>
            <a:spLocks noGrp="1"/>
          </p:cNvSpPr>
          <p:nvPr>
            <p:ph type="sldNum" sz="quarter" idx="10"/>
          </p:nvPr>
        </p:nvSpPr>
        <p:spPr/>
        <p:txBody>
          <a:bodyPr/>
          <a:lstStyle/>
          <a:p>
            <a:fld id="{5F3B9E6E-9F8D-446D-A406-C13870BAB003}" type="slidenum">
              <a:rPr lang="fr-FR" smtClean="0"/>
              <a:t>8</a:t>
            </a:fld>
            <a:endParaRPr lang="fr-FR"/>
          </a:p>
        </p:txBody>
      </p:sp>
    </p:spTree>
    <p:extLst>
      <p:ext uri="{BB962C8B-B14F-4D97-AF65-F5344CB8AC3E}">
        <p14:creationId xmlns:p14="http://schemas.microsoft.com/office/powerpoint/2010/main" val="91464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to be printed</a:t>
            </a:r>
            <a:r>
              <a:rPr lang="en-GB" baseline="0" dirty="0" smtClean="0"/>
              <a:t> out – don’t need to be cut up as the words can be on separate cards and placed on top (makes the whole thing logistically simpler).</a:t>
            </a:r>
            <a:endParaRPr lang="fr-FR" dirty="0"/>
          </a:p>
        </p:txBody>
      </p:sp>
      <p:sp>
        <p:nvSpPr>
          <p:cNvPr id="4" name="Slide Number Placeholder 3"/>
          <p:cNvSpPr>
            <a:spLocks noGrp="1"/>
          </p:cNvSpPr>
          <p:nvPr>
            <p:ph type="sldNum" sz="quarter" idx="10"/>
          </p:nvPr>
        </p:nvSpPr>
        <p:spPr/>
        <p:txBody>
          <a:bodyPr/>
          <a:lstStyle/>
          <a:p>
            <a:fld id="{5F3B9E6E-9F8D-446D-A406-C13870BAB003}" type="slidenum">
              <a:rPr lang="fr-FR" smtClean="0"/>
              <a:t>9</a:t>
            </a:fld>
            <a:endParaRPr lang="fr-FR"/>
          </a:p>
        </p:txBody>
      </p:sp>
    </p:spTree>
    <p:extLst>
      <p:ext uri="{BB962C8B-B14F-4D97-AF65-F5344CB8AC3E}">
        <p14:creationId xmlns:p14="http://schemas.microsoft.com/office/powerpoint/2010/main" val="137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to be copied and cut up for the sorting activity.</a:t>
            </a:r>
            <a:endParaRPr lang="fr-FR" dirty="0"/>
          </a:p>
        </p:txBody>
      </p:sp>
      <p:sp>
        <p:nvSpPr>
          <p:cNvPr id="4" name="Slide Number Placeholder 3"/>
          <p:cNvSpPr>
            <a:spLocks noGrp="1"/>
          </p:cNvSpPr>
          <p:nvPr>
            <p:ph type="sldNum" sz="quarter" idx="10"/>
          </p:nvPr>
        </p:nvSpPr>
        <p:spPr/>
        <p:txBody>
          <a:bodyPr/>
          <a:lstStyle/>
          <a:p>
            <a:fld id="{5F3B9E6E-9F8D-446D-A406-C13870BAB003}" type="slidenum">
              <a:rPr lang="fr-FR" smtClean="0"/>
              <a:t>10</a:t>
            </a:fld>
            <a:endParaRPr lang="fr-FR"/>
          </a:p>
        </p:txBody>
      </p:sp>
    </p:spTree>
    <p:extLst>
      <p:ext uri="{BB962C8B-B14F-4D97-AF65-F5344CB8AC3E}">
        <p14:creationId xmlns:p14="http://schemas.microsoft.com/office/powerpoint/2010/main" val="415520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3E179C6-DCBB-457A-BC4E-D8AB8566B325}"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201092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3E179C6-DCBB-457A-BC4E-D8AB8566B325}"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242813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3E179C6-DCBB-457A-BC4E-D8AB8566B325}"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130136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3E179C6-DCBB-457A-BC4E-D8AB8566B325}"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82222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179C6-DCBB-457A-BC4E-D8AB8566B325}"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181254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3E179C6-DCBB-457A-BC4E-D8AB8566B325}"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417922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3E179C6-DCBB-457A-BC4E-D8AB8566B325}" type="datetimeFigureOut">
              <a:rPr lang="fr-FR" smtClean="0"/>
              <a:t>12/04/2012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206658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3E179C6-DCBB-457A-BC4E-D8AB8566B325}" type="datetimeFigureOut">
              <a:rPr lang="fr-FR" smtClean="0"/>
              <a:t>12/04/2012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244567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79C6-DCBB-457A-BC4E-D8AB8566B325}" type="datetimeFigureOut">
              <a:rPr lang="fr-FR" smtClean="0"/>
              <a:t>12/04/2012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295045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179C6-DCBB-457A-BC4E-D8AB8566B325}"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252567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179C6-DCBB-457A-BC4E-D8AB8566B325}"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569F74-9663-4AB9-B526-E6419939CDCE}" type="slidenum">
              <a:rPr lang="fr-FR" smtClean="0"/>
              <a:t>‹#›</a:t>
            </a:fld>
            <a:endParaRPr lang="fr-FR"/>
          </a:p>
        </p:txBody>
      </p:sp>
    </p:spTree>
    <p:extLst>
      <p:ext uri="{BB962C8B-B14F-4D97-AF65-F5344CB8AC3E}">
        <p14:creationId xmlns:p14="http://schemas.microsoft.com/office/powerpoint/2010/main" val="4069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179C6-DCBB-457A-BC4E-D8AB8566B325}" type="datetimeFigureOut">
              <a:rPr lang="fr-FR" smtClean="0"/>
              <a:t>12/04/2012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69F74-9663-4AB9-B526-E6419939CDCE}" type="slidenum">
              <a:rPr lang="fr-FR" smtClean="0"/>
              <a:t>‹#›</a:t>
            </a:fld>
            <a:endParaRPr lang="fr-FR"/>
          </a:p>
        </p:txBody>
      </p:sp>
    </p:spTree>
    <p:extLst>
      <p:ext uri="{BB962C8B-B14F-4D97-AF65-F5344CB8AC3E}">
        <p14:creationId xmlns:p14="http://schemas.microsoft.com/office/powerpoint/2010/main" val="4216536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188119"/>
            <a:ext cx="7407275" cy="1046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6000" b="1" dirty="0" smtClean="0">
                <a:solidFill>
                  <a:schemeClr val="bg2">
                    <a:lumMod val="10000"/>
                  </a:schemeClr>
                </a:solidFill>
              </a:rPr>
              <a:t>La Antigua </a:t>
            </a:r>
            <a:r>
              <a:rPr lang="en-GB" sz="6000" b="1" dirty="0" err="1" smtClean="0">
                <a:solidFill>
                  <a:schemeClr val="bg2">
                    <a:lumMod val="10000"/>
                  </a:schemeClr>
                </a:solidFill>
              </a:rPr>
              <a:t>Grecia</a:t>
            </a:r>
            <a:endParaRPr lang="en-US" sz="6000" b="1" dirty="0">
              <a:solidFill>
                <a:schemeClr val="bg2">
                  <a:lumMod val="10000"/>
                </a:schemeClr>
              </a:solidFill>
            </a:endParaRPr>
          </a:p>
        </p:txBody>
      </p:sp>
      <p:sp>
        <p:nvSpPr>
          <p:cNvPr id="5" name="Subtitle 2"/>
          <p:cNvSpPr txBox="1">
            <a:spLocks/>
          </p:cNvSpPr>
          <p:nvPr/>
        </p:nvSpPr>
        <p:spPr>
          <a:xfrm>
            <a:off x="467544" y="1666829"/>
            <a:ext cx="7407275" cy="8572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2"/>
              <a:buNone/>
              <a:defRPr/>
            </a:pPr>
            <a:r>
              <a:rPr lang="en-GB" sz="4800" dirty="0" smtClean="0"/>
              <a:t>Las </a:t>
            </a:r>
            <a:r>
              <a:rPr lang="en-GB" sz="4800" dirty="0" err="1" smtClean="0"/>
              <a:t>primeras</a:t>
            </a:r>
            <a:r>
              <a:rPr lang="en-GB" sz="4800" dirty="0" smtClean="0"/>
              <a:t> </a:t>
            </a:r>
            <a:r>
              <a:rPr lang="en-GB" sz="4800" dirty="0" err="1" smtClean="0"/>
              <a:t>Olimpíadas</a:t>
            </a:r>
            <a:endParaRPr lang="en-US" sz="4800" dirty="0" smtClean="0"/>
          </a:p>
          <a:p>
            <a:pPr>
              <a:buFont typeface="Wingdings 2"/>
              <a:buNone/>
              <a:defRPr/>
            </a:pPr>
            <a:endParaRPr lang="en-US" dirty="0"/>
          </a:p>
        </p:txBody>
      </p:sp>
      <p:pic>
        <p:nvPicPr>
          <p:cNvPr id="7" name="Picture 2" descr="http://www.istockphoto.com/file_thumbview_approve/596149/2/istockphoto_596149-olive-branch-wre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75" y="188119"/>
            <a:ext cx="1568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86" y="2636912"/>
            <a:ext cx="4000500" cy="3933825"/>
          </a:xfrm>
          <a:prstGeom prst="rect">
            <a:avLst/>
          </a:prstGeom>
        </p:spPr>
      </p:pic>
    </p:spTree>
    <p:extLst>
      <p:ext uri="{BB962C8B-B14F-4D97-AF65-F5344CB8AC3E}">
        <p14:creationId xmlns:p14="http://schemas.microsoft.com/office/powerpoint/2010/main" val="1840280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9124672"/>
              </p:ext>
            </p:extLst>
          </p:nvPr>
        </p:nvGraphicFramePr>
        <p:xfrm>
          <a:off x="0" y="0"/>
          <a:ext cx="9144000" cy="3212976"/>
        </p:xfrm>
        <a:graphic>
          <a:graphicData uri="http://schemas.openxmlformats.org/drawingml/2006/table">
            <a:tbl>
              <a:tblPr firstRow="1" bandRow="1">
                <a:tableStyleId>{5940675A-B579-460E-94D1-54222C63F5DA}</a:tableStyleId>
              </a:tblPr>
              <a:tblGrid>
                <a:gridCol w="2286000"/>
                <a:gridCol w="2286000"/>
                <a:gridCol w="2286000"/>
                <a:gridCol w="2286000"/>
              </a:tblGrid>
              <a:tr h="1070992">
                <a:tc>
                  <a:txBody>
                    <a:bodyPr/>
                    <a:lstStyle/>
                    <a:p>
                      <a:pPr algn="ctr"/>
                      <a:r>
                        <a:rPr lang="en-GB" sz="2400" dirty="0" smtClean="0"/>
                        <a:t>la </a:t>
                      </a:r>
                      <a:r>
                        <a:rPr lang="en-GB" sz="2400" dirty="0" err="1" smtClean="0"/>
                        <a:t>lucha</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boxeo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pancracio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concurso</a:t>
                      </a:r>
                      <a:r>
                        <a:rPr lang="en-GB" sz="2400" baseline="0" dirty="0" smtClean="0"/>
                        <a:t> de </a:t>
                      </a:r>
                      <a:r>
                        <a:rPr lang="en-GB" sz="2400" baseline="0" dirty="0" err="1" smtClean="0"/>
                        <a:t>trompetero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70992">
                <a:tc>
                  <a:txBody>
                    <a:bodyPr/>
                    <a:lstStyle/>
                    <a:p>
                      <a:pPr algn="ctr"/>
                      <a:r>
                        <a:rPr lang="en-GB" sz="2400" dirty="0" smtClean="0"/>
                        <a:t>la </a:t>
                      </a:r>
                      <a:r>
                        <a:rPr lang="en-GB" sz="2400" dirty="0" err="1" smtClean="0"/>
                        <a:t>carrera</a:t>
                      </a:r>
                      <a:r>
                        <a:rPr lang="en-GB" sz="2400" dirty="0" smtClean="0"/>
                        <a:t> de </a:t>
                      </a:r>
                      <a:r>
                        <a:rPr lang="en-GB" sz="2400" dirty="0" err="1" smtClean="0"/>
                        <a:t>velocidad</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salto</a:t>
                      </a:r>
                      <a:r>
                        <a:rPr lang="en-GB" sz="2400" dirty="0" smtClean="0"/>
                        <a:t> de </a:t>
                      </a:r>
                      <a:r>
                        <a:rPr lang="en-GB" sz="2400" dirty="0" err="1" smtClean="0"/>
                        <a:t>longitud</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lanzamiento</a:t>
                      </a:r>
                      <a:r>
                        <a:rPr lang="en-GB" sz="2400" dirty="0" smtClean="0"/>
                        <a:t> de disco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lanzamiento</a:t>
                      </a:r>
                      <a:r>
                        <a:rPr lang="en-GB" sz="2400" dirty="0" smtClean="0"/>
                        <a:t> de </a:t>
                      </a:r>
                      <a:r>
                        <a:rPr lang="en-GB" sz="2400" dirty="0" err="1" smtClean="0"/>
                        <a:t>jabalina</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70992">
                <a:tc>
                  <a:txBody>
                    <a:bodyPr/>
                    <a:lstStyle/>
                    <a:p>
                      <a:pPr algn="ctr"/>
                      <a:r>
                        <a:rPr lang="en-GB" sz="2400" dirty="0" smtClean="0"/>
                        <a:t>la </a:t>
                      </a:r>
                      <a:r>
                        <a:rPr lang="en-GB" sz="2400" dirty="0" err="1" smtClean="0"/>
                        <a:t>carrera</a:t>
                      </a:r>
                      <a:r>
                        <a:rPr lang="en-GB" sz="2400" dirty="0" smtClean="0"/>
                        <a:t> de </a:t>
                      </a:r>
                      <a:r>
                        <a:rPr lang="en-GB" sz="2400" dirty="0" err="1" smtClean="0"/>
                        <a:t>carro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la </a:t>
                      </a:r>
                      <a:r>
                        <a:rPr lang="en-GB" sz="2400" dirty="0" err="1" smtClean="0"/>
                        <a:t>carrera</a:t>
                      </a:r>
                      <a:r>
                        <a:rPr lang="en-GB" sz="2400" dirty="0" smtClean="0"/>
                        <a:t> de </a:t>
                      </a:r>
                      <a:r>
                        <a:rPr lang="en-GB" sz="2400" dirty="0" err="1" smtClean="0"/>
                        <a:t>caballo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la </a:t>
                      </a:r>
                      <a:r>
                        <a:rPr lang="en-GB" sz="2400" dirty="0" err="1" smtClean="0"/>
                        <a:t>carrera</a:t>
                      </a:r>
                      <a:r>
                        <a:rPr lang="en-GB" sz="2400" dirty="0" smtClean="0"/>
                        <a:t> con </a:t>
                      </a:r>
                      <a:r>
                        <a:rPr lang="en-GB" sz="2400" dirty="0" err="1" smtClean="0"/>
                        <a:t>armamento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43300040"/>
              </p:ext>
            </p:extLst>
          </p:nvPr>
        </p:nvGraphicFramePr>
        <p:xfrm>
          <a:off x="11324" y="3645024"/>
          <a:ext cx="9144000" cy="3212976"/>
        </p:xfrm>
        <a:graphic>
          <a:graphicData uri="http://schemas.openxmlformats.org/drawingml/2006/table">
            <a:tbl>
              <a:tblPr firstRow="1" bandRow="1">
                <a:tableStyleId>{5940675A-B579-460E-94D1-54222C63F5DA}</a:tableStyleId>
              </a:tblPr>
              <a:tblGrid>
                <a:gridCol w="2286000"/>
                <a:gridCol w="2286000"/>
                <a:gridCol w="2286000"/>
                <a:gridCol w="2286000"/>
              </a:tblGrid>
              <a:tr h="1070992">
                <a:tc>
                  <a:txBody>
                    <a:bodyPr/>
                    <a:lstStyle/>
                    <a:p>
                      <a:pPr algn="ctr"/>
                      <a:r>
                        <a:rPr lang="en-GB" sz="2400" dirty="0" smtClean="0"/>
                        <a:t>la </a:t>
                      </a:r>
                      <a:r>
                        <a:rPr lang="en-GB" sz="2400" dirty="0" err="1" smtClean="0"/>
                        <a:t>lucha</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boxeo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pancracio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concurso</a:t>
                      </a:r>
                      <a:r>
                        <a:rPr lang="en-GB" sz="2400" baseline="0" dirty="0" smtClean="0"/>
                        <a:t> de </a:t>
                      </a:r>
                      <a:r>
                        <a:rPr lang="en-GB" sz="2400" baseline="0" dirty="0" err="1" smtClean="0"/>
                        <a:t>trompetero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70992">
                <a:tc>
                  <a:txBody>
                    <a:bodyPr/>
                    <a:lstStyle/>
                    <a:p>
                      <a:pPr algn="ctr"/>
                      <a:r>
                        <a:rPr lang="en-GB" sz="2400" dirty="0" smtClean="0"/>
                        <a:t>la </a:t>
                      </a:r>
                      <a:r>
                        <a:rPr lang="en-GB" sz="2400" dirty="0" err="1" smtClean="0"/>
                        <a:t>carrera</a:t>
                      </a:r>
                      <a:r>
                        <a:rPr lang="en-GB" sz="2400" dirty="0" smtClean="0"/>
                        <a:t> de </a:t>
                      </a:r>
                      <a:r>
                        <a:rPr lang="en-GB" sz="2400" dirty="0" err="1" smtClean="0"/>
                        <a:t>velocidad</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salto</a:t>
                      </a:r>
                      <a:r>
                        <a:rPr lang="en-GB" sz="2400" dirty="0" smtClean="0"/>
                        <a:t> de </a:t>
                      </a:r>
                      <a:r>
                        <a:rPr lang="en-GB" sz="2400" dirty="0" err="1" smtClean="0"/>
                        <a:t>longitud</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lanzamiento</a:t>
                      </a:r>
                      <a:r>
                        <a:rPr lang="en-GB" sz="2400" dirty="0" smtClean="0"/>
                        <a:t> de disco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el </a:t>
                      </a:r>
                      <a:r>
                        <a:rPr lang="en-GB" sz="2400" dirty="0" err="1" smtClean="0"/>
                        <a:t>lanzamiento</a:t>
                      </a:r>
                      <a:r>
                        <a:rPr lang="en-GB" sz="2400" dirty="0" smtClean="0"/>
                        <a:t> de </a:t>
                      </a:r>
                      <a:r>
                        <a:rPr lang="en-GB" sz="2400" dirty="0" err="1" smtClean="0"/>
                        <a:t>jabalina</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70992">
                <a:tc>
                  <a:txBody>
                    <a:bodyPr/>
                    <a:lstStyle/>
                    <a:p>
                      <a:pPr algn="ctr"/>
                      <a:r>
                        <a:rPr lang="en-GB" sz="2400" dirty="0" smtClean="0"/>
                        <a:t>la </a:t>
                      </a:r>
                      <a:r>
                        <a:rPr lang="en-GB" sz="2400" dirty="0" err="1" smtClean="0"/>
                        <a:t>carrera</a:t>
                      </a:r>
                      <a:r>
                        <a:rPr lang="en-GB" sz="2400" dirty="0" smtClean="0"/>
                        <a:t> de </a:t>
                      </a:r>
                      <a:r>
                        <a:rPr lang="en-GB" sz="2400" dirty="0" err="1" smtClean="0"/>
                        <a:t>carro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la </a:t>
                      </a:r>
                      <a:r>
                        <a:rPr lang="en-GB" sz="2400" dirty="0" err="1" smtClean="0"/>
                        <a:t>carrera</a:t>
                      </a:r>
                      <a:r>
                        <a:rPr lang="en-GB" sz="2400" dirty="0" smtClean="0"/>
                        <a:t> de </a:t>
                      </a:r>
                      <a:r>
                        <a:rPr lang="en-GB" sz="2400" dirty="0" err="1" smtClean="0"/>
                        <a:t>caballo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smtClean="0"/>
                        <a:t>la </a:t>
                      </a:r>
                      <a:r>
                        <a:rPr lang="en-GB" sz="2400" dirty="0" err="1" smtClean="0"/>
                        <a:t>carrera</a:t>
                      </a:r>
                      <a:r>
                        <a:rPr lang="en-GB" sz="2400" dirty="0" smtClean="0"/>
                        <a:t> con </a:t>
                      </a:r>
                      <a:r>
                        <a:rPr lang="en-GB" sz="2400" dirty="0" err="1" smtClean="0"/>
                        <a:t>armamento</a:t>
                      </a: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endParaRPr lang="fr-FR" sz="24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262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descr="1991_01_0845.jpg"/>
          <p:cNvPicPr>
            <a:picLocks noChangeAspect="1"/>
          </p:cNvPicPr>
          <p:nvPr/>
        </p:nvPicPr>
        <p:blipFill>
          <a:blip r:embed="rId2">
            <a:extLst>
              <a:ext uri="{28A0092B-C50C-407E-A947-70E740481C1C}">
                <a14:useLocalDpi xmlns:a14="http://schemas.microsoft.com/office/drawing/2010/main" val="0"/>
              </a:ext>
            </a:extLst>
          </a:blip>
          <a:srcRect l="7233" r="7233"/>
          <a:stretch>
            <a:fillRect/>
          </a:stretch>
        </p:blipFill>
        <p:spPr>
          <a:xfrm>
            <a:off x="683568" y="548680"/>
            <a:ext cx="7632848" cy="5724636"/>
          </a:xfrm>
          <a:prstGeom prst="rect">
            <a:avLst/>
          </a:prstGeom>
        </p:spPr>
      </p:pic>
    </p:spTree>
    <p:extLst>
      <p:ext uri="{BB962C8B-B14F-4D97-AF65-F5344CB8AC3E}">
        <p14:creationId xmlns:p14="http://schemas.microsoft.com/office/powerpoint/2010/main" val="3323729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53" y="764704"/>
            <a:ext cx="8700693"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30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ng jump-They hold weights in each hand"/>
          <p:cNvPicPr>
            <a:picLocks noChangeAspect="1" noChangeArrowheads="1"/>
          </p:cNvPicPr>
          <p:nvPr/>
        </p:nvPicPr>
        <p:blipFill>
          <a:blip r:embed="rId2">
            <a:extLst>
              <a:ext uri="{28A0092B-C50C-407E-A947-70E740481C1C}">
                <a14:useLocalDpi xmlns:a14="http://schemas.microsoft.com/office/drawing/2010/main" val="0"/>
              </a:ext>
            </a:extLst>
          </a:blip>
          <a:srcRect l="18109"/>
          <a:stretch>
            <a:fillRect/>
          </a:stretch>
        </p:blipFill>
        <p:spPr bwMode="auto">
          <a:xfrm>
            <a:off x="539552" y="476672"/>
            <a:ext cx="7848872" cy="588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295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480720" cy="578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111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32" y="836712"/>
            <a:ext cx="829372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398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5894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143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23" y="692696"/>
            <a:ext cx="838574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416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00" y="620688"/>
            <a:ext cx="8283251"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62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08" y="620688"/>
            <a:ext cx="8378235"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40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54251" y="1484784"/>
            <a:ext cx="7499350" cy="33385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52000"/>
            </a:pPr>
            <a:r>
              <a:rPr lang="en-GB" dirty="0" smtClean="0"/>
              <a:t>La Antigua </a:t>
            </a:r>
            <a:r>
              <a:rPr lang="en-GB" dirty="0" err="1" smtClean="0"/>
              <a:t>Grecia</a:t>
            </a:r>
            <a:r>
              <a:rPr lang="en-GB" dirty="0" smtClean="0"/>
              <a:t> no era un solo </a:t>
            </a:r>
            <a:r>
              <a:rPr lang="en-GB" dirty="0" err="1" smtClean="0"/>
              <a:t>país</a:t>
            </a:r>
            <a:r>
              <a:rPr lang="en-GB" dirty="0" smtClean="0"/>
              <a:t> </a:t>
            </a:r>
            <a:r>
              <a:rPr lang="en-GB" dirty="0" err="1" smtClean="0"/>
              <a:t>sino</a:t>
            </a:r>
            <a:r>
              <a:rPr lang="en-GB" dirty="0" smtClean="0"/>
              <a:t> </a:t>
            </a:r>
            <a:r>
              <a:rPr lang="en-GB" dirty="0" err="1" smtClean="0"/>
              <a:t>diversas</a:t>
            </a:r>
            <a:r>
              <a:rPr lang="en-GB" dirty="0" smtClean="0"/>
              <a:t> </a:t>
            </a:r>
            <a:r>
              <a:rPr lang="en-GB" dirty="0" err="1" smtClean="0"/>
              <a:t>ciudades</a:t>
            </a:r>
            <a:r>
              <a:rPr lang="en-GB" dirty="0" smtClean="0"/>
              <a:t> </a:t>
            </a:r>
            <a:r>
              <a:rPr lang="en-GB" dirty="0" err="1" smtClean="0"/>
              <a:t>estado</a:t>
            </a:r>
            <a:endParaRPr lang="en-GB" b="1" dirty="0" smtClean="0"/>
          </a:p>
          <a:p>
            <a:pPr>
              <a:buSzPct val="152000"/>
            </a:pPr>
            <a:r>
              <a:rPr lang="en-GB" dirty="0" smtClean="0"/>
              <a:t>Sin embargo, </a:t>
            </a:r>
            <a:r>
              <a:rPr lang="en-GB" dirty="0" err="1" smtClean="0"/>
              <a:t>tenían</a:t>
            </a:r>
            <a:r>
              <a:rPr lang="en-GB" dirty="0" smtClean="0"/>
              <a:t> el </a:t>
            </a:r>
            <a:r>
              <a:rPr lang="en-GB" dirty="0" err="1" smtClean="0"/>
              <a:t>mismo</a:t>
            </a:r>
            <a:r>
              <a:rPr lang="en-GB" dirty="0" smtClean="0"/>
              <a:t> </a:t>
            </a:r>
            <a:r>
              <a:rPr lang="en-GB" dirty="0" err="1" smtClean="0"/>
              <a:t>idioma</a:t>
            </a:r>
            <a:r>
              <a:rPr lang="en-GB" dirty="0" smtClean="0"/>
              <a:t>, la </a:t>
            </a:r>
            <a:r>
              <a:rPr lang="en-GB" dirty="0" err="1" smtClean="0"/>
              <a:t>misma</a:t>
            </a:r>
            <a:r>
              <a:rPr lang="en-GB" dirty="0" smtClean="0"/>
              <a:t> </a:t>
            </a:r>
            <a:r>
              <a:rPr lang="en-GB" dirty="0" err="1" smtClean="0"/>
              <a:t>religión</a:t>
            </a:r>
            <a:r>
              <a:rPr lang="en-GB" dirty="0" smtClean="0"/>
              <a:t> y la </a:t>
            </a:r>
            <a:r>
              <a:rPr lang="en-GB" dirty="0" err="1" smtClean="0"/>
              <a:t>misma</a:t>
            </a:r>
            <a:r>
              <a:rPr lang="en-GB" dirty="0" smtClean="0"/>
              <a:t> </a:t>
            </a:r>
            <a:r>
              <a:rPr lang="en-GB" dirty="0" err="1" smtClean="0"/>
              <a:t>historia</a:t>
            </a:r>
            <a:endParaRPr lang="en-GB" dirty="0" smtClean="0"/>
          </a:p>
          <a:p>
            <a:pPr marL="0" indent="0">
              <a:buSzPct val="152000"/>
              <a:buNone/>
            </a:pPr>
            <a:endParaRPr lang="en-US" dirty="0"/>
          </a:p>
        </p:txBody>
      </p:sp>
      <p:pic>
        <p:nvPicPr>
          <p:cNvPr id="3" name="Picture 12" descr="E:\Seagate Backup\Teacher\Axminster Community Primary School\4-Ancient Greece-Water-Plants\Greece\2-Olympics\Pictures\Cartoon 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43198"/>
            <a:ext cx="5194532" cy="273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istockphoto.com/file_thumbview_approve/596149/2/istockphoto_596149-olive-branch-wre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188119"/>
            <a:ext cx="1568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2" y="3996393"/>
            <a:ext cx="2714625" cy="2486025"/>
          </a:xfrm>
          <a:prstGeom prst="rect">
            <a:avLst/>
          </a:prstGeom>
        </p:spPr>
      </p:pic>
    </p:spTree>
    <p:extLst>
      <p:ext uri="{BB962C8B-B14F-4D97-AF65-F5344CB8AC3E}">
        <p14:creationId xmlns:p14="http://schemas.microsoft.com/office/powerpoint/2010/main" val="34771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6701"/>
            <a:ext cx="7272808" cy="600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678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7202"/>
            <a:ext cx="4752528" cy="640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152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908720"/>
            <a:ext cx="4896544" cy="43924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val 2"/>
          <p:cNvSpPr/>
          <p:nvPr/>
        </p:nvSpPr>
        <p:spPr>
          <a:xfrm>
            <a:off x="3491880" y="911642"/>
            <a:ext cx="4896544" cy="43924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467544" y="116632"/>
            <a:ext cx="8424936" cy="769441"/>
          </a:xfrm>
          <a:prstGeom prst="rect">
            <a:avLst/>
          </a:prstGeom>
          <a:solidFill>
            <a:schemeClr val="bg2">
              <a:lumMod val="10000"/>
            </a:schemeClr>
          </a:solidFill>
        </p:spPr>
        <p:txBody>
          <a:bodyPr wrap="square" rtlCol="0">
            <a:spAutoFit/>
          </a:bodyPr>
          <a:lstStyle/>
          <a:p>
            <a:pPr algn="ctr"/>
            <a:r>
              <a:rPr lang="en-GB" sz="4400" b="1" dirty="0" smtClean="0">
                <a:solidFill>
                  <a:schemeClr val="bg1">
                    <a:lumMod val="95000"/>
                  </a:schemeClr>
                </a:solidFill>
              </a:rPr>
              <a:t>Antes y </a:t>
            </a:r>
            <a:r>
              <a:rPr lang="en-GB" sz="4400" b="1" dirty="0" err="1" smtClean="0">
                <a:solidFill>
                  <a:schemeClr val="bg1">
                    <a:lumMod val="95000"/>
                  </a:schemeClr>
                </a:solidFill>
              </a:rPr>
              <a:t>ahora</a:t>
            </a:r>
            <a:endParaRPr lang="fr-FR" sz="4400" b="1" dirty="0">
              <a:solidFill>
                <a:schemeClr val="bg1">
                  <a:lumMod val="95000"/>
                </a:schemeClr>
              </a:solidFill>
            </a:endParaRPr>
          </a:p>
        </p:txBody>
      </p:sp>
      <p:sp>
        <p:nvSpPr>
          <p:cNvPr id="5" name="TextBox 4"/>
          <p:cNvSpPr txBox="1"/>
          <p:nvPr/>
        </p:nvSpPr>
        <p:spPr>
          <a:xfrm>
            <a:off x="1763688" y="1308211"/>
            <a:ext cx="2304256" cy="646331"/>
          </a:xfrm>
          <a:prstGeom prst="rect">
            <a:avLst/>
          </a:prstGeom>
          <a:noFill/>
        </p:spPr>
        <p:txBody>
          <a:bodyPr wrap="square" rtlCol="0">
            <a:spAutoFit/>
          </a:bodyPr>
          <a:lstStyle/>
          <a:p>
            <a:pPr algn="ctr"/>
            <a:r>
              <a:rPr lang="en-GB" dirty="0" smtClean="0"/>
              <a:t>Antes era un </a:t>
            </a:r>
            <a:r>
              <a:rPr lang="en-GB" dirty="0" err="1" smtClean="0"/>
              <a:t>deporte</a:t>
            </a:r>
            <a:r>
              <a:rPr lang="en-GB" dirty="0" smtClean="0"/>
              <a:t> </a:t>
            </a:r>
            <a:r>
              <a:rPr lang="en-GB" dirty="0" err="1" smtClean="0"/>
              <a:t>olímpico</a:t>
            </a:r>
            <a:endParaRPr lang="fr-FR" dirty="0"/>
          </a:p>
        </p:txBody>
      </p:sp>
      <p:sp>
        <p:nvSpPr>
          <p:cNvPr id="6" name="TextBox 5"/>
          <p:cNvSpPr txBox="1"/>
          <p:nvPr/>
        </p:nvSpPr>
        <p:spPr>
          <a:xfrm>
            <a:off x="3560422" y="2780926"/>
            <a:ext cx="1908212" cy="646331"/>
          </a:xfrm>
          <a:prstGeom prst="rect">
            <a:avLst/>
          </a:prstGeom>
          <a:noFill/>
        </p:spPr>
        <p:txBody>
          <a:bodyPr wrap="square" rtlCol="0">
            <a:spAutoFit/>
          </a:bodyPr>
          <a:lstStyle/>
          <a:p>
            <a:pPr algn="ctr"/>
            <a:r>
              <a:rPr lang="en-GB" dirty="0" err="1" smtClean="0"/>
              <a:t>Todavía</a:t>
            </a:r>
            <a:r>
              <a:rPr lang="en-GB" dirty="0" smtClean="0"/>
              <a:t> </a:t>
            </a:r>
            <a:r>
              <a:rPr lang="en-GB" dirty="0" err="1" smtClean="0"/>
              <a:t>es</a:t>
            </a:r>
            <a:r>
              <a:rPr lang="en-GB" dirty="0" smtClean="0"/>
              <a:t> un </a:t>
            </a:r>
            <a:r>
              <a:rPr lang="en-GB" dirty="0" err="1" smtClean="0"/>
              <a:t>deporte</a:t>
            </a:r>
            <a:r>
              <a:rPr lang="en-GB" dirty="0" smtClean="0"/>
              <a:t> </a:t>
            </a:r>
            <a:r>
              <a:rPr lang="en-GB" dirty="0" err="1" smtClean="0"/>
              <a:t>olímpico</a:t>
            </a:r>
            <a:endParaRPr lang="fr-FR" dirty="0"/>
          </a:p>
        </p:txBody>
      </p:sp>
      <p:sp>
        <p:nvSpPr>
          <p:cNvPr id="7" name="TextBox 6"/>
          <p:cNvSpPr txBox="1"/>
          <p:nvPr/>
        </p:nvSpPr>
        <p:spPr>
          <a:xfrm>
            <a:off x="5292080" y="1308211"/>
            <a:ext cx="1908212" cy="646331"/>
          </a:xfrm>
          <a:prstGeom prst="rect">
            <a:avLst/>
          </a:prstGeom>
          <a:noFill/>
        </p:spPr>
        <p:txBody>
          <a:bodyPr wrap="square" rtlCol="0">
            <a:spAutoFit/>
          </a:bodyPr>
          <a:lstStyle/>
          <a:p>
            <a:pPr algn="ctr"/>
            <a:r>
              <a:rPr lang="en-GB" dirty="0" err="1" smtClean="0"/>
              <a:t>Es</a:t>
            </a:r>
            <a:r>
              <a:rPr lang="en-GB" dirty="0" smtClean="0"/>
              <a:t> un </a:t>
            </a:r>
            <a:r>
              <a:rPr lang="en-GB" dirty="0" err="1" smtClean="0"/>
              <a:t>deporte</a:t>
            </a:r>
            <a:r>
              <a:rPr lang="en-GB" dirty="0" smtClean="0"/>
              <a:t> </a:t>
            </a:r>
            <a:r>
              <a:rPr lang="en-GB" dirty="0" err="1" smtClean="0"/>
              <a:t>olímpico</a:t>
            </a:r>
            <a:r>
              <a:rPr lang="en-GB" dirty="0" smtClean="0"/>
              <a:t> </a:t>
            </a:r>
            <a:r>
              <a:rPr lang="en-GB" dirty="0" err="1" smtClean="0"/>
              <a:t>moderno</a:t>
            </a:r>
            <a:endParaRPr lang="fr-FR" dirty="0"/>
          </a:p>
        </p:txBody>
      </p:sp>
      <p:graphicFrame>
        <p:nvGraphicFramePr>
          <p:cNvPr id="8" name="Table 7"/>
          <p:cNvGraphicFramePr>
            <a:graphicFrameLocks noGrp="1"/>
          </p:cNvGraphicFramePr>
          <p:nvPr>
            <p:extLst>
              <p:ext uri="{D42A27DB-BD31-4B8C-83A1-F6EECF244321}">
                <p14:modId xmlns:p14="http://schemas.microsoft.com/office/powerpoint/2010/main" val="4034473445"/>
              </p:ext>
            </p:extLst>
          </p:nvPr>
        </p:nvGraphicFramePr>
        <p:xfrm>
          <a:off x="395536" y="5359608"/>
          <a:ext cx="8496944" cy="1381760"/>
        </p:xfrm>
        <a:graphic>
          <a:graphicData uri="http://schemas.openxmlformats.org/drawingml/2006/table">
            <a:tbl>
              <a:tblPr firstRow="1" bandRow="1">
                <a:tableStyleId>{5940675A-B579-460E-94D1-54222C63F5DA}</a:tableStyleId>
              </a:tblPr>
              <a:tblGrid>
                <a:gridCol w="2124236"/>
                <a:gridCol w="2124236"/>
                <a:gridCol w="2124236"/>
                <a:gridCol w="2124236"/>
              </a:tblGrid>
              <a:tr h="370840">
                <a:tc>
                  <a:txBody>
                    <a:bodyPr/>
                    <a:lstStyle/>
                    <a:p>
                      <a:pPr algn="ctr"/>
                      <a:r>
                        <a:rPr lang="en-GB" dirty="0" smtClean="0"/>
                        <a:t>el </a:t>
                      </a:r>
                      <a:r>
                        <a:rPr lang="en-GB" dirty="0" err="1" smtClean="0"/>
                        <a:t>atletismo</a:t>
                      </a:r>
                      <a:endParaRPr lang="fr-FR" dirty="0"/>
                    </a:p>
                  </a:txBody>
                  <a:tcPr anchor="ctr"/>
                </a:tc>
                <a:tc>
                  <a:txBody>
                    <a:bodyPr/>
                    <a:lstStyle/>
                    <a:p>
                      <a:pPr algn="ctr"/>
                      <a:r>
                        <a:rPr lang="en-GB" dirty="0" smtClean="0"/>
                        <a:t>el </a:t>
                      </a:r>
                      <a:r>
                        <a:rPr lang="en-GB" dirty="0" err="1" smtClean="0"/>
                        <a:t>remo</a:t>
                      </a:r>
                      <a:endParaRPr lang="fr-FR" dirty="0"/>
                    </a:p>
                  </a:txBody>
                  <a:tcPr anchor="ctr"/>
                </a:tc>
                <a:tc>
                  <a:txBody>
                    <a:bodyPr/>
                    <a:lstStyle/>
                    <a:p>
                      <a:pPr algn="ctr"/>
                      <a:r>
                        <a:rPr lang="en-GB" dirty="0" smtClean="0"/>
                        <a:t>la </a:t>
                      </a:r>
                      <a:r>
                        <a:rPr lang="en-GB" dirty="0" err="1" smtClean="0"/>
                        <a:t>halterofilia</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la </a:t>
                      </a:r>
                      <a:r>
                        <a:rPr lang="en-GB" dirty="0" err="1" smtClean="0"/>
                        <a:t>lucha</a:t>
                      </a:r>
                      <a:endParaRPr lang="fr-FR" dirty="0" smtClean="0"/>
                    </a:p>
                  </a:txBody>
                  <a:tcPr anchor="ctr"/>
                </a:tc>
              </a:tr>
              <a:tr h="370840">
                <a:tc>
                  <a:txBody>
                    <a:bodyPr/>
                    <a:lstStyle/>
                    <a:p>
                      <a:pPr algn="ctr"/>
                      <a:r>
                        <a:rPr lang="en-GB" dirty="0" smtClean="0"/>
                        <a:t>el</a:t>
                      </a:r>
                      <a:r>
                        <a:rPr lang="en-GB" baseline="0" dirty="0" smtClean="0"/>
                        <a:t> </a:t>
                      </a:r>
                      <a:r>
                        <a:rPr lang="en-GB" baseline="0" dirty="0" err="1" smtClean="0"/>
                        <a:t>pancracio</a:t>
                      </a:r>
                      <a:endParaRPr lang="fr-FR" dirty="0"/>
                    </a:p>
                  </a:txBody>
                  <a:tcPr anchor="ctr"/>
                </a:tc>
                <a:tc>
                  <a:txBody>
                    <a:bodyPr/>
                    <a:lstStyle/>
                    <a:p>
                      <a:pPr algn="ctr"/>
                      <a:r>
                        <a:rPr lang="en-GB" dirty="0" smtClean="0"/>
                        <a:t>la </a:t>
                      </a:r>
                      <a:r>
                        <a:rPr lang="en-GB" dirty="0" err="1" smtClean="0"/>
                        <a:t>carrera</a:t>
                      </a:r>
                      <a:r>
                        <a:rPr lang="en-GB" dirty="0" smtClean="0"/>
                        <a:t> de </a:t>
                      </a:r>
                      <a:r>
                        <a:rPr lang="en-GB" dirty="0" err="1" smtClean="0"/>
                        <a:t>caballo</a:t>
                      </a:r>
                      <a:endParaRPr lang="fr-FR" dirty="0"/>
                    </a:p>
                  </a:txBody>
                  <a:tcPr anchor="ctr"/>
                </a:tc>
                <a:tc>
                  <a:txBody>
                    <a:bodyPr/>
                    <a:lstStyle/>
                    <a:p>
                      <a:pPr algn="ctr"/>
                      <a:r>
                        <a:rPr lang="en-GB" dirty="0" smtClean="0"/>
                        <a:t>el </a:t>
                      </a:r>
                      <a:r>
                        <a:rPr lang="en-GB" dirty="0" err="1" smtClean="0"/>
                        <a:t>concurso</a:t>
                      </a:r>
                      <a:r>
                        <a:rPr lang="en-GB" baseline="0" dirty="0" smtClean="0"/>
                        <a:t> de </a:t>
                      </a:r>
                      <a:r>
                        <a:rPr lang="en-GB" baseline="0" dirty="0" err="1" smtClean="0"/>
                        <a:t>trompetero</a:t>
                      </a:r>
                      <a:endParaRPr lang="fr-FR" dirty="0"/>
                    </a:p>
                  </a:txBody>
                  <a:tcPr anchor="ctr"/>
                </a:tc>
                <a:tc>
                  <a:txBody>
                    <a:bodyPr/>
                    <a:lstStyle/>
                    <a:p>
                      <a:pPr algn="ctr"/>
                      <a:r>
                        <a:rPr lang="en-GB" dirty="0" smtClean="0"/>
                        <a:t>el </a:t>
                      </a:r>
                      <a:r>
                        <a:rPr lang="en-GB" dirty="0" err="1" smtClean="0"/>
                        <a:t>boxeo</a:t>
                      </a:r>
                      <a:endParaRPr lang="fr-FR" dirty="0"/>
                    </a:p>
                  </a:txBody>
                  <a:tcPr anchor="ctr"/>
                </a:tc>
              </a:tr>
              <a:tr h="370840">
                <a:tc>
                  <a:txBody>
                    <a:bodyPr/>
                    <a:lstStyle/>
                    <a:p>
                      <a:pPr algn="ctr"/>
                      <a:r>
                        <a:rPr lang="en-GB" dirty="0" smtClean="0"/>
                        <a:t>el </a:t>
                      </a:r>
                      <a:r>
                        <a:rPr lang="en-GB" dirty="0" err="1" smtClean="0"/>
                        <a:t>pentatlón</a:t>
                      </a:r>
                      <a:endParaRPr lang="fr-FR" dirty="0"/>
                    </a:p>
                  </a:txBody>
                  <a:tcPr anchor="ctr"/>
                </a:tc>
                <a:tc>
                  <a:txBody>
                    <a:bodyPr/>
                    <a:lstStyle/>
                    <a:p>
                      <a:pPr algn="ctr"/>
                      <a:r>
                        <a:rPr lang="en-GB" dirty="0" smtClean="0"/>
                        <a:t>el </a:t>
                      </a:r>
                      <a:r>
                        <a:rPr lang="en-GB" dirty="0" err="1" smtClean="0"/>
                        <a:t>tenis</a:t>
                      </a:r>
                      <a:r>
                        <a:rPr lang="en-GB" dirty="0" smtClean="0"/>
                        <a:t> de mesa</a:t>
                      </a:r>
                      <a:endParaRPr lang="fr-FR" dirty="0"/>
                    </a:p>
                  </a:txBody>
                  <a:tcPr anchor="ctr"/>
                </a:tc>
                <a:tc>
                  <a:txBody>
                    <a:bodyPr/>
                    <a:lstStyle/>
                    <a:p>
                      <a:pPr algn="ctr"/>
                      <a:r>
                        <a:rPr lang="en-GB" dirty="0" smtClean="0"/>
                        <a:t>la </a:t>
                      </a:r>
                      <a:r>
                        <a:rPr lang="en-GB" dirty="0" err="1" smtClean="0"/>
                        <a:t>carrera</a:t>
                      </a:r>
                      <a:r>
                        <a:rPr lang="en-GB" dirty="0" smtClean="0"/>
                        <a:t> de </a:t>
                      </a:r>
                      <a:r>
                        <a:rPr lang="en-GB" dirty="0" err="1" smtClean="0"/>
                        <a:t>carro</a:t>
                      </a:r>
                      <a:endParaRPr lang="fr-FR" dirty="0"/>
                    </a:p>
                  </a:txBody>
                  <a:tcPr anchor="ctr"/>
                </a:tc>
                <a:tc>
                  <a:txBody>
                    <a:bodyPr/>
                    <a:lstStyle/>
                    <a:p>
                      <a:pPr algn="ctr"/>
                      <a:r>
                        <a:rPr lang="en-GB" dirty="0" smtClean="0"/>
                        <a:t>la </a:t>
                      </a:r>
                      <a:r>
                        <a:rPr lang="en-GB" dirty="0" err="1" smtClean="0"/>
                        <a:t>natación</a:t>
                      </a:r>
                      <a:endParaRPr lang="fr-FR" dirty="0"/>
                    </a:p>
                  </a:txBody>
                  <a:tcPr anchor="ctr"/>
                </a:tc>
              </a:tr>
            </a:tbl>
          </a:graphicData>
        </a:graphic>
      </p:graphicFrame>
    </p:spTree>
    <p:extLst>
      <p:ext uri="{BB962C8B-B14F-4D97-AF65-F5344CB8AC3E}">
        <p14:creationId xmlns:p14="http://schemas.microsoft.com/office/powerpoint/2010/main" val="1626570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4514" y="1844824"/>
            <a:ext cx="8143875" cy="4052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96900" indent="-514350">
              <a:buFont typeface="+mj-lt"/>
              <a:buAutoNum type="arabicPeriod"/>
              <a:defRPr/>
            </a:pPr>
            <a:r>
              <a:rPr lang="en-GB" b="1" dirty="0" smtClean="0">
                <a:solidFill>
                  <a:schemeClr val="bg2">
                    <a:lumMod val="10000"/>
                  </a:schemeClr>
                </a:solidFill>
                <a:latin typeface="Calibri"/>
                <a:cs typeface="Calibri"/>
              </a:rPr>
              <a:t>¿</a:t>
            </a:r>
            <a:r>
              <a:rPr lang="en-GB" b="1" dirty="0" err="1" smtClean="0">
                <a:solidFill>
                  <a:schemeClr val="bg2">
                    <a:lumMod val="10000"/>
                  </a:schemeClr>
                </a:solidFill>
                <a:latin typeface="Calibri"/>
                <a:cs typeface="Calibri"/>
              </a:rPr>
              <a:t>Cuándo</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empezaron</a:t>
            </a:r>
            <a:r>
              <a:rPr lang="en-GB" b="1" dirty="0" smtClean="0">
                <a:solidFill>
                  <a:schemeClr val="bg2">
                    <a:lumMod val="10000"/>
                  </a:schemeClr>
                </a:solidFill>
                <a:latin typeface="Calibri"/>
                <a:cs typeface="Calibri"/>
              </a:rPr>
              <a:t> los </a:t>
            </a:r>
            <a:r>
              <a:rPr lang="en-GB" b="1" dirty="0" err="1" smtClean="0">
                <a:solidFill>
                  <a:schemeClr val="bg2">
                    <a:lumMod val="10000"/>
                  </a:schemeClr>
                </a:solidFill>
                <a:latin typeface="Calibri"/>
                <a:cs typeface="Calibri"/>
              </a:rPr>
              <a:t>Juegos</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Olímpicos</a:t>
            </a:r>
            <a:r>
              <a:rPr lang="en-GB" b="1" dirty="0" smtClean="0">
                <a:solidFill>
                  <a:schemeClr val="bg2">
                    <a:lumMod val="10000"/>
                  </a:schemeClr>
                </a:solidFill>
              </a:rPr>
              <a:t>?</a:t>
            </a:r>
          </a:p>
          <a:p>
            <a:pPr marL="596900" indent="-514350">
              <a:buFont typeface="+mj-lt"/>
              <a:buAutoNum type="arabicPeriod"/>
              <a:defRPr/>
            </a:pPr>
            <a:r>
              <a:rPr lang="en-GB" b="1" dirty="0" smtClean="0">
                <a:solidFill>
                  <a:schemeClr val="bg2">
                    <a:lumMod val="10000"/>
                  </a:schemeClr>
                </a:solidFill>
                <a:latin typeface="Calibri"/>
                <a:cs typeface="Calibri"/>
              </a:rPr>
              <a:t>¿A </a:t>
            </a:r>
            <a:r>
              <a:rPr lang="en-GB" b="1" dirty="0" err="1" smtClean="0">
                <a:solidFill>
                  <a:schemeClr val="bg2">
                    <a:lumMod val="10000"/>
                  </a:schemeClr>
                </a:solidFill>
                <a:latin typeface="Calibri"/>
                <a:cs typeface="Calibri"/>
              </a:rPr>
              <a:t>quién</a:t>
            </a:r>
            <a:r>
              <a:rPr lang="en-GB" b="1" dirty="0" smtClean="0">
                <a:solidFill>
                  <a:schemeClr val="bg2">
                    <a:lumMod val="10000"/>
                  </a:schemeClr>
                </a:solidFill>
                <a:latin typeface="Calibri"/>
                <a:cs typeface="Calibri"/>
              </a:rPr>
              <a:t> se </a:t>
            </a:r>
            <a:r>
              <a:rPr lang="en-GB" b="1" dirty="0" err="1" smtClean="0">
                <a:solidFill>
                  <a:schemeClr val="bg2">
                    <a:lumMod val="10000"/>
                  </a:schemeClr>
                </a:solidFill>
                <a:latin typeface="Calibri"/>
                <a:cs typeface="Calibri"/>
              </a:rPr>
              <a:t>dedicaban</a:t>
            </a:r>
            <a:r>
              <a:rPr lang="en-GB" b="1" dirty="0" smtClean="0">
                <a:solidFill>
                  <a:schemeClr val="bg2">
                    <a:lumMod val="10000"/>
                  </a:schemeClr>
                </a:solidFill>
              </a:rPr>
              <a:t>?</a:t>
            </a:r>
          </a:p>
          <a:p>
            <a:pPr marL="596900" indent="-514350">
              <a:buFont typeface="+mj-lt"/>
              <a:buAutoNum type="arabicPeriod"/>
              <a:defRPr/>
            </a:pPr>
            <a:r>
              <a:rPr lang="en-GB" b="1" dirty="0" smtClean="0">
                <a:solidFill>
                  <a:schemeClr val="bg2">
                    <a:lumMod val="10000"/>
                  </a:schemeClr>
                </a:solidFill>
                <a:latin typeface="Calibri"/>
                <a:cs typeface="Calibri"/>
              </a:rPr>
              <a:t>¿</a:t>
            </a:r>
            <a:r>
              <a:rPr lang="en-GB" b="1" dirty="0" err="1" smtClean="0">
                <a:solidFill>
                  <a:schemeClr val="bg2">
                    <a:lumMod val="10000"/>
                  </a:schemeClr>
                </a:solidFill>
                <a:latin typeface="Calibri"/>
                <a:cs typeface="Calibri"/>
              </a:rPr>
              <a:t>Dónde</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tenían</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lugar</a:t>
            </a:r>
            <a:r>
              <a:rPr lang="en-GB" b="1" dirty="0" smtClean="0">
                <a:solidFill>
                  <a:schemeClr val="bg2">
                    <a:lumMod val="10000"/>
                  </a:schemeClr>
                </a:solidFill>
              </a:rPr>
              <a:t>?</a:t>
            </a:r>
          </a:p>
          <a:p>
            <a:pPr marL="596900" indent="-514350">
              <a:buFont typeface="+mj-lt"/>
              <a:buAutoNum type="arabicPeriod"/>
              <a:defRPr/>
            </a:pPr>
            <a:r>
              <a:rPr lang="en-GB" b="1" dirty="0" smtClean="0">
                <a:solidFill>
                  <a:schemeClr val="bg2">
                    <a:lumMod val="10000"/>
                  </a:schemeClr>
                </a:solidFill>
                <a:latin typeface="Calibri"/>
                <a:cs typeface="Calibri"/>
              </a:rPr>
              <a:t>¿Con </a:t>
            </a:r>
            <a:r>
              <a:rPr lang="en-GB" b="1" dirty="0" err="1" smtClean="0">
                <a:solidFill>
                  <a:schemeClr val="bg2">
                    <a:lumMod val="10000"/>
                  </a:schemeClr>
                </a:solidFill>
                <a:latin typeface="Calibri"/>
                <a:cs typeface="Calibri"/>
              </a:rPr>
              <a:t>qué</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frecuencia</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tenían</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lugar</a:t>
            </a:r>
            <a:r>
              <a:rPr lang="en-GB" b="1" dirty="0" smtClean="0">
                <a:solidFill>
                  <a:schemeClr val="bg2">
                    <a:lumMod val="10000"/>
                  </a:schemeClr>
                </a:solidFill>
              </a:rPr>
              <a:t>?</a:t>
            </a:r>
          </a:p>
          <a:p>
            <a:pPr marL="596900" indent="-514350">
              <a:buFont typeface="+mj-lt"/>
              <a:buAutoNum type="arabicPeriod"/>
              <a:defRPr/>
            </a:pPr>
            <a:r>
              <a:rPr lang="en-GB" b="1" dirty="0" smtClean="0">
                <a:solidFill>
                  <a:schemeClr val="bg2">
                    <a:lumMod val="10000"/>
                  </a:schemeClr>
                </a:solidFill>
                <a:latin typeface="Calibri"/>
                <a:cs typeface="Calibri"/>
              </a:rPr>
              <a:t>¿</a:t>
            </a:r>
            <a:r>
              <a:rPr lang="en-GB" b="1" dirty="0" err="1" smtClean="0">
                <a:solidFill>
                  <a:schemeClr val="bg2">
                    <a:lumMod val="10000"/>
                  </a:schemeClr>
                </a:solidFill>
                <a:latin typeface="Calibri"/>
                <a:cs typeface="Calibri"/>
              </a:rPr>
              <a:t>Quién</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podía</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participar</a:t>
            </a:r>
            <a:r>
              <a:rPr lang="en-GB" b="1" dirty="0" smtClean="0">
                <a:solidFill>
                  <a:schemeClr val="bg2">
                    <a:lumMod val="10000"/>
                  </a:schemeClr>
                </a:solidFill>
              </a:rPr>
              <a:t>?</a:t>
            </a:r>
          </a:p>
          <a:p>
            <a:pPr marL="596900" indent="-514350">
              <a:buFont typeface="+mj-lt"/>
              <a:buAutoNum type="arabicPeriod"/>
              <a:defRPr/>
            </a:pPr>
            <a:r>
              <a:rPr lang="en-GB" b="1" dirty="0" smtClean="0">
                <a:solidFill>
                  <a:schemeClr val="bg2">
                    <a:lumMod val="10000"/>
                  </a:schemeClr>
                </a:solidFill>
                <a:latin typeface="Calibri"/>
                <a:cs typeface="Calibri"/>
              </a:rPr>
              <a:t>¿</a:t>
            </a:r>
            <a:r>
              <a:rPr lang="en-GB" b="1" dirty="0" err="1" smtClean="0">
                <a:solidFill>
                  <a:schemeClr val="bg2">
                    <a:lumMod val="10000"/>
                  </a:schemeClr>
                </a:solidFill>
                <a:latin typeface="Calibri"/>
                <a:cs typeface="Calibri"/>
              </a:rPr>
              <a:t>Qué</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deportes</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había</a:t>
            </a:r>
            <a:r>
              <a:rPr lang="en-GB" b="1" dirty="0" smtClean="0">
                <a:solidFill>
                  <a:schemeClr val="bg2">
                    <a:lumMod val="10000"/>
                  </a:schemeClr>
                </a:solidFill>
                <a:latin typeface="Calibri"/>
                <a:cs typeface="Calibri"/>
              </a:rPr>
              <a:t> en </a:t>
            </a:r>
            <a:r>
              <a:rPr lang="en-GB" b="1" dirty="0" err="1" smtClean="0">
                <a:solidFill>
                  <a:schemeClr val="bg2">
                    <a:lumMod val="10000"/>
                  </a:schemeClr>
                </a:solidFill>
                <a:latin typeface="Calibri"/>
                <a:cs typeface="Calibri"/>
              </a:rPr>
              <a:t>las</a:t>
            </a:r>
            <a:r>
              <a:rPr lang="en-GB" b="1" dirty="0" smtClean="0">
                <a:solidFill>
                  <a:schemeClr val="bg2">
                    <a:lumMod val="10000"/>
                  </a:schemeClr>
                </a:solidFill>
                <a:latin typeface="Calibri"/>
                <a:cs typeface="Calibri"/>
              </a:rPr>
              <a:t> </a:t>
            </a:r>
            <a:r>
              <a:rPr lang="en-GB" b="1" dirty="0" err="1" smtClean="0">
                <a:solidFill>
                  <a:schemeClr val="bg2">
                    <a:lumMod val="10000"/>
                  </a:schemeClr>
                </a:solidFill>
                <a:latin typeface="Calibri"/>
                <a:cs typeface="Calibri"/>
              </a:rPr>
              <a:t>Olimpíadas</a:t>
            </a:r>
            <a:r>
              <a:rPr lang="en-GB" b="1" dirty="0" smtClean="0">
                <a:solidFill>
                  <a:schemeClr val="bg2">
                    <a:lumMod val="10000"/>
                  </a:schemeClr>
                </a:solidFill>
                <a:latin typeface="Calibri"/>
                <a:cs typeface="Calibri"/>
              </a:rPr>
              <a:t>?</a:t>
            </a:r>
            <a:endParaRPr lang="en-GB" b="1" dirty="0" smtClean="0">
              <a:solidFill>
                <a:schemeClr val="bg2">
                  <a:lumMod val="10000"/>
                </a:schemeClr>
              </a:solidFill>
            </a:endParaRPr>
          </a:p>
          <a:p>
            <a:pPr>
              <a:defRPr/>
            </a:pPr>
            <a:endParaRPr lang="en-US" b="1" dirty="0">
              <a:solidFill>
                <a:schemeClr val="bg2">
                  <a:lumMod val="10000"/>
                </a:schemeClr>
              </a:solidFill>
            </a:endParaRPr>
          </a:p>
        </p:txBody>
      </p:sp>
      <p:pic>
        <p:nvPicPr>
          <p:cNvPr id="3" name="Picture 2" descr="http://www.istockphoto.com/file_thumbview_approve/596149/2/istockphoto_596149-olive-branch-wre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75" y="188119"/>
            <a:ext cx="1568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182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1034"/>
            <a:ext cx="8640960" cy="65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837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82052" y="1268760"/>
            <a:ext cx="7934325" cy="57730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83464">
              <a:buFont typeface="Wingdings 2"/>
              <a:buChar char=""/>
              <a:defRPr/>
            </a:pPr>
            <a:r>
              <a:rPr lang="en-GB" sz="3600" dirty="0" smtClean="0"/>
              <a:t>Las </a:t>
            </a:r>
            <a:r>
              <a:rPr lang="en-GB" sz="3600" dirty="0" err="1" smtClean="0"/>
              <a:t>Olimpíadas</a:t>
            </a:r>
            <a:r>
              <a:rPr lang="en-GB" sz="3600" dirty="0" smtClean="0"/>
              <a:t> o los </a:t>
            </a:r>
            <a:r>
              <a:rPr lang="en-GB" sz="3600" dirty="0" err="1" smtClean="0"/>
              <a:t>Juegos</a:t>
            </a:r>
            <a:r>
              <a:rPr lang="en-GB" sz="3600" dirty="0" smtClean="0"/>
              <a:t> </a:t>
            </a:r>
            <a:r>
              <a:rPr lang="en-GB" sz="3600" dirty="0" err="1" smtClean="0"/>
              <a:t>Olímpicos</a:t>
            </a:r>
            <a:r>
              <a:rPr lang="en-GB" sz="3600" dirty="0" smtClean="0"/>
              <a:t> </a:t>
            </a:r>
            <a:r>
              <a:rPr lang="en-GB" sz="3600" dirty="0" err="1" smtClean="0"/>
              <a:t>empezaron</a:t>
            </a:r>
            <a:r>
              <a:rPr lang="en-GB" sz="3600" dirty="0" smtClean="0"/>
              <a:t> en </a:t>
            </a:r>
            <a:r>
              <a:rPr lang="en-GB" sz="3600" b="1" dirty="0" smtClean="0"/>
              <a:t>776 </a:t>
            </a:r>
            <a:r>
              <a:rPr lang="en-GB" sz="3600" b="1" dirty="0" err="1" smtClean="0"/>
              <a:t>a.C</a:t>
            </a:r>
            <a:r>
              <a:rPr lang="en-GB" sz="3600" dirty="0" smtClean="0"/>
              <a:t>.</a:t>
            </a:r>
          </a:p>
          <a:p>
            <a:pPr marL="365760" indent="-283464">
              <a:buFont typeface="Wingdings 2"/>
              <a:buChar char=""/>
              <a:defRPr/>
            </a:pPr>
            <a:r>
              <a:rPr lang="en-GB" sz="3600" dirty="0" err="1" smtClean="0"/>
              <a:t>Eran</a:t>
            </a:r>
            <a:r>
              <a:rPr lang="en-GB" sz="3600" dirty="0" smtClean="0"/>
              <a:t> </a:t>
            </a:r>
            <a:r>
              <a:rPr lang="en-GB" sz="3600" dirty="0" err="1" smtClean="0"/>
              <a:t>unos</a:t>
            </a:r>
            <a:r>
              <a:rPr lang="en-GB" sz="3600" dirty="0" smtClean="0"/>
              <a:t> </a:t>
            </a:r>
            <a:r>
              <a:rPr lang="en-GB" sz="3600" dirty="0" err="1" smtClean="0"/>
              <a:t>eventos</a:t>
            </a:r>
            <a:r>
              <a:rPr lang="en-GB" sz="3600" dirty="0" smtClean="0"/>
              <a:t> </a:t>
            </a:r>
            <a:r>
              <a:rPr lang="en-GB" sz="3600" dirty="0" err="1" smtClean="0"/>
              <a:t>deportivos</a:t>
            </a:r>
            <a:r>
              <a:rPr lang="en-GB" sz="3600" dirty="0" smtClean="0"/>
              <a:t> </a:t>
            </a:r>
            <a:r>
              <a:rPr lang="en-GB" sz="3600" dirty="0" err="1" smtClean="0"/>
              <a:t>dedicados</a:t>
            </a:r>
            <a:r>
              <a:rPr lang="en-GB" sz="3600" dirty="0" smtClean="0"/>
              <a:t> al </a:t>
            </a:r>
            <a:r>
              <a:rPr lang="en-GB" sz="3600" dirty="0" err="1" smtClean="0"/>
              <a:t>diós</a:t>
            </a:r>
            <a:r>
              <a:rPr lang="en-GB" sz="3600" dirty="0" smtClean="0"/>
              <a:t>  </a:t>
            </a:r>
            <a:r>
              <a:rPr lang="en-GB" sz="3600" b="1" dirty="0" smtClean="0"/>
              <a:t>Zeus</a:t>
            </a:r>
            <a:r>
              <a:rPr lang="en-GB" sz="3600" dirty="0" smtClean="0"/>
              <a:t>.</a:t>
            </a:r>
          </a:p>
          <a:p>
            <a:pPr marL="365760" indent="-283464">
              <a:buFont typeface="Wingdings 2"/>
              <a:buNone/>
              <a:defRPr/>
            </a:pPr>
            <a:endParaRPr lang="en-US" dirty="0" smtClean="0"/>
          </a:p>
        </p:txBody>
      </p:sp>
      <p:pic>
        <p:nvPicPr>
          <p:cNvPr id="3" name="Picture 2" descr="http://www.istockphoto.com/file_thumbview_approve/596149/2/istockphoto_596149-olive-branch-wreath.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2320" y="173637"/>
            <a:ext cx="1368488" cy="124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84984"/>
            <a:ext cx="283845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611560" y="3789040"/>
            <a:ext cx="4968552" cy="57730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83464">
              <a:buFont typeface="Wingdings 2"/>
              <a:buChar char=""/>
              <a:defRPr/>
            </a:pPr>
            <a:r>
              <a:rPr lang="en-GB" sz="3600" dirty="0" smtClean="0"/>
              <a:t>Los </a:t>
            </a:r>
            <a:r>
              <a:rPr lang="en-GB" sz="3600" dirty="0" err="1" smtClean="0"/>
              <a:t>Juegos</a:t>
            </a:r>
            <a:r>
              <a:rPr lang="en-GB" sz="3600" dirty="0" smtClean="0"/>
              <a:t> </a:t>
            </a:r>
            <a:r>
              <a:rPr lang="en-GB" sz="3600" dirty="0" err="1" smtClean="0"/>
              <a:t>Olímpicos</a:t>
            </a:r>
            <a:r>
              <a:rPr lang="en-GB" sz="3600" dirty="0" smtClean="0"/>
              <a:t> </a:t>
            </a:r>
            <a:r>
              <a:rPr lang="en-GB" sz="3600" dirty="0" err="1" smtClean="0"/>
              <a:t>eran</a:t>
            </a:r>
            <a:r>
              <a:rPr lang="en-GB" sz="3600" dirty="0" smtClean="0"/>
              <a:t> parte de </a:t>
            </a:r>
            <a:r>
              <a:rPr lang="en-GB" sz="3600" dirty="0" err="1" smtClean="0"/>
              <a:t>una</a:t>
            </a:r>
            <a:r>
              <a:rPr lang="en-GB" sz="3600" dirty="0" smtClean="0"/>
              <a:t> fiesta </a:t>
            </a:r>
            <a:r>
              <a:rPr lang="en-GB" sz="3600" dirty="0" err="1" smtClean="0"/>
              <a:t>religiosa</a:t>
            </a:r>
            <a:r>
              <a:rPr lang="en-GB" sz="3600" dirty="0" smtClean="0"/>
              <a:t>.</a:t>
            </a:r>
          </a:p>
          <a:p>
            <a:pPr marL="365760" indent="-283464">
              <a:buFont typeface="Wingdings 2"/>
              <a:buNone/>
              <a:defRPr/>
            </a:pPr>
            <a:endParaRPr lang="en-US" dirty="0" smtClean="0"/>
          </a:p>
        </p:txBody>
      </p:sp>
    </p:spTree>
    <p:extLst>
      <p:ext uri="{BB962C8B-B14F-4D97-AF65-F5344CB8AC3E}">
        <p14:creationId xmlns:p14="http://schemas.microsoft.com/office/powerpoint/2010/main" val="1753766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etween 1958 and 1961 the German School of Archeology discovered the competition track in Ancient Olympia and reshaped the embankments in their original form. The stadium track is 212.54 m long and 28.50 m wide. A length of 192.28 m separates the stone boundaries that mark the starting and finishing lines. According to myth, Hercules measured out 600 times the length of his foot to give this track its specific length. © ATHOC/ANA/C. CONSTANTOPO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65532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Img2142718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8640"/>
            <a:ext cx="3842445" cy="289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Ancient_Olympic_Starting_Line-One groove for each fo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725144"/>
            <a:ext cx="25463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51521" y="217580"/>
            <a:ext cx="4680520" cy="57730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83464">
              <a:buFont typeface="Wingdings 2"/>
              <a:buChar char=""/>
              <a:defRPr/>
            </a:pPr>
            <a:r>
              <a:rPr lang="en-GB" dirty="0" err="1" smtClean="0"/>
              <a:t>Tenían</a:t>
            </a:r>
            <a:r>
              <a:rPr lang="en-GB" dirty="0" smtClean="0"/>
              <a:t> </a:t>
            </a:r>
            <a:r>
              <a:rPr lang="en-GB" dirty="0" err="1" smtClean="0"/>
              <a:t>lugar</a:t>
            </a:r>
            <a:r>
              <a:rPr lang="en-GB" dirty="0" smtClean="0"/>
              <a:t> </a:t>
            </a:r>
            <a:r>
              <a:rPr lang="en-GB" dirty="0" err="1" smtClean="0"/>
              <a:t>cada</a:t>
            </a:r>
            <a:r>
              <a:rPr lang="en-GB" dirty="0" smtClean="0"/>
              <a:t> </a:t>
            </a:r>
            <a:r>
              <a:rPr lang="en-GB" b="1" dirty="0" smtClean="0"/>
              <a:t>4 </a:t>
            </a:r>
            <a:r>
              <a:rPr lang="en-GB" b="1" dirty="0" err="1" smtClean="0"/>
              <a:t>años</a:t>
            </a:r>
            <a:r>
              <a:rPr lang="en-GB" b="1" dirty="0" smtClean="0"/>
              <a:t>  </a:t>
            </a:r>
            <a:r>
              <a:rPr lang="en-GB" dirty="0" smtClean="0"/>
              <a:t>en </a:t>
            </a:r>
            <a:r>
              <a:rPr lang="en-GB" dirty="0" err="1" smtClean="0"/>
              <a:t>agosto</a:t>
            </a:r>
            <a:r>
              <a:rPr lang="en-GB" dirty="0" smtClean="0"/>
              <a:t> o </a:t>
            </a:r>
            <a:r>
              <a:rPr lang="en-GB" dirty="0" err="1" smtClean="0"/>
              <a:t>septiembre</a:t>
            </a:r>
            <a:r>
              <a:rPr lang="en-GB" dirty="0" smtClean="0"/>
              <a:t> en la ciudad de </a:t>
            </a:r>
            <a:r>
              <a:rPr lang="en-GB" b="1" dirty="0" err="1" smtClean="0"/>
              <a:t>Olimpia</a:t>
            </a:r>
            <a:r>
              <a:rPr lang="en-GB" b="1" dirty="0" smtClean="0"/>
              <a:t>.</a:t>
            </a:r>
            <a:endParaRPr lang="en-GB" dirty="0" smtClean="0"/>
          </a:p>
          <a:p>
            <a:pPr marL="365760" indent="-283464">
              <a:buFont typeface="Wingdings 2"/>
              <a:buChar char=""/>
              <a:defRPr/>
            </a:pPr>
            <a:r>
              <a:rPr lang="en-GB" dirty="0" smtClean="0"/>
              <a:t>Las </a:t>
            </a:r>
            <a:r>
              <a:rPr lang="en-GB" dirty="0" err="1" smtClean="0"/>
              <a:t>Olimpíadas</a:t>
            </a:r>
            <a:r>
              <a:rPr lang="en-GB" dirty="0" smtClean="0"/>
              <a:t> </a:t>
            </a:r>
            <a:r>
              <a:rPr lang="en-GB" dirty="0" err="1" smtClean="0"/>
              <a:t>duraban</a:t>
            </a:r>
            <a:r>
              <a:rPr lang="en-GB" dirty="0" smtClean="0"/>
              <a:t> </a:t>
            </a:r>
            <a:r>
              <a:rPr lang="en-GB" b="1" dirty="0" smtClean="0"/>
              <a:t>5 </a:t>
            </a:r>
            <a:r>
              <a:rPr lang="en-GB" b="1" dirty="0" err="1" smtClean="0"/>
              <a:t>días</a:t>
            </a:r>
            <a:r>
              <a:rPr lang="en-GB" dirty="0" smtClean="0"/>
              <a:t>.</a:t>
            </a:r>
          </a:p>
          <a:p>
            <a:pPr marL="365760" indent="-283464">
              <a:buFont typeface="Wingdings 2"/>
              <a:buNone/>
              <a:defRPr/>
            </a:pPr>
            <a:endParaRPr lang="en-US" dirty="0" smtClean="0"/>
          </a:p>
          <a:p>
            <a:pPr marL="365760" indent="-283464">
              <a:buFont typeface="Wingdings 2"/>
              <a:buNone/>
              <a:defRPr/>
            </a:pPr>
            <a:r>
              <a:rPr lang="en-US" dirty="0" smtClean="0"/>
              <a:t/>
            </a:r>
            <a:br>
              <a:rPr lang="en-US" dirty="0" smtClean="0"/>
            </a:br>
            <a:endParaRPr lang="en-GB" i="1" dirty="0"/>
          </a:p>
        </p:txBody>
      </p:sp>
    </p:spTree>
    <p:extLst>
      <p:ext uri="{BB962C8B-B14F-4D97-AF65-F5344CB8AC3E}">
        <p14:creationId xmlns:p14="http://schemas.microsoft.com/office/powerpoint/2010/main" val="160109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708920"/>
            <a:ext cx="4507125" cy="399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2"/>
          <p:cNvSpPr txBox="1">
            <a:spLocks/>
          </p:cNvSpPr>
          <p:nvPr/>
        </p:nvSpPr>
        <p:spPr>
          <a:xfrm>
            <a:off x="582053" y="764704"/>
            <a:ext cx="7934325" cy="57730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83464">
              <a:buFont typeface="Wingdings 2"/>
              <a:buNone/>
              <a:defRPr/>
            </a:pPr>
            <a:r>
              <a:rPr lang="en-US" dirty="0" smtClean="0"/>
              <a:t>NB:</a:t>
            </a:r>
          </a:p>
          <a:p>
            <a:pPr marL="365760" indent="-283464">
              <a:buFont typeface="Wingdings 2"/>
              <a:buChar char=""/>
              <a:defRPr/>
            </a:pPr>
            <a:r>
              <a:rPr lang="es-ES" dirty="0"/>
              <a:t>Durante </a:t>
            </a:r>
            <a:r>
              <a:rPr lang="es-ES" dirty="0" smtClean="0"/>
              <a:t>los </a:t>
            </a:r>
            <a:r>
              <a:rPr lang="es-ES" dirty="0"/>
              <a:t>Juegos </a:t>
            </a:r>
            <a:r>
              <a:rPr lang="es-ES" dirty="0" smtClean="0"/>
              <a:t>había una </a:t>
            </a:r>
            <a:r>
              <a:rPr lang="es-ES" dirty="0"/>
              <a:t>tregua o </a:t>
            </a:r>
            <a:r>
              <a:rPr lang="es-ES" b="1" i="1" dirty="0">
                <a:solidFill>
                  <a:schemeClr val="bg2">
                    <a:lumMod val="10000"/>
                  </a:schemeClr>
                </a:solidFill>
              </a:rPr>
              <a:t>paz olímpica</a:t>
            </a:r>
            <a:r>
              <a:rPr lang="es-ES" b="1" dirty="0">
                <a:solidFill>
                  <a:schemeClr val="bg2">
                    <a:lumMod val="10000"/>
                  </a:schemeClr>
                </a:solidFill>
              </a:rPr>
              <a:t>, </a:t>
            </a:r>
            <a:r>
              <a:rPr lang="es-ES" dirty="0"/>
              <a:t>para permitir a </a:t>
            </a:r>
            <a:r>
              <a:rPr lang="es-ES" dirty="0" smtClean="0"/>
              <a:t>todos los </a:t>
            </a:r>
            <a:r>
              <a:rPr lang="es-ES" dirty="0"/>
              <a:t>atletas </a:t>
            </a:r>
            <a:r>
              <a:rPr lang="es-ES" dirty="0" smtClean="0"/>
              <a:t>participar.  Es decir, las guerras fueron abandonadas.  </a:t>
            </a:r>
            <a:endParaRPr lang="en-GB" i="1"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651250"/>
            <a:ext cx="2980129" cy="196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901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74532"/>
            <a:ext cx="8784976" cy="1046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0" b="1" dirty="0" smtClean="0">
                <a:solidFill>
                  <a:schemeClr val="bg2">
                    <a:lumMod val="10000"/>
                  </a:schemeClr>
                </a:solidFill>
                <a:latin typeface="Calibri"/>
                <a:cs typeface="Calibri"/>
              </a:rPr>
              <a:t>¿</a:t>
            </a:r>
            <a:r>
              <a:rPr lang="en-GB" sz="6000" b="1" dirty="0" err="1" smtClean="0">
                <a:solidFill>
                  <a:schemeClr val="bg2">
                    <a:lumMod val="10000"/>
                  </a:schemeClr>
                </a:solidFill>
                <a:latin typeface="Calibri"/>
                <a:cs typeface="Calibri"/>
              </a:rPr>
              <a:t>Quién</a:t>
            </a:r>
            <a:r>
              <a:rPr lang="en-GB" sz="6000" b="1" dirty="0" smtClean="0">
                <a:solidFill>
                  <a:schemeClr val="bg2">
                    <a:lumMod val="10000"/>
                  </a:schemeClr>
                </a:solidFill>
                <a:latin typeface="Calibri"/>
                <a:cs typeface="Calibri"/>
              </a:rPr>
              <a:t> </a:t>
            </a:r>
            <a:r>
              <a:rPr lang="en-GB" sz="6000" b="1" dirty="0" err="1" smtClean="0">
                <a:solidFill>
                  <a:schemeClr val="bg2">
                    <a:lumMod val="10000"/>
                  </a:schemeClr>
                </a:solidFill>
                <a:latin typeface="Calibri"/>
                <a:cs typeface="Calibri"/>
              </a:rPr>
              <a:t>podía</a:t>
            </a:r>
            <a:r>
              <a:rPr lang="en-GB" sz="6000" b="1" dirty="0" smtClean="0">
                <a:solidFill>
                  <a:schemeClr val="bg2">
                    <a:lumMod val="10000"/>
                  </a:schemeClr>
                </a:solidFill>
                <a:latin typeface="Calibri"/>
                <a:cs typeface="Calibri"/>
              </a:rPr>
              <a:t> </a:t>
            </a:r>
            <a:r>
              <a:rPr lang="en-GB" sz="6000" b="1" dirty="0" err="1" smtClean="0">
                <a:solidFill>
                  <a:schemeClr val="bg2">
                    <a:lumMod val="10000"/>
                  </a:schemeClr>
                </a:solidFill>
                <a:latin typeface="Calibri"/>
                <a:cs typeface="Calibri"/>
              </a:rPr>
              <a:t>competir</a:t>
            </a:r>
            <a:r>
              <a:rPr lang="en-GB" sz="6000" b="1" dirty="0" smtClean="0">
                <a:solidFill>
                  <a:schemeClr val="bg2">
                    <a:lumMod val="10000"/>
                  </a:schemeClr>
                </a:solidFill>
                <a:latin typeface="Calibri"/>
                <a:cs typeface="Calibri"/>
              </a:rPr>
              <a:t>?</a:t>
            </a:r>
            <a:endParaRPr lang="en-US" sz="6000" b="1" dirty="0">
              <a:solidFill>
                <a:schemeClr val="bg2">
                  <a:lumMod val="10000"/>
                </a:schemeClr>
              </a:solidFill>
            </a:endParaRPr>
          </a:p>
        </p:txBody>
      </p:sp>
      <p:sp>
        <p:nvSpPr>
          <p:cNvPr id="4" name="Rectangle 3"/>
          <p:cNvSpPr/>
          <p:nvPr/>
        </p:nvSpPr>
        <p:spPr>
          <a:xfrm>
            <a:off x="469344" y="3789040"/>
            <a:ext cx="8278289" cy="1815882"/>
          </a:xfrm>
          <a:prstGeom prst="rect">
            <a:avLst/>
          </a:prstGeom>
        </p:spPr>
        <p:txBody>
          <a:bodyPr wrap="square">
            <a:spAutoFit/>
          </a:bodyPr>
          <a:lstStyle/>
          <a:p>
            <a:pPr marL="285750" indent="-285750">
              <a:buFont typeface="Arial" pitchFamily="34" charset="0"/>
              <a:buChar char="•"/>
            </a:pPr>
            <a:r>
              <a:rPr lang="en-GB" sz="2800" i="1" dirty="0" smtClean="0"/>
              <a:t>Las </a:t>
            </a:r>
            <a:r>
              <a:rPr lang="en-GB" sz="2800" i="1" dirty="0" err="1" smtClean="0"/>
              <a:t>mujeres</a:t>
            </a:r>
            <a:r>
              <a:rPr lang="en-GB" sz="2800" i="1" dirty="0" smtClean="0"/>
              <a:t> </a:t>
            </a:r>
            <a:r>
              <a:rPr lang="en-GB" sz="2800" i="1" dirty="0" err="1" smtClean="0"/>
              <a:t>tenían</a:t>
            </a:r>
            <a:r>
              <a:rPr lang="en-GB" sz="2800" i="1" dirty="0" smtClean="0"/>
              <a:t> </a:t>
            </a:r>
            <a:r>
              <a:rPr lang="en-GB" sz="2800" i="1" dirty="0" err="1" smtClean="0"/>
              <a:t>otra</a:t>
            </a:r>
            <a:r>
              <a:rPr lang="en-GB" sz="2800" i="1" dirty="0" smtClean="0"/>
              <a:t> </a:t>
            </a:r>
            <a:r>
              <a:rPr lang="en-GB" sz="2800" i="1" dirty="0" err="1" smtClean="0"/>
              <a:t>competición</a:t>
            </a:r>
            <a:r>
              <a:rPr lang="en-GB" sz="2800" i="1" dirty="0" smtClean="0"/>
              <a:t> </a:t>
            </a:r>
            <a:r>
              <a:rPr lang="en-GB" sz="2800" i="1" dirty="0" err="1" smtClean="0"/>
              <a:t>deportiva</a:t>
            </a:r>
            <a:r>
              <a:rPr lang="en-GB" sz="2800" i="1" dirty="0" smtClean="0"/>
              <a:t> </a:t>
            </a:r>
            <a:r>
              <a:rPr lang="en-GB" sz="2800" i="1" dirty="0" err="1" smtClean="0"/>
              <a:t>que</a:t>
            </a:r>
            <a:r>
              <a:rPr lang="en-GB" sz="2800" i="1" dirty="0" smtClean="0"/>
              <a:t> se </a:t>
            </a:r>
            <a:r>
              <a:rPr lang="en-GB" sz="2800" i="1" dirty="0" err="1" smtClean="0"/>
              <a:t>llamaba</a:t>
            </a:r>
            <a:r>
              <a:rPr lang="en-GB" sz="2800" i="1" dirty="0" smtClean="0"/>
              <a:t> </a:t>
            </a:r>
            <a:r>
              <a:rPr lang="en-GB" sz="2800" b="1" dirty="0" err="1" smtClean="0"/>
              <a:t>Heraia</a:t>
            </a:r>
            <a:r>
              <a:rPr lang="en-GB" sz="2800" b="1" dirty="0" smtClean="0"/>
              <a:t>, </a:t>
            </a:r>
            <a:r>
              <a:rPr lang="en-GB" sz="2800" i="1" dirty="0" err="1" smtClean="0"/>
              <a:t>dedicada</a:t>
            </a:r>
            <a:r>
              <a:rPr lang="en-GB" sz="2800" i="1" dirty="0" smtClean="0"/>
              <a:t> a </a:t>
            </a:r>
            <a:r>
              <a:rPr lang="en-GB" sz="2800" b="1" i="1" dirty="0" smtClean="0"/>
              <a:t>Hera</a:t>
            </a:r>
            <a:r>
              <a:rPr lang="en-GB" sz="2800" i="1" dirty="0" smtClean="0"/>
              <a:t>, la </a:t>
            </a:r>
            <a:r>
              <a:rPr lang="en-GB" sz="2800" i="1" dirty="0" err="1" smtClean="0"/>
              <a:t>mujer</a:t>
            </a:r>
            <a:r>
              <a:rPr lang="en-GB" sz="2800" i="1" dirty="0" smtClean="0"/>
              <a:t> de Zeus. </a:t>
            </a:r>
          </a:p>
          <a:p>
            <a:pPr marL="285750" indent="-285750">
              <a:buFont typeface="Arial" pitchFamily="34" charset="0"/>
              <a:buChar char="•"/>
            </a:pPr>
            <a:r>
              <a:rPr lang="en-GB" sz="2800" i="1" dirty="0" err="1" smtClean="0"/>
              <a:t>Tenía</a:t>
            </a:r>
            <a:r>
              <a:rPr lang="en-GB" sz="2800" i="1" dirty="0" smtClean="0"/>
              <a:t> </a:t>
            </a:r>
            <a:r>
              <a:rPr lang="en-GB" sz="2800" i="1" dirty="0" err="1" smtClean="0"/>
              <a:t>lugar</a:t>
            </a:r>
            <a:r>
              <a:rPr lang="en-GB" sz="2800" i="1" dirty="0" smtClean="0"/>
              <a:t> </a:t>
            </a:r>
            <a:r>
              <a:rPr lang="en-GB" sz="2800" i="1" dirty="0" err="1" smtClean="0"/>
              <a:t>también</a:t>
            </a:r>
            <a:r>
              <a:rPr lang="en-GB" sz="2800" i="1" dirty="0" smtClean="0"/>
              <a:t> </a:t>
            </a:r>
            <a:r>
              <a:rPr lang="en-GB" sz="2800" i="1" dirty="0" err="1" smtClean="0"/>
              <a:t>cada</a:t>
            </a:r>
            <a:r>
              <a:rPr lang="en-GB" sz="2800" i="1" dirty="0" smtClean="0"/>
              <a:t> 4 </a:t>
            </a:r>
            <a:r>
              <a:rPr lang="en-GB" sz="2800" i="1" dirty="0" err="1" smtClean="0"/>
              <a:t>años</a:t>
            </a:r>
            <a:r>
              <a:rPr lang="en-GB" sz="2800" i="1" dirty="0" smtClean="0"/>
              <a:t>, </a:t>
            </a:r>
            <a:r>
              <a:rPr lang="en-GB" sz="2800" i="1" dirty="0" err="1" smtClean="0"/>
              <a:t>pero</a:t>
            </a:r>
            <a:r>
              <a:rPr lang="en-GB" sz="2800" i="1" dirty="0" smtClean="0"/>
              <a:t> en </a:t>
            </a:r>
            <a:r>
              <a:rPr lang="en-GB" sz="2800" i="1" dirty="0" err="1" smtClean="0"/>
              <a:t>otro</a:t>
            </a:r>
            <a:r>
              <a:rPr lang="en-GB" sz="2800" i="1" dirty="0" smtClean="0"/>
              <a:t> </a:t>
            </a:r>
            <a:r>
              <a:rPr lang="en-GB" sz="2800" i="1" dirty="0" err="1" smtClean="0"/>
              <a:t>año</a:t>
            </a:r>
            <a:r>
              <a:rPr lang="en-GB" sz="2800" i="1" dirty="0"/>
              <a:t> </a:t>
            </a:r>
            <a:r>
              <a:rPr lang="en-GB" sz="2800" i="1" dirty="0" err="1" smtClean="0"/>
              <a:t>que</a:t>
            </a:r>
            <a:r>
              <a:rPr lang="en-GB" sz="2800" i="1" dirty="0" smtClean="0"/>
              <a:t> </a:t>
            </a:r>
            <a:r>
              <a:rPr lang="en-GB" sz="2800" i="1" dirty="0" err="1" smtClean="0"/>
              <a:t>las</a:t>
            </a:r>
            <a:r>
              <a:rPr lang="en-GB" sz="2800" i="1" dirty="0" smtClean="0"/>
              <a:t> </a:t>
            </a:r>
            <a:r>
              <a:rPr lang="en-GB" sz="2800" i="1" dirty="0" err="1" smtClean="0"/>
              <a:t>Olimpíadas</a:t>
            </a:r>
            <a:r>
              <a:rPr lang="en-GB" sz="2800" i="1" dirty="0" smtClean="0"/>
              <a:t>.</a:t>
            </a:r>
            <a:endParaRPr lang="en-US" sz="2800" dirty="0"/>
          </a:p>
        </p:txBody>
      </p:sp>
      <p:pic>
        <p:nvPicPr>
          <p:cNvPr id="5" name="Picture 4" descr="http://www.istockphoto.com/file_thumbview_approve/596149/2/istockphoto_596149-olive-branch-wre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725" y="5253762"/>
            <a:ext cx="1568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457200" y="1438999"/>
            <a:ext cx="8229600" cy="4525963"/>
          </a:xfrm>
        </p:spPr>
        <p:txBody>
          <a:bodyPr/>
          <a:lstStyle/>
          <a:p>
            <a:r>
              <a:rPr lang="en-GB" dirty="0" smtClean="0"/>
              <a:t>Solo los hombres…</a:t>
            </a:r>
          </a:p>
          <a:p>
            <a:r>
              <a:rPr lang="en-GB" dirty="0" smtClean="0"/>
              <a:t>Solo los hombres </a:t>
            </a:r>
            <a:r>
              <a:rPr lang="en-GB" dirty="0" err="1" smtClean="0"/>
              <a:t>libres</a:t>
            </a:r>
            <a:r>
              <a:rPr lang="en-GB" dirty="0" smtClean="0"/>
              <a:t>…</a:t>
            </a:r>
          </a:p>
          <a:p>
            <a:r>
              <a:rPr lang="en-GB" dirty="0" smtClean="0"/>
              <a:t>Solo los hombres </a:t>
            </a:r>
            <a:r>
              <a:rPr lang="en-GB" dirty="0" err="1" smtClean="0"/>
              <a:t>libres</a:t>
            </a:r>
            <a:r>
              <a:rPr lang="en-GB" dirty="0" smtClean="0"/>
              <a:t> </a:t>
            </a:r>
            <a:r>
              <a:rPr lang="en-GB" dirty="0" err="1" smtClean="0"/>
              <a:t>que</a:t>
            </a:r>
            <a:r>
              <a:rPr lang="en-GB" dirty="0" smtClean="0"/>
              <a:t> </a:t>
            </a:r>
            <a:r>
              <a:rPr lang="en-GB" dirty="0" err="1" smtClean="0"/>
              <a:t>hablaban</a:t>
            </a:r>
            <a:r>
              <a:rPr lang="en-GB" dirty="0" smtClean="0"/>
              <a:t> </a:t>
            </a:r>
            <a:r>
              <a:rPr lang="en-GB" dirty="0" err="1" smtClean="0"/>
              <a:t>griego</a:t>
            </a:r>
            <a:endParaRPr lang="fr-FR"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052736"/>
            <a:ext cx="2319710" cy="157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7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98077" y="899319"/>
            <a:ext cx="8101012" cy="65253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000" dirty="0" smtClean="0"/>
              <a:t>La </a:t>
            </a:r>
            <a:r>
              <a:rPr lang="en-GB" sz="3000" dirty="0" err="1" smtClean="0"/>
              <a:t>lucha</a:t>
            </a:r>
            <a:endParaRPr lang="en-GB" sz="3000" dirty="0" smtClean="0"/>
          </a:p>
          <a:p>
            <a:r>
              <a:rPr lang="en-GB" sz="3000" dirty="0" smtClean="0"/>
              <a:t>El </a:t>
            </a:r>
            <a:r>
              <a:rPr lang="en-GB" sz="3000" dirty="0" err="1" smtClean="0"/>
              <a:t>boxeo</a:t>
            </a:r>
            <a:endParaRPr lang="en-GB" sz="3000" dirty="0" smtClean="0"/>
          </a:p>
          <a:p>
            <a:r>
              <a:rPr lang="en-GB" sz="3000" dirty="0" smtClean="0"/>
              <a:t>El </a:t>
            </a:r>
            <a:r>
              <a:rPr lang="en-GB" sz="3000" dirty="0" err="1" smtClean="0"/>
              <a:t>pancracio</a:t>
            </a:r>
            <a:endParaRPr lang="en-GB" sz="3000" dirty="0" smtClean="0"/>
          </a:p>
          <a:p>
            <a:r>
              <a:rPr lang="en-GB" sz="3000" dirty="0" smtClean="0"/>
              <a:t>El </a:t>
            </a:r>
            <a:r>
              <a:rPr lang="en-GB" sz="3000" dirty="0" err="1" smtClean="0"/>
              <a:t>concurso</a:t>
            </a:r>
            <a:r>
              <a:rPr lang="en-GB" sz="3000" dirty="0" smtClean="0"/>
              <a:t> de </a:t>
            </a:r>
            <a:r>
              <a:rPr lang="en-GB" sz="3000" dirty="0" err="1" smtClean="0"/>
              <a:t>trompetero</a:t>
            </a:r>
            <a:endParaRPr lang="en-GB" sz="3000" dirty="0" smtClean="0"/>
          </a:p>
          <a:p>
            <a:r>
              <a:rPr lang="en-GB" sz="3000" dirty="0" smtClean="0"/>
              <a:t>El </a:t>
            </a:r>
            <a:r>
              <a:rPr lang="en-GB" sz="3000" dirty="0" err="1" smtClean="0"/>
              <a:t>pentatlón</a:t>
            </a:r>
            <a:r>
              <a:rPr lang="en-GB" sz="3000" dirty="0" smtClean="0"/>
              <a:t> – (</a:t>
            </a:r>
            <a:r>
              <a:rPr lang="en-GB" sz="3000" dirty="0" err="1" smtClean="0"/>
              <a:t>lucha</a:t>
            </a:r>
            <a:r>
              <a:rPr lang="en-GB" sz="3000" dirty="0" smtClean="0"/>
              <a:t>, </a:t>
            </a:r>
            <a:r>
              <a:rPr lang="es-ES" sz="3000" dirty="0" smtClean="0"/>
              <a:t>carrera de velocidad, salto de longitud, y lanzamientos de disco y jabalina)</a:t>
            </a:r>
          </a:p>
          <a:p>
            <a:r>
              <a:rPr lang="en-GB" sz="3000" dirty="0" smtClean="0"/>
              <a:t>El </a:t>
            </a:r>
            <a:r>
              <a:rPr lang="en-GB" sz="3000" dirty="0" err="1" smtClean="0"/>
              <a:t>atletismo</a:t>
            </a:r>
            <a:r>
              <a:rPr lang="en-GB" sz="3000" dirty="0" smtClean="0"/>
              <a:t> (</a:t>
            </a:r>
            <a:r>
              <a:rPr lang="en-GB" sz="3000" dirty="0" err="1" smtClean="0"/>
              <a:t>carrera</a:t>
            </a:r>
            <a:r>
              <a:rPr lang="en-GB" sz="3000" dirty="0" smtClean="0"/>
              <a:t> de </a:t>
            </a:r>
            <a:r>
              <a:rPr lang="en-GB" sz="3000" dirty="0" err="1" smtClean="0"/>
              <a:t>velocidad</a:t>
            </a:r>
            <a:r>
              <a:rPr lang="en-GB" sz="3000" dirty="0" smtClean="0"/>
              <a:t>)</a:t>
            </a:r>
          </a:p>
          <a:p>
            <a:r>
              <a:rPr lang="en-GB" sz="3000" dirty="0" smtClean="0"/>
              <a:t>La </a:t>
            </a:r>
            <a:r>
              <a:rPr lang="en-GB" sz="3000" dirty="0" err="1" smtClean="0"/>
              <a:t>carrera</a:t>
            </a:r>
            <a:r>
              <a:rPr lang="en-GB" sz="3000" dirty="0" smtClean="0"/>
              <a:t> de </a:t>
            </a:r>
            <a:r>
              <a:rPr lang="en-GB" sz="3000" dirty="0" err="1" smtClean="0"/>
              <a:t>carro</a:t>
            </a:r>
            <a:endParaRPr lang="en-GB" sz="3000" dirty="0" smtClean="0"/>
          </a:p>
          <a:p>
            <a:r>
              <a:rPr lang="en-GB" sz="3000" dirty="0" smtClean="0"/>
              <a:t>La </a:t>
            </a:r>
            <a:r>
              <a:rPr lang="en-GB" sz="3000" dirty="0" err="1" smtClean="0"/>
              <a:t>carrera</a:t>
            </a:r>
            <a:r>
              <a:rPr lang="en-GB" sz="3000" dirty="0" smtClean="0"/>
              <a:t> de </a:t>
            </a:r>
            <a:r>
              <a:rPr lang="en-GB" sz="3000" dirty="0" err="1" smtClean="0"/>
              <a:t>caballo</a:t>
            </a:r>
            <a:endParaRPr lang="en-GB" sz="3000" dirty="0" smtClean="0"/>
          </a:p>
          <a:p>
            <a:r>
              <a:rPr lang="fr-FR" sz="3000" dirty="0"/>
              <a:t>L</a:t>
            </a:r>
            <a:r>
              <a:rPr lang="fr-FR" sz="3000" dirty="0" smtClean="0"/>
              <a:t>a </a:t>
            </a:r>
            <a:r>
              <a:rPr lang="fr-FR" sz="3000" dirty="0" err="1" smtClean="0"/>
              <a:t>hoplitodromía</a:t>
            </a:r>
            <a:r>
              <a:rPr lang="fr-FR" sz="3000" dirty="0" smtClean="0"/>
              <a:t> (</a:t>
            </a:r>
            <a:r>
              <a:rPr lang="fr-FR" sz="3000" dirty="0" err="1" smtClean="0"/>
              <a:t>una</a:t>
            </a:r>
            <a:r>
              <a:rPr lang="fr-FR" sz="3000" dirty="0" smtClean="0"/>
              <a:t> carrera con </a:t>
            </a:r>
            <a:r>
              <a:rPr lang="fr-FR" sz="3000" dirty="0" err="1" smtClean="0"/>
              <a:t>armamento</a:t>
            </a:r>
            <a:r>
              <a:rPr lang="fr-FR" sz="3000" dirty="0" smtClean="0"/>
              <a:t>)</a:t>
            </a:r>
            <a:endParaRPr lang="en-GB" sz="3000" dirty="0"/>
          </a:p>
        </p:txBody>
      </p:sp>
      <p:pic>
        <p:nvPicPr>
          <p:cNvPr id="3" name="Picture 2" descr="http://www.istockphoto.com/file_thumbview_approve/596149/2/istockphoto_596149-olive-branch-wre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188119"/>
            <a:ext cx="1568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90749" y="0"/>
            <a:ext cx="8784976" cy="1046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5400" b="1" dirty="0" smtClean="0">
                <a:solidFill>
                  <a:schemeClr val="bg2">
                    <a:lumMod val="10000"/>
                  </a:schemeClr>
                </a:solidFill>
                <a:latin typeface="Calibri"/>
                <a:cs typeface="Calibri"/>
              </a:rPr>
              <a:t>Los </a:t>
            </a:r>
            <a:r>
              <a:rPr lang="en-GB" sz="5400" b="1" dirty="0" err="1" smtClean="0">
                <a:solidFill>
                  <a:schemeClr val="bg2">
                    <a:lumMod val="10000"/>
                  </a:schemeClr>
                </a:solidFill>
                <a:latin typeface="Calibri"/>
                <a:cs typeface="Calibri"/>
              </a:rPr>
              <a:t>eventos</a:t>
            </a:r>
            <a:endParaRPr lang="en-US" sz="5400" b="1" dirty="0">
              <a:solidFill>
                <a:schemeClr val="bg2">
                  <a:lumMod val="10000"/>
                </a:schemeClr>
              </a:solidFill>
            </a:endParaRPr>
          </a:p>
        </p:txBody>
      </p:sp>
    </p:spTree>
    <p:extLst>
      <p:ext uri="{BB962C8B-B14F-4D97-AF65-F5344CB8AC3E}">
        <p14:creationId xmlns:p14="http://schemas.microsoft.com/office/powerpoint/2010/main" val="3667574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60874401"/>
              </p:ext>
            </p:extLst>
          </p:nvPr>
        </p:nvGraphicFramePr>
        <p:xfrm>
          <a:off x="0" y="-30832"/>
          <a:ext cx="9144000" cy="6888831"/>
        </p:xfrm>
        <a:graphic>
          <a:graphicData uri="http://schemas.openxmlformats.org/drawingml/2006/table">
            <a:tbl>
              <a:tblPr firstRow="1" bandRow="1">
                <a:tableStyleId>{5940675A-B579-460E-94D1-54222C63F5DA}</a:tableStyleId>
              </a:tblPr>
              <a:tblGrid>
                <a:gridCol w="3048000"/>
                <a:gridCol w="3048000"/>
                <a:gridCol w="3048000"/>
              </a:tblGrid>
              <a:tr h="2296277">
                <a:tc>
                  <a:txBody>
                    <a:bodyPr/>
                    <a:lstStyle/>
                    <a:p>
                      <a:endParaRPr lang="fr-FR" dirty="0"/>
                    </a:p>
                  </a:txBody>
                  <a:tcPr/>
                </a:tc>
                <a:tc>
                  <a:txBody>
                    <a:bodyPr/>
                    <a:lstStyle/>
                    <a:p>
                      <a:endParaRPr lang="fr-FR"/>
                    </a:p>
                  </a:txBody>
                  <a:tcPr/>
                </a:tc>
                <a:tc>
                  <a:txBody>
                    <a:bodyPr/>
                    <a:lstStyle/>
                    <a:p>
                      <a:endParaRPr lang="fr-FR"/>
                    </a:p>
                  </a:txBody>
                  <a:tcPr/>
                </a:tc>
              </a:tr>
              <a:tr h="2296277">
                <a:tc>
                  <a:txBody>
                    <a:bodyPr/>
                    <a:lstStyle/>
                    <a:p>
                      <a:endParaRPr lang="fr-FR"/>
                    </a:p>
                  </a:txBody>
                  <a:tcPr/>
                </a:tc>
                <a:tc>
                  <a:txBody>
                    <a:bodyPr/>
                    <a:lstStyle/>
                    <a:p>
                      <a:endParaRPr lang="fr-FR"/>
                    </a:p>
                  </a:txBody>
                  <a:tcPr/>
                </a:tc>
                <a:tc>
                  <a:txBody>
                    <a:bodyPr/>
                    <a:lstStyle/>
                    <a:p>
                      <a:endParaRPr lang="fr-FR"/>
                    </a:p>
                  </a:txBody>
                  <a:tcPr/>
                </a:tc>
              </a:tr>
              <a:tr h="2296277">
                <a:tc>
                  <a:txBody>
                    <a:bodyPr/>
                    <a:lstStyle/>
                    <a:p>
                      <a:endParaRPr lang="fr-FR"/>
                    </a:p>
                  </a:txBody>
                  <a:tcPr/>
                </a:tc>
                <a:tc>
                  <a:txBody>
                    <a:bodyPr/>
                    <a:lstStyle/>
                    <a:p>
                      <a:endParaRPr lang="fr-FR" dirty="0"/>
                    </a:p>
                  </a:txBody>
                  <a:tcPr/>
                </a:tc>
                <a:tc>
                  <a:txBody>
                    <a:bodyPr/>
                    <a:lstStyle/>
                    <a:p>
                      <a:endParaRPr lang="fr-FR" dirty="0"/>
                    </a:p>
                  </a:txBody>
                  <a:tcPr/>
                </a:tc>
              </a:tr>
            </a:tbl>
          </a:graphicData>
        </a:graphic>
      </p:graphicFrame>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76"/>
            <a:ext cx="2376264" cy="21201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69" r="12365"/>
          <a:stretch/>
        </p:blipFill>
        <p:spPr bwMode="auto">
          <a:xfrm>
            <a:off x="3156575" y="64618"/>
            <a:ext cx="2880320" cy="215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7" y="156374"/>
            <a:ext cx="2880320" cy="1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420888"/>
            <a:ext cx="290705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6575" y="2420889"/>
            <a:ext cx="2880320" cy="19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7713" y="2442055"/>
            <a:ext cx="2777248" cy="188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524" y="4653136"/>
            <a:ext cx="2448272" cy="20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285" y="4643627"/>
            <a:ext cx="1634899"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Long jump-They hold weights in each hand"/>
          <p:cNvPicPr>
            <a:picLocks noChangeAspect="1" noChangeArrowheads="1"/>
          </p:cNvPicPr>
          <p:nvPr/>
        </p:nvPicPr>
        <p:blipFill>
          <a:blip r:embed="rId11">
            <a:extLst>
              <a:ext uri="{28A0092B-C50C-407E-A947-70E740481C1C}">
                <a14:useLocalDpi xmlns:a14="http://schemas.microsoft.com/office/drawing/2010/main" val="0"/>
              </a:ext>
            </a:extLst>
          </a:blip>
          <a:srcRect l="18109"/>
          <a:stretch>
            <a:fillRect/>
          </a:stretch>
        </p:blipFill>
        <p:spPr bwMode="auto">
          <a:xfrm>
            <a:off x="6252131" y="4691082"/>
            <a:ext cx="2732830" cy="20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510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468</Words>
  <Application>Microsoft Office PowerPoint</Application>
  <PresentationFormat>On-screen Show (4:3)</PresentationFormat>
  <Paragraphs>79</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Dawes</dc:creator>
  <cp:lastModifiedBy>Mark Dawes</cp:lastModifiedBy>
  <cp:revision>23</cp:revision>
  <dcterms:created xsi:type="dcterms:W3CDTF">2012-04-09T09:29:17Z</dcterms:created>
  <dcterms:modified xsi:type="dcterms:W3CDTF">2012-04-12T16:36:16Z</dcterms:modified>
</cp:coreProperties>
</file>