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74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BF99B9-661F-4144-9C2C-BFC2EF928D91}" type="datetimeFigureOut">
              <a:rPr lang="fr-FR" smtClean="0"/>
              <a:t>12/04/2012</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30BB7E-AA40-4D8A-8D18-1D65103EA2E0}" type="slidenum">
              <a:rPr lang="fr-FR" smtClean="0"/>
              <a:t>‹#›</a:t>
            </a:fld>
            <a:endParaRPr lang="fr-FR"/>
          </a:p>
        </p:txBody>
      </p:sp>
    </p:spTree>
    <p:extLst>
      <p:ext uri="{BB962C8B-B14F-4D97-AF65-F5344CB8AC3E}">
        <p14:creationId xmlns:p14="http://schemas.microsoft.com/office/powerpoint/2010/main" val="2650761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p:spPr>
      </p:sp>
      <p:sp>
        <p:nvSpPr>
          <p:cNvPr id="159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Anna</a:t>
            </a:r>
            <a:r>
              <a:rPr lang="en-GB" baseline="0" dirty="0" smtClean="0"/>
              <a:t> </a:t>
            </a:r>
            <a:r>
              <a:rPr lang="en-GB" dirty="0" smtClean="0"/>
              <a:t>calls this Trapdoor and it’s brilliant for a) memory and b) speaking (repetition with a reason!)  It’s a competitive game in pairs.  Each chooses and option for each sentence in their head.  One starts reading out loud, trying to anticipate the other’s choices.  Each time they make a choice, the partner either nods or shakes his/her head.  If the choice is wrong, play passes to the partner who starts the same process.  If it is the right choice, the student gets to continue.  The aim is to get to the end first.  Answers don’t change, so this is also a great memory developer.  </a:t>
            </a:r>
            <a:endParaRPr lang="en-US" dirty="0" smtClean="0"/>
          </a:p>
        </p:txBody>
      </p:sp>
      <p:sp>
        <p:nvSpPr>
          <p:cNvPr id="159748" name="Slide Number Placeholder 3"/>
          <p:cNvSpPr>
            <a:spLocks noGrp="1"/>
          </p:cNvSpPr>
          <p:nvPr>
            <p:ph type="sldNum" sz="quarter" idx="5"/>
          </p:nvPr>
        </p:nvSpPr>
        <p:spPr bwMode="auto">
          <a:noFill/>
          <a:ln>
            <a:miter lim="800000"/>
            <a:headEnd/>
            <a:tailEnd/>
          </a:ln>
        </p:spPr>
        <p:txBody>
          <a:bodyPr/>
          <a:lstStyle/>
          <a:p>
            <a:fld id="{AC340001-445A-4C0C-BEE6-8A8BF231A73B}" type="slidenum">
              <a:rPr lang="en-US"/>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3E60D243-F9CA-47A7-A64C-46E93352C935}"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2423002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3E60D243-F9CA-47A7-A64C-46E93352C935}"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3461431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3E60D243-F9CA-47A7-A64C-46E93352C935}"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1286557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3E60D243-F9CA-47A7-A64C-46E93352C935}"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3995411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60D243-F9CA-47A7-A64C-46E93352C935}"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1339372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3E60D243-F9CA-47A7-A64C-46E93352C935}"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2359918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3E60D243-F9CA-47A7-A64C-46E93352C935}" type="datetimeFigureOut">
              <a:rPr lang="fr-FR" smtClean="0"/>
              <a:t>12/04/2012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601622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3E60D243-F9CA-47A7-A64C-46E93352C935}" type="datetimeFigureOut">
              <a:rPr lang="fr-FR" smtClean="0"/>
              <a:t>12/04/2012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2728093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0D243-F9CA-47A7-A64C-46E93352C935}" type="datetimeFigureOut">
              <a:rPr lang="fr-FR" smtClean="0"/>
              <a:t>12/04/2012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3935184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60D243-F9CA-47A7-A64C-46E93352C935}"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1314003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60D243-F9CA-47A7-A64C-46E93352C935}"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5EDABB2-1B83-402F-AC1D-477DBF291813}" type="slidenum">
              <a:rPr lang="fr-FR" smtClean="0"/>
              <a:t>‹#›</a:t>
            </a:fld>
            <a:endParaRPr lang="fr-FR"/>
          </a:p>
        </p:txBody>
      </p:sp>
    </p:spTree>
    <p:extLst>
      <p:ext uri="{BB962C8B-B14F-4D97-AF65-F5344CB8AC3E}">
        <p14:creationId xmlns:p14="http://schemas.microsoft.com/office/powerpoint/2010/main" val="2335359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60D243-F9CA-47A7-A64C-46E93352C935}" type="datetimeFigureOut">
              <a:rPr lang="fr-FR" smtClean="0"/>
              <a:t>12/04/2012</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DABB2-1B83-402F-AC1D-477DBF291813}" type="slidenum">
              <a:rPr lang="fr-FR" smtClean="0"/>
              <a:t>‹#›</a:t>
            </a:fld>
            <a:endParaRPr lang="fr-FR"/>
          </a:p>
        </p:txBody>
      </p:sp>
    </p:spTree>
    <p:extLst>
      <p:ext uri="{BB962C8B-B14F-4D97-AF65-F5344CB8AC3E}">
        <p14:creationId xmlns:p14="http://schemas.microsoft.com/office/powerpoint/2010/main" val="3746370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860032" y="188640"/>
          <a:ext cx="2286000" cy="1066800"/>
        </p:xfrm>
        <a:graphic>
          <a:graphicData uri="http://schemas.openxmlformats.org/drawingml/2006/table">
            <a:tbl>
              <a:tblPr/>
              <a:tblGrid>
                <a:gridCol w="2286000"/>
              </a:tblGrid>
              <a:tr h="35560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 mi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familia</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mis</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amigos</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sólo</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420" name="Rectangle 1"/>
          <p:cNvSpPr>
            <a:spLocks noChangeArrowheads="1"/>
          </p:cNvSpPr>
          <p:nvPr/>
        </p:nvSpPr>
        <p:spPr bwMode="auto">
          <a:xfrm>
            <a:off x="214313" y="214026"/>
            <a:ext cx="4643002" cy="584775"/>
          </a:xfrm>
          <a:prstGeom prst="rect">
            <a:avLst/>
          </a:prstGeom>
          <a:noFill/>
          <a:ln w="9525">
            <a:noFill/>
            <a:miter lim="800000"/>
            <a:headEnd/>
            <a:tailEnd/>
          </a:ln>
        </p:spPr>
        <p:txBody>
          <a:bodyPr wrap="none" anchor="ctr">
            <a:spAutoFit/>
          </a:bodyPr>
          <a:lstStyle/>
          <a:p>
            <a:r>
              <a:rPr lang="en-GB" sz="3200" b="1" dirty="0">
                <a:latin typeface="Calibri" pitchFamily="34" charset="0"/>
                <a:ea typeface="Calibri" pitchFamily="34" charset="0"/>
                <a:cs typeface="Times New Roman" pitchFamily="18" charset="0"/>
              </a:rPr>
              <a:t>En el </a:t>
            </a:r>
            <a:r>
              <a:rPr lang="en-GB" sz="3200" b="1" dirty="0" err="1">
                <a:latin typeface="Calibri" pitchFamily="34" charset="0"/>
                <a:ea typeface="Calibri" pitchFamily="34" charset="0"/>
                <a:cs typeface="Times New Roman" pitchFamily="18" charset="0"/>
              </a:rPr>
              <a:t>verano</a:t>
            </a:r>
            <a:r>
              <a:rPr lang="en-GB" sz="3200" b="1" dirty="0">
                <a:latin typeface="Calibri" pitchFamily="34" charset="0"/>
                <a:ea typeface="Calibri" pitchFamily="34" charset="0"/>
                <a:cs typeface="Times New Roman" pitchFamily="18" charset="0"/>
              </a:rPr>
              <a:t> </a:t>
            </a:r>
            <a:r>
              <a:rPr lang="en-GB" sz="3200" b="1" dirty="0" err="1" smtClean="0">
                <a:latin typeface="Calibri" pitchFamily="34" charset="0"/>
                <a:ea typeface="Calibri" pitchFamily="34" charset="0"/>
                <a:cs typeface="Times New Roman" pitchFamily="18" charset="0"/>
              </a:rPr>
              <a:t>iré</a:t>
            </a:r>
            <a:r>
              <a:rPr lang="en-GB" sz="3200" b="1" dirty="0" smtClean="0">
                <a:latin typeface="Calibri" pitchFamily="34" charset="0"/>
                <a:ea typeface="Calibri" pitchFamily="34" charset="0"/>
                <a:cs typeface="Times New Roman" pitchFamily="18" charset="0"/>
              </a:rPr>
              <a:t> a </a:t>
            </a:r>
            <a:r>
              <a:rPr lang="en-GB" sz="3200" b="1" dirty="0" err="1" smtClean="0">
                <a:latin typeface="Calibri" pitchFamily="34" charset="0"/>
                <a:ea typeface="Calibri" pitchFamily="34" charset="0"/>
                <a:cs typeface="Times New Roman" pitchFamily="18" charset="0"/>
              </a:rPr>
              <a:t>Londres</a:t>
            </a:r>
            <a:r>
              <a:rPr lang="en-GB" sz="3200" b="1" dirty="0" smtClean="0">
                <a:latin typeface="Calibri" pitchFamily="34" charset="0"/>
                <a:ea typeface="Calibri" pitchFamily="34" charset="0"/>
                <a:cs typeface="Times New Roman" pitchFamily="18" charset="0"/>
              </a:rPr>
              <a:t> </a:t>
            </a:r>
            <a:endParaRPr lang="en-GB" sz="2800" dirty="0">
              <a:latin typeface="Calibri" pitchFamily="34" charset="0"/>
              <a:ea typeface="Calibri" pitchFamily="34" charset="0"/>
              <a:cs typeface="Times New Roman" pitchFamily="18" charset="0"/>
            </a:endParaRPr>
          </a:p>
        </p:txBody>
      </p:sp>
      <p:sp>
        <p:nvSpPr>
          <p:cNvPr id="17421" name="Rectangle 1"/>
          <p:cNvSpPr>
            <a:spLocks noChangeArrowheads="1"/>
          </p:cNvSpPr>
          <p:nvPr/>
        </p:nvSpPr>
        <p:spPr bwMode="auto">
          <a:xfrm>
            <a:off x="0" y="2924944"/>
            <a:ext cx="2571750" cy="584200"/>
          </a:xfrm>
          <a:prstGeom prst="rect">
            <a:avLst/>
          </a:prstGeom>
          <a:noFill/>
          <a:ln w="9525">
            <a:noFill/>
            <a:miter lim="800000"/>
            <a:headEnd/>
            <a:tailEnd/>
          </a:ln>
        </p:spPr>
        <p:txBody>
          <a:bodyPr anchor="ctr">
            <a:spAutoFit/>
          </a:bodyPr>
          <a:lstStyle/>
          <a:p>
            <a:r>
              <a:rPr lang="en-GB" sz="3200" b="1" dirty="0" err="1" smtClean="0">
                <a:latin typeface="Calibri" pitchFamily="34" charset="0"/>
                <a:ea typeface="Calibri" pitchFamily="34" charset="0"/>
                <a:cs typeface="Times New Roman" pitchFamily="18" charset="0"/>
              </a:rPr>
              <a:t>Veré</a:t>
            </a:r>
            <a:endParaRPr lang="en-GB" sz="2800" dirty="0">
              <a:latin typeface="Calibri" pitchFamily="34" charset="0"/>
              <a:ea typeface="Calibri" pitchFamily="34" charset="0"/>
              <a:cs typeface="Times New Roman" pitchFamily="18" charset="0"/>
            </a:endParaRPr>
          </a:p>
        </p:txBody>
      </p:sp>
      <p:graphicFrame>
        <p:nvGraphicFramePr>
          <p:cNvPr id="5" name="Table 4"/>
          <p:cNvGraphicFramePr>
            <a:graphicFrameLocks noGrp="1"/>
          </p:cNvGraphicFramePr>
          <p:nvPr/>
        </p:nvGraphicFramePr>
        <p:xfrm>
          <a:off x="1000124" y="2786063"/>
          <a:ext cx="3355851" cy="1051560"/>
        </p:xfrm>
        <a:graphic>
          <a:graphicData uri="http://schemas.openxmlformats.org/drawingml/2006/table">
            <a:tbl>
              <a:tblPr/>
              <a:tblGrid>
                <a:gridCol w="3355851"/>
              </a:tblGrid>
              <a:tr h="1666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museo</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británico</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66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museo</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historia</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natural</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66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museo</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ciencias</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432" name="Rectangle 1"/>
          <p:cNvSpPr>
            <a:spLocks noChangeArrowheads="1"/>
          </p:cNvSpPr>
          <p:nvPr/>
        </p:nvSpPr>
        <p:spPr bwMode="auto">
          <a:xfrm>
            <a:off x="0" y="1700808"/>
            <a:ext cx="2114874" cy="584775"/>
          </a:xfrm>
          <a:prstGeom prst="rect">
            <a:avLst/>
          </a:prstGeom>
          <a:noFill/>
          <a:ln w="9525">
            <a:noFill/>
            <a:miter lim="800000"/>
            <a:headEnd/>
            <a:tailEnd/>
          </a:ln>
        </p:spPr>
        <p:txBody>
          <a:bodyPr wrap="none" anchor="ctr">
            <a:spAutoFit/>
          </a:bodyPr>
          <a:lstStyle/>
          <a:p>
            <a:r>
              <a:rPr lang="en-GB" sz="3200" b="1" dirty="0">
                <a:latin typeface="Calibri" pitchFamily="34" charset="0"/>
                <a:ea typeface="Calibri" pitchFamily="34" charset="0"/>
                <a:cs typeface="Times New Roman" pitchFamily="18" charset="0"/>
              </a:rPr>
              <a:t>Me </a:t>
            </a:r>
            <a:r>
              <a:rPr lang="en-GB" sz="3200" b="1" dirty="0" err="1" smtClean="0">
                <a:latin typeface="Calibri" pitchFamily="34" charset="0"/>
                <a:ea typeface="Calibri" pitchFamily="34" charset="0"/>
                <a:cs typeface="Times New Roman" pitchFamily="18" charset="0"/>
              </a:rPr>
              <a:t>alojaré</a:t>
            </a:r>
            <a:r>
              <a:rPr lang="en-GB" sz="3200" b="1" dirty="0" smtClean="0">
                <a:latin typeface="Calibri" pitchFamily="34" charset="0"/>
                <a:ea typeface="Calibri" pitchFamily="34" charset="0"/>
                <a:cs typeface="Times New Roman" pitchFamily="18" charset="0"/>
              </a:rPr>
              <a:t> </a:t>
            </a:r>
            <a:endParaRPr lang="en-GB" sz="2800" dirty="0">
              <a:latin typeface="Calibri" pitchFamily="34" charset="0"/>
              <a:ea typeface="Calibri" pitchFamily="34" charset="0"/>
              <a:cs typeface="Times New Roman" pitchFamily="18" charset="0"/>
            </a:endParaRPr>
          </a:p>
        </p:txBody>
      </p:sp>
      <p:sp>
        <p:nvSpPr>
          <p:cNvPr id="17433" name="Rectangle 1"/>
          <p:cNvSpPr>
            <a:spLocks noChangeArrowheads="1"/>
          </p:cNvSpPr>
          <p:nvPr/>
        </p:nvSpPr>
        <p:spPr bwMode="auto">
          <a:xfrm>
            <a:off x="4427984" y="2924944"/>
            <a:ext cx="752475" cy="584200"/>
          </a:xfrm>
          <a:prstGeom prst="rect">
            <a:avLst/>
          </a:prstGeom>
          <a:noFill/>
          <a:ln w="9525">
            <a:noFill/>
            <a:miter lim="800000"/>
            <a:headEnd/>
            <a:tailEnd/>
          </a:ln>
        </p:spPr>
        <p:txBody>
          <a:bodyPr wrap="none" anchor="ctr">
            <a:spAutoFit/>
          </a:bodyPr>
          <a:lstStyle/>
          <a:p>
            <a:r>
              <a:rPr lang="en-GB" sz="3200" b="1" dirty="0">
                <a:latin typeface="Calibri" pitchFamily="34" charset="0"/>
                <a:cs typeface="Times New Roman" pitchFamily="18" charset="0"/>
              </a:rPr>
              <a:t>y/e</a:t>
            </a:r>
            <a:endParaRPr lang="en-GB" sz="2800" dirty="0">
              <a:latin typeface="Calibri" pitchFamily="34" charset="0"/>
            </a:endParaRPr>
          </a:p>
        </p:txBody>
      </p:sp>
      <p:pic>
        <p:nvPicPr>
          <p:cNvPr id="17434" name="Picture 15" descr="talking picture icon.JPG"/>
          <p:cNvPicPr>
            <a:picLocks noChangeAspect="1"/>
          </p:cNvPicPr>
          <p:nvPr/>
        </p:nvPicPr>
        <p:blipFill>
          <a:blip r:embed="rId4" cstate="print">
            <a:clrChange>
              <a:clrFrom>
                <a:srgbClr val="FFFFFF"/>
              </a:clrFrom>
              <a:clrTo>
                <a:srgbClr val="FFFFFF">
                  <a:alpha val="0"/>
                </a:srgbClr>
              </a:clrTo>
            </a:clrChange>
          </a:blip>
          <a:srcRect/>
          <a:stretch>
            <a:fillRect/>
          </a:stretch>
        </p:blipFill>
        <p:spPr bwMode="auto">
          <a:xfrm>
            <a:off x="285750" y="928688"/>
            <a:ext cx="1214438" cy="811212"/>
          </a:xfrm>
          <a:prstGeom prst="rect">
            <a:avLst/>
          </a:prstGeom>
          <a:noFill/>
          <a:ln w="9525">
            <a:noFill/>
            <a:miter lim="800000"/>
            <a:headEnd/>
            <a:tailEnd/>
          </a:ln>
        </p:spPr>
      </p:pic>
      <p:pic>
        <p:nvPicPr>
          <p:cNvPr id="17435" name="Picture 15" descr="talking picture icon.JPG"/>
          <p:cNvPicPr>
            <a:picLocks noChangeAspect="1"/>
          </p:cNvPicPr>
          <p:nvPr/>
        </p:nvPicPr>
        <p:blipFill>
          <a:blip r:embed="rId5" cstate="print">
            <a:clrChange>
              <a:clrFrom>
                <a:srgbClr val="FFFFFF"/>
              </a:clrFrom>
              <a:clrTo>
                <a:srgbClr val="FFFFFF">
                  <a:alpha val="0"/>
                </a:srgbClr>
              </a:clrTo>
            </a:clrChange>
          </a:blip>
          <a:srcRect/>
          <a:stretch>
            <a:fillRect/>
          </a:stretch>
        </p:blipFill>
        <p:spPr bwMode="auto">
          <a:xfrm>
            <a:off x="7380312" y="188640"/>
            <a:ext cx="1417637" cy="1000125"/>
          </a:xfrm>
          <a:prstGeom prst="rect">
            <a:avLst/>
          </a:prstGeom>
          <a:noFill/>
          <a:ln w="9525">
            <a:noFill/>
            <a:miter lim="800000"/>
            <a:headEnd/>
            <a:tailEnd/>
          </a:ln>
        </p:spPr>
      </p:pic>
      <p:graphicFrame>
        <p:nvGraphicFramePr>
          <p:cNvPr id="23" name="Table 22"/>
          <p:cNvGraphicFramePr>
            <a:graphicFrameLocks noGrp="1"/>
          </p:cNvGraphicFramePr>
          <p:nvPr/>
        </p:nvGraphicFramePr>
        <p:xfrm>
          <a:off x="2071688" y="1500188"/>
          <a:ext cx="2500312" cy="1051560"/>
        </p:xfrm>
        <a:graphic>
          <a:graphicData uri="http://schemas.openxmlformats.org/drawingml/2006/table">
            <a:tbl>
              <a:tblPr/>
              <a:tblGrid>
                <a:gridCol w="2500312"/>
              </a:tblGrid>
              <a:tr h="1920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un hotel</a:t>
                      </a:r>
                      <a:endParaRPr kumimoji="0" lang="en-U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79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un camping</a:t>
                      </a:r>
                      <a:endParaRPr kumimoji="0" lang="en-U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un apartamento</a:t>
                      </a:r>
                      <a:endParaRPr kumimoji="0" lang="en-U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446" name="Rectangle 1"/>
          <p:cNvSpPr>
            <a:spLocks noChangeArrowheads="1"/>
          </p:cNvSpPr>
          <p:nvPr/>
        </p:nvSpPr>
        <p:spPr bwMode="auto">
          <a:xfrm>
            <a:off x="4643438" y="1785651"/>
            <a:ext cx="1180708" cy="584775"/>
          </a:xfrm>
          <a:prstGeom prst="rect">
            <a:avLst/>
          </a:prstGeom>
          <a:noFill/>
          <a:ln w="9525">
            <a:noFill/>
            <a:miter lim="800000"/>
            <a:headEnd/>
            <a:tailEnd/>
          </a:ln>
        </p:spPr>
        <p:txBody>
          <a:bodyPr wrap="none" anchor="ctr">
            <a:spAutoFit/>
          </a:bodyPr>
          <a:lstStyle/>
          <a:p>
            <a:r>
              <a:rPr lang="en-GB" sz="3200" b="1" dirty="0">
                <a:latin typeface="Calibri" pitchFamily="34" charset="0"/>
                <a:cs typeface="Times New Roman" pitchFamily="18" charset="0"/>
              </a:rPr>
              <a:t>y </a:t>
            </a:r>
            <a:r>
              <a:rPr lang="en-GB" sz="3200" b="1" dirty="0" err="1" smtClean="0">
                <a:latin typeface="Calibri" pitchFamily="34" charset="0"/>
                <a:cs typeface="Times New Roman" pitchFamily="18" charset="0"/>
              </a:rPr>
              <a:t>será</a:t>
            </a:r>
            <a:endParaRPr lang="en-GB" sz="2800" dirty="0">
              <a:latin typeface="Calibri" pitchFamily="34" charset="0"/>
            </a:endParaRPr>
          </a:p>
        </p:txBody>
      </p:sp>
      <p:sp>
        <p:nvSpPr>
          <p:cNvPr id="17447" name="Rectangle 1"/>
          <p:cNvSpPr>
            <a:spLocks noChangeArrowheads="1"/>
          </p:cNvSpPr>
          <p:nvPr/>
        </p:nvSpPr>
        <p:spPr bwMode="auto">
          <a:xfrm>
            <a:off x="0" y="4149080"/>
            <a:ext cx="2500312" cy="584200"/>
          </a:xfrm>
          <a:prstGeom prst="rect">
            <a:avLst/>
          </a:prstGeom>
          <a:noFill/>
          <a:ln w="9525">
            <a:noFill/>
            <a:miter lim="800000"/>
            <a:headEnd/>
            <a:tailEnd/>
          </a:ln>
        </p:spPr>
        <p:txBody>
          <a:bodyPr anchor="ctr">
            <a:spAutoFit/>
          </a:bodyPr>
          <a:lstStyle/>
          <a:p>
            <a:r>
              <a:rPr lang="en-GB" sz="3200" b="1" dirty="0" err="1" smtClean="0">
                <a:latin typeface="Calibri" pitchFamily="34" charset="0"/>
                <a:cs typeface="Times New Roman" pitchFamily="18" charset="0"/>
              </a:rPr>
              <a:t>Quiero</a:t>
            </a:r>
            <a:r>
              <a:rPr lang="en-GB" sz="3200" b="1" dirty="0" smtClean="0">
                <a:latin typeface="Calibri" pitchFamily="34" charset="0"/>
                <a:cs typeface="Times New Roman" pitchFamily="18" charset="0"/>
              </a:rPr>
              <a:t> </a:t>
            </a:r>
            <a:r>
              <a:rPr lang="en-GB" sz="3200" b="1" dirty="0" err="1" smtClean="0">
                <a:latin typeface="Calibri" pitchFamily="34" charset="0"/>
                <a:cs typeface="Times New Roman" pitchFamily="18" charset="0"/>
              </a:rPr>
              <a:t>ver</a:t>
            </a:r>
            <a:endParaRPr lang="en-GB" sz="2800" dirty="0">
              <a:latin typeface="Calibri" pitchFamily="34" charset="0"/>
            </a:endParaRPr>
          </a:p>
        </p:txBody>
      </p:sp>
      <p:sp>
        <p:nvSpPr>
          <p:cNvPr id="17448" name="Rectangle 1"/>
          <p:cNvSpPr>
            <a:spLocks noChangeArrowheads="1"/>
          </p:cNvSpPr>
          <p:nvPr/>
        </p:nvSpPr>
        <p:spPr bwMode="auto">
          <a:xfrm>
            <a:off x="3779912" y="4221088"/>
            <a:ext cx="3581430" cy="584775"/>
          </a:xfrm>
          <a:prstGeom prst="rect">
            <a:avLst/>
          </a:prstGeom>
          <a:noFill/>
          <a:ln w="9525">
            <a:noFill/>
            <a:miter lim="800000"/>
            <a:headEnd/>
            <a:tailEnd/>
          </a:ln>
        </p:spPr>
        <p:txBody>
          <a:bodyPr wrap="none" anchor="ctr">
            <a:spAutoFit/>
          </a:bodyPr>
          <a:lstStyle/>
          <a:p>
            <a:r>
              <a:rPr lang="en-GB" sz="3200" b="1" dirty="0" err="1">
                <a:latin typeface="Calibri" pitchFamily="34" charset="0"/>
                <a:cs typeface="Times New Roman" pitchFamily="18" charset="0"/>
              </a:rPr>
              <a:t>pero</a:t>
            </a:r>
            <a:r>
              <a:rPr lang="en-GB" sz="3200" b="1" dirty="0">
                <a:latin typeface="Calibri" pitchFamily="34" charset="0"/>
                <a:cs typeface="Times New Roman" pitchFamily="18" charset="0"/>
              </a:rPr>
              <a:t> no me </a:t>
            </a:r>
            <a:r>
              <a:rPr lang="en-GB" sz="3200" b="1" dirty="0" err="1" smtClean="0">
                <a:latin typeface="Calibri" pitchFamily="34" charset="0"/>
                <a:cs typeface="Times New Roman" pitchFamily="18" charset="0"/>
              </a:rPr>
              <a:t>apetece</a:t>
            </a:r>
            <a:endParaRPr lang="en-GB" sz="2800" dirty="0">
              <a:latin typeface="Calibri" pitchFamily="34" charset="0"/>
            </a:endParaRPr>
          </a:p>
        </p:txBody>
      </p:sp>
      <p:graphicFrame>
        <p:nvGraphicFramePr>
          <p:cNvPr id="30" name="Table 29"/>
          <p:cNvGraphicFramePr>
            <a:graphicFrameLocks noGrp="1"/>
          </p:cNvGraphicFramePr>
          <p:nvPr/>
        </p:nvGraphicFramePr>
        <p:xfrm>
          <a:off x="7452320" y="4077072"/>
          <a:ext cx="1285875" cy="1051560"/>
        </p:xfrm>
        <a:graphic>
          <a:graphicData uri="http://schemas.openxmlformats.org/drawingml/2006/table">
            <a:tbl>
              <a:tblPr/>
              <a:tblGrid>
                <a:gridCol w="1285875"/>
              </a:tblGrid>
              <a:tr h="3222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remo</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fútbol</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vela</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459" name="Rectangle 1"/>
          <p:cNvSpPr>
            <a:spLocks noChangeArrowheads="1"/>
          </p:cNvSpPr>
          <p:nvPr/>
        </p:nvSpPr>
        <p:spPr bwMode="auto">
          <a:xfrm>
            <a:off x="428625" y="5643890"/>
            <a:ext cx="1520737" cy="523220"/>
          </a:xfrm>
          <a:prstGeom prst="rect">
            <a:avLst/>
          </a:prstGeom>
          <a:noFill/>
          <a:ln w="9525">
            <a:noFill/>
            <a:miter lim="800000"/>
            <a:headEnd/>
            <a:tailEnd/>
          </a:ln>
        </p:spPr>
        <p:txBody>
          <a:bodyPr wrap="none" anchor="ctr">
            <a:spAutoFit/>
          </a:bodyPr>
          <a:lstStyle/>
          <a:p>
            <a:r>
              <a:rPr lang="en-GB" sz="2800" b="1" dirty="0" err="1" smtClean="0">
                <a:latin typeface="Calibri" pitchFamily="34" charset="0"/>
                <a:cs typeface="Times New Roman" pitchFamily="18" charset="0"/>
              </a:rPr>
              <a:t>Creo</a:t>
            </a:r>
            <a:r>
              <a:rPr lang="en-GB" sz="2800" b="1" dirty="0" smtClean="0">
                <a:latin typeface="Calibri" pitchFamily="34" charset="0"/>
                <a:cs typeface="Times New Roman" pitchFamily="18" charset="0"/>
              </a:rPr>
              <a:t> </a:t>
            </a:r>
            <a:r>
              <a:rPr lang="en-GB" sz="2800" b="1" dirty="0" err="1" smtClean="0">
                <a:latin typeface="Calibri" pitchFamily="34" charset="0"/>
                <a:cs typeface="Times New Roman" pitchFamily="18" charset="0"/>
              </a:rPr>
              <a:t>que</a:t>
            </a:r>
            <a:endParaRPr lang="en-GB" sz="2400" dirty="0">
              <a:latin typeface="Calibri" pitchFamily="34" charset="0"/>
            </a:endParaRPr>
          </a:p>
        </p:txBody>
      </p:sp>
      <p:graphicFrame>
        <p:nvGraphicFramePr>
          <p:cNvPr id="35" name="Table 34"/>
          <p:cNvGraphicFramePr>
            <a:graphicFrameLocks noGrp="1"/>
          </p:cNvGraphicFramePr>
          <p:nvPr/>
        </p:nvGraphicFramePr>
        <p:xfrm>
          <a:off x="2123728" y="5517232"/>
          <a:ext cx="2304256" cy="1051560"/>
        </p:xfrm>
        <a:graphic>
          <a:graphicData uri="http://schemas.openxmlformats.org/drawingml/2006/table">
            <a:tbl>
              <a:tblPr/>
              <a:tblGrid>
                <a:gridCol w="2304256"/>
              </a:tblGrid>
              <a:tr h="857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Los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Estados</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Unidos</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8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China</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7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Rusia</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7" name="Table 26"/>
          <p:cNvGraphicFramePr>
            <a:graphicFrameLocks noGrp="1"/>
          </p:cNvGraphicFramePr>
          <p:nvPr/>
        </p:nvGraphicFramePr>
        <p:xfrm>
          <a:off x="6012160" y="1484784"/>
          <a:ext cx="2313384" cy="1051560"/>
        </p:xfrm>
        <a:graphic>
          <a:graphicData uri="http://schemas.openxmlformats.org/drawingml/2006/table">
            <a:tbl>
              <a:tblPr/>
              <a:tblGrid>
                <a:gridCol w="2313384"/>
              </a:tblGrid>
              <a:tr h="1603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cómodo.</a:t>
                      </a:r>
                      <a:endParaRPr kumimoji="0" lang="en-U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03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acogedor.</a:t>
                      </a:r>
                      <a:endParaRPr kumimoji="0" lang="en-U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muy</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bien</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equipado</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9" name="Table 28"/>
          <p:cNvGraphicFramePr>
            <a:graphicFrameLocks noGrp="1"/>
          </p:cNvGraphicFramePr>
          <p:nvPr/>
        </p:nvGraphicFramePr>
        <p:xfrm>
          <a:off x="5076056" y="2780928"/>
          <a:ext cx="3851920" cy="1099503"/>
        </p:xfrm>
        <a:graphic>
          <a:graphicData uri="http://schemas.openxmlformats.org/drawingml/2006/table">
            <a:tbl>
              <a:tblPr/>
              <a:tblGrid>
                <a:gridCol w="3851920"/>
              </a:tblGrid>
              <a:tr h="3984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haré</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excusiones</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autocar</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iré</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compras</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visitaré</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palacio</a:t>
                      </a: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Buckingham</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1" name="Table 30"/>
          <p:cNvGraphicFramePr>
            <a:graphicFrameLocks noGrp="1"/>
          </p:cNvGraphicFramePr>
          <p:nvPr/>
        </p:nvGraphicFramePr>
        <p:xfrm>
          <a:off x="1979712" y="4077072"/>
          <a:ext cx="1714500" cy="1051560"/>
        </p:xfrm>
        <a:graphic>
          <a:graphicData uri="http://schemas.openxmlformats.org/drawingml/2006/table">
            <a:tbl>
              <a:tblPr/>
              <a:tblGrid>
                <a:gridCol w="1714500"/>
              </a:tblGrid>
              <a:tr h="1762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atletismo</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tenis</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a:t>
                      </a:r>
                      <a:r>
                        <a:rPr kumimoji="0" lang="en-GB"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natación</a:t>
                      </a: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510" name="Rectangle 1"/>
          <p:cNvSpPr>
            <a:spLocks noChangeArrowheads="1"/>
          </p:cNvSpPr>
          <p:nvPr/>
        </p:nvSpPr>
        <p:spPr bwMode="auto">
          <a:xfrm>
            <a:off x="4644008" y="5643275"/>
            <a:ext cx="4499992" cy="584775"/>
          </a:xfrm>
          <a:prstGeom prst="rect">
            <a:avLst/>
          </a:prstGeom>
          <a:noFill/>
          <a:ln w="9525">
            <a:noFill/>
            <a:miter lim="800000"/>
            <a:headEnd/>
            <a:tailEnd/>
          </a:ln>
        </p:spPr>
        <p:txBody>
          <a:bodyPr wrap="square" anchor="ctr">
            <a:spAutoFit/>
          </a:bodyPr>
          <a:lstStyle/>
          <a:p>
            <a:r>
              <a:rPr lang="en-GB" sz="3200" b="1" dirty="0" err="1" smtClean="0">
                <a:latin typeface="Calibri" pitchFamily="34" charset="0"/>
                <a:cs typeface="Times New Roman" pitchFamily="18" charset="0"/>
              </a:rPr>
              <a:t>va</a:t>
            </a:r>
            <a:r>
              <a:rPr lang="en-GB" sz="3200" b="1" dirty="0" smtClean="0">
                <a:latin typeface="Calibri" pitchFamily="34" charset="0"/>
                <a:cs typeface="Times New Roman" pitchFamily="18" charset="0"/>
              </a:rPr>
              <a:t> a </a:t>
            </a:r>
            <a:r>
              <a:rPr lang="en-GB" sz="3200" b="1" dirty="0" err="1" smtClean="0">
                <a:latin typeface="Calibri" pitchFamily="34" charset="0"/>
                <a:cs typeface="Times New Roman" pitchFamily="18" charset="0"/>
              </a:rPr>
              <a:t>ganar</a:t>
            </a:r>
            <a:r>
              <a:rPr lang="en-GB" sz="3200" b="1" dirty="0" smtClean="0">
                <a:latin typeface="Calibri" pitchFamily="34" charset="0"/>
                <a:cs typeface="Times New Roman" pitchFamily="18" charset="0"/>
              </a:rPr>
              <a:t> </a:t>
            </a:r>
            <a:r>
              <a:rPr lang="en-GB" sz="3200" b="1" dirty="0" err="1" smtClean="0">
                <a:latin typeface="Calibri" pitchFamily="34" charset="0"/>
                <a:cs typeface="Times New Roman" pitchFamily="18" charset="0"/>
              </a:rPr>
              <a:t>más</a:t>
            </a:r>
            <a:r>
              <a:rPr lang="en-GB" sz="3200" b="1" dirty="0" smtClean="0">
                <a:latin typeface="Calibri" pitchFamily="34" charset="0"/>
                <a:cs typeface="Times New Roman" pitchFamily="18" charset="0"/>
              </a:rPr>
              <a:t> </a:t>
            </a:r>
            <a:r>
              <a:rPr lang="en-GB" sz="3200" b="1" dirty="0" err="1" smtClean="0">
                <a:latin typeface="Calibri" pitchFamily="34" charset="0"/>
                <a:cs typeface="Times New Roman" pitchFamily="18" charset="0"/>
              </a:rPr>
              <a:t>medallas</a:t>
            </a:r>
            <a:r>
              <a:rPr lang="en-GB" sz="3200" b="1" dirty="0" smtClean="0">
                <a:latin typeface="Calibri" pitchFamily="34" charset="0"/>
                <a:cs typeface="Times New Roman" pitchFamily="18" charset="0"/>
              </a:rPr>
              <a:t> </a:t>
            </a:r>
            <a:endParaRPr lang="en-GB" sz="2800" dirty="0">
              <a:latin typeface="Calibri" pitchFamily="34" charset="0"/>
            </a:endParaRPr>
          </a:p>
        </p:txBody>
      </p:sp>
    </p:spTree>
    <p:custDataLst>
      <p:tags r:id="rId1"/>
    </p:custDataLst>
    <p:extLst>
      <p:ext uri="{BB962C8B-B14F-4D97-AF65-F5344CB8AC3E}">
        <p14:creationId xmlns:p14="http://schemas.microsoft.com/office/powerpoint/2010/main" val="1395395562"/>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212</Words>
  <Application>Microsoft Office PowerPoint</Application>
  <PresentationFormat>On-screen Show (4:3)</PresentationFormat>
  <Paragraphs>35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Dawes</dc:creator>
  <cp:lastModifiedBy>Mark Dawes</cp:lastModifiedBy>
  <cp:revision>1</cp:revision>
  <dcterms:created xsi:type="dcterms:W3CDTF">2012-04-12T11:10:24Z</dcterms:created>
  <dcterms:modified xsi:type="dcterms:W3CDTF">2012-04-12T11:11:02Z</dcterms:modified>
</cp:coreProperties>
</file>