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3" r:id="rId6"/>
    <p:sldId id="264" r:id="rId7"/>
    <p:sldId id="265" r:id="rId8"/>
    <p:sldId id="268" r:id="rId9"/>
    <p:sldId id="269" r:id="rId10"/>
    <p:sldId id="270"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7" autoAdjust="0"/>
  </p:normalViewPr>
  <p:slideViewPr>
    <p:cSldViewPr>
      <p:cViewPr varScale="1">
        <p:scale>
          <a:sx n="99" d="100"/>
          <a:sy n="99" d="100"/>
        </p:scale>
        <p:origin x="-19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54F06-3C2D-41C4-A798-EBF4BF5D5F05}" type="datetimeFigureOut">
              <a:rPr lang="fr-FR" smtClean="0"/>
              <a:t>12/04/2012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0E244-8564-4139-AA2C-A6CE76688DFC}" type="slidenum">
              <a:rPr lang="fr-FR" smtClean="0"/>
              <a:t>‹#›</a:t>
            </a:fld>
            <a:endParaRPr lang="fr-FR"/>
          </a:p>
        </p:txBody>
      </p:sp>
    </p:spTree>
    <p:extLst>
      <p:ext uri="{BB962C8B-B14F-4D97-AF65-F5344CB8AC3E}">
        <p14:creationId xmlns:p14="http://schemas.microsoft.com/office/powerpoint/2010/main" val="372224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of this lesson is to role play an interview with an Olympic athlete just shortly</a:t>
            </a:r>
            <a:r>
              <a:rPr lang="en-GB" baseline="0" dirty="0" smtClean="0"/>
              <a:t> after a race/event.</a:t>
            </a:r>
            <a:br>
              <a:rPr lang="en-GB" baseline="0" dirty="0" smtClean="0"/>
            </a:br>
            <a:r>
              <a:rPr lang="en-GB" baseline="0" dirty="0" smtClean="0"/>
              <a:t>Students can choose their own athlete who is real or invent their own identity.</a:t>
            </a:r>
            <a:br>
              <a:rPr lang="en-GB" baseline="0" dirty="0" smtClean="0"/>
            </a:br>
            <a:r>
              <a:rPr lang="en-GB" baseline="0" dirty="0" smtClean="0"/>
              <a:t/>
            </a:r>
            <a:br>
              <a:rPr lang="en-GB" baseline="0" dirty="0" smtClean="0"/>
            </a:br>
            <a:r>
              <a:rPr lang="en-GB" baseline="0" dirty="0" smtClean="0"/>
              <a:t>The idea is to rehearse to performance level during the lesson and record them (from memory and with feeling).</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100846ED-9088-42DC-B618-9F9B53C11BDD}" type="slidenum">
              <a:rPr lang="fr-FR" smtClean="0"/>
              <a:t>1</a:t>
            </a:fld>
            <a:endParaRPr lang="fr-FR"/>
          </a:p>
        </p:txBody>
      </p:sp>
    </p:spTree>
    <p:extLst>
      <p:ext uri="{BB962C8B-B14F-4D97-AF65-F5344CB8AC3E}">
        <p14:creationId xmlns:p14="http://schemas.microsoft.com/office/powerpoint/2010/main" val="315849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a:t>
            </a:r>
            <a:r>
              <a:rPr lang="en-GB" baseline="0" dirty="0" smtClean="0"/>
              <a:t> come back to the values later in our work on the </a:t>
            </a:r>
            <a:r>
              <a:rPr lang="en-GB" baseline="0" dirty="0" err="1" smtClean="0"/>
              <a:t>Nadal</a:t>
            </a:r>
            <a:r>
              <a:rPr lang="en-GB" baseline="0" dirty="0" smtClean="0"/>
              <a:t> text.  At this point just elicit the meaning from students.</a:t>
            </a:r>
            <a:endParaRPr lang="fr-FR" dirty="0"/>
          </a:p>
        </p:txBody>
      </p:sp>
      <p:sp>
        <p:nvSpPr>
          <p:cNvPr id="4" name="Slide Number Placeholder 3"/>
          <p:cNvSpPr>
            <a:spLocks noGrp="1"/>
          </p:cNvSpPr>
          <p:nvPr>
            <p:ph type="sldNum" sz="quarter" idx="10"/>
          </p:nvPr>
        </p:nvSpPr>
        <p:spPr/>
        <p:txBody>
          <a:bodyPr/>
          <a:lstStyle/>
          <a:p>
            <a:fld id="{8A50E244-8564-4139-AA2C-A6CE76688DFC}" type="slidenum">
              <a:rPr lang="fr-FR" smtClean="0"/>
              <a:t>4</a:t>
            </a:fld>
            <a:endParaRPr lang="fr-FR"/>
          </a:p>
        </p:txBody>
      </p:sp>
    </p:spTree>
    <p:extLst>
      <p:ext uri="{BB962C8B-B14F-4D97-AF65-F5344CB8AC3E}">
        <p14:creationId xmlns:p14="http://schemas.microsoft.com/office/powerpoint/2010/main" val="17446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final 2 slides for the transcript.  We will need to get this recorded by Francisco!  Students should do it as a listening comprehension.  </a:t>
            </a:r>
            <a:br>
              <a:rPr lang="en-GB" dirty="0" smtClean="0"/>
            </a:br>
            <a:endParaRPr lang="fr-FR" dirty="0"/>
          </a:p>
        </p:txBody>
      </p:sp>
      <p:sp>
        <p:nvSpPr>
          <p:cNvPr id="4" name="Slide Number Placeholder 3"/>
          <p:cNvSpPr>
            <a:spLocks noGrp="1"/>
          </p:cNvSpPr>
          <p:nvPr>
            <p:ph type="sldNum" sz="quarter" idx="10"/>
          </p:nvPr>
        </p:nvSpPr>
        <p:spPr/>
        <p:txBody>
          <a:bodyPr/>
          <a:lstStyle/>
          <a:p>
            <a:fld id="{0E23EA5C-A4F1-4A91-9B53-BB47AB4F718C}" type="slidenum">
              <a:rPr lang="fr-FR" smtClean="0"/>
              <a:t>5</a:t>
            </a:fld>
            <a:endParaRPr lang="fr-FR"/>
          </a:p>
        </p:txBody>
      </p:sp>
    </p:spTree>
    <p:extLst>
      <p:ext uri="{BB962C8B-B14F-4D97-AF65-F5344CB8AC3E}">
        <p14:creationId xmlns:p14="http://schemas.microsoft.com/office/powerpoint/2010/main" val="189602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reading text about </a:t>
            </a:r>
            <a:r>
              <a:rPr lang="en-GB" dirty="0" err="1" smtClean="0"/>
              <a:t>Nadal</a:t>
            </a:r>
            <a:r>
              <a:rPr lang="en-GB" dirty="0" smtClean="0"/>
              <a:t>.</a:t>
            </a:r>
            <a:br>
              <a:rPr lang="en-GB" dirty="0" smtClean="0"/>
            </a:br>
            <a:r>
              <a:rPr lang="en-GB" dirty="0" smtClean="0"/>
              <a:t>Level 6/7</a:t>
            </a:r>
            <a:endParaRPr lang="fr-FR" dirty="0"/>
          </a:p>
        </p:txBody>
      </p:sp>
      <p:sp>
        <p:nvSpPr>
          <p:cNvPr id="4" name="Slide Number Placeholder 3"/>
          <p:cNvSpPr>
            <a:spLocks noGrp="1"/>
          </p:cNvSpPr>
          <p:nvPr>
            <p:ph type="sldNum" sz="quarter" idx="10"/>
          </p:nvPr>
        </p:nvSpPr>
        <p:spPr/>
        <p:txBody>
          <a:bodyPr/>
          <a:lstStyle/>
          <a:p>
            <a:fld id="{8A50E244-8564-4139-AA2C-A6CE76688DFC}" type="slidenum">
              <a:rPr lang="fr-FR" smtClean="0"/>
              <a:t>8</a:t>
            </a:fld>
            <a:endParaRPr lang="fr-FR"/>
          </a:p>
        </p:txBody>
      </p:sp>
    </p:spTree>
    <p:extLst>
      <p:ext uri="{BB962C8B-B14F-4D97-AF65-F5344CB8AC3E}">
        <p14:creationId xmlns:p14="http://schemas.microsoft.com/office/powerpoint/2010/main" val="95561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will find the Spanish for this in the reading text</a:t>
            </a:r>
            <a:r>
              <a:rPr lang="en-GB" baseline="0" dirty="0" smtClean="0"/>
              <a:t> on slides 8-9</a:t>
            </a:r>
            <a:endParaRPr lang="fr-FR" dirty="0"/>
          </a:p>
        </p:txBody>
      </p:sp>
      <p:sp>
        <p:nvSpPr>
          <p:cNvPr id="4" name="Slide Number Placeholder 3"/>
          <p:cNvSpPr>
            <a:spLocks noGrp="1"/>
          </p:cNvSpPr>
          <p:nvPr>
            <p:ph type="sldNum" sz="quarter" idx="10"/>
          </p:nvPr>
        </p:nvSpPr>
        <p:spPr/>
        <p:txBody>
          <a:bodyPr/>
          <a:lstStyle/>
          <a:p>
            <a:fld id="{8A50E244-8564-4139-AA2C-A6CE76688DFC}" type="slidenum">
              <a:rPr lang="fr-FR" smtClean="0"/>
              <a:t>10</a:t>
            </a:fld>
            <a:endParaRPr lang="fr-FR"/>
          </a:p>
        </p:txBody>
      </p:sp>
    </p:spTree>
    <p:extLst>
      <p:ext uri="{BB962C8B-B14F-4D97-AF65-F5344CB8AC3E}">
        <p14:creationId xmlns:p14="http://schemas.microsoft.com/office/powerpoint/2010/main" val="248572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will listen </a:t>
            </a:r>
            <a:r>
              <a:rPr lang="en-GB" dirty="0" smtClean="0"/>
              <a:t>only</a:t>
            </a:r>
            <a:br>
              <a:rPr lang="en-GB" dirty="0" smtClean="0"/>
            </a:br>
            <a:r>
              <a:rPr lang="en-GB" dirty="0" smtClean="0"/>
              <a:t>Level 6</a:t>
            </a:r>
            <a:endParaRPr lang="fr-FR" dirty="0"/>
          </a:p>
        </p:txBody>
      </p:sp>
      <p:sp>
        <p:nvSpPr>
          <p:cNvPr id="4" name="Slide Number Placeholder 3"/>
          <p:cNvSpPr>
            <a:spLocks noGrp="1"/>
          </p:cNvSpPr>
          <p:nvPr>
            <p:ph type="sldNum" sz="quarter" idx="10"/>
          </p:nvPr>
        </p:nvSpPr>
        <p:spPr/>
        <p:txBody>
          <a:bodyPr/>
          <a:lstStyle/>
          <a:p>
            <a:fld id="{8A50E244-8564-4139-AA2C-A6CE76688DFC}" type="slidenum">
              <a:rPr lang="fr-FR" smtClean="0"/>
              <a:t>11</a:t>
            </a:fld>
            <a:endParaRPr lang="fr-FR"/>
          </a:p>
        </p:txBody>
      </p:sp>
    </p:spTree>
    <p:extLst>
      <p:ext uri="{BB962C8B-B14F-4D97-AF65-F5344CB8AC3E}">
        <p14:creationId xmlns:p14="http://schemas.microsoft.com/office/powerpoint/2010/main" val="154796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7D2A563-0738-44E3-B8C0-109EB114705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125246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D2A563-0738-44E3-B8C0-109EB114705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86534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D2A563-0738-44E3-B8C0-109EB114705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139885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D2A563-0738-44E3-B8C0-109EB114705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227992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2A563-0738-44E3-B8C0-109EB1147053}"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35857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7D2A563-0738-44E3-B8C0-109EB114705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303425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7D2A563-0738-44E3-B8C0-109EB1147053}" type="datetimeFigureOut">
              <a:rPr lang="fr-FR" smtClean="0"/>
              <a:t>12/04/2012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168842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7D2A563-0738-44E3-B8C0-109EB1147053}" type="datetimeFigureOut">
              <a:rPr lang="fr-FR" smtClean="0"/>
              <a:t>12/04/2012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9721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2A563-0738-44E3-B8C0-109EB1147053}" type="datetimeFigureOut">
              <a:rPr lang="fr-FR" smtClean="0"/>
              <a:t>12/04/2012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377571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A563-0738-44E3-B8C0-109EB114705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64595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2A563-0738-44E3-B8C0-109EB1147053}"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1610C5-80B6-4BC0-BC50-8252C33D3215}" type="slidenum">
              <a:rPr lang="fr-FR" smtClean="0"/>
              <a:t>‹#›</a:t>
            </a:fld>
            <a:endParaRPr lang="fr-FR"/>
          </a:p>
        </p:txBody>
      </p:sp>
    </p:spTree>
    <p:extLst>
      <p:ext uri="{BB962C8B-B14F-4D97-AF65-F5344CB8AC3E}">
        <p14:creationId xmlns:p14="http://schemas.microsoft.com/office/powerpoint/2010/main" val="182723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2A563-0738-44E3-B8C0-109EB1147053}" type="datetimeFigureOut">
              <a:rPr lang="fr-FR" smtClean="0"/>
              <a:t>12/04/2012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610C5-80B6-4BC0-BC50-8252C33D3215}" type="slidenum">
              <a:rPr lang="fr-FR" smtClean="0"/>
              <a:t>‹#›</a:t>
            </a:fld>
            <a:endParaRPr lang="fr-FR"/>
          </a:p>
        </p:txBody>
      </p:sp>
    </p:spTree>
    <p:extLst>
      <p:ext uri="{BB962C8B-B14F-4D97-AF65-F5344CB8AC3E}">
        <p14:creationId xmlns:p14="http://schemas.microsoft.com/office/powerpoint/2010/main" val="247585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Archivo:Nadal-2006.2.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872207"/>
          </a:xfrm>
        </p:spPr>
        <p:txBody>
          <a:bodyPr>
            <a:noAutofit/>
          </a:bodyPr>
          <a:lstStyle/>
          <a:p>
            <a:r>
              <a:rPr lang="en-GB" sz="6000" b="1" dirty="0" err="1" smtClean="0"/>
              <a:t>Entrevista</a:t>
            </a:r>
            <a:r>
              <a:rPr lang="en-GB" sz="6000" b="1" dirty="0" smtClean="0"/>
              <a:t> con </a:t>
            </a:r>
            <a:br>
              <a:rPr lang="en-GB" sz="6000" b="1" dirty="0" smtClean="0"/>
            </a:br>
            <a:r>
              <a:rPr lang="en-GB" sz="6000" b="1" dirty="0" smtClean="0"/>
              <a:t>un </a:t>
            </a:r>
            <a:r>
              <a:rPr lang="en-GB" sz="6000" b="1" dirty="0" err="1" smtClean="0"/>
              <a:t>deportista</a:t>
            </a:r>
            <a:r>
              <a:rPr lang="en-GB" sz="6000" b="1" dirty="0" smtClean="0"/>
              <a:t> </a:t>
            </a:r>
            <a:r>
              <a:rPr lang="en-GB" sz="6000" b="1" dirty="0" err="1" smtClean="0"/>
              <a:t>olímpico</a:t>
            </a:r>
            <a:endParaRPr lang="fr-FR" sz="6000" b="1" dirty="0"/>
          </a:p>
        </p:txBody>
      </p:sp>
      <p:pic>
        <p:nvPicPr>
          <p:cNvPr id="4" name="Picture 3" descr="Olympic rings.png"/>
          <p:cNvPicPr>
            <a:picLocks noChangeAspect="1"/>
          </p:cNvPicPr>
          <p:nvPr/>
        </p:nvPicPr>
        <p:blipFill>
          <a:blip r:embed="rId3" cstate="print">
            <a:lum/>
          </a:blip>
          <a:stretch>
            <a:fillRect/>
          </a:stretch>
        </p:blipFill>
        <p:spPr>
          <a:xfrm>
            <a:off x="179512" y="404664"/>
            <a:ext cx="2160240" cy="1047716"/>
          </a:xfrm>
          <a:prstGeom prst="rect">
            <a:avLst/>
          </a:prstGeom>
        </p:spPr>
      </p:pic>
      <p:pic>
        <p:nvPicPr>
          <p:cNvPr id="5" name="Picture 4" descr="olympics London 2012.jpg"/>
          <p:cNvPicPr>
            <a:picLocks noChangeAspect="1"/>
          </p:cNvPicPr>
          <p:nvPr/>
        </p:nvPicPr>
        <p:blipFill>
          <a:blip r:embed="rId4" cstate="print"/>
          <a:stretch>
            <a:fillRect/>
          </a:stretch>
        </p:blipFill>
        <p:spPr>
          <a:xfrm>
            <a:off x="2374081" y="3985716"/>
            <a:ext cx="4265137" cy="2251596"/>
          </a:xfrm>
          <a:prstGeom prst="rect">
            <a:avLst/>
          </a:prstGeom>
        </p:spPr>
      </p:pic>
    </p:spTree>
    <p:extLst>
      <p:ext uri="{BB962C8B-B14F-4D97-AF65-F5344CB8AC3E}">
        <p14:creationId xmlns:p14="http://schemas.microsoft.com/office/powerpoint/2010/main" val="285492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9183087"/>
              </p:ext>
            </p:extLst>
          </p:nvPr>
        </p:nvGraphicFramePr>
        <p:xfrm>
          <a:off x="395536" y="980728"/>
          <a:ext cx="8496944" cy="5672648"/>
        </p:xfrm>
        <a:graphic>
          <a:graphicData uri="http://schemas.openxmlformats.org/drawingml/2006/table">
            <a:tbl>
              <a:tblPr firstRow="1" bandRow="1">
                <a:tableStyleId>{5940675A-B579-460E-94D1-54222C63F5DA}</a:tableStyleId>
              </a:tblPr>
              <a:tblGrid>
                <a:gridCol w="576064"/>
                <a:gridCol w="3821477"/>
                <a:gridCol w="4099403"/>
              </a:tblGrid>
              <a:tr h="549061">
                <a:tc>
                  <a:txBody>
                    <a:bodyPr/>
                    <a:lstStyle/>
                    <a:p>
                      <a:pPr algn="ctr"/>
                      <a:r>
                        <a:rPr lang="en-GB" sz="2800" dirty="0" smtClean="0"/>
                        <a:t>1</a:t>
                      </a:r>
                      <a:endParaRPr lang="fr-FR" sz="2800" dirty="0"/>
                    </a:p>
                  </a:txBody>
                  <a:tcPr anchor="ctr"/>
                </a:tc>
                <a:tc>
                  <a:txBody>
                    <a:bodyPr/>
                    <a:lstStyle/>
                    <a:p>
                      <a:r>
                        <a:rPr lang="en-GB" dirty="0" smtClean="0"/>
                        <a:t>s/he started to</a:t>
                      </a:r>
                      <a:endParaRPr lang="fr-FR" dirty="0"/>
                    </a:p>
                  </a:txBody>
                  <a:tcPr anchor="ctr"/>
                </a:tc>
                <a:tc>
                  <a:txBody>
                    <a:bodyPr/>
                    <a:lstStyle/>
                    <a:p>
                      <a:endParaRPr lang="fr-FR" dirty="0"/>
                    </a:p>
                  </a:txBody>
                  <a:tcPr/>
                </a:tc>
              </a:tr>
              <a:tr h="549061">
                <a:tc>
                  <a:txBody>
                    <a:bodyPr/>
                    <a:lstStyle/>
                    <a:p>
                      <a:pPr algn="ctr"/>
                      <a:r>
                        <a:rPr lang="en-GB" sz="2800" dirty="0" smtClean="0"/>
                        <a:t>2</a:t>
                      </a:r>
                      <a:endParaRPr lang="fr-FR" sz="2800" dirty="0"/>
                    </a:p>
                  </a:txBody>
                  <a:tcPr anchor="ctr"/>
                </a:tc>
                <a:tc>
                  <a:txBody>
                    <a:bodyPr/>
                    <a:lstStyle/>
                    <a:p>
                      <a:r>
                        <a:rPr lang="en-GB" dirty="0" smtClean="0"/>
                        <a:t>when s/he was … years</a:t>
                      </a:r>
                      <a:r>
                        <a:rPr lang="en-GB" baseline="0" dirty="0" smtClean="0"/>
                        <a:t> old</a:t>
                      </a:r>
                      <a:endParaRPr lang="fr-FR" dirty="0"/>
                    </a:p>
                  </a:txBody>
                  <a:tcPr anchor="ctr"/>
                </a:tc>
                <a:tc>
                  <a:txBody>
                    <a:bodyPr/>
                    <a:lstStyle/>
                    <a:p>
                      <a:endParaRPr lang="fr-FR" dirty="0"/>
                    </a:p>
                  </a:txBody>
                  <a:tcPr/>
                </a:tc>
              </a:tr>
              <a:tr h="549061">
                <a:tc>
                  <a:txBody>
                    <a:bodyPr/>
                    <a:lstStyle/>
                    <a:p>
                      <a:pPr algn="ctr"/>
                      <a:r>
                        <a:rPr lang="en-GB" sz="2800" dirty="0" smtClean="0"/>
                        <a:t>3</a:t>
                      </a:r>
                      <a:endParaRPr lang="fr-FR" sz="2800" dirty="0"/>
                    </a:p>
                  </a:txBody>
                  <a:tcPr anchor="ctr"/>
                </a:tc>
                <a:tc>
                  <a:txBody>
                    <a:bodyPr/>
                    <a:lstStyle/>
                    <a:p>
                      <a:r>
                        <a:rPr lang="en-GB" dirty="0" smtClean="0"/>
                        <a:t>s/he has become</a:t>
                      </a:r>
                      <a:endParaRPr lang="fr-FR" dirty="0"/>
                    </a:p>
                  </a:txBody>
                  <a:tcPr anchor="ctr"/>
                </a:tc>
                <a:tc>
                  <a:txBody>
                    <a:bodyPr/>
                    <a:lstStyle/>
                    <a:p>
                      <a:endParaRPr lang="fr-FR" dirty="0"/>
                    </a:p>
                  </a:txBody>
                  <a:tcPr/>
                </a:tc>
              </a:tr>
              <a:tr h="549061">
                <a:tc>
                  <a:txBody>
                    <a:bodyPr/>
                    <a:lstStyle/>
                    <a:p>
                      <a:pPr algn="ctr"/>
                      <a:r>
                        <a:rPr lang="en-GB" sz="2800" dirty="0" smtClean="0"/>
                        <a:t>4</a:t>
                      </a:r>
                      <a:endParaRPr lang="fr-FR" sz="2800" dirty="0"/>
                    </a:p>
                  </a:txBody>
                  <a:tcPr anchor="ctr"/>
                </a:tc>
                <a:tc>
                  <a:txBody>
                    <a:bodyPr/>
                    <a:lstStyle/>
                    <a:p>
                      <a:r>
                        <a:rPr lang="en-GB" dirty="0" smtClean="0"/>
                        <a:t>s/he has won</a:t>
                      </a:r>
                      <a:endParaRPr lang="fr-FR" dirty="0"/>
                    </a:p>
                  </a:txBody>
                  <a:tcPr anchor="ctr"/>
                </a:tc>
                <a:tc>
                  <a:txBody>
                    <a:bodyPr/>
                    <a:lstStyle/>
                    <a:p>
                      <a:endParaRPr lang="fr-FR" dirty="0"/>
                    </a:p>
                  </a:txBody>
                  <a:tcPr/>
                </a:tc>
              </a:tr>
              <a:tr h="549061">
                <a:tc>
                  <a:txBody>
                    <a:bodyPr/>
                    <a:lstStyle/>
                    <a:p>
                      <a:pPr algn="ctr"/>
                      <a:r>
                        <a:rPr lang="en-GB" sz="2800" dirty="0" smtClean="0"/>
                        <a:t>5</a:t>
                      </a:r>
                      <a:endParaRPr lang="fr-FR" sz="2800" dirty="0"/>
                    </a:p>
                  </a:txBody>
                  <a:tcPr anchor="ctr"/>
                </a:tc>
                <a:tc>
                  <a:txBody>
                    <a:bodyPr/>
                    <a:lstStyle/>
                    <a:p>
                      <a:r>
                        <a:rPr lang="en-GB" dirty="0" smtClean="0"/>
                        <a:t>they train</a:t>
                      </a:r>
                      <a:endParaRPr lang="fr-FR" dirty="0"/>
                    </a:p>
                  </a:txBody>
                  <a:tcPr anchor="ctr"/>
                </a:tc>
                <a:tc>
                  <a:txBody>
                    <a:bodyPr/>
                    <a:lstStyle/>
                    <a:p>
                      <a:endParaRPr lang="fr-FR" dirty="0"/>
                    </a:p>
                  </a:txBody>
                  <a:tcPr/>
                </a:tc>
              </a:tr>
              <a:tr h="549061">
                <a:tc>
                  <a:txBody>
                    <a:bodyPr/>
                    <a:lstStyle/>
                    <a:p>
                      <a:pPr algn="ctr"/>
                      <a:r>
                        <a:rPr lang="en-GB" sz="2800" dirty="0" smtClean="0"/>
                        <a:t>6</a:t>
                      </a:r>
                      <a:endParaRPr lang="fr-FR" sz="2800" dirty="0"/>
                    </a:p>
                  </a:txBody>
                  <a:tcPr anchor="ctr"/>
                </a:tc>
                <a:tc>
                  <a:txBody>
                    <a:bodyPr/>
                    <a:lstStyle/>
                    <a:p>
                      <a:r>
                        <a:rPr lang="en-GB" dirty="0" smtClean="0"/>
                        <a:t>in order to be fit</a:t>
                      </a:r>
                      <a:endParaRPr lang="fr-FR" dirty="0"/>
                    </a:p>
                  </a:txBody>
                  <a:tcPr anchor="ctr"/>
                </a:tc>
                <a:tc>
                  <a:txBody>
                    <a:bodyPr/>
                    <a:lstStyle/>
                    <a:p>
                      <a:endParaRPr lang="fr-FR" dirty="0"/>
                    </a:p>
                  </a:txBody>
                  <a:tcPr/>
                </a:tc>
              </a:tr>
              <a:tr h="549061">
                <a:tc>
                  <a:txBody>
                    <a:bodyPr/>
                    <a:lstStyle/>
                    <a:p>
                      <a:pPr algn="ctr"/>
                      <a:r>
                        <a:rPr lang="en-GB" sz="2800" dirty="0" smtClean="0"/>
                        <a:t>7</a:t>
                      </a:r>
                      <a:endParaRPr lang="fr-FR" sz="2800" dirty="0"/>
                    </a:p>
                  </a:txBody>
                  <a:tcPr anchor="ctr"/>
                </a:tc>
                <a:tc>
                  <a:txBody>
                    <a:bodyPr/>
                    <a:lstStyle/>
                    <a:p>
                      <a:r>
                        <a:rPr lang="en-GB" dirty="0" smtClean="0"/>
                        <a:t>s/he used to play football</a:t>
                      </a:r>
                      <a:endParaRPr lang="fr-FR" dirty="0"/>
                    </a:p>
                  </a:txBody>
                  <a:tcPr anchor="ctr"/>
                </a:tc>
                <a:tc>
                  <a:txBody>
                    <a:bodyPr/>
                    <a:lstStyle/>
                    <a:p>
                      <a:endParaRPr lang="fr-FR" dirty="0"/>
                    </a:p>
                  </a:txBody>
                  <a:tcPr/>
                </a:tc>
              </a:tr>
              <a:tr h="549061">
                <a:tc>
                  <a:txBody>
                    <a:bodyPr/>
                    <a:lstStyle/>
                    <a:p>
                      <a:pPr algn="ctr"/>
                      <a:r>
                        <a:rPr lang="en-GB" sz="2800" dirty="0" smtClean="0"/>
                        <a:t>8</a:t>
                      </a:r>
                      <a:endParaRPr lang="fr-FR" sz="2800" dirty="0"/>
                    </a:p>
                  </a:txBody>
                  <a:tcPr anchor="ctr"/>
                </a:tc>
                <a:tc>
                  <a:txBody>
                    <a:bodyPr/>
                    <a:lstStyle/>
                    <a:p>
                      <a:r>
                        <a:rPr lang="en-GB" dirty="0" smtClean="0"/>
                        <a:t>s/he fights to win every match</a:t>
                      </a:r>
                      <a:endParaRPr lang="fr-FR" dirty="0"/>
                    </a:p>
                  </a:txBody>
                  <a:tcPr anchor="ctr"/>
                </a:tc>
                <a:tc>
                  <a:txBody>
                    <a:bodyPr/>
                    <a:lstStyle/>
                    <a:p>
                      <a:endParaRPr lang="fr-FR" dirty="0"/>
                    </a:p>
                  </a:txBody>
                  <a:tcPr/>
                </a:tc>
              </a:tr>
              <a:tr h="549061">
                <a:tc>
                  <a:txBody>
                    <a:bodyPr/>
                    <a:lstStyle/>
                    <a:p>
                      <a:pPr algn="ctr"/>
                      <a:r>
                        <a:rPr lang="en-GB" sz="2800" dirty="0" smtClean="0"/>
                        <a:t>9</a:t>
                      </a:r>
                      <a:endParaRPr lang="fr-FR" sz="2800" dirty="0"/>
                    </a:p>
                  </a:txBody>
                  <a:tcPr anchor="ctr"/>
                </a:tc>
                <a:tc>
                  <a:txBody>
                    <a:bodyPr/>
                    <a:lstStyle/>
                    <a:p>
                      <a:r>
                        <a:rPr lang="en-GB" dirty="0" smtClean="0"/>
                        <a:t>s/he</a:t>
                      </a:r>
                      <a:r>
                        <a:rPr lang="en-GB" baseline="0" dirty="0" smtClean="0"/>
                        <a:t> always respects his/her opponents</a:t>
                      </a:r>
                      <a:endParaRPr lang="fr-FR" dirty="0"/>
                    </a:p>
                  </a:txBody>
                  <a:tcPr anchor="ctr"/>
                </a:tc>
                <a:tc>
                  <a:txBody>
                    <a:bodyPr/>
                    <a:lstStyle/>
                    <a:p>
                      <a:endParaRPr lang="fr-FR" dirty="0"/>
                    </a:p>
                  </a:txBody>
                  <a:tcPr/>
                </a:tc>
              </a:tr>
              <a:tr h="549061">
                <a:tc>
                  <a:txBody>
                    <a:bodyPr/>
                    <a:lstStyle/>
                    <a:p>
                      <a:pPr algn="ctr"/>
                      <a:r>
                        <a:rPr lang="en-GB" sz="2800" dirty="0" smtClean="0"/>
                        <a:t>10</a:t>
                      </a:r>
                      <a:endParaRPr lang="fr-FR" sz="2800" dirty="0"/>
                    </a:p>
                  </a:txBody>
                  <a:tcPr anchor="ctr"/>
                </a:tc>
                <a:tc>
                  <a:txBody>
                    <a:bodyPr/>
                    <a:lstStyle/>
                    <a:p>
                      <a:r>
                        <a:rPr lang="en-GB" dirty="0" smtClean="0"/>
                        <a:t>s/he doesn’t usually argue (with the line judge)</a:t>
                      </a:r>
                      <a:endParaRPr lang="fr-FR" dirty="0"/>
                    </a:p>
                  </a:txBody>
                  <a:tcPr anchor="ctr"/>
                </a:tc>
                <a:tc>
                  <a:txBody>
                    <a:bodyPr/>
                    <a:lstStyle/>
                    <a:p>
                      <a:endParaRPr lang="fr-FR" dirty="0"/>
                    </a:p>
                  </a:txBody>
                  <a:tcPr/>
                </a:tc>
              </a:tr>
            </a:tbl>
          </a:graphicData>
        </a:graphic>
      </p:graphicFrame>
      <p:sp>
        <p:nvSpPr>
          <p:cNvPr id="3" name="TextBox 2"/>
          <p:cNvSpPr txBox="1"/>
          <p:nvPr/>
        </p:nvSpPr>
        <p:spPr>
          <a:xfrm>
            <a:off x="395536" y="260648"/>
            <a:ext cx="7272808" cy="523220"/>
          </a:xfrm>
          <a:prstGeom prst="rect">
            <a:avLst/>
          </a:prstGeom>
          <a:noFill/>
        </p:spPr>
        <p:txBody>
          <a:bodyPr wrap="square" rtlCol="0">
            <a:spAutoFit/>
          </a:bodyPr>
          <a:lstStyle/>
          <a:p>
            <a:r>
              <a:rPr lang="fr-FR" sz="2800" b="1" dirty="0" smtClean="0">
                <a:latin typeface="Calibri"/>
                <a:cs typeface="Calibri"/>
              </a:rPr>
              <a:t>¿</a:t>
            </a:r>
            <a:r>
              <a:rPr lang="fr-FR" sz="2800" b="1" dirty="0" err="1" smtClean="0">
                <a:latin typeface="Calibri"/>
                <a:cs typeface="Calibri"/>
              </a:rPr>
              <a:t>Cómo</a:t>
            </a:r>
            <a:r>
              <a:rPr lang="fr-FR" sz="2800" b="1" dirty="0" smtClean="0">
                <a:latin typeface="Calibri"/>
                <a:cs typeface="Calibri"/>
              </a:rPr>
              <a:t> se </a:t>
            </a:r>
            <a:r>
              <a:rPr lang="fr-FR" sz="2800" b="1" dirty="0" err="1" smtClean="0">
                <a:latin typeface="Calibri"/>
                <a:cs typeface="Calibri"/>
              </a:rPr>
              <a:t>dice</a:t>
            </a:r>
            <a:r>
              <a:rPr lang="fr-FR" sz="2800" b="1" dirty="0" smtClean="0">
                <a:latin typeface="Calibri"/>
                <a:cs typeface="Calibri"/>
              </a:rPr>
              <a:t> en </a:t>
            </a:r>
            <a:r>
              <a:rPr lang="fr-FR" sz="2800" b="1" dirty="0" err="1" smtClean="0">
                <a:latin typeface="Calibri"/>
                <a:cs typeface="Calibri"/>
              </a:rPr>
              <a:t>español</a:t>
            </a:r>
            <a:r>
              <a:rPr lang="fr-FR" sz="2800" b="1" dirty="0" smtClean="0">
                <a:latin typeface="Calibri"/>
                <a:cs typeface="Calibri"/>
              </a:rPr>
              <a:t>…?</a:t>
            </a:r>
            <a:endParaRPr lang="fr-FR" sz="2800" b="1" dirty="0"/>
          </a:p>
        </p:txBody>
      </p:sp>
    </p:spTree>
    <p:extLst>
      <p:ext uri="{BB962C8B-B14F-4D97-AF65-F5344CB8AC3E}">
        <p14:creationId xmlns:p14="http://schemas.microsoft.com/office/powerpoint/2010/main" val="14331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208912" cy="6555641"/>
          </a:xfrm>
          <a:prstGeom prst="rect">
            <a:avLst/>
          </a:prstGeom>
        </p:spPr>
        <p:txBody>
          <a:bodyPr wrap="square">
            <a:spAutoFit/>
          </a:bodyPr>
          <a:lstStyle/>
          <a:p>
            <a:r>
              <a:rPr lang="es-ES_tradnl" sz="2000" b="1" dirty="0"/>
              <a:t>Entrevista con Rafa Nadal</a:t>
            </a:r>
            <a:endParaRPr lang="fr-FR" sz="2000" dirty="0"/>
          </a:p>
          <a:p>
            <a:r>
              <a:rPr lang="es-ES_tradnl" sz="2000" dirty="0" smtClean="0"/>
              <a:t/>
            </a:r>
            <a:br>
              <a:rPr lang="es-ES_tradnl" sz="2000" dirty="0" smtClean="0"/>
            </a:br>
            <a:r>
              <a:rPr lang="es-ES_tradnl" sz="2000" dirty="0" smtClean="0"/>
              <a:t>Periodista</a:t>
            </a:r>
            <a:r>
              <a:rPr lang="es-ES_tradnl" sz="2000" dirty="0"/>
              <a:t>: ¡Buenos días!</a:t>
            </a:r>
            <a:endParaRPr lang="fr-FR" sz="2000" dirty="0"/>
          </a:p>
          <a:p>
            <a:r>
              <a:rPr lang="es-ES_tradnl" sz="2000" dirty="0"/>
              <a:t>Deportista: Hola.</a:t>
            </a:r>
            <a:endParaRPr lang="fr-FR" sz="2000" dirty="0"/>
          </a:p>
          <a:p>
            <a:r>
              <a:rPr lang="es-ES" sz="2000" dirty="0"/>
              <a:t>Periodista: Hoy tenemos en nuestro programa un verdadero campeón del mundo de tenis.  Rafa, </a:t>
            </a:r>
            <a:r>
              <a:rPr lang="es-ES_tradnl" sz="2000" dirty="0"/>
              <a:t>¿Cuándo empezaste?</a:t>
            </a:r>
            <a:endParaRPr lang="fr-FR" sz="2000" dirty="0"/>
          </a:p>
          <a:p>
            <a:r>
              <a:rPr lang="es-ES_tradnl" sz="2000" dirty="0"/>
              <a:t>Deportista</a:t>
            </a:r>
            <a:r>
              <a:rPr lang="es-ES" sz="2000" dirty="0"/>
              <a:t>:  A los cuatro años empecé a jugar al tenis.  Empecé competir de </a:t>
            </a:r>
            <a:r>
              <a:rPr lang="es-ES" sz="2000" dirty="0" err="1"/>
              <a:t>profesionalista</a:t>
            </a:r>
            <a:r>
              <a:rPr lang="es-ES" sz="2000" dirty="0"/>
              <a:t> a los quince años y gané mi primera carrera.</a:t>
            </a:r>
            <a:endParaRPr lang="fr-FR" sz="2000" dirty="0"/>
          </a:p>
          <a:p>
            <a:r>
              <a:rPr lang="en-GB" sz="2000" i="1" dirty="0" smtClean="0"/>
              <a:t/>
            </a:r>
            <a:br>
              <a:rPr lang="en-GB" sz="2000" i="1" dirty="0" smtClean="0"/>
            </a:br>
            <a:r>
              <a:rPr lang="en-GB" sz="2000" i="1" dirty="0" smtClean="0"/>
              <a:t>Pause </a:t>
            </a:r>
            <a:r>
              <a:rPr lang="en-GB" sz="2000" i="1" dirty="0"/>
              <a:t>and repeat.</a:t>
            </a:r>
            <a:endParaRPr lang="fr-FR" sz="2000" dirty="0"/>
          </a:p>
          <a:p>
            <a:r>
              <a:rPr lang="es-ES" sz="2000" dirty="0" smtClean="0"/>
              <a:t/>
            </a:r>
            <a:br>
              <a:rPr lang="es-ES" sz="2000" dirty="0" smtClean="0"/>
            </a:br>
            <a:r>
              <a:rPr lang="es-ES" sz="2000" dirty="0" smtClean="0"/>
              <a:t>Periodista</a:t>
            </a:r>
            <a:r>
              <a:rPr lang="es-ES" sz="2000" dirty="0"/>
              <a:t>: De pequeño, ¿jugabas también a otros deportes?</a:t>
            </a:r>
            <a:endParaRPr lang="fr-FR" sz="2000" dirty="0"/>
          </a:p>
          <a:p>
            <a:r>
              <a:rPr lang="es-ES_tradnl" sz="2000" dirty="0"/>
              <a:t>Deportista</a:t>
            </a:r>
            <a:r>
              <a:rPr lang="es-ES" sz="2000" dirty="0"/>
              <a:t>: Sí, antes me gustaba mucho jugar al fútbol y al baloncesto.</a:t>
            </a:r>
            <a:endParaRPr lang="fr-FR" sz="2000" dirty="0"/>
          </a:p>
          <a:p>
            <a:r>
              <a:rPr lang="es-ES" sz="2000" dirty="0"/>
              <a:t>Periodista: Y ahora, ¿cuánto tiempo dedicas al entrenamiento</a:t>
            </a:r>
            <a:r>
              <a:rPr lang="es-ES" sz="2000" dirty="0" smtClean="0"/>
              <a:t>?</a:t>
            </a:r>
            <a:r>
              <a:rPr lang="es-ES" sz="2000" dirty="0"/>
              <a:t/>
            </a:r>
            <a:br>
              <a:rPr lang="es-ES" sz="2000" dirty="0"/>
            </a:br>
            <a:r>
              <a:rPr lang="es-ES" sz="2000" dirty="0"/>
              <a:t>Deportista: Entreno todos los días, tres o cuatro horas al día para estar en forma.</a:t>
            </a:r>
            <a:br>
              <a:rPr lang="es-ES" sz="2000" dirty="0"/>
            </a:br>
            <a:r>
              <a:rPr lang="es-ES" sz="2000" dirty="0" smtClean="0"/>
              <a:t>Periodista</a:t>
            </a:r>
            <a:r>
              <a:rPr lang="es-ES" sz="2000" dirty="0"/>
              <a:t>: ¿Tienes una dieta especialista?</a:t>
            </a:r>
            <a:endParaRPr lang="fr-FR" sz="2000" dirty="0"/>
          </a:p>
          <a:p>
            <a:r>
              <a:rPr lang="es-ES" sz="2000" dirty="0"/>
              <a:t>Deportista: No, pero como mucha fruta porque contiene vitaminas y no como mucha comida frita porque lleva demasiada grasa.</a:t>
            </a:r>
            <a:endParaRPr lang="fr-FR" sz="2000" dirty="0"/>
          </a:p>
          <a:p>
            <a:r>
              <a:rPr lang="es-ES_tradnl" sz="2000" i="1" dirty="0" smtClean="0"/>
              <a:t/>
            </a:r>
            <a:br>
              <a:rPr lang="es-ES_tradnl" sz="2000" i="1" dirty="0" smtClean="0"/>
            </a:br>
            <a:r>
              <a:rPr lang="es-ES_tradnl" sz="2000" i="1" dirty="0" smtClean="0"/>
              <a:t>Pause </a:t>
            </a:r>
            <a:r>
              <a:rPr lang="es-ES_tradnl" sz="2000" i="1" dirty="0"/>
              <a:t>and </a:t>
            </a:r>
            <a:r>
              <a:rPr lang="es-ES_tradnl" sz="2000" i="1" dirty="0" err="1"/>
              <a:t>repeat</a:t>
            </a:r>
            <a:r>
              <a:rPr lang="es-ES_tradnl" sz="2000" i="1" dirty="0" smtClean="0"/>
              <a:t>.</a:t>
            </a:r>
            <a:endParaRPr lang="fr-FR" sz="2000" dirty="0"/>
          </a:p>
        </p:txBody>
      </p:sp>
    </p:spTree>
    <p:extLst>
      <p:ext uri="{BB962C8B-B14F-4D97-AF65-F5344CB8AC3E}">
        <p14:creationId xmlns:p14="http://schemas.microsoft.com/office/powerpoint/2010/main" val="189500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06" y="289679"/>
            <a:ext cx="8293349" cy="6801862"/>
          </a:xfrm>
          <a:prstGeom prst="rect">
            <a:avLst/>
          </a:prstGeom>
        </p:spPr>
        <p:txBody>
          <a:bodyPr wrap="square">
            <a:spAutoFit/>
          </a:bodyPr>
          <a:lstStyle/>
          <a:p>
            <a:r>
              <a:rPr lang="es-ES" sz="2000" dirty="0" smtClean="0"/>
              <a:t>Periodista: Y, ¿cuál fue el mejor momento de tu carrera hasta ahora?</a:t>
            </a:r>
          </a:p>
          <a:p>
            <a:r>
              <a:rPr lang="es-ES" sz="2000" dirty="0" smtClean="0"/>
              <a:t>Deportista</a:t>
            </a:r>
            <a:r>
              <a:rPr lang="es-ES" sz="2000" dirty="0"/>
              <a:t>: Creo que he tenido la fortuna de tener muchas experiencias increíbles.  Ganar el campeonato de Wimbledon en 2008 y 2010 fue fenomenal y también cuando gané la medalla de oro en los Juegos Olímpicos en China.</a:t>
            </a:r>
            <a:endParaRPr lang="fr-FR" sz="2000" dirty="0"/>
          </a:p>
          <a:p>
            <a:r>
              <a:rPr lang="es-ES" sz="2000" dirty="0"/>
              <a:t>Periodista: Muy bien, y ¿tienes un peor momento?</a:t>
            </a:r>
            <a:endParaRPr lang="fr-FR" sz="2000" dirty="0"/>
          </a:p>
          <a:p>
            <a:r>
              <a:rPr lang="es-ES" sz="2000" dirty="0"/>
              <a:t>Deportista: Sí, cuando tenía una lesión en la pierna y no pude competir en el campeonato de Wimbledon. Fue muy difícil para mí. </a:t>
            </a:r>
            <a:endParaRPr lang="fr-FR" sz="2000" dirty="0"/>
          </a:p>
          <a:p>
            <a:r>
              <a:rPr lang="es-ES_tradnl" sz="2000" i="1" dirty="0" smtClean="0"/>
              <a:t/>
            </a:r>
            <a:br>
              <a:rPr lang="es-ES_tradnl" sz="2000" i="1" dirty="0" smtClean="0"/>
            </a:br>
            <a:r>
              <a:rPr lang="es-ES_tradnl" sz="2000" i="1" dirty="0" smtClean="0"/>
              <a:t>Pause </a:t>
            </a:r>
            <a:r>
              <a:rPr lang="es-ES_tradnl" sz="2000" i="1" dirty="0"/>
              <a:t>and </a:t>
            </a:r>
            <a:r>
              <a:rPr lang="es-ES_tradnl" sz="2000" i="1" dirty="0" err="1"/>
              <a:t>repeat</a:t>
            </a:r>
            <a:r>
              <a:rPr lang="es-ES_tradnl" sz="2000" i="1" dirty="0" smtClean="0"/>
              <a:t>.</a:t>
            </a:r>
          </a:p>
          <a:p>
            <a:endParaRPr lang="es-ES_tradnl" sz="2000" i="1" dirty="0"/>
          </a:p>
          <a:p>
            <a:r>
              <a:rPr lang="es-ES" sz="2000" dirty="0"/>
              <a:t>Periodista: Y en general en la vida ¿cuál es lo más importante para ti?</a:t>
            </a:r>
            <a:endParaRPr lang="fr-FR" sz="2000" dirty="0"/>
          </a:p>
          <a:p>
            <a:r>
              <a:rPr lang="es-ES" sz="2000" dirty="0"/>
              <a:t>Deportista: Por supuesto es importante ganar.  Cuando estoy en la pista mi objetivo siempre es ganar el partido.  Pero en la vida, lo más importante es ser buena persona, respetar a los demás y cuidar a tu familia.</a:t>
            </a:r>
            <a:endParaRPr lang="fr-FR" sz="2000" dirty="0"/>
          </a:p>
          <a:p>
            <a:r>
              <a:rPr lang="es-ES" sz="2000" dirty="0"/>
              <a:t>Periodista: Y mi última pregunta… ¿qué sueño tienes para el futuro?</a:t>
            </a:r>
            <a:endParaRPr lang="fr-FR" sz="2000" dirty="0"/>
          </a:p>
          <a:p>
            <a:r>
              <a:rPr lang="es-ES_tradnl" sz="2000" dirty="0"/>
              <a:t>Deportista</a:t>
            </a:r>
            <a:r>
              <a:rPr lang="es-ES" sz="2000" dirty="0"/>
              <a:t>: Ya tengo todo lo que necesito para ser feliz, pero supongo que mi sueño para el futuro sería seguir jugando al tenis y tener buena salud.</a:t>
            </a:r>
            <a:endParaRPr lang="fr-FR" sz="2000" dirty="0"/>
          </a:p>
          <a:p>
            <a:endParaRPr lang="fr-FR" sz="2000" i="1" dirty="0" smtClean="0"/>
          </a:p>
          <a:p>
            <a:r>
              <a:rPr lang="fr-FR" sz="2000" i="1" dirty="0" smtClean="0"/>
              <a:t>Pause </a:t>
            </a:r>
            <a:r>
              <a:rPr lang="fr-FR" sz="2000" i="1" dirty="0"/>
              <a:t>and </a:t>
            </a:r>
            <a:r>
              <a:rPr lang="fr-FR" sz="2000" i="1" dirty="0" err="1"/>
              <a:t>repeat</a:t>
            </a:r>
            <a:r>
              <a:rPr lang="fr-FR" sz="2000" i="1" dirty="0"/>
              <a:t>.</a:t>
            </a:r>
            <a:endParaRPr lang="fr-FR" sz="2000" dirty="0"/>
          </a:p>
          <a:p>
            <a:r>
              <a:rPr lang="en-GB" dirty="0"/>
              <a:t> </a:t>
            </a:r>
            <a:endParaRPr lang="fr-FR" dirty="0"/>
          </a:p>
          <a:p>
            <a:endParaRPr lang="fr-FR" dirty="0"/>
          </a:p>
        </p:txBody>
      </p:sp>
    </p:spTree>
    <p:extLst>
      <p:ext uri="{BB962C8B-B14F-4D97-AF65-F5344CB8AC3E}">
        <p14:creationId xmlns:p14="http://schemas.microsoft.com/office/powerpoint/2010/main" val="42570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7638"/>
            <a:ext cx="4314825"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88024" y="3645024"/>
            <a:ext cx="4572000" cy="2554545"/>
          </a:xfrm>
          <a:prstGeom prst="rect">
            <a:avLst/>
          </a:prstGeom>
        </p:spPr>
        <p:txBody>
          <a:bodyPr>
            <a:spAutoFit/>
          </a:bodyPr>
          <a:lstStyle/>
          <a:p>
            <a:r>
              <a:rPr lang="es-ES" sz="4000" i="1" dirty="0"/>
              <a:t>«Hago las cosas dándolo todo,</a:t>
            </a:r>
          </a:p>
          <a:p>
            <a:r>
              <a:rPr lang="es-ES" sz="4000" i="1" dirty="0"/>
              <a:t>en el tenis y en la vida»</a:t>
            </a:r>
            <a:endParaRPr lang="fr-FR" sz="4000" dirty="0"/>
          </a:p>
        </p:txBody>
      </p:sp>
      <p:sp>
        <p:nvSpPr>
          <p:cNvPr id="3" name="Rectangle 2"/>
          <p:cNvSpPr/>
          <p:nvPr/>
        </p:nvSpPr>
        <p:spPr>
          <a:xfrm>
            <a:off x="4672099" y="620688"/>
            <a:ext cx="4572000" cy="1938992"/>
          </a:xfrm>
          <a:prstGeom prst="rect">
            <a:avLst/>
          </a:prstGeom>
        </p:spPr>
        <p:txBody>
          <a:bodyPr>
            <a:spAutoFit/>
          </a:bodyPr>
          <a:lstStyle/>
          <a:p>
            <a:r>
              <a:rPr lang="es-ES" sz="4000" i="1" dirty="0" smtClean="0"/>
              <a:t>« Yo </a:t>
            </a:r>
            <a:r>
              <a:rPr lang="es-ES" sz="4000" i="1" dirty="0"/>
              <a:t>soy, antes que deportista o tenista, persona»</a:t>
            </a:r>
            <a:endParaRPr lang="fr-FR" sz="4000" i="1" dirty="0"/>
          </a:p>
        </p:txBody>
      </p:sp>
      <p:pic>
        <p:nvPicPr>
          <p:cNvPr id="5" name="Picture 3" descr="C:\Users\Isabelle\AppData\Local\Microsoft\Windows\Temporary Internet Files\Content.IE5\HT1B84JT\MP9003628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780928"/>
            <a:ext cx="9366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4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bert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5391402" cy="32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olympics.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11345">
            <a:off x="6131204" y="287007"/>
            <a:ext cx="23971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40152" y="1844824"/>
            <a:ext cx="2808312" cy="1631216"/>
          </a:xfrm>
          <a:prstGeom prst="rect">
            <a:avLst/>
          </a:prstGeom>
          <a:noFill/>
        </p:spPr>
        <p:txBody>
          <a:bodyPr wrap="square" rtlCol="0">
            <a:spAutoFit/>
          </a:bodyPr>
          <a:lstStyle/>
          <a:p>
            <a:r>
              <a:rPr lang="en-GB" sz="2000" dirty="0" smtClean="0"/>
              <a:t>Pierre de Coubertin </a:t>
            </a:r>
            <a:r>
              <a:rPr lang="en-GB" sz="2000" dirty="0" err="1" smtClean="0"/>
              <a:t>fue</a:t>
            </a:r>
            <a:r>
              <a:rPr lang="en-GB" sz="2000" dirty="0" smtClean="0"/>
              <a:t> el </a:t>
            </a:r>
            <a:r>
              <a:rPr lang="en-GB" sz="2000" dirty="0" err="1" smtClean="0"/>
              <a:t>fundador</a:t>
            </a:r>
            <a:r>
              <a:rPr lang="en-GB" sz="2000" dirty="0" smtClean="0"/>
              <a:t> de los </a:t>
            </a:r>
            <a:r>
              <a:rPr lang="en-GB" sz="2000" dirty="0" err="1" smtClean="0"/>
              <a:t>Juegos</a:t>
            </a:r>
            <a:r>
              <a:rPr lang="en-GB" sz="2000" dirty="0" smtClean="0"/>
              <a:t> </a:t>
            </a:r>
            <a:r>
              <a:rPr lang="en-GB" sz="2000" dirty="0" err="1" smtClean="0"/>
              <a:t>Olímpicos</a:t>
            </a:r>
            <a:r>
              <a:rPr lang="en-GB" sz="2000" dirty="0" smtClean="0"/>
              <a:t> </a:t>
            </a:r>
            <a:r>
              <a:rPr lang="en-GB" sz="2000" dirty="0" err="1" smtClean="0"/>
              <a:t>modernos</a:t>
            </a:r>
            <a:r>
              <a:rPr lang="en-GB" sz="2000" dirty="0" smtClean="0"/>
              <a:t>.</a:t>
            </a:r>
            <a:br>
              <a:rPr lang="en-GB" sz="2000" dirty="0" smtClean="0"/>
            </a:br>
            <a:r>
              <a:rPr lang="en-GB" sz="2000" dirty="0" smtClean="0"/>
              <a:t>Era de </a:t>
            </a:r>
            <a:r>
              <a:rPr lang="en-GB" sz="2000" dirty="0" err="1" smtClean="0"/>
              <a:t>Francia</a:t>
            </a:r>
            <a:r>
              <a:rPr lang="en-GB" sz="2000" dirty="0" smtClean="0"/>
              <a:t>.</a:t>
            </a:r>
            <a:br>
              <a:rPr lang="en-GB" sz="2000" dirty="0" smtClean="0"/>
            </a:br>
            <a:endParaRPr lang="fr-FR" sz="2000" dirty="0"/>
          </a:p>
        </p:txBody>
      </p:sp>
      <p:sp>
        <p:nvSpPr>
          <p:cNvPr id="5" name="Rectangle 4"/>
          <p:cNvSpPr/>
          <p:nvPr/>
        </p:nvSpPr>
        <p:spPr>
          <a:xfrm>
            <a:off x="391748" y="3781515"/>
            <a:ext cx="8572740" cy="1692771"/>
          </a:xfrm>
          <a:prstGeom prst="rect">
            <a:avLst/>
          </a:prstGeom>
        </p:spPr>
        <p:txBody>
          <a:bodyPr wrap="square">
            <a:spAutoFit/>
          </a:bodyPr>
          <a:lstStyle/>
          <a:p>
            <a:r>
              <a:rPr lang="es-ES_tradnl" sz="2000" dirty="0" smtClean="0"/>
              <a:t>Pensaba que la competencia deportiva podía producir el entendimiento internacional.  Opinaba que el deporte era portador de </a:t>
            </a:r>
            <a:r>
              <a:rPr lang="es-ES_tradnl" sz="2000" b="1" dirty="0" smtClean="0"/>
              <a:t>valores positivos </a:t>
            </a:r>
            <a:r>
              <a:rPr lang="es-ES_tradnl" sz="2000" dirty="0" smtClean="0"/>
              <a:t>para la humanidad.</a:t>
            </a:r>
          </a:p>
          <a:p>
            <a:r>
              <a:rPr lang="es-ES_tradnl" sz="2000" dirty="0" smtClean="0"/>
              <a:t>Por eso dijo: </a:t>
            </a:r>
            <a:r>
              <a:rPr lang="es-ES_tradnl" sz="2400" b="1" i="1" dirty="0" smtClean="0"/>
              <a:t>“Lo importante no es ganar, sino participar”.</a:t>
            </a:r>
            <a:br>
              <a:rPr lang="es-ES_tradnl" sz="2400" b="1" i="1" dirty="0" smtClean="0"/>
            </a:br>
            <a:endParaRPr lang="fr-FR" sz="2000" b="1" i="1" dirty="0"/>
          </a:p>
        </p:txBody>
      </p:sp>
      <p:sp>
        <p:nvSpPr>
          <p:cNvPr id="6" name="TextBox 5"/>
          <p:cNvSpPr txBox="1"/>
          <p:nvPr/>
        </p:nvSpPr>
        <p:spPr>
          <a:xfrm>
            <a:off x="446422" y="5229200"/>
            <a:ext cx="8697577" cy="1815882"/>
          </a:xfrm>
          <a:prstGeom prst="rect">
            <a:avLst/>
          </a:prstGeom>
          <a:noFill/>
        </p:spPr>
        <p:txBody>
          <a:bodyPr wrap="square" rtlCol="0">
            <a:spAutoFit/>
          </a:bodyPr>
          <a:lstStyle/>
          <a:p>
            <a:r>
              <a:rPr lang="en-GB" sz="2000" dirty="0" smtClean="0"/>
              <a:t>El </a:t>
            </a:r>
            <a:r>
              <a:rPr lang="en-GB" sz="2000" dirty="0" err="1" smtClean="0"/>
              <a:t>lema</a:t>
            </a:r>
            <a:r>
              <a:rPr lang="en-GB" sz="2000" dirty="0" smtClean="0"/>
              <a:t> de los </a:t>
            </a:r>
            <a:r>
              <a:rPr lang="en-GB" sz="2000" dirty="0" err="1" smtClean="0"/>
              <a:t>Juegos</a:t>
            </a:r>
            <a:r>
              <a:rPr lang="en-GB" sz="2000" dirty="0" smtClean="0"/>
              <a:t> </a:t>
            </a:r>
            <a:r>
              <a:rPr lang="en-GB" sz="2000" dirty="0" err="1" smtClean="0"/>
              <a:t>Olímpicos</a:t>
            </a:r>
            <a:r>
              <a:rPr lang="en-GB" sz="2000" dirty="0" smtClean="0"/>
              <a:t> </a:t>
            </a:r>
            <a:r>
              <a:rPr lang="en-GB" sz="2000" dirty="0" err="1" smtClean="0"/>
              <a:t>es</a:t>
            </a:r>
            <a:r>
              <a:rPr lang="en-GB" sz="2000" dirty="0" smtClean="0"/>
              <a:t>:</a:t>
            </a:r>
          </a:p>
          <a:p>
            <a:r>
              <a:rPr lang="fr-FR" sz="2400" b="1" dirty="0" smtClean="0"/>
              <a:t>« </a:t>
            </a:r>
            <a:r>
              <a:rPr lang="fr-FR" sz="2400" b="1" dirty="0" err="1" smtClean="0"/>
              <a:t>Citius</a:t>
            </a:r>
            <a:r>
              <a:rPr lang="fr-FR" sz="2400" b="1" dirty="0" smtClean="0"/>
              <a:t>, </a:t>
            </a:r>
            <a:r>
              <a:rPr lang="fr-FR" sz="2400" b="1" dirty="0" err="1" smtClean="0"/>
              <a:t>Altius</a:t>
            </a:r>
            <a:r>
              <a:rPr lang="fr-FR" sz="2400" b="1" dirty="0" smtClean="0"/>
              <a:t>, </a:t>
            </a:r>
            <a:r>
              <a:rPr lang="fr-FR" sz="2400" b="1" dirty="0" err="1" smtClean="0"/>
              <a:t>Fortius</a:t>
            </a:r>
            <a:r>
              <a:rPr lang="fr-FR" sz="2400" b="1" dirty="0" smtClean="0"/>
              <a:t> » (en </a:t>
            </a:r>
            <a:r>
              <a:rPr lang="fr-FR" sz="2400" b="1" dirty="0" err="1" smtClean="0"/>
              <a:t>latín</a:t>
            </a:r>
            <a:r>
              <a:rPr lang="fr-FR" sz="2400" b="1" dirty="0" smtClean="0"/>
              <a:t>)</a:t>
            </a:r>
            <a:r>
              <a:rPr lang="en-GB" sz="2400" b="1" dirty="0" smtClean="0"/>
              <a:t/>
            </a:r>
            <a:br>
              <a:rPr lang="en-GB" sz="2400" b="1" dirty="0" smtClean="0"/>
            </a:br>
            <a:r>
              <a:rPr lang="en-GB" sz="2400" b="1" i="1" dirty="0" smtClean="0"/>
              <a:t>“</a:t>
            </a:r>
            <a:r>
              <a:rPr lang="en-GB" sz="2400" b="1" i="1" dirty="0" err="1" smtClean="0"/>
              <a:t>más</a:t>
            </a:r>
            <a:r>
              <a:rPr lang="en-GB" sz="2400" b="1" i="1" dirty="0" smtClean="0"/>
              <a:t> alto, </a:t>
            </a:r>
            <a:r>
              <a:rPr lang="en-GB" sz="2400" b="1" i="1" dirty="0" err="1" smtClean="0"/>
              <a:t>más</a:t>
            </a:r>
            <a:r>
              <a:rPr lang="en-GB" sz="2400" b="1" i="1" dirty="0" smtClean="0"/>
              <a:t> </a:t>
            </a:r>
            <a:r>
              <a:rPr lang="en-GB" sz="2400" b="1" i="1" dirty="0" err="1" smtClean="0"/>
              <a:t>rápido</a:t>
            </a:r>
            <a:r>
              <a:rPr lang="en-GB" sz="2400" b="1" i="1" dirty="0" smtClean="0"/>
              <a:t>, </a:t>
            </a:r>
            <a:r>
              <a:rPr lang="en-GB" sz="2400" b="1" i="1" dirty="0" err="1" smtClean="0"/>
              <a:t>más</a:t>
            </a:r>
            <a:r>
              <a:rPr lang="en-GB" sz="2400" b="1" i="1" dirty="0" smtClean="0"/>
              <a:t> </a:t>
            </a:r>
            <a:r>
              <a:rPr lang="en-GB" sz="2400" b="1" i="1" dirty="0" err="1" smtClean="0"/>
              <a:t>fuerte</a:t>
            </a:r>
            <a:r>
              <a:rPr lang="en-GB" sz="2400" b="1" i="1" dirty="0" smtClean="0"/>
              <a:t>”</a:t>
            </a:r>
            <a:br>
              <a:rPr lang="en-GB" sz="2400" b="1" i="1" dirty="0" smtClean="0"/>
            </a:br>
            <a:r>
              <a:rPr lang="en-GB" sz="2400" b="1" i="1" dirty="0" smtClean="0"/>
              <a:t/>
            </a:r>
            <a:br>
              <a:rPr lang="en-GB" sz="2400" b="1" i="1" dirty="0" smtClean="0"/>
            </a:br>
            <a:endParaRPr lang="fr-FR" sz="2000" b="1" i="1" dirty="0"/>
          </a:p>
        </p:txBody>
      </p:sp>
    </p:spTree>
    <p:extLst>
      <p:ext uri="{BB962C8B-B14F-4D97-AF65-F5344CB8AC3E}">
        <p14:creationId xmlns:p14="http://schemas.microsoft.com/office/powerpoint/2010/main" val="13146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56932" y="3356992"/>
            <a:ext cx="234294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dirty="0" err="1">
                <a:latin typeface="+mn-lt"/>
              </a:rPr>
              <a:t>Respeto</a:t>
            </a:r>
            <a:endParaRPr lang="en-GB" sz="2800" dirty="0">
              <a:latin typeface="+mn-lt"/>
            </a:endParaRPr>
          </a:p>
          <a:p>
            <a:pPr eaLnBrk="1" hangingPunct="1"/>
            <a:r>
              <a:rPr lang="en-GB" sz="2800" dirty="0" err="1">
                <a:latin typeface="+mn-lt"/>
              </a:rPr>
              <a:t>Excelencia</a:t>
            </a:r>
            <a:endParaRPr lang="en-GB" sz="2800" dirty="0">
              <a:latin typeface="+mn-lt"/>
            </a:endParaRPr>
          </a:p>
          <a:p>
            <a:pPr eaLnBrk="1" hangingPunct="1"/>
            <a:r>
              <a:rPr lang="en-GB" sz="2800" dirty="0">
                <a:latin typeface="+mn-lt"/>
              </a:rPr>
              <a:t>Amistad</a:t>
            </a:r>
          </a:p>
          <a:p>
            <a:pPr eaLnBrk="1" hangingPunct="1"/>
            <a:r>
              <a:rPr lang="en-GB" sz="2800" dirty="0" err="1">
                <a:latin typeface="+mn-lt"/>
              </a:rPr>
              <a:t>Inspiración</a:t>
            </a:r>
            <a:endParaRPr lang="en-GB" sz="2800" dirty="0">
              <a:latin typeface="+mn-lt"/>
            </a:endParaRPr>
          </a:p>
          <a:p>
            <a:pPr eaLnBrk="1" hangingPunct="1"/>
            <a:r>
              <a:rPr lang="en-GB" sz="2800" dirty="0" err="1">
                <a:latin typeface="+mn-lt"/>
              </a:rPr>
              <a:t>Determinación</a:t>
            </a:r>
            <a:endParaRPr lang="en-GB" sz="2800" dirty="0">
              <a:latin typeface="+mn-lt"/>
            </a:endParaRPr>
          </a:p>
          <a:p>
            <a:pPr eaLnBrk="1" hangingPunct="1"/>
            <a:r>
              <a:rPr lang="en-GB" sz="2800" dirty="0" err="1">
                <a:latin typeface="+mn-lt"/>
              </a:rPr>
              <a:t>Igualdad</a:t>
            </a:r>
            <a:r>
              <a:rPr lang="en-GB" sz="2800" dirty="0">
                <a:latin typeface="+mn-lt"/>
              </a:rPr>
              <a:t> </a:t>
            </a:r>
          </a:p>
          <a:p>
            <a:pPr eaLnBrk="1" hangingPunct="1"/>
            <a:r>
              <a:rPr lang="en-GB" sz="2800" dirty="0" err="1">
                <a:latin typeface="+mn-lt"/>
              </a:rPr>
              <a:t>Coraje</a:t>
            </a:r>
            <a:endParaRPr lang="en-GB" sz="2800" dirty="0">
              <a:latin typeface="+mn-lt"/>
            </a:endParaRPr>
          </a:p>
        </p:txBody>
      </p:sp>
      <p:pic>
        <p:nvPicPr>
          <p:cNvPr id="5" name="Picture 3" descr="C:\Users\Isabelle\AppData\Local\Microsoft\Windows\Temporary Internet Files\Content.IE5\HT1B84JT\MP9003628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136223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olympics.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1345">
            <a:off x="327640" y="431023"/>
            <a:ext cx="23971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43808" y="332655"/>
            <a:ext cx="6048672" cy="707886"/>
          </a:xfrm>
          <a:prstGeom prst="rect">
            <a:avLst/>
          </a:prstGeom>
          <a:noFill/>
        </p:spPr>
        <p:txBody>
          <a:bodyPr wrap="square" rtlCol="0">
            <a:spAutoFit/>
          </a:bodyPr>
          <a:lstStyle/>
          <a:p>
            <a:r>
              <a:rPr lang="en-GB" sz="4000" b="1" dirty="0" smtClean="0"/>
              <a:t>Los </a:t>
            </a:r>
            <a:r>
              <a:rPr lang="en-GB" sz="4000" b="1" dirty="0" err="1" smtClean="0"/>
              <a:t>valores</a:t>
            </a:r>
            <a:r>
              <a:rPr lang="en-GB" sz="4000" b="1" dirty="0" smtClean="0"/>
              <a:t> </a:t>
            </a:r>
            <a:r>
              <a:rPr lang="en-GB" sz="4000" b="1" dirty="0" err="1" smtClean="0"/>
              <a:t>olímpicos</a:t>
            </a:r>
            <a:endParaRPr lang="fr-FR" sz="40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087" y="1628800"/>
            <a:ext cx="5638428" cy="4485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4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4624"/>
            <a:ext cx="8064896" cy="6878806"/>
          </a:xfrm>
          <a:prstGeom prst="rect">
            <a:avLst/>
          </a:prstGeom>
        </p:spPr>
        <p:txBody>
          <a:bodyPr wrap="square">
            <a:spAutoFit/>
          </a:bodyPr>
          <a:lstStyle/>
          <a:p>
            <a:r>
              <a:rPr lang="en-GB" sz="2100" b="1" dirty="0" smtClean="0">
                <a:latin typeface="Times New Roman" pitchFamily="18" charset="0"/>
                <a:cs typeface="Times New Roman" pitchFamily="18" charset="0"/>
              </a:rPr>
              <a:t>Example</a:t>
            </a:r>
            <a:r>
              <a:rPr lang="en-GB" sz="2100" b="1" dirty="0">
                <a:latin typeface="Times New Roman" pitchFamily="18" charset="0"/>
                <a:cs typeface="Times New Roman" pitchFamily="18" charset="0"/>
              </a:rPr>
              <a:t>: </a:t>
            </a:r>
            <a:r>
              <a:rPr lang="en-GB" sz="2100" b="1" i="1" dirty="0" smtClean="0">
                <a:latin typeface="Times New Roman" pitchFamily="18" charset="0"/>
                <a:cs typeface="Times New Roman" pitchFamily="18" charset="0"/>
              </a:rPr>
              <a:t>He started to play tennis </a:t>
            </a:r>
            <a:br>
              <a:rPr lang="en-GB" sz="2100" b="1" i="1" dirty="0" smtClean="0">
                <a:latin typeface="Times New Roman" pitchFamily="18" charset="0"/>
                <a:cs typeface="Times New Roman" pitchFamily="18" charset="0"/>
              </a:rPr>
            </a:br>
            <a:r>
              <a:rPr lang="en-GB" sz="2100" b="1" i="1" dirty="0" smtClean="0">
                <a:latin typeface="Times New Roman" pitchFamily="18" charset="0"/>
                <a:cs typeface="Times New Roman" pitchFamily="18" charset="0"/>
              </a:rPr>
              <a:t>at the age of…</a:t>
            </a:r>
            <a:endParaRPr lang="en-GB" sz="2100" b="1" i="1" dirty="0">
              <a:latin typeface="Times New Roman" pitchFamily="18" charset="0"/>
              <a:cs typeface="Times New Roman" pitchFamily="18" charset="0"/>
            </a:endParaRPr>
          </a:p>
          <a:p>
            <a:r>
              <a:rPr lang="fr-FR" sz="2100" dirty="0">
                <a:latin typeface="Times New Roman" pitchFamily="18" charset="0"/>
                <a:cs typeface="Times New Roman" pitchFamily="18" charset="0"/>
              </a:rPr>
              <a:t>(i) </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fourteen</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 </a:t>
            </a:r>
            <a:r>
              <a:rPr lang="fr-FR" sz="2100" b="1" u="sng" dirty="0" smtClean="0">
                <a:latin typeface="Times New Roman" pitchFamily="18" charset="0"/>
                <a:cs typeface="Times New Roman" pitchFamily="18" charset="0"/>
              </a:rPr>
              <a:t>four</a:t>
            </a:r>
            <a:endParaRPr lang="fr-FR" sz="2100" b="1" u="sng" dirty="0">
              <a:latin typeface="Times New Roman" pitchFamily="18" charset="0"/>
              <a:cs typeface="Times New Roman" pitchFamily="18" charset="0"/>
            </a:endParaRPr>
          </a:p>
          <a:p>
            <a:r>
              <a:rPr lang="fr-FR" sz="2100" dirty="0">
                <a:latin typeface="Times New Roman" pitchFamily="18" charset="0"/>
                <a:cs typeface="Times New Roman" pitchFamily="18" charset="0"/>
              </a:rPr>
              <a:t>(iii) </a:t>
            </a:r>
            <a:r>
              <a:rPr lang="fr-FR" sz="2100" dirty="0" err="1" smtClean="0">
                <a:latin typeface="Times New Roman" pitchFamily="18" charset="0"/>
                <a:cs typeface="Times New Roman" pitchFamily="18" charset="0"/>
              </a:rPr>
              <a:t>fifteen</a:t>
            </a:r>
            <a:endParaRPr lang="fr-FR" sz="2100" dirty="0">
              <a:latin typeface="Times New Roman" pitchFamily="18" charset="0"/>
              <a:cs typeface="Times New Roman" pitchFamily="18" charset="0"/>
            </a:endParaRPr>
          </a:p>
          <a:p>
            <a:r>
              <a:rPr lang="en-GB" sz="2100" b="1" i="1" dirty="0" smtClean="0">
                <a:latin typeface="Times New Roman" pitchFamily="18" charset="0"/>
                <a:cs typeface="Times New Roman" pitchFamily="18" charset="0"/>
              </a:rPr>
              <a:t/>
            </a:r>
            <a:br>
              <a:rPr lang="en-GB" sz="2100" b="1" i="1" dirty="0" smtClean="0">
                <a:latin typeface="Times New Roman" pitchFamily="18" charset="0"/>
                <a:cs typeface="Times New Roman" pitchFamily="18" charset="0"/>
              </a:rPr>
            </a:br>
            <a:r>
              <a:rPr lang="en-GB" sz="2100" b="1" i="1" dirty="0" smtClean="0">
                <a:latin typeface="Times New Roman" pitchFamily="18" charset="0"/>
                <a:cs typeface="Times New Roman" pitchFamily="18" charset="0"/>
              </a:rPr>
              <a:t>(</a:t>
            </a:r>
            <a:r>
              <a:rPr lang="en-GB" sz="2100" b="1" i="1" dirty="0">
                <a:latin typeface="Times New Roman" pitchFamily="18" charset="0"/>
                <a:cs typeface="Times New Roman" pitchFamily="18" charset="0"/>
              </a:rPr>
              <a:t>a) He won his first </a:t>
            </a:r>
            <a:r>
              <a:rPr lang="en-GB" sz="2100" b="1" i="1" dirty="0" smtClean="0">
                <a:latin typeface="Times New Roman" pitchFamily="18" charset="0"/>
                <a:cs typeface="Times New Roman" pitchFamily="18" charset="0"/>
              </a:rPr>
              <a:t>professional match</a:t>
            </a:r>
            <a:br>
              <a:rPr lang="en-GB" sz="2100" b="1" i="1" dirty="0" smtClean="0">
                <a:latin typeface="Times New Roman" pitchFamily="18" charset="0"/>
                <a:cs typeface="Times New Roman" pitchFamily="18" charset="0"/>
              </a:rPr>
            </a:br>
            <a:r>
              <a:rPr lang="en-GB" sz="2100" b="1" i="1" dirty="0" smtClean="0">
                <a:latin typeface="Times New Roman" pitchFamily="18" charset="0"/>
                <a:cs typeface="Times New Roman" pitchFamily="18" charset="0"/>
              </a:rPr>
              <a:t>when he </a:t>
            </a:r>
            <a:r>
              <a:rPr lang="en-GB" sz="2100" b="1" i="1" dirty="0">
                <a:latin typeface="Times New Roman" pitchFamily="18" charset="0"/>
                <a:cs typeface="Times New Roman" pitchFamily="18" charset="0"/>
              </a:rPr>
              <a:t>was…</a:t>
            </a:r>
          </a:p>
          <a:p>
            <a:r>
              <a:rPr lang="fr-FR" sz="2100" dirty="0">
                <a:latin typeface="Times New Roman" pitchFamily="18" charset="0"/>
                <a:cs typeface="Times New Roman" pitchFamily="18" charset="0"/>
              </a:rPr>
              <a:t>(i) </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fifteen</a:t>
            </a:r>
            <a:r>
              <a:rPr lang="fr-FR" sz="2100" dirty="0" smtClean="0">
                <a:latin typeface="Times New Roman" pitchFamily="18" charset="0"/>
                <a:cs typeface="Times New Roman" pitchFamily="18" charset="0"/>
              </a:rPr>
              <a:t> </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 </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thirteen</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(iii) </a:t>
            </a:r>
            <a:r>
              <a:rPr lang="fr-FR" sz="2100" dirty="0" err="1" smtClean="0">
                <a:latin typeface="Times New Roman" pitchFamily="18" charset="0"/>
                <a:cs typeface="Times New Roman" pitchFamily="18" charset="0"/>
              </a:rPr>
              <a:t>fourteen</a:t>
            </a:r>
            <a:endParaRPr lang="fr-FR" sz="2100" dirty="0">
              <a:latin typeface="Times New Roman" pitchFamily="18" charset="0"/>
              <a:cs typeface="Times New Roman" pitchFamily="18" charset="0"/>
            </a:endParaRPr>
          </a:p>
          <a:p>
            <a:r>
              <a:rPr lang="fr-FR" sz="2100" b="1" i="1" dirty="0" smtClean="0">
                <a:latin typeface="Times New Roman" pitchFamily="18" charset="0"/>
                <a:cs typeface="Times New Roman" pitchFamily="18" charset="0"/>
              </a:rPr>
              <a:t/>
            </a:r>
            <a:br>
              <a:rPr lang="fr-FR" sz="2100" b="1" i="1" dirty="0" smtClean="0">
                <a:latin typeface="Times New Roman" pitchFamily="18" charset="0"/>
                <a:cs typeface="Times New Roman" pitchFamily="18" charset="0"/>
              </a:rPr>
            </a:br>
            <a:r>
              <a:rPr lang="fr-FR" sz="2100" b="1" i="1" dirty="0" smtClean="0">
                <a:latin typeface="Times New Roman" pitchFamily="18" charset="0"/>
                <a:cs typeface="Times New Roman" pitchFamily="18" charset="0"/>
              </a:rPr>
              <a:t>(</a:t>
            </a:r>
            <a:r>
              <a:rPr lang="fr-FR" sz="2100" b="1" i="1" dirty="0">
                <a:latin typeface="Times New Roman" pitchFamily="18" charset="0"/>
                <a:cs typeface="Times New Roman" pitchFamily="18" charset="0"/>
              </a:rPr>
              <a:t>b) </a:t>
            </a:r>
            <a:r>
              <a:rPr lang="fr-FR" sz="2100" b="1" i="1" dirty="0" smtClean="0">
                <a:latin typeface="Times New Roman" pitchFamily="18" charset="0"/>
                <a:cs typeface="Times New Roman" pitchFamily="18" charset="0"/>
              </a:rPr>
              <a:t>He </a:t>
            </a:r>
            <a:r>
              <a:rPr lang="fr-FR" sz="2100" b="1" i="1" dirty="0" err="1" smtClean="0">
                <a:latin typeface="Times New Roman" pitchFamily="18" charset="0"/>
                <a:cs typeface="Times New Roman" pitchFamily="18" charset="0"/>
              </a:rPr>
              <a:t>also</a:t>
            </a:r>
            <a:r>
              <a:rPr lang="fr-FR" sz="2100" b="1" i="1" dirty="0" smtClean="0">
                <a:latin typeface="Times New Roman" pitchFamily="18" charset="0"/>
                <a:cs typeface="Times New Roman" pitchFamily="18" charset="0"/>
              </a:rPr>
              <a:t> </a:t>
            </a:r>
            <a:r>
              <a:rPr lang="fr-FR" sz="2100" b="1" i="1" dirty="0" err="1" smtClean="0">
                <a:latin typeface="Times New Roman" pitchFamily="18" charset="0"/>
                <a:cs typeface="Times New Roman" pitchFamily="18" charset="0"/>
              </a:rPr>
              <a:t>liked</a:t>
            </a:r>
            <a:r>
              <a:rPr lang="fr-FR" sz="2100" b="1" i="1" dirty="0" smtClean="0">
                <a:latin typeface="Times New Roman" pitchFamily="18" charset="0"/>
                <a:cs typeface="Times New Roman" pitchFamily="18" charset="0"/>
              </a:rPr>
              <a:t> </a:t>
            </a:r>
            <a:r>
              <a:rPr lang="fr-FR" sz="2100" b="1" i="1" dirty="0" err="1" smtClean="0">
                <a:latin typeface="Times New Roman" pitchFamily="18" charset="0"/>
                <a:cs typeface="Times New Roman" pitchFamily="18" charset="0"/>
              </a:rPr>
              <a:t>playing</a:t>
            </a:r>
            <a:r>
              <a:rPr lang="fr-FR" sz="2100" b="1" i="1" dirty="0" smtClean="0">
                <a:latin typeface="Times New Roman" pitchFamily="18" charset="0"/>
                <a:cs typeface="Times New Roman" pitchFamily="18" charset="0"/>
              </a:rPr>
              <a:t>…</a:t>
            </a:r>
            <a:endParaRPr lang="fr-FR" sz="2100" b="1" i="1" dirty="0">
              <a:latin typeface="Times New Roman" pitchFamily="18" charset="0"/>
              <a:cs typeface="Times New Roman" pitchFamily="18" charset="0"/>
            </a:endParaRPr>
          </a:p>
          <a:p>
            <a:r>
              <a:rPr lang="fr-FR" sz="2100" dirty="0">
                <a:latin typeface="Times New Roman" pitchFamily="18" charset="0"/>
                <a:cs typeface="Times New Roman" pitchFamily="18" charset="0"/>
              </a:rPr>
              <a:t>(i) </a:t>
            </a:r>
            <a:r>
              <a:rPr lang="fr-FR" sz="2100" dirty="0" smtClean="0">
                <a:latin typeface="Times New Roman" pitchFamily="18" charset="0"/>
                <a:cs typeface="Times New Roman" pitchFamily="18" charset="0"/>
              </a:rPr>
              <a:t> football and handball</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 b</a:t>
            </a:r>
            <a:r>
              <a:rPr lang="fr-FR" sz="2100" dirty="0" smtClean="0">
                <a:latin typeface="Times New Roman" pitchFamily="18" charset="0"/>
                <a:cs typeface="Times New Roman" pitchFamily="18" charset="0"/>
              </a:rPr>
              <a:t>asketball and baseball</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(iii) b</a:t>
            </a:r>
            <a:r>
              <a:rPr lang="fr-FR" sz="2100" dirty="0" smtClean="0">
                <a:latin typeface="Times New Roman" pitchFamily="18" charset="0"/>
                <a:cs typeface="Times New Roman" pitchFamily="18" charset="0"/>
              </a:rPr>
              <a:t>asketball and football</a:t>
            </a:r>
            <a:br>
              <a:rPr lang="fr-FR" sz="2100" dirty="0" smtClean="0">
                <a:latin typeface="Times New Roman" pitchFamily="18" charset="0"/>
                <a:cs typeface="Times New Roman" pitchFamily="18" charset="0"/>
              </a:rPr>
            </a:br>
            <a:r>
              <a:rPr lang="fr-FR" sz="2100" dirty="0" smtClean="0">
                <a:latin typeface="Times New Roman" pitchFamily="18" charset="0"/>
                <a:cs typeface="Times New Roman" pitchFamily="18" charset="0"/>
              </a:rPr>
              <a:t/>
            </a:r>
            <a:br>
              <a:rPr lang="fr-FR" sz="2100" dirty="0" smtClean="0">
                <a:latin typeface="Times New Roman" pitchFamily="18" charset="0"/>
                <a:cs typeface="Times New Roman" pitchFamily="18" charset="0"/>
              </a:rPr>
            </a:br>
            <a:r>
              <a:rPr lang="en-GB" sz="2100" b="1" i="1" dirty="0" smtClean="0">
                <a:latin typeface="Times New Roman" pitchFamily="18" charset="0"/>
                <a:cs typeface="Times New Roman" pitchFamily="18" charset="0"/>
              </a:rPr>
              <a:t>(</a:t>
            </a:r>
            <a:r>
              <a:rPr lang="en-GB" sz="2100" b="1" i="1" dirty="0">
                <a:latin typeface="Times New Roman" pitchFamily="18" charset="0"/>
                <a:cs typeface="Times New Roman" pitchFamily="18" charset="0"/>
              </a:rPr>
              <a:t>c) </a:t>
            </a:r>
            <a:r>
              <a:rPr lang="en-GB" sz="2100" b="1" i="1" dirty="0" smtClean="0">
                <a:latin typeface="Times New Roman" pitchFamily="18" charset="0"/>
                <a:cs typeface="Times New Roman" pitchFamily="18" charset="0"/>
              </a:rPr>
              <a:t>He trains…</a:t>
            </a:r>
            <a:endParaRPr lang="en-GB" sz="2100" b="1" i="1" dirty="0">
              <a:latin typeface="Times New Roman" pitchFamily="18" charset="0"/>
              <a:cs typeface="Times New Roman" pitchFamily="18" charset="0"/>
            </a:endParaRPr>
          </a:p>
          <a:p>
            <a:r>
              <a:rPr lang="fr-FR" sz="2100" dirty="0">
                <a:latin typeface="Times New Roman" pitchFamily="18" charset="0"/>
                <a:cs typeface="Times New Roman" pitchFamily="18" charset="0"/>
              </a:rPr>
              <a:t>(i) </a:t>
            </a:r>
            <a:r>
              <a:rPr lang="fr-FR" sz="2100" dirty="0" smtClean="0">
                <a:latin typeface="Times New Roman" pitchFamily="18" charset="0"/>
                <a:cs typeface="Times New Roman" pitchFamily="18" charset="0"/>
              </a:rPr>
              <a:t> 3 – 4 </a:t>
            </a:r>
            <a:r>
              <a:rPr lang="fr-FR" sz="2100" dirty="0" err="1" smtClean="0">
                <a:latin typeface="Times New Roman" pitchFamily="18" charset="0"/>
                <a:cs typeface="Times New Roman" pitchFamily="18" charset="0"/>
              </a:rPr>
              <a:t>hours</a:t>
            </a:r>
            <a:r>
              <a:rPr lang="fr-FR" sz="2100" dirty="0" smtClean="0">
                <a:latin typeface="Times New Roman" pitchFamily="18" charset="0"/>
                <a:cs typeface="Times New Roman" pitchFamily="18" charset="0"/>
              </a:rPr>
              <a:t> a </a:t>
            </a:r>
            <a:r>
              <a:rPr lang="fr-FR" sz="2100" dirty="0" err="1" smtClean="0">
                <a:latin typeface="Times New Roman" pitchFamily="18" charset="0"/>
                <a:cs typeface="Times New Roman" pitchFamily="18" charset="0"/>
              </a:rPr>
              <a:t>day</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 </a:t>
            </a:r>
            <a:r>
              <a:rPr lang="fr-FR" sz="2100" dirty="0" err="1">
                <a:latin typeface="Times New Roman" pitchFamily="18" charset="0"/>
                <a:cs typeface="Times New Roman" pitchFamily="18" charset="0"/>
              </a:rPr>
              <a:t>e</a:t>
            </a:r>
            <a:r>
              <a:rPr lang="fr-FR" sz="2100" dirty="0" err="1" smtClean="0">
                <a:latin typeface="Times New Roman" pitchFamily="18" charset="0"/>
                <a:cs typeface="Times New Roman" pitchFamily="18" charset="0"/>
              </a:rPr>
              <a:t>very</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day</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(iii) </a:t>
            </a:r>
            <a:r>
              <a:rPr lang="fr-FR" sz="2100" dirty="0" smtClean="0">
                <a:latin typeface="Times New Roman" pitchFamily="18" charset="0"/>
                <a:cs typeface="Times New Roman" pitchFamily="18" charset="0"/>
              </a:rPr>
              <a:t>3 – 4 times a </a:t>
            </a:r>
            <a:r>
              <a:rPr lang="fr-FR" sz="2100" dirty="0" err="1" smtClean="0">
                <a:latin typeface="Times New Roman" pitchFamily="18" charset="0"/>
                <a:cs typeface="Times New Roman" pitchFamily="18" charset="0"/>
              </a:rPr>
              <a:t>week</a:t>
            </a:r>
            <a:endParaRPr lang="fr-FR" sz="2100" dirty="0">
              <a:latin typeface="Times New Roman" pitchFamily="18" charset="0"/>
              <a:cs typeface="Times New Roman" pitchFamily="18" charset="0"/>
            </a:endParaRPr>
          </a:p>
        </p:txBody>
      </p:sp>
      <p:sp>
        <p:nvSpPr>
          <p:cNvPr id="6" name="Rectangle 5"/>
          <p:cNvSpPr/>
          <p:nvPr/>
        </p:nvSpPr>
        <p:spPr>
          <a:xfrm>
            <a:off x="5108416" y="188640"/>
            <a:ext cx="3816424" cy="2492990"/>
          </a:xfrm>
          <a:prstGeom prst="rect">
            <a:avLst/>
          </a:prstGeom>
        </p:spPr>
        <p:txBody>
          <a:bodyPr wrap="square">
            <a:spAutoFit/>
          </a:bodyPr>
          <a:lstStyle/>
          <a:p>
            <a:r>
              <a:rPr lang="en-GB" sz="2800" b="1" dirty="0" err="1" smtClean="0">
                <a:latin typeface="Times New Roman" pitchFamily="18" charset="0"/>
                <a:cs typeface="Times New Roman" pitchFamily="18" charset="0"/>
              </a:rPr>
              <a:t>Entrevista</a:t>
            </a:r>
            <a:r>
              <a:rPr lang="en-GB" sz="2800" b="1" dirty="0" smtClean="0">
                <a:latin typeface="Times New Roman" pitchFamily="18" charset="0"/>
                <a:cs typeface="Times New Roman" pitchFamily="18" charset="0"/>
              </a:rPr>
              <a:t> con </a:t>
            </a:r>
            <a:r>
              <a:rPr lang="en-GB" sz="2800" b="1" dirty="0" err="1" smtClean="0">
                <a:latin typeface="Times New Roman" pitchFamily="18" charset="0"/>
                <a:cs typeface="Times New Roman" pitchFamily="18" charset="0"/>
              </a:rPr>
              <a:t>Rafa</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Nadal</a:t>
            </a:r>
            <a:endParaRPr lang="en-GB" sz="2800" b="1"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You are listening to a radio interview with tennis player, Rafael </a:t>
            </a:r>
            <a:r>
              <a:rPr lang="en-GB" sz="2000" dirty="0" err="1" smtClean="0">
                <a:latin typeface="Times New Roman" pitchFamily="18" charset="0"/>
                <a:cs typeface="Times New Roman" pitchFamily="18" charset="0"/>
              </a:rPr>
              <a:t>Nadal</a:t>
            </a:r>
            <a:r>
              <a:rPr lang="en-GB" sz="2000" dirty="0" smtClean="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Select the correct answer for each question.</a:t>
            </a:r>
            <a:endParaRPr lang="en-GB" sz="2000" dirty="0">
              <a:latin typeface="Times New Roman" pitchFamily="18" charset="0"/>
              <a:cs typeface="Times New Roman" pitchFamily="18" charset="0"/>
            </a:endParaRPr>
          </a:p>
        </p:txBody>
      </p:sp>
      <p:pic>
        <p:nvPicPr>
          <p:cNvPr id="9" name="Content Placeholder 3" descr="http://upload.wikimedia.org/wikipedia/commons/thumb/d/d7/Nadal-2006.2.jpg/250px-Nadal-2006.2.jpg">
            <a:hlinkClick r:id="rId3"/>
          </p:cNvPr>
          <p:cNvPicPr>
            <a:picLocks/>
          </p:cNvPicPr>
          <p:nvPr/>
        </p:nvPicPr>
        <p:blipFill rotWithShape="1">
          <a:blip r:embed="rId4" cstate="print"/>
          <a:srcRect b="44136"/>
          <a:stretch/>
        </p:blipFill>
        <p:spPr bwMode="auto">
          <a:xfrm>
            <a:off x="5810922" y="2852936"/>
            <a:ext cx="2411412" cy="1718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75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744416" cy="6555641"/>
          </a:xfrm>
          <a:prstGeom prst="rect">
            <a:avLst/>
          </a:prstGeom>
        </p:spPr>
        <p:txBody>
          <a:bodyPr wrap="square">
            <a:spAutoFit/>
          </a:bodyPr>
          <a:lstStyle/>
          <a:p>
            <a:r>
              <a:rPr lang="en-GB" sz="2100" b="1" i="1" dirty="0" smtClean="0">
                <a:latin typeface="Times New Roman" pitchFamily="18" charset="0"/>
                <a:cs typeface="Times New Roman" pitchFamily="18" charset="0"/>
              </a:rPr>
              <a:t>(d) He eats…</a:t>
            </a:r>
          </a:p>
          <a:p>
            <a:r>
              <a:rPr lang="fr-FR" sz="2100" dirty="0" smtClean="0">
                <a:latin typeface="Times New Roman" pitchFamily="18" charset="0"/>
                <a:cs typeface="Times New Roman" pitchFamily="18" charset="0"/>
              </a:rPr>
              <a:t>(i)  </a:t>
            </a:r>
            <a:r>
              <a:rPr lang="fr-FR" sz="2100" dirty="0" err="1">
                <a:latin typeface="Times New Roman" pitchFamily="18" charset="0"/>
                <a:cs typeface="Times New Roman" pitchFamily="18" charset="0"/>
              </a:rPr>
              <a:t>o</a:t>
            </a:r>
            <a:r>
              <a:rPr lang="fr-FR" sz="2100" dirty="0" err="1" smtClean="0">
                <a:latin typeface="Times New Roman" pitchFamily="18" charset="0"/>
                <a:cs typeface="Times New Roman" pitchFamily="18" charset="0"/>
              </a:rPr>
              <a:t>nly</a:t>
            </a:r>
            <a:r>
              <a:rPr lang="fr-FR" sz="2100" dirty="0" smtClean="0">
                <a:latin typeface="Times New Roman" pitchFamily="18" charset="0"/>
                <a:cs typeface="Times New Roman" pitchFamily="18" charset="0"/>
              </a:rPr>
              <a:t> fruit</a:t>
            </a:r>
          </a:p>
          <a:p>
            <a:r>
              <a:rPr lang="fr-FR" sz="2100" dirty="0" smtClean="0">
                <a:latin typeface="Times New Roman" pitchFamily="18" charset="0"/>
                <a:cs typeface="Times New Roman" pitchFamily="18" charset="0"/>
              </a:rPr>
              <a:t>(ii) lots of </a:t>
            </a:r>
            <a:r>
              <a:rPr lang="fr-FR" sz="2100" dirty="0" err="1" smtClean="0">
                <a:latin typeface="Times New Roman" pitchFamily="18" charset="0"/>
                <a:cs typeface="Times New Roman" pitchFamily="18" charset="0"/>
              </a:rPr>
              <a:t>meat</a:t>
            </a:r>
            <a:endParaRPr lang="fr-FR" sz="2100" dirty="0" smtClean="0">
              <a:latin typeface="Times New Roman" pitchFamily="18" charset="0"/>
              <a:cs typeface="Times New Roman" pitchFamily="18" charset="0"/>
            </a:endParaRPr>
          </a:p>
          <a:p>
            <a:r>
              <a:rPr lang="fr-FR" sz="2100" dirty="0" smtClean="0">
                <a:latin typeface="Times New Roman" pitchFamily="18" charset="0"/>
                <a:cs typeface="Times New Roman" pitchFamily="18" charset="0"/>
              </a:rPr>
              <a:t>(iii) not </a:t>
            </a:r>
            <a:r>
              <a:rPr lang="fr-FR" sz="2100" dirty="0" err="1" smtClean="0">
                <a:latin typeface="Times New Roman" pitchFamily="18" charset="0"/>
                <a:cs typeface="Times New Roman" pitchFamily="18" charset="0"/>
              </a:rPr>
              <a:t>much</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fried</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food</a:t>
            </a:r>
            <a:endParaRPr lang="fr-FR" sz="2100" dirty="0" smtClean="0">
              <a:latin typeface="Times New Roman" pitchFamily="18" charset="0"/>
              <a:cs typeface="Times New Roman" pitchFamily="18" charset="0"/>
            </a:endParaRPr>
          </a:p>
          <a:p>
            <a:endParaRPr lang="en-GB" sz="2100" b="1" i="1" dirty="0" smtClean="0">
              <a:latin typeface="Times New Roman" pitchFamily="18" charset="0"/>
              <a:cs typeface="Times New Roman" pitchFamily="18" charset="0"/>
            </a:endParaRPr>
          </a:p>
          <a:p>
            <a:r>
              <a:rPr lang="en-GB" sz="2100" b="1" i="1" dirty="0" smtClean="0">
                <a:latin typeface="Times New Roman" pitchFamily="18" charset="0"/>
                <a:cs typeface="Times New Roman" pitchFamily="18" charset="0"/>
              </a:rPr>
              <a:t>(e) He won Wimbledon…</a:t>
            </a:r>
          </a:p>
          <a:p>
            <a:r>
              <a:rPr lang="fr-FR" sz="2100" dirty="0" smtClean="0">
                <a:latin typeface="Times New Roman" pitchFamily="18" charset="0"/>
                <a:cs typeface="Times New Roman" pitchFamily="18" charset="0"/>
              </a:rPr>
              <a:t>(i)  </a:t>
            </a:r>
            <a:r>
              <a:rPr lang="fr-FR" sz="2100" dirty="0" err="1" smtClean="0">
                <a:latin typeface="Times New Roman" pitchFamily="18" charset="0"/>
                <a:cs typeface="Times New Roman" pitchFamily="18" charset="0"/>
              </a:rPr>
              <a:t>twice</a:t>
            </a:r>
            <a:endParaRPr lang="fr-FR" sz="2100" dirty="0" smtClean="0">
              <a:latin typeface="Times New Roman" pitchFamily="18" charset="0"/>
              <a:cs typeface="Times New Roman" pitchFamily="18" charset="0"/>
            </a:endParaRPr>
          </a:p>
          <a:p>
            <a:r>
              <a:rPr lang="fr-FR" sz="2100" dirty="0" smtClean="0">
                <a:latin typeface="Times New Roman" pitchFamily="18" charset="0"/>
                <a:cs typeface="Times New Roman" pitchFamily="18" charset="0"/>
              </a:rPr>
              <a:t>(ii) in 2008 and 2009</a:t>
            </a:r>
          </a:p>
          <a:p>
            <a:r>
              <a:rPr lang="fr-FR" sz="2100" dirty="0" smtClean="0">
                <a:latin typeface="Times New Roman" pitchFamily="18" charset="0"/>
                <a:cs typeface="Times New Roman" pitchFamily="18" charset="0"/>
              </a:rPr>
              <a:t>(iii) once</a:t>
            </a:r>
          </a:p>
          <a:p>
            <a:endParaRPr lang="fr-FR" sz="2100" b="1" i="1" dirty="0" smtClean="0">
              <a:latin typeface="Times New Roman" pitchFamily="18" charset="0"/>
              <a:cs typeface="Times New Roman" pitchFamily="18" charset="0"/>
            </a:endParaRPr>
          </a:p>
          <a:p>
            <a:r>
              <a:rPr lang="fr-FR" sz="2100" b="1" i="1" dirty="0" smtClean="0">
                <a:latin typeface="Times New Roman" pitchFamily="18" charset="0"/>
                <a:cs typeface="Times New Roman" pitchFamily="18" charset="0"/>
              </a:rPr>
              <a:t>(f) </a:t>
            </a:r>
            <a:r>
              <a:rPr lang="fr-FR" sz="2100" b="1" i="1" dirty="0" err="1" smtClean="0">
                <a:latin typeface="Times New Roman" pitchFamily="18" charset="0"/>
                <a:cs typeface="Times New Roman" pitchFamily="18" charset="0"/>
              </a:rPr>
              <a:t>His</a:t>
            </a:r>
            <a:r>
              <a:rPr lang="fr-FR" sz="2100" b="1" i="1" dirty="0" smtClean="0">
                <a:latin typeface="Times New Roman" pitchFamily="18" charset="0"/>
                <a:cs typeface="Times New Roman" pitchFamily="18" charset="0"/>
              </a:rPr>
              <a:t> </a:t>
            </a:r>
            <a:r>
              <a:rPr lang="fr-FR" sz="2100" b="1" i="1" dirty="0" err="1" smtClean="0">
                <a:latin typeface="Times New Roman" pitchFamily="18" charset="0"/>
                <a:cs typeface="Times New Roman" pitchFamily="18" charset="0"/>
              </a:rPr>
              <a:t>worst</a:t>
            </a:r>
            <a:r>
              <a:rPr lang="fr-FR" sz="2100" b="1" i="1" dirty="0" smtClean="0">
                <a:latin typeface="Times New Roman" pitchFamily="18" charset="0"/>
                <a:cs typeface="Times New Roman" pitchFamily="18" charset="0"/>
              </a:rPr>
              <a:t> moment </a:t>
            </a:r>
            <a:r>
              <a:rPr lang="fr-FR" sz="2100" b="1" i="1" dirty="0" err="1" smtClean="0">
                <a:latin typeface="Times New Roman" pitchFamily="18" charset="0"/>
                <a:cs typeface="Times New Roman" pitchFamily="18" charset="0"/>
              </a:rPr>
              <a:t>was</a:t>
            </a:r>
            <a:r>
              <a:rPr lang="fr-FR" sz="2100" b="1" i="1" dirty="0" smtClean="0">
                <a:latin typeface="Times New Roman" pitchFamily="18" charset="0"/>
                <a:cs typeface="Times New Roman" pitchFamily="18" charset="0"/>
              </a:rPr>
              <a:t>…</a:t>
            </a:r>
            <a:endParaRPr lang="fr-FR" sz="2100" b="1" i="1" dirty="0">
              <a:latin typeface="Times New Roman" pitchFamily="18" charset="0"/>
              <a:cs typeface="Times New Roman" pitchFamily="18" charset="0"/>
            </a:endParaRPr>
          </a:p>
          <a:p>
            <a:r>
              <a:rPr lang="fr-FR" sz="2100" dirty="0">
                <a:latin typeface="Times New Roman" pitchFamily="18" charset="0"/>
                <a:cs typeface="Times New Roman" pitchFamily="18" charset="0"/>
              </a:rPr>
              <a:t>(i) </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at</a:t>
            </a:r>
            <a:r>
              <a:rPr lang="fr-FR" sz="2100" dirty="0" smtClean="0">
                <a:latin typeface="Times New Roman" pitchFamily="18" charset="0"/>
                <a:cs typeface="Times New Roman" pitchFamily="18" charset="0"/>
              </a:rPr>
              <a:t> the </a:t>
            </a:r>
            <a:r>
              <a:rPr lang="fr-FR" sz="2100" dirty="0" err="1" smtClean="0">
                <a:latin typeface="Times New Roman" pitchFamily="18" charset="0"/>
                <a:cs typeface="Times New Roman" pitchFamily="18" charset="0"/>
              </a:rPr>
              <a:t>Olympics</a:t>
            </a:r>
            <a:r>
              <a:rPr lang="fr-FR" sz="2100" dirty="0" smtClean="0">
                <a:latin typeface="Times New Roman" pitchFamily="18" charset="0"/>
                <a:cs typeface="Times New Roman" pitchFamily="18" charset="0"/>
              </a:rPr>
              <a:t> in China</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 a</a:t>
            </a:r>
            <a:r>
              <a:rPr lang="fr-FR" sz="2100" dirty="0" smtClean="0">
                <a:latin typeface="Times New Roman" pitchFamily="18" charset="0"/>
                <a:cs typeface="Times New Roman" pitchFamily="18" charset="0"/>
              </a:rPr>
              <a:t>n </a:t>
            </a:r>
            <a:r>
              <a:rPr lang="fr-FR" sz="2100" dirty="0" err="1" smtClean="0">
                <a:latin typeface="Times New Roman" pitchFamily="18" charset="0"/>
                <a:cs typeface="Times New Roman" pitchFamily="18" charset="0"/>
              </a:rPr>
              <a:t>injury</a:t>
            </a:r>
            <a:r>
              <a:rPr lang="fr-FR" sz="2100" dirty="0" smtClean="0">
                <a:latin typeface="Times New Roman" pitchFamily="18" charset="0"/>
                <a:cs typeface="Times New Roman" pitchFamily="18" charset="0"/>
              </a:rPr>
              <a:t> in 2008</a:t>
            </a:r>
            <a:endParaRPr lang="fr-FR" sz="2100" dirty="0">
              <a:latin typeface="Times New Roman" pitchFamily="18" charset="0"/>
              <a:cs typeface="Times New Roman" pitchFamily="18" charset="0"/>
            </a:endParaRPr>
          </a:p>
          <a:p>
            <a:r>
              <a:rPr lang="fr-FR" sz="2100" dirty="0">
                <a:latin typeface="Times New Roman" pitchFamily="18" charset="0"/>
                <a:cs typeface="Times New Roman" pitchFamily="18" charset="0"/>
              </a:rPr>
              <a:t>(iii) a</a:t>
            </a:r>
            <a:r>
              <a:rPr lang="fr-FR" sz="2100" dirty="0" smtClean="0">
                <a:latin typeface="Times New Roman" pitchFamily="18" charset="0"/>
                <a:cs typeface="Times New Roman" pitchFamily="18" charset="0"/>
              </a:rPr>
              <a:t>n </a:t>
            </a:r>
            <a:r>
              <a:rPr lang="fr-FR" sz="2100" dirty="0" err="1" smtClean="0">
                <a:latin typeface="Times New Roman" pitchFamily="18" charset="0"/>
                <a:cs typeface="Times New Roman" pitchFamily="18" charset="0"/>
              </a:rPr>
              <a:t>injury</a:t>
            </a:r>
            <a:r>
              <a:rPr lang="fr-FR" sz="2100" dirty="0" smtClean="0">
                <a:latin typeface="Times New Roman" pitchFamily="18" charset="0"/>
                <a:cs typeface="Times New Roman" pitchFamily="18" charset="0"/>
              </a:rPr>
              <a:t> in 2009</a:t>
            </a:r>
          </a:p>
          <a:p>
            <a:r>
              <a:rPr lang="fr-FR" sz="2100" b="1" i="1" dirty="0" smtClean="0">
                <a:latin typeface="Times New Roman" pitchFamily="18" charset="0"/>
                <a:cs typeface="Times New Roman" pitchFamily="18" charset="0"/>
              </a:rPr>
              <a:t/>
            </a:r>
            <a:br>
              <a:rPr lang="fr-FR" sz="2100" b="1" i="1" dirty="0" smtClean="0">
                <a:latin typeface="Times New Roman" pitchFamily="18" charset="0"/>
                <a:cs typeface="Times New Roman" pitchFamily="18" charset="0"/>
              </a:rPr>
            </a:br>
            <a:r>
              <a:rPr lang="fr-FR" sz="2100" b="1" i="1" dirty="0" smtClean="0">
                <a:latin typeface="Times New Roman" pitchFamily="18" charset="0"/>
                <a:cs typeface="Times New Roman" pitchFamily="18" charset="0"/>
              </a:rPr>
              <a:t>(g) For </a:t>
            </a:r>
            <a:r>
              <a:rPr lang="fr-FR" sz="2100" b="1" i="1" dirty="0" err="1" smtClean="0">
                <a:latin typeface="Times New Roman" pitchFamily="18" charset="0"/>
                <a:cs typeface="Times New Roman" pitchFamily="18" charset="0"/>
              </a:rPr>
              <a:t>Nadal</a:t>
            </a:r>
            <a:r>
              <a:rPr lang="fr-FR" sz="2100" b="1" i="1" dirty="0" smtClean="0">
                <a:latin typeface="Times New Roman" pitchFamily="18" charset="0"/>
                <a:cs typeface="Times New Roman" pitchFamily="18" charset="0"/>
              </a:rPr>
              <a:t>, </a:t>
            </a:r>
            <a:r>
              <a:rPr lang="fr-FR" sz="2100" b="1" i="1" dirty="0" err="1" smtClean="0">
                <a:latin typeface="Times New Roman" pitchFamily="18" charset="0"/>
                <a:cs typeface="Times New Roman" pitchFamily="18" charset="0"/>
              </a:rPr>
              <a:t>winning</a:t>
            </a:r>
            <a:r>
              <a:rPr lang="fr-FR" sz="2100" b="1" i="1" dirty="0" smtClean="0">
                <a:latin typeface="Times New Roman" pitchFamily="18" charset="0"/>
                <a:cs typeface="Times New Roman" pitchFamily="18" charset="0"/>
              </a:rPr>
              <a:t> </a:t>
            </a:r>
            <a:r>
              <a:rPr lang="fr-FR" sz="2100" b="1" i="1" dirty="0" err="1" smtClean="0">
                <a:latin typeface="Times New Roman" pitchFamily="18" charset="0"/>
                <a:cs typeface="Times New Roman" pitchFamily="18" charset="0"/>
              </a:rPr>
              <a:t>is</a:t>
            </a:r>
            <a:r>
              <a:rPr lang="fr-FR" sz="2100" b="1" i="1" dirty="0" smtClean="0">
                <a:latin typeface="Times New Roman" pitchFamily="18" charset="0"/>
                <a:cs typeface="Times New Roman" pitchFamily="18" charset="0"/>
              </a:rPr>
              <a:t>…</a:t>
            </a:r>
          </a:p>
          <a:p>
            <a:r>
              <a:rPr lang="fr-FR" sz="2100" dirty="0" smtClean="0">
                <a:latin typeface="Times New Roman" pitchFamily="18" charset="0"/>
                <a:cs typeface="Times New Roman" pitchFamily="18" charset="0"/>
              </a:rPr>
              <a:t>(i)  important</a:t>
            </a:r>
          </a:p>
          <a:p>
            <a:r>
              <a:rPr lang="fr-FR" sz="2100" dirty="0" smtClean="0">
                <a:latin typeface="Times New Roman" pitchFamily="18" charset="0"/>
                <a:cs typeface="Times New Roman" pitchFamily="18" charset="0"/>
              </a:rPr>
              <a:t>(ii) not </a:t>
            </a:r>
            <a:r>
              <a:rPr lang="fr-FR" sz="2100" dirty="0" err="1" smtClean="0">
                <a:latin typeface="Times New Roman" pitchFamily="18" charset="0"/>
                <a:cs typeface="Times New Roman" pitchFamily="18" charset="0"/>
              </a:rPr>
              <a:t>very</a:t>
            </a:r>
            <a:r>
              <a:rPr lang="fr-FR" sz="2100" dirty="0" smtClean="0">
                <a:latin typeface="Times New Roman" pitchFamily="18" charset="0"/>
                <a:cs typeface="Times New Roman" pitchFamily="18" charset="0"/>
              </a:rPr>
              <a:t> important</a:t>
            </a:r>
          </a:p>
          <a:p>
            <a:r>
              <a:rPr lang="fr-FR" sz="2100" dirty="0" smtClean="0">
                <a:latin typeface="Times New Roman" pitchFamily="18" charset="0"/>
                <a:cs typeface="Times New Roman" pitchFamily="18" charset="0"/>
              </a:rPr>
              <a:t>(iii) the </a:t>
            </a:r>
            <a:r>
              <a:rPr lang="fr-FR" sz="2100" dirty="0" err="1" smtClean="0">
                <a:latin typeface="Times New Roman" pitchFamily="18" charset="0"/>
                <a:cs typeface="Times New Roman" pitchFamily="18" charset="0"/>
              </a:rPr>
              <a:t>most</a:t>
            </a:r>
            <a:r>
              <a:rPr lang="fr-FR" sz="2100" dirty="0" smtClean="0">
                <a:latin typeface="Times New Roman" pitchFamily="18" charset="0"/>
                <a:cs typeface="Times New Roman" pitchFamily="18" charset="0"/>
              </a:rPr>
              <a:t> important </a:t>
            </a:r>
            <a:r>
              <a:rPr lang="fr-FR" sz="2100" dirty="0" err="1" smtClean="0">
                <a:latin typeface="Times New Roman" pitchFamily="18" charset="0"/>
                <a:cs typeface="Times New Roman" pitchFamily="18" charset="0"/>
              </a:rPr>
              <a:t>thing</a:t>
            </a:r>
            <a:endParaRPr lang="fr-FR" sz="2100" dirty="0" smtClean="0">
              <a:latin typeface="Times New Roman" pitchFamily="18" charset="0"/>
              <a:cs typeface="Times New Roman" pitchFamily="18" charset="0"/>
            </a:endParaRPr>
          </a:p>
          <a:p>
            <a:endParaRPr lang="fr-FR" sz="2100" dirty="0">
              <a:latin typeface="Times New Roman" pitchFamily="18" charset="0"/>
              <a:cs typeface="Times New Roman" pitchFamily="18" charset="0"/>
            </a:endParaRPr>
          </a:p>
        </p:txBody>
      </p:sp>
      <p:sp>
        <p:nvSpPr>
          <p:cNvPr id="3" name="Rectangle 2"/>
          <p:cNvSpPr/>
          <p:nvPr/>
        </p:nvSpPr>
        <p:spPr>
          <a:xfrm>
            <a:off x="4169053" y="159651"/>
            <a:ext cx="3744416" cy="1708160"/>
          </a:xfrm>
          <a:prstGeom prst="rect">
            <a:avLst/>
          </a:prstGeom>
        </p:spPr>
        <p:txBody>
          <a:bodyPr wrap="square">
            <a:spAutoFit/>
          </a:bodyPr>
          <a:lstStyle/>
          <a:p>
            <a:r>
              <a:rPr lang="en-GB" sz="2100" b="1" i="1" dirty="0" smtClean="0">
                <a:latin typeface="Times New Roman" pitchFamily="18" charset="0"/>
                <a:cs typeface="Times New Roman" pitchFamily="18" charset="0"/>
              </a:rPr>
              <a:t>(h) In the future he hopes to…</a:t>
            </a:r>
          </a:p>
          <a:p>
            <a:r>
              <a:rPr lang="fr-FR" sz="2100" dirty="0" smtClean="0">
                <a:latin typeface="Times New Roman" pitchFamily="18" charset="0"/>
                <a:cs typeface="Times New Roman" pitchFamily="18" charset="0"/>
              </a:rPr>
              <a:t>(i)  </a:t>
            </a:r>
            <a:r>
              <a:rPr lang="fr-FR" sz="2100" dirty="0" err="1">
                <a:latin typeface="Times New Roman" pitchFamily="18" charset="0"/>
                <a:cs typeface="Times New Roman" pitchFamily="18" charset="0"/>
              </a:rPr>
              <a:t>k</a:t>
            </a:r>
            <a:r>
              <a:rPr lang="fr-FR" sz="2100" dirty="0" err="1" smtClean="0">
                <a:latin typeface="Times New Roman" pitchFamily="18" charset="0"/>
                <a:cs typeface="Times New Roman" pitchFamily="18" charset="0"/>
              </a:rPr>
              <a:t>eep</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healthy</a:t>
            </a:r>
            <a:endParaRPr lang="fr-FR" sz="2100" dirty="0" smtClean="0">
              <a:latin typeface="Times New Roman" pitchFamily="18" charset="0"/>
              <a:cs typeface="Times New Roman" pitchFamily="18" charset="0"/>
            </a:endParaRPr>
          </a:p>
          <a:p>
            <a:r>
              <a:rPr lang="fr-FR" sz="2100" dirty="0" smtClean="0">
                <a:latin typeface="Times New Roman" pitchFamily="18" charset="0"/>
                <a:cs typeface="Times New Roman" pitchFamily="18" charset="0"/>
              </a:rPr>
              <a:t>(ii) </a:t>
            </a:r>
            <a:r>
              <a:rPr lang="fr-FR" sz="2100" dirty="0" err="1" smtClean="0">
                <a:latin typeface="Times New Roman" pitchFamily="18" charset="0"/>
                <a:cs typeface="Times New Roman" pitchFamily="18" charset="0"/>
              </a:rPr>
              <a:t>win</a:t>
            </a:r>
            <a:r>
              <a:rPr lang="fr-FR" sz="2100" dirty="0" smtClean="0">
                <a:latin typeface="Times New Roman" pitchFamily="18" charset="0"/>
                <a:cs typeface="Times New Roman" pitchFamily="18" charset="0"/>
              </a:rPr>
              <a:t> </a:t>
            </a:r>
            <a:r>
              <a:rPr lang="fr-FR" sz="2100" dirty="0" err="1" smtClean="0">
                <a:latin typeface="Times New Roman" pitchFamily="18" charset="0"/>
                <a:cs typeface="Times New Roman" pitchFamily="18" charset="0"/>
              </a:rPr>
              <a:t>many</a:t>
            </a:r>
            <a:r>
              <a:rPr lang="fr-FR" sz="2100" dirty="0" smtClean="0">
                <a:latin typeface="Times New Roman" pitchFamily="18" charset="0"/>
                <a:cs typeface="Times New Roman" pitchFamily="18" charset="0"/>
              </a:rPr>
              <a:t> more matches</a:t>
            </a:r>
          </a:p>
          <a:p>
            <a:r>
              <a:rPr lang="fr-FR" sz="2100" dirty="0" smtClean="0">
                <a:latin typeface="Times New Roman" pitchFamily="18" charset="0"/>
                <a:cs typeface="Times New Roman" pitchFamily="18" charset="0"/>
              </a:rPr>
              <a:t>(iii) </a:t>
            </a:r>
            <a:r>
              <a:rPr lang="fr-FR" sz="2100" dirty="0" err="1" smtClean="0">
                <a:latin typeface="Times New Roman" pitchFamily="18" charset="0"/>
                <a:cs typeface="Times New Roman" pitchFamily="18" charset="0"/>
              </a:rPr>
              <a:t>start</a:t>
            </a:r>
            <a:r>
              <a:rPr lang="fr-FR" sz="2100" dirty="0" smtClean="0">
                <a:latin typeface="Times New Roman" pitchFamily="18" charset="0"/>
                <a:cs typeface="Times New Roman" pitchFamily="18" charset="0"/>
              </a:rPr>
              <a:t> a </a:t>
            </a:r>
            <a:r>
              <a:rPr lang="fr-FR" sz="2100" dirty="0" err="1" smtClean="0">
                <a:latin typeface="Times New Roman" pitchFamily="18" charset="0"/>
                <a:cs typeface="Times New Roman" pitchFamily="18" charset="0"/>
              </a:rPr>
              <a:t>family</a:t>
            </a:r>
            <a:endParaRPr lang="fr-FR" sz="2100" dirty="0" smtClean="0">
              <a:latin typeface="Times New Roman" pitchFamily="18" charset="0"/>
              <a:cs typeface="Times New Roman" pitchFamily="18" charset="0"/>
            </a:endParaRPr>
          </a:p>
          <a:p>
            <a:endParaRPr lang="fr-FR" sz="2100" dirty="0">
              <a:latin typeface="Times New Roman" pitchFamily="18" charset="0"/>
              <a:cs typeface="Times New Roman" pitchFamily="18" charset="0"/>
            </a:endParaRPr>
          </a:p>
        </p:txBody>
      </p:sp>
      <p:sp>
        <p:nvSpPr>
          <p:cNvPr id="4" name="TextBox 3"/>
          <p:cNvSpPr txBox="1"/>
          <p:nvPr/>
        </p:nvSpPr>
        <p:spPr>
          <a:xfrm>
            <a:off x="7956376" y="6066874"/>
            <a:ext cx="1547664" cy="523220"/>
          </a:xfrm>
          <a:prstGeom prst="rect">
            <a:avLst/>
          </a:prstGeom>
          <a:noFill/>
        </p:spPr>
        <p:txBody>
          <a:bodyPr wrap="square" rtlCol="0">
            <a:spAutoFit/>
          </a:bodyPr>
          <a:lstStyle/>
          <a:p>
            <a:r>
              <a:rPr lang="en-GB" sz="2800" dirty="0" smtClean="0">
                <a:latin typeface="Times New Roman" pitchFamily="18" charset="0"/>
                <a:cs typeface="Times New Roman" pitchFamily="18" charset="0"/>
              </a:rPr>
              <a:t> / 8</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26730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56932" y="3356992"/>
            <a:ext cx="234294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dirty="0" err="1">
                <a:latin typeface="+mn-lt"/>
              </a:rPr>
              <a:t>Respeto</a:t>
            </a:r>
            <a:endParaRPr lang="en-GB" sz="2800" dirty="0">
              <a:latin typeface="+mn-lt"/>
            </a:endParaRPr>
          </a:p>
          <a:p>
            <a:pPr eaLnBrk="1" hangingPunct="1"/>
            <a:r>
              <a:rPr lang="en-GB" sz="2800" dirty="0" err="1">
                <a:latin typeface="+mn-lt"/>
              </a:rPr>
              <a:t>Excelencia</a:t>
            </a:r>
            <a:endParaRPr lang="en-GB" sz="2800" dirty="0">
              <a:latin typeface="+mn-lt"/>
            </a:endParaRPr>
          </a:p>
          <a:p>
            <a:pPr eaLnBrk="1" hangingPunct="1"/>
            <a:r>
              <a:rPr lang="en-GB" sz="2800" dirty="0">
                <a:latin typeface="+mn-lt"/>
              </a:rPr>
              <a:t>Amistad</a:t>
            </a:r>
          </a:p>
          <a:p>
            <a:pPr eaLnBrk="1" hangingPunct="1"/>
            <a:r>
              <a:rPr lang="en-GB" sz="2800" dirty="0" err="1">
                <a:latin typeface="+mn-lt"/>
              </a:rPr>
              <a:t>Inspiración</a:t>
            </a:r>
            <a:endParaRPr lang="en-GB" sz="2800" dirty="0">
              <a:latin typeface="+mn-lt"/>
            </a:endParaRPr>
          </a:p>
          <a:p>
            <a:pPr eaLnBrk="1" hangingPunct="1"/>
            <a:r>
              <a:rPr lang="en-GB" sz="2800" dirty="0" err="1">
                <a:latin typeface="+mn-lt"/>
              </a:rPr>
              <a:t>Determinación</a:t>
            </a:r>
            <a:endParaRPr lang="en-GB" sz="2800" dirty="0">
              <a:latin typeface="+mn-lt"/>
            </a:endParaRPr>
          </a:p>
          <a:p>
            <a:pPr eaLnBrk="1" hangingPunct="1"/>
            <a:r>
              <a:rPr lang="en-GB" sz="2800" dirty="0" err="1">
                <a:latin typeface="+mn-lt"/>
              </a:rPr>
              <a:t>Igualdad</a:t>
            </a:r>
            <a:r>
              <a:rPr lang="en-GB" sz="2800" dirty="0">
                <a:latin typeface="+mn-lt"/>
              </a:rPr>
              <a:t> </a:t>
            </a:r>
          </a:p>
          <a:p>
            <a:pPr eaLnBrk="1" hangingPunct="1"/>
            <a:r>
              <a:rPr lang="en-GB" sz="2800" dirty="0" err="1">
                <a:latin typeface="+mn-lt"/>
              </a:rPr>
              <a:t>Coraje</a:t>
            </a:r>
            <a:endParaRPr lang="en-GB" sz="2800" dirty="0">
              <a:latin typeface="+mn-lt"/>
            </a:endParaRPr>
          </a:p>
        </p:txBody>
      </p:sp>
      <p:pic>
        <p:nvPicPr>
          <p:cNvPr id="5" name="Picture 3" descr="C:\Users\Isabelle\AppData\Local\Microsoft\Windows\Temporary Internet Files\Content.IE5\HT1B84JT\MP9003628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136223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olympics.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11345">
            <a:off x="327640" y="431023"/>
            <a:ext cx="23971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43808" y="332655"/>
            <a:ext cx="6048672" cy="707886"/>
          </a:xfrm>
          <a:prstGeom prst="rect">
            <a:avLst/>
          </a:prstGeom>
          <a:noFill/>
        </p:spPr>
        <p:txBody>
          <a:bodyPr wrap="square" rtlCol="0">
            <a:spAutoFit/>
          </a:bodyPr>
          <a:lstStyle/>
          <a:p>
            <a:r>
              <a:rPr lang="en-GB" sz="4000" b="1" dirty="0" smtClean="0"/>
              <a:t>Los </a:t>
            </a:r>
            <a:r>
              <a:rPr lang="en-GB" sz="4000" b="1" dirty="0" err="1" smtClean="0"/>
              <a:t>valores</a:t>
            </a:r>
            <a:r>
              <a:rPr lang="en-GB" sz="4000" b="1" dirty="0" smtClean="0"/>
              <a:t> </a:t>
            </a:r>
            <a:r>
              <a:rPr lang="en-GB" sz="4000" b="1" dirty="0" err="1" smtClean="0"/>
              <a:t>olímpicos</a:t>
            </a:r>
            <a:endParaRPr lang="fr-FR" sz="40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042210"/>
            <a:ext cx="3355097" cy="2668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44049" y="4126433"/>
            <a:ext cx="6048672" cy="1569660"/>
          </a:xfrm>
          <a:prstGeom prst="rect">
            <a:avLst/>
          </a:prstGeom>
          <a:noFill/>
          <a:ln>
            <a:solidFill>
              <a:schemeClr val="tx1"/>
            </a:solidFill>
          </a:ln>
        </p:spPr>
        <p:txBody>
          <a:bodyPr wrap="square" rtlCol="0">
            <a:spAutoFit/>
          </a:bodyPr>
          <a:lstStyle/>
          <a:p>
            <a:r>
              <a:rPr lang="en-GB" sz="2400" dirty="0" smtClean="0"/>
              <a:t>Lee el </a:t>
            </a:r>
            <a:r>
              <a:rPr lang="en-GB" sz="2400" dirty="0" err="1" smtClean="0"/>
              <a:t>texto</a:t>
            </a:r>
            <a:r>
              <a:rPr lang="en-GB" sz="2400" dirty="0" smtClean="0"/>
              <a:t> </a:t>
            </a:r>
            <a:r>
              <a:rPr lang="en-GB" sz="2400" dirty="0" err="1" smtClean="0"/>
              <a:t>sobre</a:t>
            </a:r>
            <a:r>
              <a:rPr lang="en-GB" sz="2400" dirty="0" smtClean="0"/>
              <a:t> </a:t>
            </a:r>
            <a:r>
              <a:rPr lang="en-GB" sz="2400" dirty="0" err="1" smtClean="0"/>
              <a:t>Rafa</a:t>
            </a:r>
            <a:r>
              <a:rPr lang="en-GB" sz="2400" dirty="0" smtClean="0"/>
              <a:t>.  </a:t>
            </a:r>
            <a:r>
              <a:rPr lang="en-GB" sz="2400" dirty="0" smtClean="0"/>
              <a:t>Mira </a:t>
            </a:r>
            <a:r>
              <a:rPr lang="en-GB" sz="2400" dirty="0" err="1" smtClean="0"/>
              <a:t>las</a:t>
            </a:r>
            <a:r>
              <a:rPr lang="en-GB" sz="2400" dirty="0" smtClean="0"/>
              <a:t> </a:t>
            </a:r>
            <a:r>
              <a:rPr lang="en-GB" sz="2400" dirty="0" err="1" smtClean="0"/>
              <a:t>frases</a:t>
            </a:r>
            <a:r>
              <a:rPr lang="en-GB" sz="2400" dirty="0" smtClean="0"/>
              <a:t> </a:t>
            </a:r>
            <a:r>
              <a:rPr lang="en-GB" sz="2400" dirty="0" err="1" smtClean="0"/>
              <a:t>subrayadas</a:t>
            </a:r>
            <a:r>
              <a:rPr lang="en-GB" sz="2400" dirty="0" smtClean="0"/>
              <a:t>.  </a:t>
            </a:r>
            <a:r>
              <a:rPr lang="en-GB" sz="2400" dirty="0" err="1" smtClean="0"/>
              <a:t>Indentifícalas</a:t>
            </a:r>
            <a:r>
              <a:rPr lang="en-GB" sz="2400" dirty="0" smtClean="0"/>
              <a:t> con el </a:t>
            </a:r>
            <a:r>
              <a:rPr lang="en-GB" sz="2400" dirty="0" err="1" smtClean="0"/>
              <a:t>valor</a:t>
            </a:r>
            <a:r>
              <a:rPr lang="en-GB" sz="2400" dirty="0" smtClean="0"/>
              <a:t> </a:t>
            </a:r>
            <a:r>
              <a:rPr lang="en-GB" sz="2400" dirty="0" err="1" smtClean="0"/>
              <a:t>olímpico</a:t>
            </a:r>
            <a:r>
              <a:rPr lang="en-GB" sz="2400" dirty="0" smtClean="0"/>
              <a:t> </a:t>
            </a:r>
            <a:r>
              <a:rPr lang="en-GB" sz="2400" dirty="0" err="1" smtClean="0"/>
              <a:t>más</a:t>
            </a:r>
            <a:r>
              <a:rPr lang="en-GB" sz="2400" dirty="0" smtClean="0"/>
              <a:t> </a:t>
            </a:r>
            <a:r>
              <a:rPr lang="en-GB" sz="2400" dirty="0" err="1" smtClean="0"/>
              <a:t>apropiado</a:t>
            </a:r>
            <a:r>
              <a:rPr lang="en-GB" sz="2400" dirty="0" smtClean="0"/>
              <a:t>.</a:t>
            </a:r>
          </a:p>
          <a:p>
            <a:r>
              <a:rPr lang="en-GB" sz="2400" dirty="0" smtClean="0">
                <a:latin typeface="Calibri"/>
                <a:cs typeface="Calibri"/>
              </a:rPr>
              <a:t>¿Hay </a:t>
            </a:r>
            <a:r>
              <a:rPr lang="en-GB" sz="2400" dirty="0" err="1" smtClean="0">
                <a:latin typeface="Calibri"/>
                <a:cs typeface="Calibri"/>
              </a:rPr>
              <a:t>evidencia</a:t>
            </a:r>
            <a:r>
              <a:rPr lang="en-GB" sz="2400" dirty="0" smtClean="0">
                <a:latin typeface="Calibri"/>
                <a:cs typeface="Calibri"/>
              </a:rPr>
              <a:t> </a:t>
            </a:r>
            <a:r>
              <a:rPr lang="en-GB" sz="2400" dirty="0" err="1" smtClean="0">
                <a:latin typeface="Calibri"/>
                <a:cs typeface="Calibri"/>
              </a:rPr>
              <a:t>para</a:t>
            </a:r>
            <a:r>
              <a:rPr lang="en-GB" sz="2400" dirty="0" smtClean="0">
                <a:latin typeface="Calibri"/>
                <a:cs typeface="Calibri"/>
              </a:rPr>
              <a:t> </a:t>
            </a:r>
            <a:r>
              <a:rPr lang="en-GB" sz="2400" dirty="0" err="1" smtClean="0">
                <a:latin typeface="Calibri"/>
                <a:cs typeface="Calibri"/>
              </a:rPr>
              <a:t>todos</a:t>
            </a:r>
            <a:r>
              <a:rPr lang="en-GB" sz="2400" dirty="0" smtClean="0">
                <a:latin typeface="Calibri"/>
                <a:cs typeface="Calibri"/>
              </a:rPr>
              <a:t> los </a:t>
            </a:r>
            <a:r>
              <a:rPr lang="en-GB" sz="2400" dirty="0" err="1" smtClean="0">
                <a:latin typeface="Calibri"/>
                <a:cs typeface="Calibri"/>
              </a:rPr>
              <a:t>valores</a:t>
            </a:r>
            <a:r>
              <a:rPr lang="en-GB" sz="2400" dirty="0" smtClean="0">
                <a:latin typeface="Calibri"/>
                <a:cs typeface="Calibri"/>
              </a:rPr>
              <a:t>?</a:t>
            </a:r>
            <a:endParaRPr lang="fr-FR" sz="2400" dirty="0"/>
          </a:p>
        </p:txBody>
      </p:sp>
    </p:spTree>
    <p:extLst>
      <p:ext uri="{BB962C8B-B14F-4D97-AF65-F5344CB8AC3E}">
        <p14:creationId xmlns:p14="http://schemas.microsoft.com/office/powerpoint/2010/main" val="43605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424936" cy="7078861"/>
          </a:xfrm>
          <a:prstGeom prst="rect">
            <a:avLst/>
          </a:prstGeom>
        </p:spPr>
        <p:txBody>
          <a:bodyPr wrap="square">
            <a:spAutoFit/>
          </a:bodyPr>
          <a:lstStyle/>
          <a:p>
            <a:r>
              <a:rPr lang="es-ES_tradnl" sz="2000" b="1" dirty="0" smtClean="0"/>
              <a:t>Rafa Nadal: Perfil de un campeón</a:t>
            </a:r>
            <a:r>
              <a:rPr lang="es-ES_tradnl" sz="2000" dirty="0" smtClean="0"/>
              <a:t/>
            </a:r>
            <a:br>
              <a:rPr lang="es-ES_tradnl" sz="2000" dirty="0" smtClean="0"/>
            </a:br>
            <a:endParaRPr lang="fr-FR" sz="2000" dirty="0" smtClean="0"/>
          </a:p>
          <a:p>
            <a:r>
              <a:rPr lang="es-ES_tradnl" sz="2000" dirty="0" smtClean="0"/>
              <a:t>«Rafa» empezó a ganar en el año 2004, cuando solo tenía 18 años.  Desde entonces se ha convertido en uno de los personajes más queridos de España.  </a:t>
            </a:r>
            <a:r>
              <a:rPr lang="es-ES_tradnl" sz="2000" u="sng" dirty="0" smtClean="0"/>
              <a:t>Ha ganado los Abiertos de Australia, Estados Unidos, Francia, el campeonato de Wimbledon y la medalla de oro en los Juegos Olímpicos en 2008.</a:t>
            </a:r>
            <a:endParaRPr lang="fr-FR" sz="2000" u="sng" dirty="0" smtClean="0"/>
          </a:p>
          <a:p>
            <a:r>
              <a:rPr lang="es-ES_tradnl" sz="2000" dirty="0" smtClean="0"/>
              <a:t> </a:t>
            </a:r>
            <a:endParaRPr lang="fr-FR" sz="2000" dirty="0" smtClean="0"/>
          </a:p>
          <a:p>
            <a:r>
              <a:rPr lang="es-ES_tradnl" sz="2000" dirty="0" smtClean="0"/>
              <a:t>Nadal es humilde, fuerte, respetuoso y tiene talento. Así lo describen las personas que lo conocen bien. </a:t>
            </a:r>
            <a:endParaRPr lang="fr-FR" sz="2000" dirty="0" smtClean="0"/>
          </a:p>
          <a:p>
            <a:r>
              <a:rPr lang="es-ES_tradnl" sz="2000" dirty="0" smtClean="0"/>
              <a:t> </a:t>
            </a:r>
            <a:endParaRPr lang="fr-FR" sz="2000" dirty="0" smtClean="0"/>
          </a:p>
          <a:p>
            <a:r>
              <a:rPr lang="es-ES_tradnl" sz="2000" u="sng" dirty="0" smtClean="0"/>
              <a:t>Nadal  y su tío Toni entrenan todos los días para estar en forma </a:t>
            </a:r>
            <a:r>
              <a:rPr lang="es-ES_tradnl" sz="2000" dirty="0" smtClean="0"/>
              <a:t>y se nota que tiene los brazos muy fuertes. Un dato curioso es que juega con la mano izquierda, aunque en realidad es diestro. ¿Por qué juega al tenis con la izquierda? Porque de pequeño, cuando jugaba al fútbol, golpeaba el balón con la pierna izquierda.  Sus piernas también son muy fuertes: corre por toda la pista y llega a todas las pelotas. </a:t>
            </a:r>
            <a:endParaRPr lang="fr-FR" sz="2000" dirty="0" smtClean="0"/>
          </a:p>
          <a:p>
            <a:r>
              <a:rPr lang="es-ES_tradnl" sz="2000" dirty="0" smtClean="0"/>
              <a:t> </a:t>
            </a:r>
            <a:endParaRPr lang="fr-FR" sz="2000" dirty="0" smtClean="0"/>
          </a:p>
          <a:p>
            <a:r>
              <a:rPr lang="es-ES_tradnl" sz="2000" dirty="0" smtClean="0"/>
              <a:t>Pero lo más importante es su cabeza. </a:t>
            </a:r>
            <a:r>
              <a:rPr lang="es-ES_tradnl" sz="2000" u="sng" dirty="0" smtClean="0"/>
              <a:t>Gracias a su fuerza mental lucha para ganar cada partido, también si es un partido difícil</a:t>
            </a:r>
            <a:r>
              <a:rPr lang="es-ES_tradnl" sz="2000" dirty="0" smtClean="0"/>
              <a:t>, si no se siente bien o si va perdiendo: su único objetivo en la pista es ganar.</a:t>
            </a:r>
            <a:endParaRPr lang="fr-FR" sz="2000" dirty="0" smtClean="0"/>
          </a:p>
          <a:p>
            <a:r>
              <a:rPr lang="es-ES_tradnl" dirty="0" smtClean="0"/>
              <a:t> </a:t>
            </a:r>
            <a:endParaRPr lang="fr-FR" dirty="0" smtClean="0"/>
          </a:p>
          <a:p>
            <a:r>
              <a:rPr lang="es-ES_tradnl" dirty="0" smtClean="0"/>
              <a:t/>
            </a:r>
            <a:br>
              <a:rPr lang="es-ES_tradnl" dirty="0" smtClean="0"/>
            </a:br>
            <a:endParaRPr lang="fr-FR" u="sng" dirty="0"/>
          </a:p>
        </p:txBody>
      </p:sp>
    </p:spTree>
    <p:extLst>
      <p:ext uri="{BB962C8B-B14F-4D97-AF65-F5344CB8AC3E}">
        <p14:creationId xmlns:p14="http://schemas.microsoft.com/office/powerpoint/2010/main" val="103563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25" y="44624"/>
            <a:ext cx="8640960" cy="6555641"/>
          </a:xfrm>
          <a:prstGeom prst="rect">
            <a:avLst/>
          </a:prstGeom>
        </p:spPr>
        <p:txBody>
          <a:bodyPr wrap="square">
            <a:spAutoFit/>
          </a:bodyPr>
          <a:lstStyle/>
          <a:p>
            <a:r>
              <a:rPr lang="es-ES_tradnl" sz="2000" dirty="0" smtClean="0"/>
              <a:t>Sin embargo, no gana siempre. Nadal también ha perdido</a:t>
            </a:r>
            <a:r>
              <a:rPr lang="fr-FR" sz="2000" dirty="0" smtClean="0"/>
              <a:t> </a:t>
            </a:r>
            <a:r>
              <a:rPr lang="es-ES_tradnl" sz="2000" dirty="0" smtClean="0"/>
              <a:t>algunos partidos. En esos casos, da la mano a su adversario y más</a:t>
            </a:r>
            <a:r>
              <a:rPr lang="fr-FR" sz="2000" dirty="0" smtClean="0"/>
              <a:t> </a:t>
            </a:r>
            <a:r>
              <a:rPr lang="es-ES_tradnl" sz="2000" dirty="0" smtClean="0"/>
              <a:t>tarde analiza el partido con su tío Toni. Si se enfada, se enfada en</a:t>
            </a:r>
            <a:r>
              <a:rPr lang="fr-FR" sz="2000" dirty="0" smtClean="0"/>
              <a:t> </a:t>
            </a:r>
            <a:r>
              <a:rPr lang="es-ES_tradnl" sz="2000" dirty="0" smtClean="0"/>
              <a:t>privado. </a:t>
            </a:r>
            <a:r>
              <a:rPr lang="es-ES_tradnl" sz="2000" u="sng" dirty="0" smtClean="0"/>
              <a:t>A sus adversarios los respeta siempre.</a:t>
            </a:r>
            <a:r>
              <a:rPr lang="es-ES_tradnl" sz="2000" dirty="0" smtClean="0"/>
              <a:t>  </a:t>
            </a:r>
            <a:r>
              <a:rPr lang="es-ES_tradnl" sz="2000" u="sng" dirty="0" smtClean="0"/>
              <a:t>No importa si son</a:t>
            </a:r>
            <a:r>
              <a:rPr lang="fr-FR" sz="2000" u="sng" dirty="0" smtClean="0"/>
              <a:t> </a:t>
            </a:r>
            <a:r>
              <a:rPr lang="es-ES_tradnl" sz="2000" u="sng" dirty="0" smtClean="0"/>
              <a:t>el número 10 o el 50 del mundo</a:t>
            </a:r>
            <a:r>
              <a:rPr lang="es-ES_tradnl" sz="2000" dirty="0" smtClean="0"/>
              <a:t>. Nunca los insulta y nunca tira</a:t>
            </a:r>
            <a:r>
              <a:rPr lang="fr-FR" sz="2000" dirty="0" smtClean="0"/>
              <a:t> </a:t>
            </a:r>
            <a:r>
              <a:rPr lang="es-ES_tradnl" sz="2000" dirty="0" smtClean="0"/>
              <a:t>la raqueta al suelo cuando pierde. </a:t>
            </a:r>
          </a:p>
          <a:p>
            <a:endParaRPr lang="es-ES_tradnl" sz="2000" dirty="0" smtClean="0"/>
          </a:p>
          <a:p>
            <a:r>
              <a:rPr lang="es-ES_tradnl" sz="2000" dirty="0" smtClean="0"/>
              <a:t>Y no es siempre fácil.  </a:t>
            </a:r>
            <a:r>
              <a:rPr lang="es-ES_tradnl" sz="2000" u="sng" dirty="0" smtClean="0"/>
              <a:t>Ha tenido momentos difíciles, por ejemplo, cuando tenía una lesión y no pudo jugar en Wimbledon</a:t>
            </a:r>
            <a:r>
              <a:rPr lang="es-ES_tradnl" sz="2000" dirty="0" smtClean="0"/>
              <a:t>, o en el Abierto de Australia.  Tenía mucho dolor y no sabía si volvería a jugar.</a:t>
            </a:r>
            <a:endParaRPr lang="fr-FR" sz="2000" dirty="0" smtClean="0"/>
          </a:p>
          <a:p>
            <a:r>
              <a:rPr lang="es-ES_tradnl" sz="2000" dirty="0" smtClean="0"/>
              <a:t> </a:t>
            </a:r>
            <a:endParaRPr lang="fr-FR" sz="2000" dirty="0" smtClean="0"/>
          </a:p>
          <a:p>
            <a:r>
              <a:rPr lang="es-ES_tradnl" sz="2000" u="sng" dirty="0" smtClean="0"/>
              <a:t>No suele discutir con el juez de línea </a:t>
            </a:r>
            <a:r>
              <a:rPr lang="es-ES_tradnl" sz="2000" dirty="0" smtClean="0"/>
              <a:t>y siempre es amable con los medios de comunicación y contesta a sus preguntas. </a:t>
            </a:r>
            <a:endParaRPr lang="fr-FR" sz="2000" dirty="0" smtClean="0"/>
          </a:p>
          <a:p>
            <a:r>
              <a:rPr lang="es-ES_tradnl" sz="2000" dirty="0" smtClean="0"/>
              <a:t> </a:t>
            </a:r>
            <a:endParaRPr lang="fr-FR" sz="2000" dirty="0" smtClean="0"/>
          </a:p>
          <a:p>
            <a:r>
              <a:rPr lang="es-ES_tradnl" sz="2000" u="sng" dirty="0" smtClean="0"/>
              <a:t>Su público también es muy importante para él. Al final de cada encuentro, siempre le da las gracias por su apoyo</a:t>
            </a:r>
            <a:r>
              <a:rPr lang="es-ES_tradnl" sz="2000" dirty="0" smtClean="0"/>
              <a:t>. Por eso, a veces firma autógrafos durante horas, para hacer feliz a su público.</a:t>
            </a:r>
            <a:br>
              <a:rPr lang="es-ES_tradnl" sz="2000" dirty="0" smtClean="0"/>
            </a:br>
            <a:r>
              <a:rPr lang="es-ES_tradnl" sz="2000" dirty="0" smtClean="0"/>
              <a:t/>
            </a:r>
            <a:br>
              <a:rPr lang="es-ES_tradnl" sz="2000" dirty="0" smtClean="0"/>
            </a:br>
            <a:r>
              <a:rPr lang="es-ES_tradnl" sz="2000" u="sng" dirty="0"/>
              <a:t>Cuando gana un torneo </a:t>
            </a:r>
            <a:r>
              <a:rPr lang="es-ES_tradnl" sz="2000" u="sng" dirty="0" smtClean="0"/>
              <a:t>se </a:t>
            </a:r>
            <a:r>
              <a:rPr lang="es-ES_tradnl" sz="2000" u="sng" dirty="0"/>
              <a:t>sube a las gradas </a:t>
            </a:r>
            <a:r>
              <a:rPr lang="es-ES_tradnl" sz="2000" u="sng" dirty="0" smtClean="0"/>
              <a:t>para</a:t>
            </a:r>
            <a:r>
              <a:rPr lang="fr-FR" sz="2000" u="sng" dirty="0" smtClean="0"/>
              <a:t> </a:t>
            </a:r>
            <a:r>
              <a:rPr lang="es-ES_tradnl" sz="2000" u="sng" dirty="0" smtClean="0"/>
              <a:t>abrazar </a:t>
            </a:r>
            <a:r>
              <a:rPr lang="es-ES_tradnl" sz="2000" u="sng" dirty="0"/>
              <a:t>a su familia y amigos.</a:t>
            </a:r>
            <a:r>
              <a:rPr lang="es-ES_tradnl" sz="2000" dirty="0"/>
              <a:t> </a:t>
            </a:r>
            <a:endParaRPr lang="fr-FR" sz="2000" dirty="0" smtClean="0"/>
          </a:p>
          <a:p>
            <a:r>
              <a:rPr lang="es-ES_tradnl" sz="2000" dirty="0" smtClean="0"/>
              <a:t> </a:t>
            </a:r>
            <a:endParaRPr lang="fr-FR" sz="2000" dirty="0" smtClean="0"/>
          </a:p>
          <a:p>
            <a:r>
              <a:rPr lang="es-ES_tradnl" sz="2000" dirty="0" smtClean="0"/>
              <a:t>Con Nadal ganan la humildad, la constancia y la deportividad. </a:t>
            </a:r>
            <a:r>
              <a:rPr lang="es-ES_tradnl" sz="2000" u="sng" dirty="0" smtClean="0"/>
              <a:t>Así se ha convertido en un ejemplo para todos los deportistas, profesionales o aficionados.</a:t>
            </a:r>
            <a:endParaRPr lang="fr-FR" sz="2000" u="sng" dirty="0"/>
          </a:p>
        </p:txBody>
      </p:sp>
    </p:spTree>
    <p:extLst>
      <p:ext uri="{BB962C8B-B14F-4D97-AF65-F5344CB8AC3E}">
        <p14:creationId xmlns:p14="http://schemas.microsoft.com/office/powerpoint/2010/main" val="167008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672</Words>
  <Application>Microsoft Office PowerPoint</Application>
  <PresentationFormat>On-screen Show (4:3)</PresentationFormat>
  <Paragraphs>144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Entrevista con  un deportista olímpico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Entrevista con  un deportista olímpico</dc:title>
  <dc:creator>Mark Dawes</dc:creator>
  <cp:lastModifiedBy>Mark Dawes</cp:lastModifiedBy>
  <cp:revision>4</cp:revision>
  <dcterms:created xsi:type="dcterms:W3CDTF">2012-04-11T22:43:56Z</dcterms:created>
  <dcterms:modified xsi:type="dcterms:W3CDTF">2012-04-12T18:05:34Z</dcterms:modified>
</cp:coreProperties>
</file>