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3" r:id="rId3"/>
    <p:sldId id="256" r:id="rId4"/>
    <p:sldId id="257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680" autoAdjust="0"/>
  </p:normalViewPr>
  <p:slideViewPr>
    <p:cSldViewPr>
      <p:cViewPr varScale="1">
        <p:scale>
          <a:sx n="57" d="100"/>
          <a:sy n="57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87DE4-02BD-446D-A1C6-86455463C7D9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8B3E3-33C1-4058-90C1-77B9AEF7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242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slide is to guide students towards</a:t>
            </a:r>
            <a:r>
              <a:rPr lang="en-GB" baseline="0" dirty="0" smtClean="0"/>
              <a:t> using the full range of language they have for this topic.  They will need reminding, particularly about how to include verb + infinitive (</a:t>
            </a:r>
            <a:r>
              <a:rPr lang="en-GB" baseline="0" dirty="0" err="1" smtClean="0"/>
              <a:t>poder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deber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soler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sirve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para</a:t>
            </a:r>
            <a:r>
              <a:rPr lang="en-GB" baseline="0" dirty="0" smtClean="0"/>
              <a:t>) and links, </a:t>
            </a:r>
            <a:r>
              <a:rPr lang="en-GB" baseline="0" dirty="0" err="1" smtClean="0"/>
              <a:t>que</a:t>
            </a:r>
            <a:r>
              <a:rPr lang="en-GB" baseline="0" dirty="0" smtClean="0"/>
              <a:t>, opinions, comparatives.  They can find a way to include the past and the future – remind them about the water wars that they can refer to.  </a:t>
            </a:r>
          </a:p>
          <a:p>
            <a:r>
              <a:rPr lang="en-GB" baseline="0" dirty="0" smtClean="0"/>
              <a:t>As always with their writing they should be aiming for 80:20 ratio </a:t>
            </a:r>
            <a:r>
              <a:rPr lang="en-GB" baseline="0" dirty="0" err="1" smtClean="0"/>
              <a:t>approx</a:t>
            </a:r>
            <a:r>
              <a:rPr lang="en-GB" baseline="0" dirty="0" smtClean="0"/>
              <a:t>, so 80% should be language they have used in the lessons on this topics and previously, 20% could be looked up.  That means, if they write 200 words, only 40 can be looked up online/in dictionary.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This work can be started this lesson, is homework for this week, and then will be completed in the next lesson and handed it.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final lesson of this term will be general revision of everything to do with water topic this half term – to be chosen by the teacher, or could be a Xmas lesson </a:t>
            </a:r>
            <a:r>
              <a:rPr lang="en-GB" baseline="0" smtClean="0"/>
              <a:t>if preferred.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8B3E3-33C1-4058-90C1-77B9AEF7013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845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90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39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4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19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91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51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38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0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72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85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8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16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97" y="0"/>
            <a:ext cx="75002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787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Día</a:t>
            </a:r>
            <a:r>
              <a:rPr lang="en-GB" dirty="0" smtClean="0"/>
              <a:t> </a:t>
            </a:r>
            <a:r>
              <a:rPr lang="en-GB" dirty="0" err="1" smtClean="0"/>
              <a:t>mundial</a:t>
            </a:r>
            <a:r>
              <a:rPr lang="en-GB" dirty="0" smtClean="0"/>
              <a:t> del </a:t>
            </a:r>
            <a:r>
              <a:rPr lang="en-GB" dirty="0" err="1" smtClean="0"/>
              <a:t>agua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2836912"/>
          </a:xfrm>
        </p:spPr>
        <p:txBody>
          <a:bodyPr/>
          <a:lstStyle/>
          <a:p>
            <a:r>
              <a:rPr lang="en-GB" dirty="0" smtClean="0"/>
              <a:t>El </a:t>
            </a:r>
            <a:r>
              <a:rPr lang="en-GB" dirty="0" err="1" smtClean="0"/>
              <a:t>día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el 22 de </a:t>
            </a:r>
            <a:r>
              <a:rPr lang="en-GB" dirty="0" err="1" smtClean="0"/>
              <a:t>marzo</a:t>
            </a:r>
            <a:endParaRPr lang="en-GB" dirty="0" smtClean="0"/>
          </a:p>
          <a:p>
            <a:r>
              <a:rPr lang="en-GB" dirty="0" smtClean="0"/>
              <a:t>Llama la </a:t>
            </a:r>
            <a:r>
              <a:rPr lang="en-GB" dirty="0" err="1" smtClean="0"/>
              <a:t>atención</a:t>
            </a:r>
            <a:r>
              <a:rPr lang="en-GB" dirty="0" smtClean="0"/>
              <a:t> </a:t>
            </a:r>
            <a:r>
              <a:rPr lang="en-GB" dirty="0" err="1" smtClean="0"/>
              <a:t>sobre</a:t>
            </a:r>
            <a:r>
              <a:rPr lang="en-GB" dirty="0" smtClean="0"/>
              <a:t> </a:t>
            </a:r>
            <a:r>
              <a:rPr lang="en-GB" dirty="0" smtClean="0"/>
              <a:t>lo </a:t>
            </a:r>
            <a:r>
              <a:rPr lang="en-GB" dirty="0" err="1" smtClean="0"/>
              <a:t>importante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el </a:t>
            </a:r>
            <a:r>
              <a:rPr lang="en-GB" dirty="0" err="1" smtClean="0"/>
              <a:t>agua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todos</a:t>
            </a:r>
            <a:endParaRPr lang="en-GB" dirty="0" smtClean="0"/>
          </a:p>
          <a:p>
            <a:r>
              <a:rPr lang="en-GB" dirty="0" smtClean="0"/>
              <a:t>Hay </a:t>
            </a:r>
            <a:r>
              <a:rPr lang="en-GB" dirty="0" err="1" smtClean="0"/>
              <a:t>siempre</a:t>
            </a:r>
            <a:r>
              <a:rPr lang="en-GB" dirty="0" smtClean="0"/>
              <a:t> </a:t>
            </a:r>
            <a:r>
              <a:rPr lang="en-GB" dirty="0" err="1" smtClean="0"/>
              <a:t>publicidad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presentar</a:t>
            </a:r>
            <a:r>
              <a:rPr lang="en-GB" dirty="0"/>
              <a:t> </a:t>
            </a:r>
            <a:r>
              <a:rPr lang="en-GB" dirty="0" smtClean="0"/>
              <a:t>los </a:t>
            </a:r>
            <a:r>
              <a:rPr lang="en-GB" dirty="0" err="1" smtClean="0"/>
              <a:t>hechos</a:t>
            </a:r>
            <a:r>
              <a:rPr lang="en-GB" dirty="0" smtClean="0"/>
              <a:t> </a:t>
            </a:r>
            <a:r>
              <a:rPr lang="en-GB" dirty="0" err="1" smtClean="0"/>
              <a:t>importantes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4221088"/>
            <a:ext cx="8352928" cy="120032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en-GB" sz="2400" dirty="0" smtClean="0"/>
              <a:t>Las </a:t>
            </a:r>
            <a:r>
              <a:rPr lang="en-GB" sz="2400" dirty="0" err="1" smtClean="0"/>
              <a:t>funciones</a:t>
            </a:r>
            <a:r>
              <a:rPr lang="en-GB" sz="2400" dirty="0" smtClean="0"/>
              <a:t> </a:t>
            </a:r>
            <a:r>
              <a:rPr lang="en-GB" sz="2400" dirty="0" err="1" smtClean="0"/>
              <a:t>importantes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del </a:t>
            </a:r>
            <a:r>
              <a:rPr lang="en-GB" sz="2400" dirty="0" err="1" smtClean="0"/>
              <a:t>agua</a:t>
            </a:r>
            <a:r>
              <a:rPr lang="en-GB" sz="2400" dirty="0" smtClean="0"/>
              <a:t> (¿</a:t>
            </a:r>
            <a:r>
              <a:rPr lang="en-GB" sz="2400" dirty="0" err="1" smtClean="0"/>
              <a:t>para</a:t>
            </a:r>
            <a:r>
              <a:rPr lang="en-GB" sz="2400" dirty="0" smtClean="0"/>
              <a:t> </a:t>
            </a:r>
            <a:r>
              <a:rPr lang="en-GB" sz="2400" dirty="0" err="1" smtClean="0"/>
              <a:t>qué</a:t>
            </a:r>
            <a:r>
              <a:rPr lang="en-GB" sz="2400" dirty="0" smtClean="0"/>
              <a:t> </a:t>
            </a:r>
            <a:r>
              <a:rPr lang="en-GB" sz="2400" dirty="0" err="1" smtClean="0"/>
              <a:t>sirve</a:t>
            </a:r>
            <a:r>
              <a:rPr lang="en-GB" sz="2400" dirty="0" smtClean="0"/>
              <a:t> el </a:t>
            </a:r>
            <a:r>
              <a:rPr lang="en-GB" sz="2400" dirty="0" err="1" smtClean="0"/>
              <a:t>agua</a:t>
            </a:r>
            <a:r>
              <a:rPr lang="en-GB" sz="2400" dirty="0" smtClean="0"/>
              <a:t>?)</a:t>
            </a:r>
          </a:p>
          <a:p>
            <a:pPr marL="342900" indent="-342900">
              <a:buAutoNum type="arabicPlain"/>
            </a:pPr>
            <a:r>
              <a:rPr lang="en-GB" sz="2400" dirty="0" smtClean="0"/>
              <a:t>Los </a:t>
            </a:r>
            <a:r>
              <a:rPr lang="en-GB" sz="2400" dirty="0" err="1" smtClean="0"/>
              <a:t>problemas</a:t>
            </a:r>
            <a:r>
              <a:rPr lang="en-GB" sz="2400" dirty="0" smtClean="0"/>
              <a:t> de la </a:t>
            </a:r>
            <a:r>
              <a:rPr lang="en-GB" sz="2400" dirty="0" err="1" smtClean="0"/>
              <a:t>escasez</a:t>
            </a:r>
            <a:r>
              <a:rPr lang="en-GB" sz="2400" dirty="0" smtClean="0"/>
              <a:t> de </a:t>
            </a:r>
            <a:r>
              <a:rPr lang="en-GB" sz="2400" dirty="0" err="1" smtClean="0"/>
              <a:t>agua</a:t>
            </a:r>
            <a:r>
              <a:rPr lang="en-GB" sz="2400" dirty="0" smtClean="0"/>
              <a:t> y sus </a:t>
            </a:r>
            <a:r>
              <a:rPr lang="en-GB" sz="2400" dirty="0" err="1" smtClean="0"/>
              <a:t>causas</a:t>
            </a:r>
            <a:endParaRPr lang="en-GB" sz="2400" dirty="0" smtClean="0"/>
          </a:p>
          <a:p>
            <a:pPr marL="342900" indent="-342900">
              <a:buAutoNum type="arabicPlain"/>
            </a:pPr>
            <a:r>
              <a:rPr lang="en-GB" sz="2400" dirty="0" smtClean="0"/>
              <a:t>Las </a:t>
            </a:r>
            <a:r>
              <a:rPr lang="en-GB" sz="2400" dirty="0" err="1" smtClean="0"/>
              <a:t>soluciones</a:t>
            </a:r>
            <a:r>
              <a:rPr lang="en-GB" sz="2400" dirty="0" smtClean="0"/>
              <a:t> – </a:t>
            </a:r>
            <a:r>
              <a:rPr lang="en-GB" sz="2400" dirty="0" err="1" smtClean="0"/>
              <a:t>cómo</a:t>
            </a:r>
            <a:r>
              <a:rPr lang="en-GB" sz="2400" dirty="0" smtClean="0"/>
              <a:t> </a:t>
            </a:r>
            <a:r>
              <a:rPr lang="en-GB" sz="2400" dirty="0" err="1" smtClean="0"/>
              <a:t>podemos</a:t>
            </a:r>
            <a:r>
              <a:rPr lang="en-GB" sz="2400" dirty="0" smtClean="0"/>
              <a:t> </a:t>
            </a:r>
            <a:r>
              <a:rPr lang="en-GB" sz="2400" dirty="0" err="1" smtClean="0"/>
              <a:t>ahorrar</a:t>
            </a:r>
            <a:r>
              <a:rPr lang="en-GB" sz="2400" dirty="0" smtClean="0"/>
              <a:t> </a:t>
            </a:r>
            <a:r>
              <a:rPr lang="en-GB" sz="2400" dirty="0" err="1" smtClean="0"/>
              <a:t>agua</a:t>
            </a:r>
            <a:r>
              <a:rPr lang="en-GB" sz="2400" dirty="0" smtClean="0"/>
              <a:t> </a:t>
            </a:r>
            <a:r>
              <a:rPr lang="en-GB" sz="2400" dirty="0" err="1" smtClean="0"/>
              <a:t>individualmente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364" y="332655"/>
            <a:ext cx="1549107" cy="14164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5541039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You are going to prepare some publicity material for the next World Water Day on 22 March 2012.  It could be a poster, a PowerPoint, a short video sequence with voice over.  The format is up to you.   You will have 4 lessons and homework time to complete it.</a:t>
            </a:r>
            <a:br>
              <a:rPr lang="en-GB" dirty="0" smtClean="0"/>
            </a:br>
            <a:r>
              <a:rPr lang="en-GB" dirty="0" smtClean="0"/>
              <a:t>You can either concentrate on 1 of the 3 aspects of water use listed or all of them.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833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19" y="692696"/>
            <a:ext cx="8129762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7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92149"/>
            <a:ext cx="7848872" cy="649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8039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95" y="274850"/>
            <a:ext cx="457200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947" y="3689648"/>
            <a:ext cx="3816251" cy="28510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086844"/>
            <a:ext cx="3571875" cy="476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68960"/>
            <a:ext cx="2125390" cy="2780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20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317" y="332656"/>
            <a:ext cx="3673611" cy="24510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7000" y="5725705"/>
            <a:ext cx="8352928" cy="10156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en-GB" sz="2000" dirty="0" smtClean="0"/>
              <a:t>Las </a:t>
            </a:r>
            <a:r>
              <a:rPr lang="en-GB" sz="2000" dirty="0" err="1" smtClean="0"/>
              <a:t>funciones</a:t>
            </a:r>
            <a:r>
              <a:rPr lang="en-GB" sz="2000" dirty="0" smtClean="0"/>
              <a:t> </a:t>
            </a:r>
            <a:r>
              <a:rPr lang="en-GB" sz="2000" dirty="0" err="1" smtClean="0"/>
              <a:t>importantes</a:t>
            </a:r>
            <a:r>
              <a:rPr lang="en-GB" sz="2000" dirty="0" smtClean="0"/>
              <a:t> de </a:t>
            </a:r>
            <a:r>
              <a:rPr lang="en-GB" sz="2000" dirty="0" err="1" smtClean="0"/>
              <a:t>agua</a:t>
            </a:r>
            <a:r>
              <a:rPr lang="en-GB" sz="2000" dirty="0" smtClean="0"/>
              <a:t> (¿</a:t>
            </a:r>
            <a:r>
              <a:rPr lang="en-GB" sz="2000" dirty="0" err="1" smtClean="0"/>
              <a:t>para</a:t>
            </a:r>
            <a:r>
              <a:rPr lang="en-GB" sz="2000" dirty="0" smtClean="0"/>
              <a:t> </a:t>
            </a:r>
            <a:r>
              <a:rPr lang="en-GB" sz="2000" dirty="0" err="1" smtClean="0"/>
              <a:t>qué</a:t>
            </a:r>
            <a:r>
              <a:rPr lang="en-GB" sz="2000" dirty="0" smtClean="0"/>
              <a:t> </a:t>
            </a:r>
            <a:r>
              <a:rPr lang="en-GB" sz="2000" dirty="0" err="1" smtClean="0"/>
              <a:t>sirve</a:t>
            </a:r>
            <a:r>
              <a:rPr lang="en-GB" sz="2000" dirty="0" smtClean="0"/>
              <a:t> el </a:t>
            </a:r>
            <a:r>
              <a:rPr lang="en-GB" sz="2000" dirty="0" err="1" smtClean="0"/>
              <a:t>agua</a:t>
            </a:r>
            <a:r>
              <a:rPr lang="en-GB" sz="2000" dirty="0" smtClean="0"/>
              <a:t>?)</a:t>
            </a:r>
          </a:p>
          <a:p>
            <a:pPr marL="342900" indent="-342900">
              <a:buAutoNum type="arabicPlain"/>
            </a:pPr>
            <a:r>
              <a:rPr lang="en-GB" sz="2000" dirty="0" smtClean="0"/>
              <a:t>Los </a:t>
            </a:r>
            <a:r>
              <a:rPr lang="en-GB" sz="2000" dirty="0" err="1" smtClean="0"/>
              <a:t>problemas</a:t>
            </a:r>
            <a:r>
              <a:rPr lang="en-GB" sz="2000" dirty="0" smtClean="0"/>
              <a:t> de la </a:t>
            </a:r>
            <a:r>
              <a:rPr lang="en-GB" sz="2000" dirty="0" err="1" smtClean="0"/>
              <a:t>escasez</a:t>
            </a:r>
            <a:r>
              <a:rPr lang="en-GB" sz="2000" dirty="0" smtClean="0"/>
              <a:t> de </a:t>
            </a:r>
            <a:r>
              <a:rPr lang="en-GB" sz="2000" dirty="0" err="1" smtClean="0"/>
              <a:t>agua</a:t>
            </a:r>
            <a:r>
              <a:rPr lang="en-GB" sz="2000" dirty="0" smtClean="0"/>
              <a:t> y sus </a:t>
            </a:r>
            <a:r>
              <a:rPr lang="en-GB" sz="2000" dirty="0" err="1" smtClean="0"/>
              <a:t>causas</a:t>
            </a:r>
            <a:endParaRPr lang="en-GB" sz="2000" dirty="0" smtClean="0"/>
          </a:p>
          <a:p>
            <a:pPr marL="342900" indent="-342900">
              <a:buAutoNum type="arabicPlain"/>
            </a:pPr>
            <a:r>
              <a:rPr lang="en-GB" sz="2000" dirty="0" smtClean="0"/>
              <a:t>Las </a:t>
            </a:r>
            <a:r>
              <a:rPr lang="en-GB" sz="2000" dirty="0" err="1" smtClean="0"/>
              <a:t>soluciones</a:t>
            </a:r>
            <a:r>
              <a:rPr lang="en-GB" sz="2000" dirty="0" smtClean="0"/>
              <a:t> – </a:t>
            </a:r>
            <a:r>
              <a:rPr lang="en-GB" sz="2000" dirty="0" err="1" smtClean="0"/>
              <a:t>cómo</a:t>
            </a:r>
            <a:r>
              <a:rPr lang="en-GB" sz="2000" dirty="0" smtClean="0"/>
              <a:t> </a:t>
            </a:r>
            <a:r>
              <a:rPr lang="en-GB" sz="2000" dirty="0" err="1" smtClean="0"/>
              <a:t>podemos</a:t>
            </a:r>
            <a:r>
              <a:rPr lang="en-GB" sz="2000" dirty="0" smtClean="0"/>
              <a:t> </a:t>
            </a:r>
            <a:r>
              <a:rPr lang="en-GB" sz="2000" dirty="0" err="1" smtClean="0"/>
              <a:t>ahorrar</a:t>
            </a:r>
            <a:r>
              <a:rPr lang="en-GB" sz="2000" dirty="0" smtClean="0"/>
              <a:t> </a:t>
            </a:r>
            <a:r>
              <a:rPr lang="en-GB" sz="2000" dirty="0" err="1" smtClean="0"/>
              <a:t>agua</a:t>
            </a:r>
            <a:r>
              <a:rPr lang="en-GB" sz="2000" dirty="0" smtClean="0"/>
              <a:t> </a:t>
            </a:r>
            <a:r>
              <a:rPr lang="en-GB" sz="2000" dirty="0" err="1" smtClean="0"/>
              <a:t>individualmente</a:t>
            </a:r>
            <a:endParaRPr lang="en-GB" sz="2000" dirty="0"/>
          </a:p>
        </p:txBody>
      </p:sp>
      <p:graphicFrame>
        <p:nvGraphicFramePr>
          <p:cNvPr id="5" name="Group 6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381287"/>
              </p:ext>
            </p:extLst>
          </p:nvPr>
        </p:nvGraphicFramePr>
        <p:xfrm>
          <a:off x="158751" y="115888"/>
          <a:ext cx="4464714" cy="5547080"/>
        </p:xfrm>
        <a:graphic>
          <a:graphicData uri="http://schemas.openxmlformats.org/drawingml/2006/table">
            <a:tbl>
              <a:tblPr/>
              <a:tblGrid>
                <a:gridCol w="2931951"/>
                <a:gridCol w="767108"/>
                <a:gridCol w="765655"/>
              </a:tblGrid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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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presente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presente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otras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personas)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pasado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pretérito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pasado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imperfecto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futuro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verbo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+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infinitivo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enlaces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‘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’ (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pronombre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relativo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opiniones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razones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negativos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comparativos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spelling errors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03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378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Día mundial del agua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7</cp:revision>
  <dcterms:created xsi:type="dcterms:W3CDTF">2011-07-17T05:14:18Z</dcterms:created>
  <dcterms:modified xsi:type="dcterms:W3CDTF">2011-09-02T05:27:47Z</dcterms:modified>
</cp:coreProperties>
</file>