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9" r:id="rId3"/>
    <p:sldId id="260" r:id="rId4"/>
    <p:sldId id="261" r:id="rId5"/>
    <p:sldId id="262" r:id="rId6"/>
    <p:sldId id="263" r:id="rId7"/>
    <p:sldId id="258"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885" autoAdjust="0"/>
  </p:normalViewPr>
  <p:slideViewPr>
    <p:cSldViewPr>
      <p:cViewPr varScale="1">
        <p:scale>
          <a:sx n="50" d="100"/>
          <a:sy n="50" d="100"/>
        </p:scale>
        <p:origin x="-10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E5FE837-422C-4119-BBD3-2594AA78CA71}" type="datetimeFigureOut">
              <a:rPr lang="en-GB"/>
              <a:pPr/>
              <a:t>03/09/2011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E392EA8-BF1A-4FD8-BC7A-816FB3E45BFD}" type="slidenum">
              <a:rPr lang="en-GB"/>
              <a:pPr/>
              <a:t>‹#›</a:t>
            </a:fld>
            <a:endParaRPr lang="en-GB"/>
          </a:p>
        </p:txBody>
      </p:sp>
    </p:spTree>
    <p:extLst>
      <p:ext uri="{BB962C8B-B14F-4D97-AF65-F5344CB8AC3E}">
        <p14:creationId xmlns:p14="http://schemas.microsoft.com/office/powerpoint/2010/main" val="13384982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GB"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D1CE0105-C7C3-461A-86BA-03EC4A4E00F6}" type="slidenum">
              <a:rPr lang="en-GB"/>
              <a:pPr eaLnBrk="1" hangingPunct="1"/>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Starter – slides 2 – 6 to revise imperfect use for scene-setting and description.  We have focused on erase, vivia, era but not había or estaba so this is a useful opportunity to bring these in.</a:t>
            </a:r>
            <a:br>
              <a:rPr lang="en-GB" smtClean="0"/>
            </a:br>
            <a:r>
              <a:rPr lang="en-GB" smtClean="0"/>
              <a:t/>
            </a:r>
            <a:br>
              <a:rPr lang="en-GB" smtClean="0"/>
            </a:br>
            <a:r>
              <a:rPr lang="en-GB" smtClean="0"/>
              <a:t>The main body of the lesson is to continue with story writing/performance practice.</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D1C3F124-E757-4D87-9117-ABF527FCE633}" type="slidenum">
              <a:rPr lang="en-GB"/>
              <a:pPr eaLnBrk="1" hangingPunct="1"/>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dirty="0" smtClean="0"/>
              <a:t>Students began this work last lesson and continued for homework.  </a:t>
            </a:r>
          </a:p>
          <a:p>
            <a:pPr eaLnBrk="1" hangingPunct="1">
              <a:spcBef>
                <a:spcPct val="0"/>
              </a:spcBef>
            </a:pPr>
            <a:r>
              <a:rPr lang="en-GB" dirty="0" smtClean="0"/>
              <a:t>Depending on how you set this for homework, it could be that you now want to see their story scripts before they practise further.  If this is the case and you book your class into CPR3, then students could either:</a:t>
            </a:r>
            <a:br>
              <a:rPr lang="en-GB" dirty="0" smtClean="0"/>
            </a:br>
            <a:r>
              <a:rPr lang="en-GB" dirty="0" smtClean="0"/>
              <a:t>1)  Produce the PowerPoint/visuals to accompany their own story.</a:t>
            </a:r>
            <a:br>
              <a:rPr lang="en-GB" dirty="0" smtClean="0"/>
            </a:br>
            <a:r>
              <a:rPr lang="en-GB" dirty="0" smtClean="0"/>
              <a:t>2)  Watch further 5 minute stories (BBC clips online has </a:t>
            </a:r>
            <a:r>
              <a:rPr lang="en-GB" dirty="0" err="1" smtClean="0"/>
              <a:t>Anansi</a:t>
            </a:r>
            <a:r>
              <a:rPr lang="en-GB" dirty="0" smtClean="0"/>
              <a:t> y la Tortuga, and also El sol y el </a:t>
            </a:r>
            <a:r>
              <a:rPr lang="en-GB" dirty="0" err="1" smtClean="0"/>
              <a:t>viento</a:t>
            </a:r>
            <a:r>
              <a:rPr lang="en-GB" dirty="0" smtClean="0"/>
              <a:t>, and complete the video </a:t>
            </a:r>
            <a:r>
              <a:rPr lang="en-GB" dirty="0" err="1" smtClean="0"/>
              <a:t>proforma</a:t>
            </a:r>
            <a:r>
              <a:rPr lang="en-GB" dirty="0" smtClean="0"/>
              <a:t> for them, trying to hear and note as much vocabulary as possible</a:t>
            </a:r>
            <a:br>
              <a:rPr lang="en-GB" dirty="0" smtClean="0"/>
            </a:br>
            <a:r>
              <a:rPr lang="en-GB" dirty="0" smtClean="0"/>
              <a:t>3)  Do the </a:t>
            </a:r>
            <a:r>
              <a:rPr lang="en-GB" dirty="0" err="1" smtClean="0"/>
              <a:t>Caparucita</a:t>
            </a:r>
            <a:r>
              <a:rPr lang="en-GB" dirty="0" smtClean="0"/>
              <a:t> </a:t>
            </a:r>
            <a:r>
              <a:rPr lang="en-GB" dirty="0" err="1" smtClean="0"/>
              <a:t>Roja</a:t>
            </a:r>
            <a:r>
              <a:rPr lang="en-GB" dirty="0" smtClean="0"/>
              <a:t> reading comprehension</a:t>
            </a:r>
            <a:br>
              <a:rPr lang="en-GB" dirty="0" smtClean="0"/>
            </a:br>
            <a:r>
              <a:rPr lang="en-GB" dirty="0" smtClean="0"/>
              <a:t>4)  Complete a worksheet practising preterit and some imperfect verb forms.</a:t>
            </a:r>
            <a:br>
              <a:rPr lang="en-GB" dirty="0" smtClean="0"/>
            </a:br>
            <a:endParaRPr lang="en-GB"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fld id="{C5B0D5DF-BC66-42C3-8291-A196C20363F2}" type="slidenum">
              <a:rPr lang="en-GB"/>
              <a:pPr eaLnBrk="1" hangingPunct="1"/>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293FEB67-F78F-41FB-99DB-914FE7703C6A}"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1E56AB1-A46D-46BE-A7E9-5A20AE937E01}" type="slidenum">
              <a:rPr lang="en-GB"/>
              <a:pPr/>
              <a:t>‹#›</a:t>
            </a:fld>
            <a:endParaRPr lang="en-GB"/>
          </a:p>
        </p:txBody>
      </p:sp>
    </p:spTree>
    <p:extLst>
      <p:ext uri="{BB962C8B-B14F-4D97-AF65-F5344CB8AC3E}">
        <p14:creationId xmlns:p14="http://schemas.microsoft.com/office/powerpoint/2010/main" val="2229901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130705E-2B30-4E15-992B-A147F1B9F523}"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D4CB10E-6C0B-4E48-A11A-2E85E9474ACE}" type="slidenum">
              <a:rPr lang="en-GB"/>
              <a:pPr/>
              <a:t>‹#›</a:t>
            </a:fld>
            <a:endParaRPr lang="en-GB"/>
          </a:p>
        </p:txBody>
      </p:sp>
    </p:spTree>
    <p:extLst>
      <p:ext uri="{BB962C8B-B14F-4D97-AF65-F5344CB8AC3E}">
        <p14:creationId xmlns:p14="http://schemas.microsoft.com/office/powerpoint/2010/main" val="1308369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6C048F9-7FE2-4C23-9E08-BFAB75BF683B}"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1A4BC1D-9FA7-45ED-822C-715247370737}" type="slidenum">
              <a:rPr lang="en-GB"/>
              <a:pPr/>
              <a:t>‹#›</a:t>
            </a:fld>
            <a:endParaRPr lang="en-GB"/>
          </a:p>
        </p:txBody>
      </p:sp>
    </p:spTree>
    <p:extLst>
      <p:ext uri="{BB962C8B-B14F-4D97-AF65-F5344CB8AC3E}">
        <p14:creationId xmlns:p14="http://schemas.microsoft.com/office/powerpoint/2010/main" val="4032926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B0BA86DE-F045-44ED-8BC9-45D9A65D9B38}"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8A1613F3-4EDB-49BF-82B6-98D89C9D3912}" type="slidenum">
              <a:rPr lang="en-GB"/>
              <a:pPr/>
              <a:t>‹#›</a:t>
            </a:fld>
            <a:endParaRPr lang="en-GB"/>
          </a:p>
        </p:txBody>
      </p:sp>
    </p:spTree>
    <p:extLst>
      <p:ext uri="{BB962C8B-B14F-4D97-AF65-F5344CB8AC3E}">
        <p14:creationId xmlns:p14="http://schemas.microsoft.com/office/powerpoint/2010/main" val="408024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32F4E8E-0FD1-42C1-A043-BD29D8AEA5B9}" type="datetimeFigureOut">
              <a:rPr lang="en-GB"/>
              <a:pPr/>
              <a:t>03/09/2011</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BC4125E1-6D79-41DB-A5A7-0CB39833E9E8}" type="slidenum">
              <a:rPr lang="en-GB"/>
              <a:pPr/>
              <a:t>‹#›</a:t>
            </a:fld>
            <a:endParaRPr lang="en-GB"/>
          </a:p>
        </p:txBody>
      </p:sp>
    </p:spTree>
    <p:extLst>
      <p:ext uri="{BB962C8B-B14F-4D97-AF65-F5344CB8AC3E}">
        <p14:creationId xmlns:p14="http://schemas.microsoft.com/office/powerpoint/2010/main" val="3573400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312A09BE-CEA4-416C-B67B-BED20BC6B50A}"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A74388C7-7365-41B6-858E-8870048CE16E}" type="slidenum">
              <a:rPr lang="en-GB"/>
              <a:pPr/>
              <a:t>‹#›</a:t>
            </a:fld>
            <a:endParaRPr lang="en-GB"/>
          </a:p>
        </p:txBody>
      </p:sp>
    </p:spTree>
    <p:extLst>
      <p:ext uri="{BB962C8B-B14F-4D97-AF65-F5344CB8AC3E}">
        <p14:creationId xmlns:p14="http://schemas.microsoft.com/office/powerpoint/2010/main" val="165773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15EB66B0-341F-46E1-A2DA-F8C9F35DE785}" type="datetimeFigureOut">
              <a:rPr lang="en-GB"/>
              <a:pPr/>
              <a:t>03/09/2011</a:t>
            </a:fld>
            <a:endParaRPr lang="en-GB"/>
          </a:p>
        </p:txBody>
      </p:sp>
      <p:sp>
        <p:nvSpPr>
          <p:cNvPr id="8" name="Footer Placeholder 4"/>
          <p:cNvSpPr>
            <a:spLocks noGrp="1"/>
          </p:cNvSpPr>
          <p:nvPr>
            <p:ph type="ftr" sz="quarter" idx="11"/>
          </p:nvPr>
        </p:nvSpPr>
        <p:spPr/>
        <p:txBody>
          <a:bodyPr/>
          <a:lstStyle>
            <a:lvl1pPr>
              <a:defRPr/>
            </a:lvl1pPr>
          </a:lstStyle>
          <a:p>
            <a:endParaRPr lang="en-GB"/>
          </a:p>
        </p:txBody>
      </p:sp>
      <p:sp>
        <p:nvSpPr>
          <p:cNvPr id="9" name="Slide Number Placeholder 5"/>
          <p:cNvSpPr>
            <a:spLocks noGrp="1"/>
          </p:cNvSpPr>
          <p:nvPr>
            <p:ph type="sldNum" sz="quarter" idx="12"/>
          </p:nvPr>
        </p:nvSpPr>
        <p:spPr/>
        <p:txBody>
          <a:bodyPr/>
          <a:lstStyle>
            <a:lvl1pPr>
              <a:defRPr/>
            </a:lvl1pPr>
          </a:lstStyle>
          <a:p>
            <a:fld id="{2B1BB64E-DD82-4610-BDDE-9C247E78B359}" type="slidenum">
              <a:rPr lang="en-GB"/>
              <a:pPr/>
              <a:t>‹#›</a:t>
            </a:fld>
            <a:endParaRPr lang="en-GB"/>
          </a:p>
        </p:txBody>
      </p:sp>
    </p:spTree>
    <p:extLst>
      <p:ext uri="{BB962C8B-B14F-4D97-AF65-F5344CB8AC3E}">
        <p14:creationId xmlns:p14="http://schemas.microsoft.com/office/powerpoint/2010/main" val="3050768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742052E5-2F3C-4BD8-A20E-CBEB4652970B}" type="datetimeFigureOut">
              <a:rPr lang="en-GB"/>
              <a:pPr/>
              <a:t>03/09/2011</a:t>
            </a:fld>
            <a:endParaRPr lang="en-GB"/>
          </a:p>
        </p:txBody>
      </p:sp>
      <p:sp>
        <p:nvSpPr>
          <p:cNvPr id="4" name="Footer Placeholder 4"/>
          <p:cNvSpPr>
            <a:spLocks noGrp="1"/>
          </p:cNvSpPr>
          <p:nvPr>
            <p:ph type="ftr" sz="quarter" idx="11"/>
          </p:nvPr>
        </p:nvSpPr>
        <p:spPr/>
        <p:txBody>
          <a:bodyPr/>
          <a:lstStyle>
            <a:lvl1pPr>
              <a:defRPr/>
            </a:lvl1pPr>
          </a:lstStyle>
          <a:p>
            <a:endParaRPr lang="en-GB"/>
          </a:p>
        </p:txBody>
      </p:sp>
      <p:sp>
        <p:nvSpPr>
          <p:cNvPr id="5" name="Slide Number Placeholder 5"/>
          <p:cNvSpPr>
            <a:spLocks noGrp="1"/>
          </p:cNvSpPr>
          <p:nvPr>
            <p:ph type="sldNum" sz="quarter" idx="12"/>
          </p:nvPr>
        </p:nvSpPr>
        <p:spPr/>
        <p:txBody>
          <a:bodyPr/>
          <a:lstStyle>
            <a:lvl1pPr>
              <a:defRPr/>
            </a:lvl1pPr>
          </a:lstStyle>
          <a:p>
            <a:fld id="{EA2CA990-094A-4E46-B5C9-EFA2A42939A8}" type="slidenum">
              <a:rPr lang="en-GB"/>
              <a:pPr/>
              <a:t>‹#›</a:t>
            </a:fld>
            <a:endParaRPr lang="en-GB"/>
          </a:p>
        </p:txBody>
      </p:sp>
    </p:spTree>
    <p:extLst>
      <p:ext uri="{BB962C8B-B14F-4D97-AF65-F5344CB8AC3E}">
        <p14:creationId xmlns:p14="http://schemas.microsoft.com/office/powerpoint/2010/main" val="552139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68D4D090-32A5-4C52-90D3-7AFC8F48943F}" type="datetimeFigureOut">
              <a:rPr lang="en-GB"/>
              <a:pPr/>
              <a:t>03/09/2011</a:t>
            </a:fld>
            <a:endParaRPr lang="en-GB"/>
          </a:p>
        </p:txBody>
      </p:sp>
      <p:sp>
        <p:nvSpPr>
          <p:cNvPr id="3" name="Footer Placeholder 4"/>
          <p:cNvSpPr>
            <a:spLocks noGrp="1"/>
          </p:cNvSpPr>
          <p:nvPr>
            <p:ph type="ftr" sz="quarter" idx="11"/>
          </p:nvPr>
        </p:nvSpPr>
        <p:spPr/>
        <p:txBody>
          <a:bodyPr/>
          <a:lstStyle>
            <a:lvl1pPr>
              <a:defRPr/>
            </a:lvl1pPr>
          </a:lstStyle>
          <a:p>
            <a:endParaRPr lang="en-GB"/>
          </a:p>
        </p:txBody>
      </p:sp>
      <p:sp>
        <p:nvSpPr>
          <p:cNvPr id="4" name="Slide Number Placeholder 5"/>
          <p:cNvSpPr>
            <a:spLocks noGrp="1"/>
          </p:cNvSpPr>
          <p:nvPr>
            <p:ph type="sldNum" sz="quarter" idx="12"/>
          </p:nvPr>
        </p:nvSpPr>
        <p:spPr/>
        <p:txBody>
          <a:bodyPr/>
          <a:lstStyle>
            <a:lvl1pPr>
              <a:defRPr/>
            </a:lvl1pPr>
          </a:lstStyle>
          <a:p>
            <a:fld id="{1110EA00-90F6-4EFA-9427-5F8143900AB0}" type="slidenum">
              <a:rPr lang="en-GB"/>
              <a:pPr/>
              <a:t>‹#›</a:t>
            </a:fld>
            <a:endParaRPr lang="en-GB"/>
          </a:p>
        </p:txBody>
      </p:sp>
    </p:spTree>
    <p:extLst>
      <p:ext uri="{BB962C8B-B14F-4D97-AF65-F5344CB8AC3E}">
        <p14:creationId xmlns:p14="http://schemas.microsoft.com/office/powerpoint/2010/main" val="2329592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FCCAF52-701F-455B-9E09-6CEA26215E68}"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03745095-4844-40E7-8D86-0F07F83D86EF}" type="slidenum">
              <a:rPr lang="en-GB"/>
              <a:pPr/>
              <a:t>‹#›</a:t>
            </a:fld>
            <a:endParaRPr lang="en-GB"/>
          </a:p>
        </p:txBody>
      </p:sp>
    </p:spTree>
    <p:extLst>
      <p:ext uri="{BB962C8B-B14F-4D97-AF65-F5344CB8AC3E}">
        <p14:creationId xmlns:p14="http://schemas.microsoft.com/office/powerpoint/2010/main" val="762976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EF42EE5-4589-416F-AECE-8936C66381A7}" type="datetimeFigureOut">
              <a:rPr lang="en-GB"/>
              <a:pPr/>
              <a:t>03/09/2011</a:t>
            </a:fld>
            <a:endParaRPr lang="en-GB"/>
          </a:p>
        </p:txBody>
      </p:sp>
      <p:sp>
        <p:nvSpPr>
          <p:cNvPr id="6" name="Footer Placeholder 4"/>
          <p:cNvSpPr>
            <a:spLocks noGrp="1"/>
          </p:cNvSpPr>
          <p:nvPr>
            <p:ph type="ftr" sz="quarter" idx="11"/>
          </p:nvPr>
        </p:nvSpPr>
        <p:spPr/>
        <p:txBody>
          <a:bodyPr/>
          <a:lstStyle>
            <a:lvl1pPr>
              <a:defRPr/>
            </a:lvl1pPr>
          </a:lstStyle>
          <a:p>
            <a:endParaRPr lang="en-GB"/>
          </a:p>
        </p:txBody>
      </p:sp>
      <p:sp>
        <p:nvSpPr>
          <p:cNvPr id="7" name="Slide Number Placeholder 5"/>
          <p:cNvSpPr>
            <a:spLocks noGrp="1"/>
          </p:cNvSpPr>
          <p:nvPr>
            <p:ph type="sldNum" sz="quarter" idx="12"/>
          </p:nvPr>
        </p:nvSpPr>
        <p:spPr/>
        <p:txBody>
          <a:bodyPr/>
          <a:lstStyle>
            <a:lvl1pPr>
              <a:defRPr/>
            </a:lvl1pPr>
          </a:lstStyle>
          <a:p>
            <a:fld id="{C1199CA9-BC9B-4D0F-85E5-83D5EDC00DE4}" type="slidenum">
              <a:rPr lang="en-GB"/>
              <a:pPr/>
              <a:t>‹#›</a:t>
            </a:fld>
            <a:endParaRPr lang="en-GB"/>
          </a:p>
        </p:txBody>
      </p:sp>
    </p:spTree>
    <p:extLst>
      <p:ext uri="{BB962C8B-B14F-4D97-AF65-F5344CB8AC3E}">
        <p14:creationId xmlns:p14="http://schemas.microsoft.com/office/powerpoint/2010/main" val="3539666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6E5A7452-5555-4A8B-92B1-D93FD438B256}" type="datetimeFigureOut">
              <a:rPr lang="en-GB"/>
              <a:pPr/>
              <a:t>03/09/2011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B376D1F-5E08-4C42-B0C9-7297BED9BCC5}"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44624"/>
            <a:ext cx="7772400" cy="1470025"/>
          </a:xfrm>
        </p:spPr>
        <p:txBody>
          <a:bodyPr rtlCol="0">
            <a:normAutofit fontScale="90000"/>
          </a:bodyPr>
          <a:lstStyle/>
          <a:p>
            <a:pPr eaLnBrk="1" fontAlgn="auto" hangingPunct="1">
              <a:spcAft>
                <a:spcPts val="0"/>
              </a:spcAft>
              <a:defRPr/>
            </a:pPr>
            <a:r>
              <a:rPr lang="en-GB" sz="11500" dirty="0" smtClean="0">
                <a:latin typeface="Lucida Handwriting" pitchFamily="66" charset="0"/>
              </a:rPr>
              <a:t>Cuentos</a:t>
            </a:r>
          </a:p>
        </p:txBody>
      </p:sp>
      <p:pic>
        <p:nvPicPr>
          <p:cNvPr id="2051"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57450" y="1628949"/>
            <a:ext cx="42862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5" descr="storybook.jpg"/>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6140450"/>
            <a:ext cx="93503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a:spLocks noChangeArrowheads="1"/>
          </p:cNvSpPr>
          <p:nvPr/>
        </p:nvSpPr>
        <p:spPr bwMode="auto">
          <a:xfrm rot="20815631">
            <a:off x="2498725" y="2787824"/>
            <a:ext cx="41163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r>
              <a:rPr lang="en-GB" sz="3200">
                <a:latin typeface="Lucida Handwriting" pitchFamily="66" charset="0"/>
              </a:rPr>
              <a:t>Érase una vez</a:t>
            </a:r>
          </a:p>
        </p:txBody>
      </p:sp>
      <p:sp>
        <p:nvSpPr>
          <p:cNvPr id="2054" name="TextBox 13"/>
          <p:cNvSpPr txBox="1">
            <a:spLocks noChangeArrowheads="1"/>
          </p:cNvSpPr>
          <p:nvPr/>
        </p:nvSpPr>
        <p:spPr bwMode="auto">
          <a:xfrm>
            <a:off x="179388" y="6240463"/>
            <a:ext cx="6477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400" b="1">
                <a:latin typeface="Lucida Handwriting" pitchFamily="66" charset="0"/>
              </a:rPr>
              <a:t>6</a:t>
            </a:r>
          </a:p>
        </p:txBody>
      </p:sp>
      <p:sp>
        <p:nvSpPr>
          <p:cNvPr id="7" name="TextBox 6"/>
          <p:cNvSpPr txBox="1"/>
          <p:nvPr/>
        </p:nvSpPr>
        <p:spPr>
          <a:xfrm>
            <a:off x="1835696" y="4941168"/>
            <a:ext cx="6912768" cy="1384995"/>
          </a:xfrm>
          <a:prstGeom prst="rect">
            <a:avLst/>
          </a:prstGeom>
          <a:noFill/>
        </p:spPr>
        <p:txBody>
          <a:bodyPr wrap="square" rtlCol="0">
            <a:spAutoFit/>
          </a:bodyPr>
          <a:lstStyle/>
          <a:p>
            <a:pPr marL="285750" indent="-285750">
              <a:buFont typeface="Wingdings" pitchFamily="2" charset="2"/>
              <a:buChar char="q"/>
            </a:pPr>
            <a:r>
              <a:rPr lang="en-GB" sz="2400" dirty="0" smtClean="0"/>
              <a:t> </a:t>
            </a:r>
            <a:r>
              <a:rPr lang="en-GB" sz="2800" dirty="0" err="1" smtClean="0"/>
              <a:t>repasar</a:t>
            </a:r>
            <a:r>
              <a:rPr lang="en-GB" sz="2800" dirty="0" smtClean="0"/>
              <a:t> el </a:t>
            </a:r>
            <a:r>
              <a:rPr lang="en-GB" sz="2800" dirty="0" err="1" smtClean="0"/>
              <a:t>uso</a:t>
            </a:r>
            <a:r>
              <a:rPr lang="en-GB" sz="2800" dirty="0" smtClean="0"/>
              <a:t> del </a:t>
            </a:r>
            <a:r>
              <a:rPr lang="en-GB" sz="2800" dirty="0" err="1" smtClean="0"/>
              <a:t>imperfecto</a:t>
            </a:r>
            <a:r>
              <a:rPr lang="en-GB" sz="2800" dirty="0" smtClean="0"/>
              <a:t> </a:t>
            </a:r>
            <a:r>
              <a:rPr lang="en-GB" sz="2800" dirty="0" err="1" smtClean="0"/>
              <a:t>para</a:t>
            </a:r>
            <a:r>
              <a:rPr lang="en-GB" sz="2800" dirty="0" smtClean="0"/>
              <a:t> </a:t>
            </a:r>
            <a:r>
              <a:rPr lang="en-GB" sz="2800" dirty="0" err="1" smtClean="0"/>
              <a:t>iniciar</a:t>
            </a:r>
            <a:r>
              <a:rPr lang="en-GB" sz="2800" dirty="0" smtClean="0"/>
              <a:t> </a:t>
            </a:r>
            <a:r>
              <a:rPr lang="en-GB" sz="2800" dirty="0" err="1" smtClean="0"/>
              <a:t>una</a:t>
            </a:r>
            <a:r>
              <a:rPr lang="en-GB" sz="2800" dirty="0" smtClean="0"/>
              <a:t> </a:t>
            </a:r>
            <a:r>
              <a:rPr lang="en-GB" sz="2800" dirty="0" err="1" smtClean="0"/>
              <a:t>historia</a:t>
            </a:r>
            <a:endParaRPr lang="en-GB" sz="2800" dirty="0" smtClean="0"/>
          </a:p>
          <a:p>
            <a:pPr marL="285750" indent="-285750">
              <a:buFont typeface="Wingdings" pitchFamily="2" charset="2"/>
              <a:buChar char="q"/>
            </a:pPr>
            <a:r>
              <a:rPr lang="en-GB" sz="2800" dirty="0"/>
              <a:t> </a:t>
            </a:r>
            <a:r>
              <a:rPr lang="en-GB" sz="2800" dirty="0" err="1" smtClean="0"/>
              <a:t>escribir</a:t>
            </a:r>
            <a:r>
              <a:rPr lang="en-GB" sz="2800" dirty="0" smtClean="0"/>
              <a:t> un </a:t>
            </a:r>
            <a:r>
              <a:rPr lang="en-GB" sz="2800" dirty="0" err="1" smtClean="0"/>
              <a:t>texto</a:t>
            </a:r>
            <a:r>
              <a:rPr lang="en-GB" sz="2800" dirty="0" smtClean="0"/>
              <a:t> </a:t>
            </a:r>
            <a:r>
              <a:rPr lang="en-GB" sz="2800" dirty="0" err="1" smtClean="0"/>
              <a:t>para</a:t>
            </a:r>
            <a:r>
              <a:rPr lang="en-GB" sz="2800" dirty="0" smtClean="0"/>
              <a:t> </a:t>
            </a:r>
            <a:r>
              <a:rPr lang="en-GB" sz="2800" dirty="0" err="1" smtClean="0"/>
              <a:t>narrar</a:t>
            </a:r>
            <a:r>
              <a:rPr lang="en-GB" sz="2800" dirty="0" smtClean="0"/>
              <a:t> </a:t>
            </a:r>
            <a:r>
              <a:rPr lang="en-GB" sz="2800" dirty="0" err="1" smtClean="0"/>
              <a:t>una</a:t>
            </a:r>
            <a:r>
              <a:rPr lang="en-GB" sz="2800" dirty="0" smtClean="0"/>
              <a:t> </a:t>
            </a:r>
            <a:r>
              <a:rPr lang="en-GB" sz="2800" dirty="0" err="1" smtClean="0"/>
              <a:t>histora</a:t>
            </a: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by="(-#ppt_w*2)" calcmode="lin" valueType="num">
                                      <p:cBhvr rctx="PPT">
                                        <p:cTn id="7" dur="500" autoRev="1" fill="hold">
                                          <p:stCondLst>
                                            <p:cond delay="0"/>
                                          </p:stCondLst>
                                        </p:cTn>
                                        <p:tgtEl>
                                          <p:spTgt spid="9"/>
                                        </p:tgtEl>
                                        <p:attrNameLst>
                                          <p:attrName>ppt_w</p:attrName>
                                        </p:attrNameLst>
                                      </p:cBhvr>
                                    </p:anim>
                                    <p:anim by="(#ppt_w*0.50)" calcmode="lin" valueType="num">
                                      <p:cBhvr>
                                        <p:cTn id="8" dur="500" decel="50000" autoRev="1" fill="hold">
                                          <p:stCondLst>
                                            <p:cond delay="0"/>
                                          </p:stCondLst>
                                        </p:cTn>
                                        <p:tgtEl>
                                          <p:spTgt spid="9"/>
                                        </p:tgtEl>
                                        <p:attrNameLst>
                                          <p:attrName>ppt_x</p:attrName>
                                        </p:attrNameLst>
                                      </p:cBhvr>
                                    </p:anim>
                                    <p:anim from="(-#ppt_h/2)" to="(#ppt_y)" calcmode="lin" valueType="num">
                                      <p:cBhvr>
                                        <p:cTn id="9" dur="1000" fill="hold">
                                          <p:stCondLst>
                                            <p:cond delay="0"/>
                                          </p:stCondLst>
                                        </p:cTn>
                                        <p:tgtEl>
                                          <p:spTgt spid="9"/>
                                        </p:tgtEl>
                                        <p:attrNameLst>
                                          <p:attrName>ppt_y</p:attrName>
                                        </p:attrNameLst>
                                      </p:cBhvr>
                                    </p:anim>
                                    <p:animRot by="21600000">
                                      <p:cBhvr>
                                        <p:cTn id="10"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900113" y="908050"/>
            <a:ext cx="6840537"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lnSpc>
                <a:spcPct val="120000"/>
              </a:lnSpc>
              <a:buFontTx/>
              <a:buAutoNum type="arabicPeriod"/>
            </a:pPr>
            <a:r>
              <a:rPr lang="es-ES_tradnl" sz="2000">
                <a:latin typeface="Verdana" pitchFamily="34" charset="0"/>
              </a:rPr>
              <a:t>La casa era grande y misteriosa</a:t>
            </a:r>
          </a:p>
          <a:p>
            <a:pPr eaLnBrk="1" hangingPunct="1">
              <a:lnSpc>
                <a:spcPct val="120000"/>
              </a:lnSpc>
            </a:pPr>
            <a:r>
              <a:rPr lang="es-ES_tradnl" sz="2000">
                <a:latin typeface="Verdana" pitchFamily="34" charset="0"/>
              </a:rPr>
              <a:t>1. </a:t>
            </a:r>
          </a:p>
          <a:p>
            <a:pPr eaLnBrk="1" hangingPunct="1">
              <a:lnSpc>
                <a:spcPct val="120000"/>
              </a:lnSpc>
            </a:pPr>
            <a:r>
              <a:rPr lang="es-ES_tradnl" sz="2000">
                <a:latin typeface="Verdana" pitchFamily="34" charset="0"/>
              </a:rPr>
              <a:t>2. En la casa había mucha gente</a:t>
            </a:r>
          </a:p>
          <a:p>
            <a:pPr eaLnBrk="1" hangingPunct="1">
              <a:lnSpc>
                <a:spcPct val="120000"/>
              </a:lnSpc>
            </a:pPr>
            <a:r>
              <a:rPr lang="es-ES_tradnl" sz="2000">
                <a:latin typeface="Verdana" pitchFamily="34" charset="0"/>
              </a:rPr>
              <a:t>2. </a:t>
            </a:r>
          </a:p>
          <a:p>
            <a:pPr eaLnBrk="1" hangingPunct="1">
              <a:lnSpc>
                <a:spcPct val="120000"/>
              </a:lnSpc>
            </a:pPr>
            <a:r>
              <a:rPr lang="es-ES_tradnl" sz="2000">
                <a:latin typeface="Verdana" pitchFamily="34" charset="0"/>
              </a:rPr>
              <a:t>3. Todas las puertas de la casa hacían mucho ruido</a:t>
            </a:r>
          </a:p>
          <a:p>
            <a:pPr eaLnBrk="1" hangingPunct="1">
              <a:lnSpc>
                <a:spcPct val="120000"/>
              </a:lnSpc>
            </a:pPr>
            <a:r>
              <a:rPr lang="es-ES_tradnl" sz="2000">
                <a:latin typeface="Verdana" pitchFamily="34" charset="0"/>
              </a:rPr>
              <a:t>3. </a:t>
            </a:r>
          </a:p>
          <a:p>
            <a:pPr eaLnBrk="1" hangingPunct="1">
              <a:lnSpc>
                <a:spcPct val="120000"/>
              </a:lnSpc>
            </a:pPr>
            <a:r>
              <a:rPr lang="es-ES_tradnl" sz="2000">
                <a:latin typeface="Verdana" pitchFamily="34" charset="0"/>
              </a:rPr>
              <a:t>4. La casa estaba en las afueras de la ciudad</a:t>
            </a:r>
          </a:p>
          <a:p>
            <a:pPr eaLnBrk="1" hangingPunct="1">
              <a:lnSpc>
                <a:spcPct val="120000"/>
              </a:lnSpc>
            </a:pPr>
            <a:r>
              <a:rPr lang="es-ES_tradnl" sz="2000">
                <a:latin typeface="Verdana" pitchFamily="34" charset="0"/>
              </a:rPr>
              <a:t>4. </a:t>
            </a:r>
          </a:p>
        </p:txBody>
      </p:sp>
      <p:graphicFrame>
        <p:nvGraphicFramePr>
          <p:cNvPr id="32793" name="Group 25"/>
          <p:cNvGraphicFramePr>
            <a:graphicFrameLocks noGrp="1"/>
          </p:cNvGraphicFramePr>
          <p:nvPr/>
        </p:nvGraphicFramePr>
        <p:xfrm>
          <a:off x="179388" y="4292600"/>
          <a:ext cx="8785225" cy="2103439"/>
        </p:xfrm>
        <a:graphic>
          <a:graphicData uri="http://schemas.openxmlformats.org/drawingml/2006/table">
            <a:tbl>
              <a:tblPr/>
              <a:tblGrid>
                <a:gridCol w="1368425"/>
                <a:gridCol w="7416800"/>
              </a:tblGrid>
              <a:tr h="525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Arial" pitchFamily="34" charset="0"/>
                        </a:rPr>
                        <a:t>estaba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7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Arial" pitchFamily="34" charset="0"/>
                        </a:rPr>
                        <a:t>había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Arial" pitchFamily="34" charset="0"/>
                        </a:rPr>
                        <a:t>era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5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sz="2800" b="1" i="0" u="none" strike="noStrike" cap="none" normalizeH="0" baseline="0" smtClean="0">
                          <a:ln>
                            <a:noFill/>
                          </a:ln>
                          <a:solidFill>
                            <a:schemeClr val="tx1"/>
                          </a:solidFill>
                          <a:effectLst/>
                          <a:latin typeface="Arial" pitchFamily="34" charset="0"/>
                        </a:rPr>
                        <a:t>hacía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788" name="Text Box 20"/>
          <p:cNvSpPr txBox="1">
            <a:spLocks noChangeArrowheads="1"/>
          </p:cNvSpPr>
          <p:nvPr/>
        </p:nvSpPr>
        <p:spPr bwMode="auto">
          <a:xfrm>
            <a:off x="71438" y="125413"/>
            <a:ext cx="8964612" cy="457200"/>
          </a:xfrm>
          <a:prstGeom prst="rect">
            <a:avLst/>
          </a:prstGeom>
          <a:solidFill>
            <a:schemeClr val="tx1">
              <a:lumMod val="75000"/>
              <a:lumOff val="25000"/>
            </a:schemeClr>
          </a:solidFill>
          <a:ln>
            <a:noFill/>
          </a:ln>
          <a:effectLst/>
        </p:spPr>
        <p:txBody>
          <a:bodyPr>
            <a:spAutoFit/>
          </a:bodyPr>
          <a:lstStyle/>
          <a:p>
            <a:pPr algn="ctr">
              <a:defRPr/>
            </a:pPr>
            <a:r>
              <a:rPr lang="en-US" sz="2400">
                <a:solidFill>
                  <a:schemeClr val="bg1"/>
                </a:solidFill>
                <a:latin typeface="Showcard Gothic" pitchFamily="82" charset="0"/>
              </a:rPr>
              <a:t>USOS IMPORTANTÍSIMOS</a:t>
            </a:r>
          </a:p>
        </p:txBody>
      </p:sp>
      <p:sp>
        <p:nvSpPr>
          <p:cNvPr id="32789" name="Text Box 21"/>
          <p:cNvSpPr txBox="1">
            <a:spLocks noChangeArrowheads="1"/>
          </p:cNvSpPr>
          <p:nvPr/>
        </p:nvSpPr>
        <p:spPr bwMode="auto">
          <a:xfrm>
            <a:off x="900113" y="1341438"/>
            <a:ext cx="4773612" cy="39687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latin typeface="Rockwell" pitchFamily="18" charset="0"/>
              </a:rPr>
              <a:t>1. The house was big and mysterious</a:t>
            </a:r>
          </a:p>
        </p:txBody>
      </p:sp>
      <p:sp>
        <p:nvSpPr>
          <p:cNvPr id="32790" name="Text Box 22"/>
          <p:cNvSpPr txBox="1">
            <a:spLocks noChangeArrowheads="1"/>
          </p:cNvSpPr>
          <p:nvPr/>
        </p:nvSpPr>
        <p:spPr bwMode="auto">
          <a:xfrm>
            <a:off x="900113" y="2095500"/>
            <a:ext cx="5146675" cy="400050"/>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latin typeface="Rockwell" pitchFamily="18" charset="0"/>
              </a:rPr>
              <a:t>2. In the house there were lots of people</a:t>
            </a:r>
          </a:p>
        </p:txBody>
      </p:sp>
      <p:sp>
        <p:nvSpPr>
          <p:cNvPr id="32791" name="Text Box 23"/>
          <p:cNvSpPr txBox="1">
            <a:spLocks noChangeArrowheads="1"/>
          </p:cNvSpPr>
          <p:nvPr/>
        </p:nvSpPr>
        <p:spPr bwMode="auto">
          <a:xfrm>
            <a:off x="950913" y="2781300"/>
            <a:ext cx="5313362" cy="39687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latin typeface="Rockwell" pitchFamily="18" charset="0"/>
              </a:rPr>
              <a:t>3. Every door in the house was very noisy</a:t>
            </a:r>
          </a:p>
        </p:txBody>
      </p:sp>
      <p:sp>
        <p:nvSpPr>
          <p:cNvPr id="32792" name="Text Box 24"/>
          <p:cNvSpPr txBox="1">
            <a:spLocks noChangeArrowheads="1"/>
          </p:cNvSpPr>
          <p:nvPr/>
        </p:nvSpPr>
        <p:spPr bwMode="auto">
          <a:xfrm>
            <a:off x="950913" y="3500438"/>
            <a:ext cx="5591175" cy="39687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latin typeface="Rockwell" pitchFamily="18" charset="0"/>
              </a:rPr>
              <a:t>4. The house was on the outskirts of the city</a:t>
            </a:r>
          </a:p>
        </p:txBody>
      </p:sp>
      <p:sp>
        <p:nvSpPr>
          <p:cNvPr id="32794" name="Text Box 26"/>
          <p:cNvSpPr txBox="1">
            <a:spLocks noChangeArrowheads="1"/>
          </p:cNvSpPr>
          <p:nvPr/>
        </p:nvSpPr>
        <p:spPr bwMode="auto">
          <a:xfrm>
            <a:off x="1763713" y="4340225"/>
            <a:ext cx="64738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t>(estar) To describe location and certain expressions</a:t>
            </a:r>
          </a:p>
        </p:txBody>
      </p:sp>
      <p:sp>
        <p:nvSpPr>
          <p:cNvPr id="32795" name="Text Box 27"/>
          <p:cNvSpPr txBox="1">
            <a:spLocks noChangeArrowheads="1"/>
          </p:cNvSpPr>
          <p:nvPr/>
        </p:nvSpPr>
        <p:spPr bwMode="auto">
          <a:xfrm>
            <a:off x="1770063" y="4903788"/>
            <a:ext cx="397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t>(haber) There was / There were </a:t>
            </a:r>
          </a:p>
        </p:txBody>
      </p:sp>
      <p:sp>
        <p:nvSpPr>
          <p:cNvPr id="32796" name="Text Box 28"/>
          <p:cNvSpPr txBox="1">
            <a:spLocks noChangeArrowheads="1"/>
          </p:cNvSpPr>
          <p:nvPr/>
        </p:nvSpPr>
        <p:spPr bwMode="auto">
          <a:xfrm>
            <a:off x="1763713" y="5408613"/>
            <a:ext cx="61023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t>(ser) To describe using adjectives. E.g. It was big</a:t>
            </a:r>
          </a:p>
        </p:txBody>
      </p:sp>
      <p:sp>
        <p:nvSpPr>
          <p:cNvPr id="32797" name="Text Box 29"/>
          <p:cNvSpPr txBox="1">
            <a:spLocks noChangeArrowheads="1"/>
          </p:cNvSpPr>
          <p:nvPr/>
        </p:nvSpPr>
        <p:spPr bwMode="auto">
          <a:xfrm>
            <a:off x="1763713" y="5911850"/>
            <a:ext cx="40052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000" b="1"/>
              <a:t>(hacer) To describe the weather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2789"/>
                                        </p:tgtEl>
                                        <p:attrNameLst>
                                          <p:attrName>style.visibility</p:attrName>
                                        </p:attrNameLst>
                                      </p:cBhvr>
                                      <p:to>
                                        <p:strVal val="visible"/>
                                      </p:to>
                                    </p:set>
                                    <p:anim calcmode="lin" valueType="num">
                                      <p:cBhvr>
                                        <p:cTn id="7" dur="500" fill="hold"/>
                                        <p:tgtEl>
                                          <p:spTgt spid="32789"/>
                                        </p:tgtEl>
                                        <p:attrNameLst>
                                          <p:attrName>ppt_w</p:attrName>
                                        </p:attrNameLst>
                                      </p:cBhvr>
                                      <p:tavLst>
                                        <p:tav tm="0">
                                          <p:val>
                                            <p:fltVal val="0"/>
                                          </p:val>
                                        </p:tav>
                                        <p:tav tm="100000">
                                          <p:val>
                                            <p:strVal val="#ppt_w"/>
                                          </p:val>
                                        </p:tav>
                                      </p:tavLst>
                                    </p:anim>
                                    <p:anim calcmode="lin" valueType="num">
                                      <p:cBhvr>
                                        <p:cTn id="8" dur="500" fill="hold"/>
                                        <p:tgtEl>
                                          <p:spTgt spid="32789"/>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2790"/>
                                        </p:tgtEl>
                                        <p:attrNameLst>
                                          <p:attrName>style.visibility</p:attrName>
                                        </p:attrNameLst>
                                      </p:cBhvr>
                                      <p:to>
                                        <p:strVal val="visible"/>
                                      </p:to>
                                    </p:set>
                                    <p:anim calcmode="lin" valueType="num">
                                      <p:cBhvr>
                                        <p:cTn id="13" dur="500" fill="hold"/>
                                        <p:tgtEl>
                                          <p:spTgt spid="32790"/>
                                        </p:tgtEl>
                                        <p:attrNameLst>
                                          <p:attrName>ppt_w</p:attrName>
                                        </p:attrNameLst>
                                      </p:cBhvr>
                                      <p:tavLst>
                                        <p:tav tm="0">
                                          <p:val>
                                            <p:fltVal val="0"/>
                                          </p:val>
                                        </p:tav>
                                        <p:tav tm="100000">
                                          <p:val>
                                            <p:strVal val="#ppt_w"/>
                                          </p:val>
                                        </p:tav>
                                      </p:tavLst>
                                    </p:anim>
                                    <p:anim calcmode="lin" valueType="num">
                                      <p:cBhvr>
                                        <p:cTn id="14" dur="500" fill="hold"/>
                                        <p:tgtEl>
                                          <p:spTgt spid="32790"/>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2791"/>
                                        </p:tgtEl>
                                        <p:attrNameLst>
                                          <p:attrName>style.visibility</p:attrName>
                                        </p:attrNameLst>
                                      </p:cBhvr>
                                      <p:to>
                                        <p:strVal val="visible"/>
                                      </p:to>
                                    </p:set>
                                    <p:anim calcmode="lin" valueType="num">
                                      <p:cBhvr>
                                        <p:cTn id="19" dur="500" fill="hold"/>
                                        <p:tgtEl>
                                          <p:spTgt spid="32791"/>
                                        </p:tgtEl>
                                        <p:attrNameLst>
                                          <p:attrName>ppt_w</p:attrName>
                                        </p:attrNameLst>
                                      </p:cBhvr>
                                      <p:tavLst>
                                        <p:tav tm="0">
                                          <p:val>
                                            <p:fltVal val="0"/>
                                          </p:val>
                                        </p:tav>
                                        <p:tav tm="100000">
                                          <p:val>
                                            <p:strVal val="#ppt_w"/>
                                          </p:val>
                                        </p:tav>
                                      </p:tavLst>
                                    </p:anim>
                                    <p:anim calcmode="lin" valueType="num">
                                      <p:cBhvr>
                                        <p:cTn id="20" dur="500" fill="hold"/>
                                        <p:tgtEl>
                                          <p:spTgt spid="32791"/>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2792"/>
                                        </p:tgtEl>
                                        <p:attrNameLst>
                                          <p:attrName>style.visibility</p:attrName>
                                        </p:attrNameLst>
                                      </p:cBhvr>
                                      <p:to>
                                        <p:strVal val="visible"/>
                                      </p:to>
                                    </p:set>
                                    <p:anim calcmode="lin" valueType="num">
                                      <p:cBhvr>
                                        <p:cTn id="25" dur="500" fill="hold"/>
                                        <p:tgtEl>
                                          <p:spTgt spid="32792"/>
                                        </p:tgtEl>
                                        <p:attrNameLst>
                                          <p:attrName>ppt_w</p:attrName>
                                        </p:attrNameLst>
                                      </p:cBhvr>
                                      <p:tavLst>
                                        <p:tav tm="0">
                                          <p:val>
                                            <p:fltVal val="0"/>
                                          </p:val>
                                        </p:tav>
                                        <p:tav tm="100000">
                                          <p:val>
                                            <p:strVal val="#ppt_w"/>
                                          </p:val>
                                        </p:tav>
                                      </p:tavLst>
                                    </p:anim>
                                    <p:anim calcmode="lin" valueType="num">
                                      <p:cBhvr>
                                        <p:cTn id="26" dur="500" fill="hold"/>
                                        <p:tgtEl>
                                          <p:spTgt spid="32792"/>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2794"/>
                                        </p:tgtEl>
                                        <p:attrNameLst>
                                          <p:attrName>style.visibility</p:attrName>
                                        </p:attrNameLst>
                                      </p:cBhvr>
                                      <p:to>
                                        <p:strVal val="visible"/>
                                      </p:to>
                                    </p:set>
                                    <p:anim calcmode="lin" valueType="num">
                                      <p:cBhvr>
                                        <p:cTn id="31" dur="500" fill="hold"/>
                                        <p:tgtEl>
                                          <p:spTgt spid="32794"/>
                                        </p:tgtEl>
                                        <p:attrNameLst>
                                          <p:attrName>ppt_w</p:attrName>
                                        </p:attrNameLst>
                                      </p:cBhvr>
                                      <p:tavLst>
                                        <p:tav tm="0">
                                          <p:val>
                                            <p:fltVal val="0"/>
                                          </p:val>
                                        </p:tav>
                                        <p:tav tm="100000">
                                          <p:val>
                                            <p:strVal val="#ppt_w"/>
                                          </p:val>
                                        </p:tav>
                                      </p:tavLst>
                                    </p:anim>
                                    <p:anim calcmode="lin" valueType="num">
                                      <p:cBhvr>
                                        <p:cTn id="32" dur="500" fill="hold"/>
                                        <p:tgtEl>
                                          <p:spTgt spid="32794"/>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2795"/>
                                        </p:tgtEl>
                                        <p:attrNameLst>
                                          <p:attrName>style.visibility</p:attrName>
                                        </p:attrNameLst>
                                      </p:cBhvr>
                                      <p:to>
                                        <p:strVal val="visible"/>
                                      </p:to>
                                    </p:set>
                                    <p:anim calcmode="lin" valueType="num">
                                      <p:cBhvr>
                                        <p:cTn id="37" dur="500" fill="hold"/>
                                        <p:tgtEl>
                                          <p:spTgt spid="32795"/>
                                        </p:tgtEl>
                                        <p:attrNameLst>
                                          <p:attrName>ppt_w</p:attrName>
                                        </p:attrNameLst>
                                      </p:cBhvr>
                                      <p:tavLst>
                                        <p:tav tm="0">
                                          <p:val>
                                            <p:fltVal val="0"/>
                                          </p:val>
                                        </p:tav>
                                        <p:tav tm="100000">
                                          <p:val>
                                            <p:strVal val="#ppt_w"/>
                                          </p:val>
                                        </p:tav>
                                      </p:tavLst>
                                    </p:anim>
                                    <p:anim calcmode="lin" valueType="num">
                                      <p:cBhvr>
                                        <p:cTn id="38" dur="500" fill="hold"/>
                                        <p:tgtEl>
                                          <p:spTgt spid="32795"/>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2796"/>
                                        </p:tgtEl>
                                        <p:attrNameLst>
                                          <p:attrName>style.visibility</p:attrName>
                                        </p:attrNameLst>
                                      </p:cBhvr>
                                      <p:to>
                                        <p:strVal val="visible"/>
                                      </p:to>
                                    </p:set>
                                    <p:anim calcmode="lin" valueType="num">
                                      <p:cBhvr>
                                        <p:cTn id="43" dur="500" fill="hold"/>
                                        <p:tgtEl>
                                          <p:spTgt spid="32796"/>
                                        </p:tgtEl>
                                        <p:attrNameLst>
                                          <p:attrName>ppt_w</p:attrName>
                                        </p:attrNameLst>
                                      </p:cBhvr>
                                      <p:tavLst>
                                        <p:tav tm="0">
                                          <p:val>
                                            <p:fltVal val="0"/>
                                          </p:val>
                                        </p:tav>
                                        <p:tav tm="100000">
                                          <p:val>
                                            <p:strVal val="#ppt_w"/>
                                          </p:val>
                                        </p:tav>
                                      </p:tavLst>
                                    </p:anim>
                                    <p:anim calcmode="lin" valueType="num">
                                      <p:cBhvr>
                                        <p:cTn id="44" dur="500" fill="hold"/>
                                        <p:tgtEl>
                                          <p:spTgt spid="32796"/>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2797"/>
                                        </p:tgtEl>
                                        <p:attrNameLst>
                                          <p:attrName>style.visibility</p:attrName>
                                        </p:attrNameLst>
                                      </p:cBhvr>
                                      <p:to>
                                        <p:strVal val="visible"/>
                                      </p:to>
                                    </p:set>
                                    <p:anim calcmode="lin" valueType="num">
                                      <p:cBhvr>
                                        <p:cTn id="49" dur="500" fill="hold"/>
                                        <p:tgtEl>
                                          <p:spTgt spid="32797"/>
                                        </p:tgtEl>
                                        <p:attrNameLst>
                                          <p:attrName>ppt_w</p:attrName>
                                        </p:attrNameLst>
                                      </p:cBhvr>
                                      <p:tavLst>
                                        <p:tav tm="0">
                                          <p:val>
                                            <p:fltVal val="0"/>
                                          </p:val>
                                        </p:tav>
                                        <p:tav tm="100000">
                                          <p:val>
                                            <p:strVal val="#ppt_w"/>
                                          </p:val>
                                        </p:tav>
                                      </p:tavLst>
                                    </p:anim>
                                    <p:anim calcmode="lin" valueType="num">
                                      <p:cBhvr>
                                        <p:cTn id="50" dur="500" fill="hold"/>
                                        <p:tgtEl>
                                          <p:spTgt spid="3279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9" grpId="0" animBg="1"/>
      <p:bldP spid="32790" grpId="0" animBg="1"/>
      <p:bldP spid="32791" grpId="0" animBg="1"/>
      <p:bldP spid="32792" grpId="0" animBg="1"/>
      <p:bldP spid="32794" grpId="0"/>
      <p:bldP spid="32795" grpId="0"/>
      <p:bldP spid="32796" grpId="0"/>
      <p:bldP spid="3279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descr="2095953918_0108532c0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620713"/>
            <a:ext cx="3897312" cy="58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6"/>
          <p:cNvSpPr txBox="1">
            <a:spLocks noChangeArrowheads="1"/>
          </p:cNvSpPr>
          <p:nvPr/>
        </p:nvSpPr>
        <p:spPr bwMode="auto">
          <a:xfrm>
            <a:off x="4984750" y="1479550"/>
            <a:ext cx="372586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En el centro comercial…</a:t>
            </a:r>
          </a:p>
        </p:txBody>
      </p:sp>
      <p:sp>
        <p:nvSpPr>
          <p:cNvPr id="4100" name="Text Box 7"/>
          <p:cNvSpPr txBox="1">
            <a:spLocks noChangeArrowheads="1"/>
          </p:cNvSpPr>
          <p:nvPr/>
        </p:nvSpPr>
        <p:spPr bwMode="auto">
          <a:xfrm>
            <a:off x="5775325" y="2487613"/>
            <a:ext cx="13700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s-ES_tradnl" sz="2800" b="1"/>
              <a:t>a. había</a:t>
            </a:r>
          </a:p>
        </p:txBody>
      </p:sp>
      <p:sp>
        <p:nvSpPr>
          <p:cNvPr id="20488" name="Text Box 8"/>
          <p:cNvSpPr txBox="1">
            <a:spLocks noChangeArrowheads="1"/>
          </p:cNvSpPr>
          <p:nvPr/>
        </p:nvSpPr>
        <p:spPr bwMode="auto">
          <a:xfrm>
            <a:off x="5775325" y="3063875"/>
            <a:ext cx="13414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b. hac</a:t>
            </a:r>
            <a:r>
              <a:rPr lang="en-US" sz="2800" b="1">
                <a:cs typeface="Arial" pitchFamily="34" charset="0"/>
              </a:rPr>
              <a:t>ía</a:t>
            </a:r>
          </a:p>
        </p:txBody>
      </p:sp>
      <p:sp>
        <p:nvSpPr>
          <p:cNvPr id="20489" name="Text Box 9"/>
          <p:cNvSpPr txBox="1">
            <a:spLocks noChangeArrowheads="1"/>
          </p:cNvSpPr>
          <p:nvPr/>
        </p:nvSpPr>
        <p:spPr bwMode="auto">
          <a:xfrm>
            <a:off x="5795963" y="3640138"/>
            <a:ext cx="15033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c. estaba</a:t>
            </a:r>
          </a:p>
        </p:txBody>
      </p:sp>
      <p:sp>
        <p:nvSpPr>
          <p:cNvPr id="4103" name="Text Box 10"/>
          <p:cNvSpPr txBox="1">
            <a:spLocks noChangeArrowheads="1"/>
          </p:cNvSpPr>
          <p:nvPr/>
        </p:nvSpPr>
        <p:spPr bwMode="auto">
          <a:xfrm>
            <a:off x="5272088" y="4575175"/>
            <a:ext cx="2541587"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 mucha gente.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20488"/>
                                        </p:tgtEl>
                                      </p:cBhvr>
                                    </p:animEffect>
                                    <p:set>
                                      <p:cBhvr>
                                        <p:cTn id="7" dur="1" fill="hold">
                                          <p:stCondLst>
                                            <p:cond delay="499"/>
                                          </p:stCondLst>
                                        </p:cTn>
                                        <p:tgtEl>
                                          <p:spTgt spid="20488"/>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20489"/>
                                        </p:tgtEl>
                                      </p:cBhvr>
                                    </p:animEffect>
                                    <p:set>
                                      <p:cBhvr>
                                        <p:cTn id="10" dur="1" fill="hold">
                                          <p:stCondLst>
                                            <p:cond delay="499"/>
                                          </p:stCondLst>
                                        </p:cTn>
                                        <p:tgtEl>
                                          <p:spTgt spid="2048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8" grpId="0"/>
      <p:bldP spid="204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1228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71438"/>
            <a:ext cx="7416800" cy="49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 Box 6"/>
          <p:cNvSpPr txBox="1">
            <a:spLocks noChangeArrowheads="1"/>
          </p:cNvSpPr>
          <p:nvPr/>
        </p:nvSpPr>
        <p:spPr bwMode="auto">
          <a:xfrm>
            <a:off x="395288" y="5661025"/>
            <a:ext cx="427672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En la Plaza Roja de Mosc</a:t>
            </a:r>
            <a:r>
              <a:rPr lang="en-US" sz="2800" b="1">
                <a:cs typeface="Arial" pitchFamily="34" charset="0"/>
              </a:rPr>
              <a:t>ú</a:t>
            </a:r>
            <a:r>
              <a:rPr lang="en-GB" sz="2800" b="1"/>
              <a:t>…</a:t>
            </a:r>
          </a:p>
        </p:txBody>
      </p:sp>
      <p:sp>
        <p:nvSpPr>
          <p:cNvPr id="21511" name="Text Box 7"/>
          <p:cNvSpPr txBox="1">
            <a:spLocks noChangeArrowheads="1"/>
          </p:cNvSpPr>
          <p:nvPr/>
        </p:nvSpPr>
        <p:spPr bwMode="auto">
          <a:xfrm>
            <a:off x="4576763" y="5048250"/>
            <a:ext cx="137001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s-ES_tradnl" sz="2800" b="1"/>
              <a:t>a. había</a:t>
            </a:r>
          </a:p>
        </p:txBody>
      </p:sp>
      <p:sp>
        <p:nvSpPr>
          <p:cNvPr id="5125" name="Text Box 8"/>
          <p:cNvSpPr txBox="1">
            <a:spLocks noChangeArrowheads="1"/>
          </p:cNvSpPr>
          <p:nvPr/>
        </p:nvSpPr>
        <p:spPr bwMode="auto">
          <a:xfrm>
            <a:off x="4576763" y="5624513"/>
            <a:ext cx="1341437"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b. hac</a:t>
            </a:r>
            <a:r>
              <a:rPr lang="en-US" sz="2800" b="1">
                <a:cs typeface="Arial" pitchFamily="34" charset="0"/>
              </a:rPr>
              <a:t>ía</a:t>
            </a:r>
          </a:p>
        </p:txBody>
      </p:sp>
      <p:sp>
        <p:nvSpPr>
          <p:cNvPr id="21513" name="Text Box 9"/>
          <p:cNvSpPr txBox="1">
            <a:spLocks noChangeArrowheads="1"/>
          </p:cNvSpPr>
          <p:nvPr/>
        </p:nvSpPr>
        <p:spPr bwMode="auto">
          <a:xfrm>
            <a:off x="4597400" y="6200775"/>
            <a:ext cx="150336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c. estaba</a:t>
            </a:r>
          </a:p>
        </p:txBody>
      </p:sp>
      <p:sp>
        <p:nvSpPr>
          <p:cNvPr id="5127" name="Text Box 10"/>
          <p:cNvSpPr txBox="1">
            <a:spLocks noChangeArrowheads="1"/>
          </p:cNvSpPr>
          <p:nvPr/>
        </p:nvSpPr>
        <p:spPr bwMode="auto">
          <a:xfrm>
            <a:off x="6497638" y="5624513"/>
            <a:ext cx="214471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dirty="0"/>
              <a:t>… mucho </a:t>
            </a:r>
            <a:r>
              <a:rPr lang="en-GB" sz="2800" b="1" dirty="0" err="1" smtClean="0"/>
              <a:t>frío</a:t>
            </a:r>
            <a:endParaRPr lang="en-GB" sz="28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1511"/>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215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p:bldP spid="215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latoqi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196975"/>
            <a:ext cx="3889375"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6"/>
          <p:cNvSpPr txBox="1">
            <a:spLocks noChangeArrowheads="1"/>
          </p:cNvSpPr>
          <p:nvPr/>
        </p:nvSpPr>
        <p:spPr bwMode="auto">
          <a:xfrm>
            <a:off x="4984750" y="1479550"/>
            <a:ext cx="15525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El plato…</a:t>
            </a:r>
          </a:p>
        </p:txBody>
      </p:sp>
      <p:sp>
        <p:nvSpPr>
          <p:cNvPr id="22535" name="Text Box 7"/>
          <p:cNvSpPr txBox="1">
            <a:spLocks noChangeArrowheads="1"/>
          </p:cNvSpPr>
          <p:nvPr/>
        </p:nvSpPr>
        <p:spPr bwMode="auto">
          <a:xfrm>
            <a:off x="5775325" y="2487613"/>
            <a:ext cx="1370013"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s-ES_tradnl" sz="2800" b="1"/>
              <a:t>a. había</a:t>
            </a:r>
          </a:p>
        </p:txBody>
      </p:sp>
      <p:sp>
        <p:nvSpPr>
          <p:cNvPr id="22536" name="Text Box 8"/>
          <p:cNvSpPr txBox="1">
            <a:spLocks noChangeArrowheads="1"/>
          </p:cNvSpPr>
          <p:nvPr/>
        </p:nvSpPr>
        <p:spPr bwMode="auto">
          <a:xfrm>
            <a:off x="5775325" y="3063875"/>
            <a:ext cx="10350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b. era</a:t>
            </a:r>
            <a:endParaRPr lang="en-US" sz="2800" b="1">
              <a:cs typeface="Arial" pitchFamily="34" charset="0"/>
            </a:endParaRPr>
          </a:p>
        </p:txBody>
      </p:sp>
      <p:sp>
        <p:nvSpPr>
          <p:cNvPr id="6150" name="Text Box 9"/>
          <p:cNvSpPr txBox="1">
            <a:spLocks noChangeArrowheads="1"/>
          </p:cNvSpPr>
          <p:nvPr/>
        </p:nvSpPr>
        <p:spPr bwMode="auto">
          <a:xfrm>
            <a:off x="5795963" y="3640138"/>
            <a:ext cx="1503362"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c. estaba</a:t>
            </a:r>
          </a:p>
        </p:txBody>
      </p:sp>
      <p:sp>
        <p:nvSpPr>
          <p:cNvPr id="6151" name="Text Box 10"/>
          <p:cNvSpPr txBox="1">
            <a:spLocks noChangeArrowheads="1"/>
          </p:cNvSpPr>
          <p:nvPr/>
        </p:nvSpPr>
        <p:spPr bwMode="auto">
          <a:xfrm>
            <a:off x="5272088" y="4575175"/>
            <a:ext cx="1247775"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2800" b="1"/>
              <a:t>… roto.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22535"/>
                                        </p:tgtEl>
                                      </p:cBhvr>
                                    </p:animEffect>
                                    <p:set>
                                      <p:cBhvr>
                                        <p:cTn id="7" dur="1" fill="hold">
                                          <p:stCondLst>
                                            <p:cond delay="499"/>
                                          </p:stCondLst>
                                        </p:cTn>
                                        <p:tgtEl>
                                          <p:spTgt spid="22535"/>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22536"/>
                                        </p:tgtEl>
                                      </p:cBhvr>
                                    </p:animEffect>
                                    <p:set>
                                      <p:cBhvr>
                                        <p:cTn id="10" dur="1" fill="hold">
                                          <p:stCondLst>
                                            <p:cond delay="499"/>
                                          </p:stCondLst>
                                        </p:cTn>
                                        <p:tgtEl>
                                          <p:spTgt spid="225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P spid="2253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airbus-a380-takeof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274638"/>
            <a:ext cx="6337300" cy="401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 Box 6"/>
          <p:cNvSpPr txBox="1">
            <a:spLocks noChangeArrowheads="1"/>
          </p:cNvSpPr>
          <p:nvPr/>
        </p:nvSpPr>
        <p:spPr bwMode="auto">
          <a:xfrm>
            <a:off x="2124075" y="5613400"/>
            <a:ext cx="18034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s-ES_tradnl" sz="3200" b="1"/>
              <a:t>El avión…</a:t>
            </a:r>
          </a:p>
        </p:txBody>
      </p:sp>
      <p:sp>
        <p:nvSpPr>
          <p:cNvPr id="7172" name="Text Box 7"/>
          <p:cNvSpPr txBox="1">
            <a:spLocks noChangeArrowheads="1"/>
          </p:cNvSpPr>
          <p:nvPr/>
        </p:nvSpPr>
        <p:spPr bwMode="auto">
          <a:xfrm>
            <a:off x="4576763" y="5048250"/>
            <a:ext cx="11334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s-ES_tradnl" sz="3200" b="1"/>
              <a:t>a. era</a:t>
            </a:r>
          </a:p>
        </p:txBody>
      </p:sp>
      <p:sp>
        <p:nvSpPr>
          <p:cNvPr id="23560" name="Text Box 8"/>
          <p:cNvSpPr txBox="1">
            <a:spLocks noChangeArrowheads="1"/>
          </p:cNvSpPr>
          <p:nvPr/>
        </p:nvSpPr>
        <p:spPr bwMode="auto">
          <a:xfrm>
            <a:off x="4576763" y="5624513"/>
            <a:ext cx="15017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b. hac</a:t>
            </a:r>
            <a:r>
              <a:rPr lang="en-US" sz="3200" b="1">
                <a:cs typeface="Arial" pitchFamily="34" charset="0"/>
              </a:rPr>
              <a:t>ía</a:t>
            </a:r>
          </a:p>
        </p:txBody>
      </p:sp>
      <p:sp>
        <p:nvSpPr>
          <p:cNvPr id="23561" name="Text Box 9"/>
          <p:cNvSpPr txBox="1">
            <a:spLocks noChangeArrowheads="1"/>
          </p:cNvSpPr>
          <p:nvPr/>
        </p:nvSpPr>
        <p:spPr bwMode="auto">
          <a:xfrm>
            <a:off x="4597400" y="6200775"/>
            <a:ext cx="168592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c. estaba</a:t>
            </a:r>
          </a:p>
        </p:txBody>
      </p:sp>
      <p:sp>
        <p:nvSpPr>
          <p:cNvPr id="7175" name="Text Box 10"/>
          <p:cNvSpPr txBox="1">
            <a:spLocks noChangeArrowheads="1"/>
          </p:cNvSpPr>
          <p:nvPr/>
        </p:nvSpPr>
        <p:spPr bwMode="auto">
          <a:xfrm>
            <a:off x="6497638" y="5624513"/>
            <a:ext cx="2011362"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 enorme.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xit" presetSubtype="10" fill="hold" grpId="0" nodeType="clickEffect">
                                  <p:stCondLst>
                                    <p:cond delay="0"/>
                                  </p:stCondLst>
                                  <p:childTnLst>
                                    <p:animEffect transition="out" filter="blinds(horizontal)">
                                      <p:cBhvr>
                                        <p:cTn id="6" dur="500"/>
                                        <p:tgtEl>
                                          <p:spTgt spid="23560"/>
                                        </p:tgtEl>
                                      </p:cBhvr>
                                    </p:animEffect>
                                    <p:set>
                                      <p:cBhvr>
                                        <p:cTn id="7" dur="1" fill="hold">
                                          <p:stCondLst>
                                            <p:cond delay="499"/>
                                          </p:stCondLst>
                                        </p:cTn>
                                        <p:tgtEl>
                                          <p:spTgt spid="23560"/>
                                        </p:tgtEl>
                                        <p:attrNameLst>
                                          <p:attrName>style.visibility</p:attrName>
                                        </p:attrNameLst>
                                      </p:cBhvr>
                                      <p:to>
                                        <p:strVal val="hidden"/>
                                      </p:to>
                                    </p:set>
                                  </p:childTnLst>
                                </p:cTn>
                              </p:par>
                              <p:par>
                                <p:cTn id="8" presetID="3" presetClass="exit" presetSubtype="10" fill="hold" grpId="0" nodeType="withEffect">
                                  <p:stCondLst>
                                    <p:cond delay="0"/>
                                  </p:stCondLst>
                                  <p:childTnLst>
                                    <p:animEffect transition="out" filter="blinds(horizontal)">
                                      <p:cBhvr>
                                        <p:cTn id="9" dur="500"/>
                                        <p:tgtEl>
                                          <p:spTgt spid="23561"/>
                                        </p:tgtEl>
                                      </p:cBhvr>
                                    </p:animEffect>
                                    <p:set>
                                      <p:cBhvr>
                                        <p:cTn id="10" dur="1" fill="hold">
                                          <p:stCondLst>
                                            <p:cond delay="499"/>
                                          </p:stCondLst>
                                        </p:cTn>
                                        <p:tgtEl>
                                          <p:spTgt spid="235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p:bldP spid="2356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storybook.jpg"/>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950" y="188913"/>
            <a:ext cx="1014413"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2"/>
          <p:cNvSpPr txBox="1">
            <a:spLocks noChangeArrowheads="1"/>
          </p:cNvSpPr>
          <p:nvPr/>
        </p:nvSpPr>
        <p:spPr bwMode="auto">
          <a:xfrm>
            <a:off x="1122363" y="252413"/>
            <a:ext cx="77708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eaLnBrk="1" hangingPunct="1"/>
            <a:r>
              <a:rPr lang="en-GB" sz="3200" b="1"/>
              <a:t>Vamos a narrar un cuento en español.</a:t>
            </a:r>
          </a:p>
        </p:txBody>
      </p:sp>
      <p:sp>
        <p:nvSpPr>
          <p:cNvPr id="6" name="Content Placeholder 4"/>
          <p:cNvSpPr>
            <a:spLocks noGrp="1"/>
          </p:cNvSpPr>
          <p:nvPr>
            <p:ph idx="1"/>
          </p:nvPr>
        </p:nvSpPr>
        <p:spPr>
          <a:xfrm>
            <a:off x="468313" y="1535113"/>
            <a:ext cx="8229600" cy="5329237"/>
          </a:xfrm>
        </p:spPr>
        <p:txBody>
          <a:bodyPr/>
          <a:lstStyle/>
          <a:p>
            <a:pPr eaLnBrk="1" hangingPunct="1"/>
            <a:r>
              <a:rPr lang="en-GB" dirty="0" err="1" smtClean="0"/>
              <a:t>Escribe</a:t>
            </a:r>
            <a:r>
              <a:rPr lang="en-GB" dirty="0" smtClean="0"/>
              <a:t> </a:t>
            </a:r>
            <a:r>
              <a:rPr lang="en-GB" dirty="0" err="1" smtClean="0"/>
              <a:t>una</a:t>
            </a:r>
            <a:r>
              <a:rPr lang="en-GB" dirty="0" smtClean="0"/>
              <a:t> </a:t>
            </a:r>
            <a:r>
              <a:rPr lang="en-GB" dirty="0" err="1" smtClean="0"/>
              <a:t>versión</a:t>
            </a:r>
            <a:r>
              <a:rPr lang="en-GB" dirty="0" smtClean="0"/>
              <a:t> </a:t>
            </a:r>
            <a:r>
              <a:rPr lang="en-GB" dirty="0" err="1" smtClean="0"/>
              <a:t>corta</a:t>
            </a:r>
            <a:r>
              <a:rPr lang="en-GB" dirty="0" smtClean="0"/>
              <a:t> en </a:t>
            </a:r>
            <a:r>
              <a:rPr lang="en-GB" dirty="0" err="1" smtClean="0"/>
              <a:t>inglés</a:t>
            </a:r>
            <a:endParaRPr lang="en-GB" dirty="0" smtClean="0"/>
          </a:p>
          <a:p>
            <a:pPr eaLnBrk="1" hangingPunct="1"/>
            <a:r>
              <a:rPr lang="en-GB" dirty="0" err="1" smtClean="0"/>
              <a:t>Piensa</a:t>
            </a:r>
            <a:r>
              <a:rPr lang="en-GB" dirty="0" smtClean="0"/>
              <a:t> en los </a:t>
            </a:r>
            <a:r>
              <a:rPr lang="en-GB" dirty="0" err="1" smtClean="0"/>
              <a:t>verbos</a:t>
            </a:r>
            <a:r>
              <a:rPr lang="en-GB" dirty="0" smtClean="0"/>
              <a:t> – </a:t>
            </a:r>
            <a:r>
              <a:rPr lang="en-GB" dirty="0" err="1" smtClean="0"/>
              <a:t>usa</a:t>
            </a:r>
            <a:r>
              <a:rPr lang="en-GB" dirty="0" smtClean="0"/>
              <a:t> el 80% de los </a:t>
            </a:r>
            <a:r>
              <a:rPr lang="en-GB" dirty="0" err="1" smtClean="0"/>
              <a:t>verbos</a:t>
            </a:r>
            <a:r>
              <a:rPr lang="en-GB" dirty="0" smtClean="0"/>
              <a:t> </a:t>
            </a:r>
            <a:r>
              <a:rPr lang="en-GB" dirty="0" err="1" smtClean="0"/>
              <a:t>ya</a:t>
            </a:r>
            <a:r>
              <a:rPr lang="en-GB" dirty="0" smtClean="0"/>
              <a:t> </a:t>
            </a:r>
            <a:r>
              <a:rPr lang="en-GB" dirty="0" err="1" smtClean="0"/>
              <a:t>conocidos</a:t>
            </a:r>
            <a:endParaRPr lang="en-GB" dirty="0" smtClean="0"/>
          </a:p>
          <a:p>
            <a:pPr eaLnBrk="1" hangingPunct="1"/>
            <a:r>
              <a:rPr lang="en-GB" dirty="0" err="1" smtClean="0"/>
              <a:t>Utiliza</a:t>
            </a:r>
            <a:r>
              <a:rPr lang="en-GB" dirty="0" smtClean="0"/>
              <a:t> </a:t>
            </a:r>
            <a:r>
              <a:rPr lang="en-GB" dirty="0" err="1" smtClean="0"/>
              <a:t>frases</a:t>
            </a:r>
            <a:r>
              <a:rPr lang="en-GB" dirty="0" smtClean="0"/>
              <a:t> </a:t>
            </a:r>
            <a:r>
              <a:rPr lang="en-GB" dirty="0" err="1" smtClean="0"/>
              <a:t>temporales</a:t>
            </a:r>
            <a:r>
              <a:rPr lang="en-GB" dirty="0" smtClean="0"/>
              <a:t> </a:t>
            </a:r>
            <a:r>
              <a:rPr lang="en-GB" dirty="0" err="1" smtClean="0"/>
              <a:t>para</a:t>
            </a:r>
            <a:r>
              <a:rPr lang="en-GB" dirty="0" smtClean="0"/>
              <a:t> </a:t>
            </a:r>
            <a:r>
              <a:rPr lang="en-GB" dirty="0" err="1" smtClean="0"/>
              <a:t>narrar</a:t>
            </a:r>
            <a:r>
              <a:rPr lang="en-GB" dirty="0" smtClean="0"/>
              <a:t> </a:t>
            </a:r>
            <a:r>
              <a:rPr lang="en-GB" dirty="0" err="1" smtClean="0"/>
              <a:t>bien</a:t>
            </a:r>
            <a:r>
              <a:rPr lang="en-GB" dirty="0" smtClean="0"/>
              <a:t> y </a:t>
            </a:r>
            <a:r>
              <a:rPr lang="en-GB" dirty="0" err="1" smtClean="0"/>
              <a:t>formar</a:t>
            </a:r>
            <a:r>
              <a:rPr lang="en-GB" dirty="0" smtClean="0"/>
              <a:t> enlaces</a:t>
            </a:r>
          </a:p>
          <a:p>
            <a:pPr eaLnBrk="1" hangingPunct="1"/>
            <a:r>
              <a:rPr lang="en-GB" dirty="0" err="1" smtClean="0"/>
              <a:t>Escribe</a:t>
            </a:r>
            <a:r>
              <a:rPr lang="en-GB" dirty="0" smtClean="0"/>
              <a:t> </a:t>
            </a:r>
            <a:r>
              <a:rPr lang="en-GB" dirty="0" err="1" smtClean="0"/>
              <a:t>tu</a:t>
            </a:r>
            <a:r>
              <a:rPr lang="en-GB" dirty="0" smtClean="0"/>
              <a:t> </a:t>
            </a:r>
            <a:r>
              <a:rPr lang="en-GB" dirty="0" err="1" smtClean="0"/>
              <a:t>versión</a:t>
            </a:r>
            <a:r>
              <a:rPr lang="en-GB" dirty="0" smtClean="0"/>
              <a:t> en </a:t>
            </a:r>
            <a:r>
              <a:rPr lang="en-GB" dirty="0" err="1" smtClean="0"/>
              <a:t>español</a:t>
            </a:r>
            <a:endParaRPr lang="en-GB" dirty="0" smtClean="0"/>
          </a:p>
          <a:p>
            <a:pPr eaLnBrk="1" hangingPunct="1"/>
            <a:r>
              <a:rPr lang="en-GB" dirty="0" err="1" smtClean="0"/>
              <a:t>Leela</a:t>
            </a:r>
            <a:r>
              <a:rPr lang="en-GB" dirty="0" smtClean="0"/>
              <a:t> en </a:t>
            </a:r>
            <a:r>
              <a:rPr lang="en-GB" dirty="0" err="1" smtClean="0"/>
              <a:t>voz</a:t>
            </a:r>
            <a:r>
              <a:rPr lang="en-GB" dirty="0" smtClean="0"/>
              <a:t> </a:t>
            </a:r>
            <a:r>
              <a:rPr lang="en-GB" dirty="0" err="1"/>
              <a:t>alta</a:t>
            </a:r>
            <a:r>
              <a:rPr lang="en-GB" dirty="0"/>
              <a:t>– </a:t>
            </a:r>
            <a:r>
              <a:rPr lang="en-GB" dirty="0" err="1" smtClean="0"/>
              <a:t>fíjate</a:t>
            </a:r>
            <a:r>
              <a:rPr lang="en-GB" dirty="0" smtClean="0"/>
              <a:t> en la </a:t>
            </a:r>
            <a:r>
              <a:rPr lang="en-GB" dirty="0" err="1" smtClean="0"/>
              <a:t>pronunciación</a:t>
            </a:r>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369</Words>
  <Application>Microsoft Office PowerPoint</Application>
  <PresentationFormat>On-screen Show (4:3)</PresentationFormat>
  <Paragraphs>58</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Cuentos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Cuentos</dc:title>
  <dc:creator> </dc:creator>
  <cp:lastModifiedBy> </cp:lastModifiedBy>
  <cp:revision>9</cp:revision>
  <dcterms:created xsi:type="dcterms:W3CDTF">2011-07-12T14:42:28Z</dcterms:created>
  <dcterms:modified xsi:type="dcterms:W3CDTF">2011-09-03T04:01:26Z</dcterms:modified>
</cp:coreProperties>
</file>