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66" r:id="rId4"/>
    <p:sldId id="259" r:id="rId5"/>
    <p:sldId id="261" r:id="rId6"/>
    <p:sldId id="262" r:id="rId7"/>
    <p:sldId id="263" r:id="rId8"/>
    <p:sldId id="265" r:id="rId9"/>
    <p:sldId id="260" r:id="rId10"/>
    <p:sldId id="264"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694" autoAdjust="0"/>
  </p:normalViewPr>
  <p:slideViewPr>
    <p:cSldViewPr>
      <p:cViewPr>
        <p:scale>
          <a:sx n="53" d="100"/>
          <a:sy n="53" d="100"/>
        </p:scale>
        <p:origin x="-996" y="-2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E52E7CA5-E43B-48C4-987B-F1846231EB1A}" type="datetimeFigureOut">
              <a:rPr lang="en-GB"/>
              <a:pPr/>
              <a:t>03/09/2011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4ABDE3C-9045-49CA-BB36-7A73C8FC237F}" type="slidenum">
              <a:rPr lang="en-GB"/>
              <a:pPr/>
              <a:t>‹#›</a:t>
            </a:fld>
            <a:endParaRPr lang="en-GB"/>
          </a:p>
        </p:txBody>
      </p:sp>
    </p:spTree>
    <p:extLst>
      <p:ext uri="{BB962C8B-B14F-4D97-AF65-F5344CB8AC3E}">
        <p14:creationId xmlns:p14="http://schemas.microsoft.com/office/powerpoint/2010/main" val="9268470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bbc.co.uk/learningzone/clips/frau-holle-spanish/5766.ht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t>Se puede o no se puede</a:t>
            </a:r>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8E63BCA0-2F53-4A69-8C82-6E0899B3A923}" type="slidenum">
              <a:rPr lang="en-GB"/>
              <a:pPr eaLnBrk="1" hangingPunct="1"/>
              <a:t>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This video clip is Frau Holle (Madre Nieve in Spanish Version) from BBC clips online.</a:t>
            </a:r>
            <a:br>
              <a:rPr lang="en-GB" smtClean="0"/>
            </a:br>
            <a:r>
              <a:rPr lang="en-GB" u="sng" smtClean="0">
                <a:hlinkClick r:id="rId3"/>
              </a:rPr>
              <a:t>http://www.bbc.co.uk/learningzone/clips/frau-holle-spanish/5766.html</a:t>
            </a:r>
            <a:r>
              <a:rPr lang="en-GB" smtClean="0"/>
              <a:t> </a:t>
            </a:r>
          </a:p>
          <a:p>
            <a:pPr eaLnBrk="1" hangingPunct="1"/>
            <a:endParaRPr lang="en-GB"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71FC0BF9-BC90-4097-81C2-0A25FE776B9D}" type="slidenum">
              <a:rPr lang="en-GB"/>
              <a:pPr eaLnBrk="1" hangingPunct="1"/>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C0CC1E6E-D37C-45E5-9912-B64DC30CA801}" type="slidenum">
              <a:rPr lang="en-GB"/>
              <a:pPr eaLnBrk="1" hangingPunct="1"/>
              <a:t>5</a:t>
            </a:fld>
            <a:endParaRPr lang="en-GB"/>
          </a:p>
        </p:txBody>
      </p:sp>
      <p:sp>
        <p:nvSpPr>
          <p:cNvPr id="153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dirty="0" smtClean="0"/>
              <a:t>Student fill in the sheet.  Then they ask each other the questions (or could do whole class Q&amp;A)  See which words they have managed to hear.  (They may need to watch the story again to do this part)  Below is a list of words they may have picked up.</a:t>
            </a:r>
          </a:p>
          <a:p>
            <a:pPr eaLnBrk="1" hangingPunct="1">
              <a:spcBef>
                <a:spcPct val="0"/>
              </a:spcBef>
            </a:pPr>
            <a:r>
              <a:rPr lang="en-US" dirty="0" smtClean="0"/>
              <a:t>Words that they might understand for section 6:</a:t>
            </a:r>
            <a:br>
              <a:rPr lang="en-US" dirty="0" smtClean="0"/>
            </a:br>
            <a:r>
              <a:rPr lang="en-US" dirty="0" err="1" smtClean="0"/>
              <a:t>cretina</a:t>
            </a:r>
            <a:r>
              <a:rPr lang="en-US" dirty="0" smtClean="0"/>
              <a:t>, perfecto, </a:t>
            </a:r>
            <a:r>
              <a:rPr lang="en-US" dirty="0" err="1" smtClean="0"/>
              <a:t>zapatos</a:t>
            </a:r>
            <a:r>
              <a:rPr lang="en-US" dirty="0" smtClean="0"/>
              <a:t>, </a:t>
            </a:r>
            <a:r>
              <a:rPr lang="en-US" dirty="0" err="1" smtClean="0"/>
              <a:t>desayuno</a:t>
            </a:r>
            <a:r>
              <a:rPr lang="en-US" dirty="0" smtClean="0"/>
              <a:t>, </a:t>
            </a:r>
            <a:r>
              <a:rPr lang="en-US" dirty="0" err="1" smtClean="0"/>
              <a:t>niña</a:t>
            </a:r>
            <a:r>
              <a:rPr lang="en-US" dirty="0" smtClean="0"/>
              <a:t>, </a:t>
            </a:r>
            <a:r>
              <a:rPr lang="en-US" dirty="0" err="1" smtClean="0"/>
              <a:t>bonita</a:t>
            </a:r>
            <a:r>
              <a:rPr lang="en-US" dirty="0" smtClean="0"/>
              <a:t>, </a:t>
            </a:r>
            <a:r>
              <a:rPr lang="en-US" dirty="0" err="1" smtClean="0"/>
              <a:t>madrastra</a:t>
            </a:r>
            <a:r>
              <a:rPr lang="en-US" dirty="0" smtClean="0"/>
              <a:t>, </a:t>
            </a:r>
            <a:r>
              <a:rPr lang="en-US" dirty="0" err="1" smtClean="0"/>
              <a:t>hermanastra</a:t>
            </a:r>
            <a:r>
              <a:rPr lang="en-US" dirty="0" smtClean="0"/>
              <a:t>, </a:t>
            </a:r>
            <a:r>
              <a:rPr lang="en-US" dirty="0" err="1" smtClean="0"/>
              <a:t>perdona</a:t>
            </a:r>
            <a:r>
              <a:rPr lang="en-US" dirty="0" smtClean="0"/>
              <a:t>, </a:t>
            </a:r>
            <a:r>
              <a:rPr lang="en-US" dirty="0" err="1" smtClean="0"/>
              <a:t>mamá</a:t>
            </a:r>
            <a:r>
              <a:rPr lang="en-US" dirty="0" smtClean="0"/>
              <a:t>, los </a:t>
            </a:r>
            <a:r>
              <a:rPr lang="en-US" dirty="0" err="1" smtClean="0"/>
              <a:t>dedos</a:t>
            </a:r>
            <a:r>
              <a:rPr lang="en-US" dirty="0" smtClean="0"/>
              <a:t>, </a:t>
            </a:r>
            <a:r>
              <a:rPr lang="en-US" dirty="0" err="1" smtClean="0"/>
              <a:t>ahora</a:t>
            </a:r>
            <a:r>
              <a:rPr lang="en-US" dirty="0" smtClean="0"/>
              <a:t> </a:t>
            </a:r>
            <a:r>
              <a:rPr lang="en-US" dirty="0" err="1" smtClean="0"/>
              <a:t>mismo</a:t>
            </a:r>
            <a:r>
              <a:rPr lang="en-US" dirty="0" smtClean="0"/>
              <a:t>, </a:t>
            </a:r>
            <a:r>
              <a:rPr lang="en-US" dirty="0" err="1" smtClean="0"/>
              <a:t>adiós</a:t>
            </a:r>
            <a:r>
              <a:rPr lang="en-US" dirty="0" smtClean="0"/>
              <a:t>, , </a:t>
            </a:r>
            <a:r>
              <a:rPr lang="en-US" dirty="0" err="1" smtClean="0"/>
              <a:t>hola</a:t>
            </a:r>
            <a:r>
              <a:rPr lang="en-US" dirty="0" smtClean="0"/>
              <a:t>, me </a:t>
            </a:r>
            <a:r>
              <a:rPr lang="en-US" dirty="0" err="1" smtClean="0"/>
              <a:t>llamo</a:t>
            </a:r>
            <a:r>
              <a:rPr lang="en-US" dirty="0" smtClean="0"/>
              <a:t> Clara, </a:t>
            </a:r>
            <a:r>
              <a:rPr lang="en-US" dirty="0" err="1" smtClean="0"/>
              <a:t>Yo</a:t>
            </a:r>
            <a:r>
              <a:rPr lang="en-US" dirty="0" smtClean="0"/>
              <a:t> soy </a:t>
            </a:r>
            <a:r>
              <a:rPr lang="en-US" dirty="0" err="1" smtClean="0"/>
              <a:t>madre</a:t>
            </a:r>
            <a:r>
              <a:rPr lang="en-US" dirty="0" smtClean="0"/>
              <a:t> </a:t>
            </a:r>
            <a:r>
              <a:rPr lang="en-US" dirty="0" err="1" smtClean="0"/>
              <a:t>nieve</a:t>
            </a:r>
            <a:r>
              <a:rPr lang="en-US" dirty="0" smtClean="0"/>
              <a:t>, </a:t>
            </a:r>
            <a:r>
              <a:rPr lang="en-US" dirty="0" err="1" smtClean="0"/>
              <a:t>Sí</a:t>
            </a:r>
            <a:r>
              <a:rPr lang="en-US" dirty="0" smtClean="0"/>
              <a:t>, </a:t>
            </a:r>
            <a:r>
              <a:rPr lang="en-US" dirty="0" err="1" smtClean="0"/>
              <a:t>triste</a:t>
            </a:r>
            <a:r>
              <a:rPr lang="en-US" dirty="0" smtClean="0"/>
              <a:t>, </a:t>
            </a:r>
            <a:r>
              <a:rPr lang="en-US" dirty="0" err="1" smtClean="0"/>
              <a:t>ahora</a:t>
            </a:r>
            <a:r>
              <a:rPr lang="en-US" dirty="0" smtClean="0"/>
              <a:t>, </a:t>
            </a:r>
            <a:r>
              <a:rPr lang="en-US" dirty="0" err="1" smtClean="0"/>
              <a:t>increíble</a:t>
            </a:r>
            <a:r>
              <a:rPr lang="en-US" dirty="0" smtClean="0"/>
              <a:t>, </a:t>
            </a:r>
            <a:r>
              <a:rPr lang="en-US" dirty="0" err="1" smtClean="0"/>
              <a:t>oro</a:t>
            </a:r>
            <a:r>
              <a:rPr lang="en-US" dirty="0" smtClean="0"/>
              <a:t>, la </a:t>
            </a:r>
            <a:r>
              <a:rPr lang="en-US" dirty="0" err="1" smtClean="0"/>
              <a:t>historia</a:t>
            </a:r>
            <a:r>
              <a:rPr lang="en-US" dirty="0" smtClean="0"/>
              <a:t>, </a:t>
            </a:r>
            <a:r>
              <a:rPr lang="en-US" dirty="0" err="1" smtClean="0"/>
              <a:t>fea</a:t>
            </a:r>
            <a:r>
              <a:rPr lang="en-US" dirty="0" smtClean="0"/>
              <a:t>, mucho, </a:t>
            </a:r>
            <a:r>
              <a:rPr lang="en-US" dirty="0" err="1" smtClean="0"/>
              <a:t>menos</a:t>
            </a:r>
            <a:r>
              <a:rPr lang="en-US" dirty="0" smtClean="0"/>
              <a:t>, </a:t>
            </a:r>
            <a:r>
              <a:rPr lang="en-US" dirty="0" err="1" smtClean="0"/>
              <a:t>que</a:t>
            </a:r>
            <a:r>
              <a:rPr lang="en-US" dirty="0" smtClean="0"/>
              <a:t> </a:t>
            </a:r>
            <a:r>
              <a:rPr lang="en-US" dirty="0" err="1" smtClean="0"/>
              <a:t>es</a:t>
            </a:r>
            <a:r>
              <a:rPr lang="en-US" dirty="0" smtClean="0"/>
              <a:t> </a:t>
            </a:r>
            <a:r>
              <a:rPr lang="en-US" dirty="0" err="1" smtClean="0"/>
              <a:t>esto</a:t>
            </a:r>
            <a:r>
              <a:rPr lang="en-US" dirty="0" smtClean="0"/>
              <a:t>, mama, </a:t>
            </a:r>
            <a:r>
              <a:rPr lang="en-US" dirty="0" err="1" smtClean="0"/>
              <a:t>todos</a:t>
            </a:r>
            <a:r>
              <a:rPr lang="en-US" dirty="0" smtClean="0"/>
              <a:t> los </a:t>
            </a:r>
            <a:r>
              <a:rPr lang="en-US" dirty="0" err="1" smtClean="0"/>
              <a:t>días</a:t>
            </a:r>
            <a:endParaRPr lang="en-GB"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dirty="0" smtClean="0"/>
              <a:t>This is a trapdoor activity to practise scene-setting language. It’s brilliant for a) memory and b) speaking (repetition with a reason!)  It’s a competitive game in pairs.  Each chooses and option for each sentence in their head.  One starts reading out loud, trying to anticipate the other’s choices.  Each time they make a choice, the partner either nods or shakes his/her head.  If the choice is wrong, play passes to the partner who starts the same process.  If it is the right choice, the student gets to continue.  The aim is to get to the end first.  Answers don’t change, so this is also a great memory developer.  </a:t>
            </a:r>
            <a:endParaRPr lang="en-US" dirty="0" smtClean="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E708423E-9D7E-4225-AD09-4A83BA9753E6}" type="slidenum">
              <a:rPr lang="en-US"/>
              <a:pPr eaLnBrk="1" hangingPunct="1"/>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smtClean="0"/>
              <a:t>This is a trapdoor activity to practise scene-setting language. It’s brilliant for a) memory and b) speaking (repetition with a reason!)  It’s a competitive game in pairs.  Each chooses and option for each sentence in their head.  One starts reading out loud, trying to anticipate the other’s choices.  Each time they make a choice, the partner either nods or shakes his/her head.  If the choice is wrong, play passes to the partner who starts the same process.  If it is the right choice, the student gets to continue.  The aim is to get to the end first.  Answers don’t change, so this is also a great memory developer.  </a:t>
            </a:r>
            <a:endParaRPr lang="en-US"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4C440AB3-F2B7-493E-A59D-C8191FC70151}" type="slidenum">
              <a:rPr lang="en-US"/>
              <a:pPr eaLnBrk="1" hangingPunct="1"/>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smtClean="0"/>
              <a:t>In the remaining half of this lesson, present the story task to students.  They are going to write the story of either The Gingerbread Man or Mother Snow in 10 short sections or less.  OR They can write their own story.  What they must do though is write a structure first in English, but thinking all the time about the Spanish they can do.  This is a progression from the simple adaptation they did of the Sleeping Beauty story.  </a:t>
            </a:r>
          </a:p>
          <a:p>
            <a:pPr eaLnBrk="1" hangingPunct="1">
              <a:spcBef>
                <a:spcPct val="0"/>
              </a:spcBef>
            </a:pPr>
            <a:r>
              <a:rPr lang="en-GB" smtClean="0"/>
              <a:t>The story must be simple enough for them to write confidently in Spanish, using 80% verbs they know and using a conjugator for extra 20% new verbs.  The same goes for vocabulary.  Section 1 (and perhaps 2) should be setting the scene using the imperfect.  Then they can use the preterite.  They need to think about the verb forms and the linking phrases (see slide 2 this lesson) – those are the priorities.  </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5EAEC972-2824-4463-ADFB-3255F956EC4F}" type="slidenum">
              <a:rPr lang="en-GB"/>
              <a:pPr eaLnBrk="1" hangingPunct="1"/>
              <a:t>8</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smtClean="0"/>
              <a:t>Perhaps use this one to generate the English version all together if students need a lot of support.  Challenge them to keep it to verbs they know as much as possible (80% rule) and keep asking them the Spanish for what they suggest in English.  </a:t>
            </a: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F6125753-A9F0-488C-A6EE-8434B9772453}" type="slidenum">
              <a:rPr lang="en-GB"/>
              <a:pPr eaLnBrk="1" hangingPunct="1"/>
              <a:t>9</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smtClean="0"/>
              <a:t>This is a possible suggestion for the Gingerbread Man English version.</a:t>
            </a:r>
            <a:br>
              <a:rPr lang="en-GB" smtClean="0"/>
            </a:br>
            <a:r>
              <a:rPr lang="en-GB" smtClean="0"/>
              <a:t/>
            </a:r>
            <a:br>
              <a:rPr lang="en-GB" smtClean="0"/>
            </a:br>
            <a:r>
              <a:rPr lang="en-GB" smtClean="0"/>
              <a:t>Students will continue writing and then rehearsing their stories next lesson.  If there is time they should record themselves doing a voice over for their chosen story.  If they have written their own story, encourage them to draw illustrations (or make a powerpoint with images) for homework.  For some of them, the narration of this story will be their contribution to the radio programme next term.</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EC8F232D-DAD5-4261-94F7-744A9F274926}" type="slidenum">
              <a:rPr lang="en-GB"/>
              <a:pPr eaLnBrk="1" hangingPunct="1"/>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DFA469BD-C519-4983-B19D-FE946D7348A3}"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268C925D-9C6D-4278-A7F7-39AF2C6474D6}" type="slidenum">
              <a:rPr lang="en-GB"/>
              <a:pPr/>
              <a:t>‹#›</a:t>
            </a:fld>
            <a:endParaRPr lang="en-GB"/>
          </a:p>
        </p:txBody>
      </p:sp>
    </p:spTree>
    <p:extLst>
      <p:ext uri="{BB962C8B-B14F-4D97-AF65-F5344CB8AC3E}">
        <p14:creationId xmlns:p14="http://schemas.microsoft.com/office/powerpoint/2010/main" val="3882693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337DE0F-A0D6-4F62-8851-4612741D2AB7}"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BCD7CAF-20C3-4AEF-B00B-B1275D981DB0}" type="slidenum">
              <a:rPr lang="en-GB"/>
              <a:pPr/>
              <a:t>‹#›</a:t>
            </a:fld>
            <a:endParaRPr lang="en-GB"/>
          </a:p>
        </p:txBody>
      </p:sp>
    </p:spTree>
    <p:extLst>
      <p:ext uri="{BB962C8B-B14F-4D97-AF65-F5344CB8AC3E}">
        <p14:creationId xmlns:p14="http://schemas.microsoft.com/office/powerpoint/2010/main" val="452574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2292FE2E-2824-4B2C-A396-9C4ED425BD7B}"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4A001C0-9945-4708-BFE5-C6D61BB811BF}" type="slidenum">
              <a:rPr lang="en-GB"/>
              <a:pPr/>
              <a:t>‹#›</a:t>
            </a:fld>
            <a:endParaRPr lang="en-GB"/>
          </a:p>
        </p:txBody>
      </p:sp>
    </p:spTree>
    <p:extLst>
      <p:ext uri="{BB962C8B-B14F-4D97-AF65-F5344CB8AC3E}">
        <p14:creationId xmlns:p14="http://schemas.microsoft.com/office/powerpoint/2010/main" val="718683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009339FD-23FB-451D-9BEB-B6D197F765B5}"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8F9200-A7CF-48BB-918B-55A79F7B5FF3}" type="slidenum">
              <a:rPr lang="en-GB"/>
              <a:pPr/>
              <a:t>‹#›</a:t>
            </a:fld>
            <a:endParaRPr lang="en-GB"/>
          </a:p>
        </p:txBody>
      </p:sp>
    </p:spTree>
    <p:extLst>
      <p:ext uri="{BB962C8B-B14F-4D97-AF65-F5344CB8AC3E}">
        <p14:creationId xmlns:p14="http://schemas.microsoft.com/office/powerpoint/2010/main" val="37491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C5CC971D-EF6A-40CB-A98E-81F8E5589D1B}"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4A4BB264-8B29-4D54-8893-A5D45FE967EB}" type="slidenum">
              <a:rPr lang="en-GB"/>
              <a:pPr/>
              <a:t>‹#›</a:t>
            </a:fld>
            <a:endParaRPr lang="en-GB"/>
          </a:p>
        </p:txBody>
      </p:sp>
    </p:spTree>
    <p:extLst>
      <p:ext uri="{BB962C8B-B14F-4D97-AF65-F5344CB8AC3E}">
        <p14:creationId xmlns:p14="http://schemas.microsoft.com/office/powerpoint/2010/main" val="202391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483FEA5C-037C-43A0-8902-2E13AB4D55D2}" type="datetimeFigureOut">
              <a:rPr lang="en-GB"/>
              <a:pPr/>
              <a:t>03/09/2011</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F951B533-BBC6-4021-B0E5-B5D7A2E21F73}" type="slidenum">
              <a:rPr lang="en-GB"/>
              <a:pPr/>
              <a:t>‹#›</a:t>
            </a:fld>
            <a:endParaRPr lang="en-GB"/>
          </a:p>
        </p:txBody>
      </p:sp>
    </p:spTree>
    <p:extLst>
      <p:ext uri="{BB962C8B-B14F-4D97-AF65-F5344CB8AC3E}">
        <p14:creationId xmlns:p14="http://schemas.microsoft.com/office/powerpoint/2010/main" val="3889550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C8300710-6ED3-4424-95EE-F3EF773844EA}" type="datetimeFigureOut">
              <a:rPr lang="en-GB"/>
              <a:pPr/>
              <a:t>03/09/2011</a:t>
            </a:fld>
            <a:endParaRPr lang="en-GB"/>
          </a:p>
        </p:txBody>
      </p:sp>
      <p:sp>
        <p:nvSpPr>
          <p:cNvPr id="8" name="Footer Placeholder 4"/>
          <p:cNvSpPr>
            <a:spLocks noGrp="1"/>
          </p:cNvSpPr>
          <p:nvPr>
            <p:ph type="ftr" sz="quarter" idx="11"/>
          </p:nvPr>
        </p:nvSpPr>
        <p:spPr/>
        <p:txBody>
          <a:bodyPr/>
          <a:lstStyle>
            <a:lvl1pPr>
              <a:defRPr/>
            </a:lvl1pPr>
          </a:lstStyle>
          <a:p>
            <a:endParaRPr lang="en-GB"/>
          </a:p>
        </p:txBody>
      </p:sp>
      <p:sp>
        <p:nvSpPr>
          <p:cNvPr id="9" name="Slide Number Placeholder 5"/>
          <p:cNvSpPr>
            <a:spLocks noGrp="1"/>
          </p:cNvSpPr>
          <p:nvPr>
            <p:ph type="sldNum" sz="quarter" idx="12"/>
          </p:nvPr>
        </p:nvSpPr>
        <p:spPr/>
        <p:txBody>
          <a:bodyPr/>
          <a:lstStyle>
            <a:lvl1pPr>
              <a:defRPr/>
            </a:lvl1pPr>
          </a:lstStyle>
          <a:p>
            <a:fld id="{49D8A6B1-4DFC-41BD-92F7-709CF5FA0640}" type="slidenum">
              <a:rPr lang="en-GB"/>
              <a:pPr/>
              <a:t>‹#›</a:t>
            </a:fld>
            <a:endParaRPr lang="en-GB"/>
          </a:p>
        </p:txBody>
      </p:sp>
    </p:spTree>
    <p:extLst>
      <p:ext uri="{BB962C8B-B14F-4D97-AF65-F5344CB8AC3E}">
        <p14:creationId xmlns:p14="http://schemas.microsoft.com/office/powerpoint/2010/main" val="1006576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2C5555A5-E4F5-45DF-B343-F2038DF6DB88}" type="datetimeFigureOut">
              <a:rPr lang="en-GB"/>
              <a:pPr/>
              <a:t>03/09/2011</a:t>
            </a:fld>
            <a:endParaRPr lang="en-GB"/>
          </a:p>
        </p:txBody>
      </p:sp>
      <p:sp>
        <p:nvSpPr>
          <p:cNvPr id="4" name="Footer Placeholder 4"/>
          <p:cNvSpPr>
            <a:spLocks noGrp="1"/>
          </p:cNvSpPr>
          <p:nvPr>
            <p:ph type="ftr" sz="quarter" idx="11"/>
          </p:nvPr>
        </p:nvSpPr>
        <p:spPr/>
        <p:txBody>
          <a:bodyPr/>
          <a:lstStyle>
            <a:lvl1pPr>
              <a:defRPr/>
            </a:lvl1pPr>
          </a:lstStyle>
          <a:p>
            <a:endParaRPr lang="en-GB"/>
          </a:p>
        </p:txBody>
      </p:sp>
      <p:sp>
        <p:nvSpPr>
          <p:cNvPr id="5" name="Slide Number Placeholder 5"/>
          <p:cNvSpPr>
            <a:spLocks noGrp="1"/>
          </p:cNvSpPr>
          <p:nvPr>
            <p:ph type="sldNum" sz="quarter" idx="12"/>
          </p:nvPr>
        </p:nvSpPr>
        <p:spPr/>
        <p:txBody>
          <a:bodyPr/>
          <a:lstStyle>
            <a:lvl1pPr>
              <a:defRPr/>
            </a:lvl1pPr>
          </a:lstStyle>
          <a:p>
            <a:fld id="{54A5D0A8-C9C8-402D-8FB3-97C3793E3B99}" type="slidenum">
              <a:rPr lang="en-GB"/>
              <a:pPr/>
              <a:t>‹#›</a:t>
            </a:fld>
            <a:endParaRPr lang="en-GB"/>
          </a:p>
        </p:txBody>
      </p:sp>
    </p:spTree>
    <p:extLst>
      <p:ext uri="{BB962C8B-B14F-4D97-AF65-F5344CB8AC3E}">
        <p14:creationId xmlns:p14="http://schemas.microsoft.com/office/powerpoint/2010/main" val="2644183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3ECB8E3C-05B0-4A5B-B7FC-4D44C13CC24A}" type="datetimeFigureOut">
              <a:rPr lang="en-GB"/>
              <a:pPr/>
              <a:t>03/09/2011</a:t>
            </a:fld>
            <a:endParaRPr lang="en-GB"/>
          </a:p>
        </p:txBody>
      </p:sp>
      <p:sp>
        <p:nvSpPr>
          <p:cNvPr id="3" name="Footer Placeholder 4"/>
          <p:cNvSpPr>
            <a:spLocks noGrp="1"/>
          </p:cNvSpPr>
          <p:nvPr>
            <p:ph type="ftr" sz="quarter" idx="11"/>
          </p:nvPr>
        </p:nvSpPr>
        <p:spPr/>
        <p:txBody>
          <a:bodyPr/>
          <a:lstStyle>
            <a:lvl1pPr>
              <a:defRPr/>
            </a:lvl1pPr>
          </a:lstStyle>
          <a:p>
            <a:endParaRPr lang="en-GB"/>
          </a:p>
        </p:txBody>
      </p:sp>
      <p:sp>
        <p:nvSpPr>
          <p:cNvPr id="4" name="Slide Number Placeholder 5"/>
          <p:cNvSpPr>
            <a:spLocks noGrp="1"/>
          </p:cNvSpPr>
          <p:nvPr>
            <p:ph type="sldNum" sz="quarter" idx="12"/>
          </p:nvPr>
        </p:nvSpPr>
        <p:spPr/>
        <p:txBody>
          <a:bodyPr/>
          <a:lstStyle>
            <a:lvl1pPr>
              <a:defRPr/>
            </a:lvl1pPr>
          </a:lstStyle>
          <a:p>
            <a:fld id="{A24EA636-0B41-4EBB-9174-683072258130}" type="slidenum">
              <a:rPr lang="en-GB"/>
              <a:pPr/>
              <a:t>‹#›</a:t>
            </a:fld>
            <a:endParaRPr lang="en-GB"/>
          </a:p>
        </p:txBody>
      </p:sp>
    </p:spTree>
    <p:extLst>
      <p:ext uri="{BB962C8B-B14F-4D97-AF65-F5344CB8AC3E}">
        <p14:creationId xmlns:p14="http://schemas.microsoft.com/office/powerpoint/2010/main" val="1053191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69216BCF-0A0A-4074-A327-7342DA345049}" type="datetimeFigureOut">
              <a:rPr lang="en-GB"/>
              <a:pPr/>
              <a:t>03/09/2011</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15662E45-FC93-4B83-9F61-11311D5BE1A6}" type="slidenum">
              <a:rPr lang="en-GB"/>
              <a:pPr/>
              <a:t>‹#›</a:t>
            </a:fld>
            <a:endParaRPr lang="en-GB"/>
          </a:p>
        </p:txBody>
      </p:sp>
    </p:spTree>
    <p:extLst>
      <p:ext uri="{BB962C8B-B14F-4D97-AF65-F5344CB8AC3E}">
        <p14:creationId xmlns:p14="http://schemas.microsoft.com/office/powerpoint/2010/main" val="3683886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E45E1C5-C38D-466D-9619-6C64BED70CA6}" type="datetimeFigureOut">
              <a:rPr lang="en-GB"/>
              <a:pPr/>
              <a:t>03/09/2011</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B8BF85C6-96C8-406D-80F3-61804BCE4FE5}" type="slidenum">
              <a:rPr lang="en-GB"/>
              <a:pPr/>
              <a:t>‹#›</a:t>
            </a:fld>
            <a:endParaRPr lang="en-GB"/>
          </a:p>
        </p:txBody>
      </p:sp>
    </p:spTree>
    <p:extLst>
      <p:ext uri="{BB962C8B-B14F-4D97-AF65-F5344CB8AC3E}">
        <p14:creationId xmlns:p14="http://schemas.microsoft.com/office/powerpoint/2010/main" val="3937999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CB8BC7E4-3BED-4C03-A401-5DB21029B544}" type="datetimeFigureOut">
              <a:rPr lang="en-GB"/>
              <a:pPr/>
              <a:t>03/09/2011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92706BEC-9EB6-4EF0-8E0C-789A4E813C04}"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ideo" Target="file:///M:\Resources\Development\NewSecCurricDevelopment\Citizenship\Pan_y_Agua\Pan\Cuentos\FrauHolle_SpanishVersion.wmv" TargetMode="External"/><Relationship Id="rId5" Type="http://schemas.openxmlformats.org/officeDocument/2006/relationships/image" Target="../media/image3.jpe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685800" y="44624"/>
            <a:ext cx="7772400" cy="1470025"/>
          </a:xfrm>
        </p:spPr>
        <p:txBody>
          <a:bodyPr rtlCol="0">
            <a:normAutofit fontScale="90000"/>
          </a:bodyPr>
          <a:lstStyle/>
          <a:p>
            <a:pPr eaLnBrk="1" fontAlgn="auto" hangingPunct="1">
              <a:spcAft>
                <a:spcPts val="0"/>
              </a:spcAft>
              <a:defRPr/>
            </a:pPr>
            <a:r>
              <a:rPr lang="en-GB" sz="11500" dirty="0" smtClean="0">
                <a:latin typeface="Lucida Handwriting" pitchFamily="66" charset="0"/>
              </a:rPr>
              <a:t>Cuentos</a:t>
            </a:r>
          </a:p>
        </p:txBody>
      </p:sp>
      <p:pic>
        <p:nvPicPr>
          <p:cNvPr id="2051"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57450" y="1628949"/>
            <a:ext cx="4286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5" descr="storybook.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950" y="6140450"/>
            <a:ext cx="935038"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a:spLocks noChangeArrowheads="1"/>
          </p:cNvSpPr>
          <p:nvPr/>
        </p:nvSpPr>
        <p:spPr bwMode="auto">
          <a:xfrm rot="20815631">
            <a:off x="2498725" y="2787824"/>
            <a:ext cx="4116388"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200">
                <a:latin typeface="Lucida Handwriting" pitchFamily="66" charset="0"/>
              </a:rPr>
              <a:t>Érase una vez</a:t>
            </a:r>
          </a:p>
        </p:txBody>
      </p:sp>
      <p:sp>
        <p:nvSpPr>
          <p:cNvPr id="2054" name="TextBox 13"/>
          <p:cNvSpPr txBox="1">
            <a:spLocks noChangeArrowheads="1"/>
          </p:cNvSpPr>
          <p:nvPr/>
        </p:nvSpPr>
        <p:spPr bwMode="auto">
          <a:xfrm>
            <a:off x="179388" y="6240463"/>
            <a:ext cx="6477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latin typeface="Lucida Handwriting" pitchFamily="66" charset="0"/>
              </a:rPr>
              <a:t>5</a:t>
            </a:r>
          </a:p>
        </p:txBody>
      </p:sp>
      <p:sp>
        <p:nvSpPr>
          <p:cNvPr id="7" name="TextBox 6"/>
          <p:cNvSpPr txBox="1"/>
          <p:nvPr/>
        </p:nvSpPr>
        <p:spPr>
          <a:xfrm>
            <a:off x="1835696" y="4941168"/>
            <a:ext cx="6912768" cy="1384995"/>
          </a:xfrm>
          <a:prstGeom prst="rect">
            <a:avLst/>
          </a:prstGeom>
          <a:noFill/>
        </p:spPr>
        <p:txBody>
          <a:bodyPr wrap="square" rtlCol="0">
            <a:spAutoFit/>
          </a:bodyPr>
          <a:lstStyle/>
          <a:p>
            <a:pPr marL="285750" indent="-285750">
              <a:buFont typeface="Wingdings" pitchFamily="2" charset="2"/>
              <a:buChar char="q"/>
            </a:pPr>
            <a:r>
              <a:rPr lang="en-GB" sz="2400" dirty="0" smtClean="0"/>
              <a:t> </a:t>
            </a:r>
            <a:r>
              <a:rPr lang="en-GB" sz="2800" dirty="0" err="1" smtClean="0"/>
              <a:t>entender</a:t>
            </a:r>
            <a:r>
              <a:rPr lang="en-GB" sz="2800" dirty="0" smtClean="0"/>
              <a:t> y responder a </a:t>
            </a:r>
            <a:r>
              <a:rPr lang="en-GB" sz="2800" dirty="0" err="1" smtClean="0"/>
              <a:t>una</a:t>
            </a:r>
            <a:r>
              <a:rPr lang="en-GB" sz="2800" dirty="0" smtClean="0"/>
              <a:t> </a:t>
            </a:r>
            <a:r>
              <a:rPr lang="en-GB" sz="2800" dirty="0" err="1" smtClean="0"/>
              <a:t>historia</a:t>
            </a:r>
            <a:r>
              <a:rPr lang="en-GB" sz="2800" dirty="0" smtClean="0"/>
              <a:t> en </a:t>
            </a:r>
            <a:r>
              <a:rPr lang="en-GB" sz="2800" dirty="0" err="1" smtClean="0"/>
              <a:t>español</a:t>
            </a:r>
            <a:endParaRPr lang="en-GB" sz="2800" dirty="0" smtClean="0"/>
          </a:p>
          <a:p>
            <a:pPr marL="285750" indent="-285750">
              <a:buFont typeface="Wingdings" pitchFamily="2" charset="2"/>
              <a:buChar char="q"/>
            </a:pPr>
            <a:r>
              <a:rPr lang="en-GB" sz="2800" dirty="0"/>
              <a:t> </a:t>
            </a:r>
            <a:r>
              <a:rPr lang="en-GB" sz="2800" dirty="0" err="1" smtClean="0"/>
              <a:t>escribir</a:t>
            </a:r>
            <a:r>
              <a:rPr lang="en-GB" sz="2800" dirty="0" smtClean="0"/>
              <a:t> un </a:t>
            </a:r>
            <a:r>
              <a:rPr lang="en-GB" sz="2800" dirty="0" err="1" smtClean="0"/>
              <a:t>texto</a:t>
            </a:r>
            <a:r>
              <a:rPr lang="en-GB" sz="2800" dirty="0" smtClean="0"/>
              <a:t> </a:t>
            </a:r>
            <a:r>
              <a:rPr lang="en-GB" sz="2800" dirty="0" err="1" smtClean="0"/>
              <a:t>para</a:t>
            </a:r>
            <a:r>
              <a:rPr lang="en-GB" sz="2800" dirty="0" smtClean="0"/>
              <a:t> </a:t>
            </a:r>
            <a:r>
              <a:rPr lang="en-GB" sz="2800" dirty="0" err="1" smtClean="0"/>
              <a:t>narrar</a:t>
            </a:r>
            <a:r>
              <a:rPr lang="en-GB" sz="2800" dirty="0" smtClean="0"/>
              <a:t> </a:t>
            </a:r>
            <a:r>
              <a:rPr lang="en-GB" sz="2800" dirty="0" err="1" smtClean="0"/>
              <a:t>una</a:t>
            </a:r>
            <a:r>
              <a:rPr lang="en-GB" sz="2800" dirty="0" smtClean="0"/>
              <a:t> </a:t>
            </a:r>
            <a:r>
              <a:rPr lang="en-GB" sz="2800" dirty="0" err="1" smtClean="0"/>
              <a:t>histora</a:t>
            </a:r>
            <a:endParaRPr lang="en-GB"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by="(-#ppt_w*2)" calcmode="lin" valueType="num">
                                      <p:cBhvr rctx="PPT">
                                        <p:cTn id="7" dur="500" autoRev="1" fill="hold">
                                          <p:stCondLst>
                                            <p:cond delay="0"/>
                                          </p:stCondLst>
                                        </p:cTn>
                                        <p:tgtEl>
                                          <p:spTgt spid="9"/>
                                        </p:tgtEl>
                                        <p:attrNameLst>
                                          <p:attrName>ppt_w</p:attrName>
                                        </p:attrNameLst>
                                      </p:cBhvr>
                                    </p:anim>
                                    <p:anim by="(#ppt_w*0.50)" calcmode="lin" valueType="num">
                                      <p:cBhvr>
                                        <p:cTn id="8" dur="500" decel="50000" autoRev="1" fill="hold">
                                          <p:stCondLst>
                                            <p:cond delay="0"/>
                                          </p:stCondLst>
                                        </p:cTn>
                                        <p:tgtEl>
                                          <p:spTgt spid="9"/>
                                        </p:tgtEl>
                                        <p:attrNameLst>
                                          <p:attrName>ppt_x</p:attrName>
                                        </p:attrNameLst>
                                      </p:cBhvr>
                                    </p:anim>
                                    <p:anim from="(-#ppt_h/2)" to="(#ppt_y)" calcmode="lin" valueType="num">
                                      <p:cBhvr>
                                        <p:cTn id="9" dur="1000" fill="hold">
                                          <p:stCondLst>
                                            <p:cond delay="0"/>
                                          </p:stCondLst>
                                        </p:cTn>
                                        <p:tgtEl>
                                          <p:spTgt spid="9"/>
                                        </p:tgtEl>
                                        <p:attrNameLst>
                                          <p:attrName>ppt_y</p:attrName>
                                        </p:attrNameLst>
                                      </p:cBhvr>
                                    </p:anim>
                                    <p:animRot by="21600000">
                                      <p:cBhvr>
                                        <p:cTn id="10" dur="1000" fill="hold">
                                          <p:stCondLst>
                                            <p:cond delay="0"/>
                                          </p:stCondLst>
                                        </p:cTn>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288" y="439738"/>
          <a:ext cx="8353425" cy="5869347"/>
        </p:xfrm>
        <a:graphic>
          <a:graphicData uri="http://schemas.openxmlformats.org/drawingml/2006/table">
            <a:tbl>
              <a:tblPr/>
              <a:tblGrid>
                <a:gridCol w="576262"/>
                <a:gridCol w="7777163"/>
              </a:tblGrid>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1</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Once upon a time there was an old lady who lived with her husband in a little house in a wood.  They were very happy.</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2</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One day she decided to cook something special, a gingerbread man.</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3</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She put it into the oven, but then heard a voice.  She decided to open the oven door.</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4</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The gingerbread man jumped out and ran away.</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5</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The old women followed him, saying ‘stop, I want to eat you!’ But he said: ‘Run, run as fast as you can, you can’t catch me, I’m the gingerbread man!’</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6</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The old woman’s husband followed too.</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7</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Soon the gingerbread man met a cow, who said: ‘Stop, I want to eat you!’ But he said: ‘Run, run as fast as you can, you can’t catch me, I’m the gingerbread man!’</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4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8</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Then the gingerbread man met a horse, who said: ‘Stop, I want to eat you!’ But he said: ‘Run, run as fast as you can, you can’t catch me, I’m the gingerbread man!’</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9</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The gingerbread man arrived at a river and did not know how to cross it.  A fox offered to help him.</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10</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In the middle of the river, the fox threw the gingerbread man into the air, opened his mouth and ate him.  And that was the end of the little gingerbread man…</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1301" name="Picture 5" descr="storybook.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302" name="TextBox 3"/>
          <p:cNvSpPr txBox="1">
            <a:spLocks noChangeArrowheads="1"/>
          </p:cNvSpPr>
          <p:nvPr/>
        </p:nvSpPr>
        <p:spPr bwMode="auto">
          <a:xfrm>
            <a:off x="250825" y="-26988"/>
            <a:ext cx="662463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El hombrecito del pan de jengibre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462088" y="188913"/>
          <a:ext cx="6096000" cy="6329367"/>
        </p:xfrm>
        <a:graphic>
          <a:graphicData uri="http://schemas.openxmlformats.org/drawingml/2006/table">
            <a:tbl>
              <a:tblPr/>
              <a:tblGrid>
                <a:gridCol w="2881312"/>
                <a:gridCol w="3214688"/>
              </a:tblGrid>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err="1" smtClean="0">
                          <a:ln>
                            <a:noFill/>
                          </a:ln>
                          <a:solidFill>
                            <a:schemeClr val="tx1"/>
                          </a:solidFill>
                          <a:effectLst/>
                          <a:latin typeface="Calibri" pitchFamily="34" charset="0"/>
                        </a:rPr>
                        <a:t>Expresiones</a:t>
                      </a:r>
                      <a:r>
                        <a:rPr kumimoji="0" lang="en-GB" sz="2000" b="1" i="0" u="none" strike="noStrike" cap="none" normalizeH="0" baseline="0" dirty="0" smtClean="0">
                          <a:ln>
                            <a:noFill/>
                          </a:ln>
                          <a:solidFill>
                            <a:schemeClr val="tx1"/>
                          </a:solidFill>
                          <a:effectLst/>
                          <a:latin typeface="Calibri" pitchFamily="34" charset="0"/>
                        </a:rPr>
                        <a:t> </a:t>
                      </a:r>
                      <a:r>
                        <a:rPr kumimoji="0" lang="en-GB" sz="2000" b="1" i="0" u="none" strike="noStrike" cap="none" normalizeH="0" baseline="0" dirty="0" err="1" smtClean="0">
                          <a:ln>
                            <a:noFill/>
                          </a:ln>
                          <a:solidFill>
                            <a:schemeClr val="tx1"/>
                          </a:solidFill>
                          <a:effectLst/>
                          <a:latin typeface="Calibri" pitchFamily="34" charset="0"/>
                        </a:rPr>
                        <a:t>para</a:t>
                      </a:r>
                      <a:r>
                        <a:rPr kumimoji="0" lang="en-GB" sz="2000" b="1" i="0" u="none" strike="noStrike" cap="none" normalizeH="0" baseline="0" dirty="0" smtClean="0">
                          <a:ln>
                            <a:noFill/>
                          </a:ln>
                          <a:solidFill>
                            <a:schemeClr val="tx1"/>
                          </a:solidFill>
                          <a:effectLst/>
                          <a:latin typeface="Calibri" pitchFamily="34" charset="0"/>
                        </a:rPr>
                        <a:t> </a:t>
                      </a:r>
                      <a:r>
                        <a:rPr kumimoji="0" lang="en-GB" sz="2000" b="1" i="0" u="none" strike="noStrike" cap="none" normalizeH="0" baseline="0" dirty="0" err="1" smtClean="0">
                          <a:ln>
                            <a:noFill/>
                          </a:ln>
                          <a:solidFill>
                            <a:schemeClr val="tx1"/>
                          </a:solidFill>
                          <a:effectLst/>
                          <a:latin typeface="Calibri" pitchFamily="34" charset="0"/>
                        </a:rPr>
                        <a:t>narrar</a:t>
                      </a:r>
                      <a:endParaRPr kumimoji="0" lang="en-GB" sz="2000" b="1" i="0" u="none" strike="noStrike" cap="none" normalizeH="0" baseline="0" dirty="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err="1" smtClean="0">
                          <a:ln>
                            <a:noFill/>
                          </a:ln>
                          <a:solidFill>
                            <a:schemeClr val="tx1"/>
                          </a:solidFill>
                          <a:effectLst/>
                          <a:latin typeface="Calibri" pitchFamily="34" charset="0"/>
                        </a:rPr>
                        <a:t>Érase</a:t>
                      </a:r>
                      <a:r>
                        <a:rPr kumimoji="0" lang="en-GB" sz="2400" b="0" i="0" u="none" strike="noStrike" cap="none" normalizeH="0" baseline="0" dirty="0" smtClean="0">
                          <a:ln>
                            <a:noFill/>
                          </a:ln>
                          <a:solidFill>
                            <a:schemeClr val="tx1"/>
                          </a:solidFill>
                          <a:effectLst/>
                          <a:latin typeface="Calibri" pitchFamily="34" charset="0"/>
                        </a:rPr>
                        <a:t> </a:t>
                      </a:r>
                      <a:r>
                        <a:rPr kumimoji="0" lang="en-GB" sz="2400" b="0" i="0" u="none" strike="noStrike" cap="none" normalizeH="0" baseline="0" dirty="0" err="1" smtClean="0">
                          <a:ln>
                            <a:noFill/>
                          </a:ln>
                          <a:solidFill>
                            <a:schemeClr val="tx1"/>
                          </a:solidFill>
                          <a:effectLst/>
                          <a:latin typeface="Calibri" pitchFamily="34" charset="0"/>
                        </a:rPr>
                        <a:t>una</a:t>
                      </a:r>
                      <a:r>
                        <a:rPr kumimoji="0" lang="en-GB" sz="2400" b="0" i="0" u="none" strike="noStrike" cap="none" normalizeH="0" baseline="0" dirty="0" smtClean="0">
                          <a:ln>
                            <a:noFill/>
                          </a:ln>
                          <a:solidFill>
                            <a:schemeClr val="tx1"/>
                          </a:solidFill>
                          <a:effectLst/>
                          <a:latin typeface="Calibri" pitchFamily="34" charset="0"/>
                        </a:rPr>
                        <a:t> </a:t>
                      </a:r>
                      <a:r>
                        <a:rPr kumimoji="0" lang="en-GB" sz="2400" b="0" i="0" u="none" strike="noStrike" cap="none" normalizeH="0" baseline="0" dirty="0" err="1" smtClean="0">
                          <a:ln>
                            <a:noFill/>
                          </a:ln>
                          <a:solidFill>
                            <a:schemeClr val="tx1"/>
                          </a:solidFill>
                          <a:effectLst/>
                          <a:latin typeface="Calibri" pitchFamily="34" charset="0"/>
                        </a:rPr>
                        <a:t>vez</a:t>
                      </a:r>
                      <a:endParaRPr kumimoji="0" lang="en-GB" sz="2400" b="0" i="0" u="none" strike="noStrike" cap="none" normalizeH="0" baseline="0" dirty="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Calibri" pitchFamily="34" charset="0"/>
                        </a:rPr>
                        <a:t>Un </a:t>
                      </a:r>
                      <a:r>
                        <a:rPr kumimoji="0" lang="en-GB" sz="2400" b="0" i="0" u="none" strike="noStrike" cap="none" normalizeH="0" baseline="0" dirty="0" err="1" smtClean="0">
                          <a:ln>
                            <a:noFill/>
                          </a:ln>
                          <a:solidFill>
                            <a:schemeClr val="tx1"/>
                          </a:solidFill>
                          <a:effectLst/>
                          <a:latin typeface="Calibri" pitchFamily="34" charset="0"/>
                        </a:rPr>
                        <a:t>día</a:t>
                      </a:r>
                      <a:endParaRPr kumimoji="0" lang="en-GB" sz="2400" b="0" i="0" u="none" strike="noStrike" cap="none" normalizeH="0" baseline="0" dirty="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err="1" smtClean="0">
                          <a:ln>
                            <a:noFill/>
                          </a:ln>
                          <a:solidFill>
                            <a:schemeClr val="tx1"/>
                          </a:solidFill>
                          <a:effectLst/>
                          <a:latin typeface="Calibri" pitchFamily="34" charset="0"/>
                        </a:rPr>
                        <a:t>Entonces</a:t>
                      </a:r>
                      <a:endParaRPr kumimoji="0" lang="en-GB" sz="2400" b="0" i="0" u="none" strike="noStrike" cap="none" normalizeH="0" baseline="0" dirty="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Calibri" pitchFamily="34" charset="0"/>
                        </a:rPr>
                        <a:t>Pronto</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err="1" smtClean="0">
                          <a:ln>
                            <a:noFill/>
                          </a:ln>
                          <a:solidFill>
                            <a:schemeClr val="tx1"/>
                          </a:solidFill>
                          <a:effectLst/>
                          <a:latin typeface="Calibri" pitchFamily="34" charset="0"/>
                        </a:rPr>
                        <a:t>Luego</a:t>
                      </a:r>
                      <a:endParaRPr kumimoji="0" lang="en-GB" sz="2400" b="0" i="0" u="none" strike="noStrike" cap="none" normalizeH="0" baseline="0" dirty="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err="1" smtClean="0">
                          <a:ln>
                            <a:noFill/>
                          </a:ln>
                          <a:solidFill>
                            <a:schemeClr val="tx1"/>
                          </a:solidFill>
                          <a:effectLst/>
                          <a:latin typeface="Calibri" pitchFamily="34" charset="0"/>
                        </a:rPr>
                        <a:t>Más</a:t>
                      </a:r>
                      <a:r>
                        <a:rPr kumimoji="0" lang="en-GB" sz="2400" b="0" i="0" u="none" strike="noStrike" cap="none" normalizeH="0" baseline="0" dirty="0" smtClean="0">
                          <a:ln>
                            <a:noFill/>
                          </a:ln>
                          <a:solidFill>
                            <a:schemeClr val="tx1"/>
                          </a:solidFill>
                          <a:effectLst/>
                          <a:latin typeface="Calibri" pitchFamily="34" charset="0"/>
                        </a:rPr>
                        <a:t> </a:t>
                      </a:r>
                      <a:r>
                        <a:rPr kumimoji="0" lang="en-GB" sz="2400" b="0" i="0" u="none" strike="noStrike" cap="none" normalizeH="0" baseline="0" dirty="0" err="1" smtClean="0">
                          <a:ln>
                            <a:noFill/>
                          </a:ln>
                          <a:solidFill>
                            <a:schemeClr val="tx1"/>
                          </a:solidFill>
                          <a:effectLst/>
                          <a:latin typeface="Calibri" pitchFamily="34" charset="0"/>
                        </a:rPr>
                        <a:t>allá</a:t>
                      </a:r>
                      <a:r>
                        <a:rPr kumimoji="0" lang="en-GB" sz="2400" b="0" i="0" u="none" strike="noStrike" cap="none" normalizeH="0" baseline="0" dirty="0" smtClean="0">
                          <a:ln>
                            <a:noFill/>
                          </a:ln>
                          <a:solidFill>
                            <a:schemeClr val="tx1"/>
                          </a:solidFill>
                          <a:effectLst/>
                          <a:latin typeface="Calibri" pitchFamily="34" charset="0"/>
                        </a:rPr>
                        <a:t> en el </a:t>
                      </a:r>
                      <a:r>
                        <a:rPr kumimoji="0" lang="en-GB" sz="2400" b="0" i="0" u="none" strike="noStrike" cap="none" normalizeH="0" baseline="0" dirty="0" err="1" smtClean="0">
                          <a:ln>
                            <a:noFill/>
                          </a:ln>
                          <a:solidFill>
                            <a:schemeClr val="tx1"/>
                          </a:solidFill>
                          <a:effectLst/>
                          <a:latin typeface="Calibri" pitchFamily="34" charset="0"/>
                        </a:rPr>
                        <a:t>camino</a:t>
                      </a:r>
                      <a:endParaRPr kumimoji="0" lang="en-GB" sz="2400" b="0" i="0" u="none" strike="noStrike" cap="none" normalizeH="0" baseline="0" dirty="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Calibri" pitchFamily="34" charset="0"/>
                        </a:rPr>
                        <a:t>De </a:t>
                      </a:r>
                      <a:r>
                        <a:rPr kumimoji="0" lang="en-GB" sz="2400" b="0" i="0" u="none" strike="noStrike" cap="none" normalizeH="0" baseline="0" dirty="0" err="1" smtClean="0">
                          <a:ln>
                            <a:noFill/>
                          </a:ln>
                          <a:solidFill>
                            <a:schemeClr val="tx1"/>
                          </a:solidFill>
                          <a:effectLst/>
                          <a:latin typeface="Calibri" pitchFamily="34" charset="0"/>
                        </a:rPr>
                        <a:t>repente</a:t>
                      </a:r>
                      <a:endParaRPr kumimoji="0" lang="en-GB" sz="2400" b="0" i="0" u="none" strike="noStrike" cap="none" normalizeH="0" baseline="0" dirty="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err="1" smtClean="0">
                          <a:ln>
                            <a:noFill/>
                          </a:ln>
                          <a:solidFill>
                            <a:schemeClr val="tx1"/>
                          </a:solidFill>
                          <a:effectLst/>
                          <a:latin typeface="Calibri" pitchFamily="34" charset="0"/>
                        </a:rPr>
                        <a:t>Después</a:t>
                      </a:r>
                      <a:r>
                        <a:rPr kumimoji="0" lang="en-GB" sz="2400" b="0" i="0" u="none" strike="noStrike" cap="none" normalizeH="0" baseline="0" dirty="0" smtClean="0">
                          <a:ln>
                            <a:noFill/>
                          </a:ln>
                          <a:solidFill>
                            <a:schemeClr val="tx1"/>
                          </a:solidFill>
                          <a:effectLst/>
                          <a:latin typeface="Calibri" pitchFamily="34" charset="0"/>
                        </a:rPr>
                        <a:t> de un </a:t>
                      </a:r>
                      <a:r>
                        <a:rPr kumimoji="0" lang="en-GB" sz="2400" b="0" i="0" u="none" strike="noStrike" cap="none" normalizeH="0" baseline="0" dirty="0" err="1" smtClean="0">
                          <a:ln>
                            <a:noFill/>
                          </a:ln>
                          <a:solidFill>
                            <a:schemeClr val="tx1"/>
                          </a:solidFill>
                          <a:effectLst/>
                          <a:latin typeface="Calibri" pitchFamily="34" charset="0"/>
                        </a:rPr>
                        <a:t>rato</a:t>
                      </a:r>
                      <a:endParaRPr kumimoji="0" lang="en-GB" sz="2400" b="0" i="0" u="none" strike="noStrike" cap="none" normalizeH="0" baseline="0" dirty="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 name="TextBox 2"/>
          <p:cNvSpPr txBox="1">
            <a:spLocks noChangeArrowheads="1"/>
          </p:cNvSpPr>
          <p:nvPr/>
        </p:nvSpPr>
        <p:spPr bwMode="auto">
          <a:xfrm>
            <a:off x="4414838" y="1022350"/>
            <a:ext cx="3240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dirty="0">
                <a:solidFill>
                  <a:srgbClr val="7030A0"/>
                </a:solidFill>
              </a:rPr>
              <a:t>Once upon a time</a:t>
            </a:r>
          </a:p>
        </p:txBody>
      </p:sp>
      <p:sp>
        <p:nvSpPr>
          <p:cNvPr id="4" name="TextBox 3"/>
          <p:cNvSpPr txBox="1">
            <a:spLocks noChangeArrowheads="1"/>
          </p:cNvSpPr>
          <p:nvPr/>
        </p:nvSpPr>
        <p:spPr bwMode="auto">
          <a:xfrm>
            <a:off x="4414838" y="1743075"/>
            <a:ext cx="3240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One day</a:t>
            </a:r>
          </a:p>
        </p:txBody>
      </p:sp>
      <p:sp>
        <p:nvSpPr>
          <p:cNvPr id="5" name="TextBox 4"/>
          <p:cNvSpPr txBox="1">
            <a:spLocks noChangeArrowheads="1"/>
          </p:cNvSpPr>
          <p:nvPr/>
        </p:nvSpPr>
        <p:spPr bwMode="auto">
          <a:xfrm>
            <a:off x="4341813" y="2463800"/>
            <a:ext cx="32400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Then, so</a:t>
            </a:r>
          </a:p>
        </p:txBody>
      </p:sp>
      <p:sp>
        <p:nvSpPr>
          <p:cNvPr id="6" name="TextBox 5"/>
          <p:cNvSpPr txBox="1">
            <a:spLocks noChangeArrowheads="1"/>
          </p:cNvSpPr>
          <p:nvPr/>
        </p:nvSpPr>
        <p:spPr bwMode="auto">
          <a:xfrm>
            <a:off x="4414838" y="3141663"/>
            <a:ext cx="32400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Soon </a:t>
            </a:r>
          </a:p>
        </p:txBody>
      </p:sp>
      <p:sp>
        <p:nvSpPr>
          <p:cNvPr id="7" name="TextBox 6"/>
          <p:cNvSpPr txBox="1">
            <a:spLocks noChangeArrowheads="1"/>
          </p:cNvSpPr>
          <p:nvPr/>
        </p:nvSpPr>
        <p:spPr bwMode="auto">
          <a:xfrm>
            <a:off x="4403725" y="3860800"/>
            <a:ext cx="32400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Then</a:t>
            </a:r>
          </a:p>
        </p:txBody>
      </p:sp>
      <p:sp>
        <p:nvSpPr>
          <p:cNvPr id="8" name="TextBox 7"/>
          <p:cNvSpPr txBox="1">
            <a:spLocks noChangeArrowheads="1"/>
          </p:cNvSpPr>
          <p:nvPr/>
        </p:nvSpPr>
        <p:spPr bwMode="auto">
          <a:xfrm>
            <a:off x="4398963" y="4581525"/>
            <a:ext cx="3240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Further along the road</a:t>
            </a:r>
          </a:p>
        </p:txBody>
      </p:sp>
      <p:sp>
        <p:nvSpPr>
          <p:cNvPr id="9" name="TextBox 8"/>
          <p:cNvSpPr txBox="1">
            <a:spLocks noChangeArrowheads="1"/>
          </p:cNvSpPr>
          <p:nvPr/>
        </p:nvSpPr>
        <p:spPr bwMode="auto">
          <a:xfrm>
            <a:off x="4427538" y="5229225"/>
            <a:ext cx="3240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Suddenly</a:t>
            </a:r>
          </a:p>
        </p:txBody>
      </p:sp>
      <p:sp>
        <p:nvSpPr>
          <p:cNvPr id="10" name="TextBox 9"/>
          <p:cNvSpPr txBox="1">
            <a:spLocks noChangeArrowheads="1"/>
          </p:cNvSpPr>
          <p:nvPr/>
        </p:nvSpPr>
        <p:spPr bwMode="auto">
          <a:xfrm>
            <a:off x="4414838" y="5949950"/>
            <a:ext cx="32400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After a while</a:t>
            </a:r>
          </a:p>
        </p:txBody>
      </p:sp>
      <p:pic>
        <p:nvPicPr>
          <p:cNvPr id="3114" name="Picture 5" descr="storybook.jpg"/>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by="(-#ppt_w*2)" calcmode="lin" valueType="num">
                                      <p:cBhvr rctx="PPT">
                                        <p:cTn id="7" dur="250" autoRev="1" fill="hold">
                                          <p:stCondLst>
                                            <p:cond delay="0"/>
                                          </p:stCondLst>
                                        </p:cTn>
                                        <p:tgtEl>
                                          <p:spTgt spid="3"/>
                                        </p:tgtEl>
                                        <p:attrNameLst>
                                          <p:attrName>ppt_w</p:attrName>
                                        </p:attrNameLst>
                                      </p:cBhvr>
                                    </p:anim>
                                    <p:anim by="(#ppt_w*0.50)" calcmode="lin" valueType="num">
                                      <p:cBhvr>
                                        <p:cTn id="8" dur="250" decel="50000" autoRev="1" fill="hold">
                                          <p:stCondLst>
                                            <p:cond delay="0"/>
                                          </p:stCondLst>
                                        </p:cTn>
                                        <p:tgtEl>
                                          <p:spTgt spid="3"/>
                                        </p:tgtEl>
                                        <p:attrNameLst>
                                          <p:attrName>ppt_x</p:attrName>
                                        </p:attrNameLst>
                                      </p:cBhvr>
                                    </p:anim>
                                    <p:anim from="(-#ppt_h/2)" to="(#ppt_y)" calcmode="lin" valueType="num">
                                      <p:cBhvr>
                                        <p:cTn id="9" dur="500" fill="hold">
                                          <p:stCondLst>
                                            <p:cond delay="0"/>
                                          </p:stCondLst>
                                        </p:cTn>
                                        <p:tgtEl>
                                          <p:spTgt spid="3"/>
                                        </p:tgtEl>
                                        <p:attrNameLst>
                                          <p:attrName>ppt_y</p:attrName>
                                        </p:attrNameLst>
                                      </p:cBhvr>
                                    </p:anim>
                                    <p:animRot by="21600000">
                                      <p:cBhvr>
                                        <p:cTn id="10" dur="500" fill="hold">
                                          <p:stCondLst>
                                            <p:cond delay="0"/>
                                          </p:stCondLst>
                                        </p:cTn>
                                        <p:tgtEl>
                                          <p:spTgt spid="3"/>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4"/>
                                        </p:tgtEl>
                                        <p:attrNameLst>
                                          <p:attrName>style.visibility</p:attrName>
                                        </p:attrNameLst>
                                      </p:cBhvr>
                                      <p:to>
                                        <p:strVal val="visible"/>
                                      </p:to>
                                    </p:set>
                                    <p:anim by="(-#ppt_w*2)" calcmode="lin" valueType="num">
                                      <p:cBhvr rctx="PPT">
                                        <p:cTn id="15" dur="250" autoRev="1" fill="hold">
                                          <p:stCondLst>
                                            <p:cond delay="0"/>
                                          </p:stCondLst>
                                        </p:cTn>
                                        <p:tgtEl>
                                          <p:spTgt spid="4"/>
                                        </p:tgtEl>
                                        <p:attrNameLst>
                                          <p:attrName>ppt_w</p:attrName>
                                        </p:attrNameLst>
                                      </p:cBhvr>
                                    </p:anim>
                                    <p:anim by="(#ppt_w*0.50)" calcmode="lin" valueType="num">
                                      <p:cBhvr>
                                        <p:cTn id="16" dur="250" decel="50000" autoRev="1" fill="hold">
                                          <p:stCondLst>
                                            <p:cond delay="0"/>
                                          </p:stCondLst>
                                        </p:cTn>
                                        <p:tgtEl>
                                          <p:spTgt spid="4"/>
                                        </p:tgtEl>
                                        <p:attrNameLst>
                                          <p:attrName>ppt_x</p:attrName>
                                        </p:attrNameLst>
                                      </p:cBhvr>
                                    </p:anim>
                                    <p:anim from="(-#ppt_h/2)" to="(#ppt_y)" calcmode="lin" valueType="num">
                                      <p:cBhvr>
                                        <p:cTn id="17" dur="500" fill="hold">
                                          <p:stCondLst>
                                            <p:cond delay="0"/>
                                          </p:stCondLst>
                                        </p:cTn>
                                        <p:tgtEl>
                                          <p:spTgt spid="4"/>
                                        </p:tgtEl>
                                        <p:attrNameLst>
                                          <p:attrName>ppt_y</p:attrName>
                                        </p:attrNameLst>
                                      </p:cBhvr>
                                    </p:anim>
                                    <p:animRot by="21600000">
                                      <p:cBhvr>
                                        <p:cTn id="18" dur="500" fill="hold">
                                          <p:stCondLst>
                                            <p:cond delay="0"/>
                                          </p:stCondLst>
                                        </p:cTn>
                                        <p:tgtEl>
                                          <p:spTgt spid="4"/>
                                        </p:tgtEl>
                                        <p:attrNameLst>
                                          <p:attrName>r</p:attrName>
                                        </p:attrNameLst>
                                      </p:cBhvr>
                                    </p:animRot>
                                  </p:childTnLst>
                                </p:cTn>
                              </p:par>
                            </p:childTnLst>
                          </p:cTn>
                        </p:par>
                      </p:childTnLst>
                    </p:cTn>
                  </p:par>
                  <p:par>
                    <p:cTn id="19" fill="hold" nodeType="clickPar">
                      <p:stCondLst>
                        <p:cond delay="indefinite"/>
                      </p:stCondLst>
                      <p:childTnLst>
                        <p:par>
                          <p:cTn id="20" fill="hold" nodeType="withGroup">
                            <p:stCondLst>
                              <p:cond delay="0"/>
                            </p:stCondLst>
                            <p:childTnLst>
                              <p:par>
                                <p:cTn id="21" presetID="56" presetClass="entr" presetSubtype="0" fill="hold" grpId="0" nodeType="clickEffect">
                                  <p:stCondLst>
                                    <p:cond delay="0"/>
                                  </p:stCondLst>
                                  <p:iterate type="lt">
                                    <p:tmPct val="10000"/>
                                  </p:iterate>
                                  <p:childTnLst>
                                    <p:set>
                                      <p:cBhvr>
                                        <p:cTn id="22" dur="1" fill="hold">
                                          <p:stCondLst>
                                            <p:cond delay="0"/>
                                          </p:stCondLst>
                                        </p:cTn>
                                        <p:tgtEl>
                                          <p:spTgt spid="5"/>
                                        </p:tgtEl>
                                        <p:attrNameLst>
                                          <p:attrName>style.visibility</p:attrName>
                                        </p:attrNameLst>
                                      </p:cBhvr>
                                      <p:to>
                                        <p:strVal val="visible"/>
                                      </p:to>
                                    </p:set>
                                    <p:anim by="(-#ppt_w*2)" calcmode="lin" valueType="num">
                                      <p:cBhvr rctx="PPT">
                                        <p:cTn id="23" dur="250" autoRev="1" fill="hold">
                                          <p:stCondLst>
                                            <p:cond delay="0"/>
                                          </p:stCondLst>
                                        </p:cTn>
                                        <p:tgtEl>
                                          <p:spTgt spid="5"/>
                                        </p:tgtEl>
                                        <p:attrNameLst>
                                          <p:attrName>ppt_w</p:attrName>
                                        </p:attrNameLst>
                                      </p:cBhvr>
                                    </p:anim>
                                    <p:anim by="(#ppt_w*0.50)" calcmode="lin" valueType="num">
                                      <p:cBhvr>
                                        <p:cTn id="24" dur="250" decel="50000" autoRev="1" fill="hold">
                                          <p:stCondLst>
                                            <p:cond delay="0"/>
                                          </p:stCondLst>
                                        </p:cTn>
                                        <p:tgtEl>
                                          <p:spTgt spid="5"/>
                                        </p:tgtEl>
                                        <p:attrNameLst>
                                          <p:attrName>ppt_x</p:attrName>
                                        </p:attrNameLst>
                                      </p:cBhvr>
                                    </p:anim>
                                    <p:anim from="(-#ppt_h/2)" to="(#ppt_y)" calcmode="lin" valueType="num">
                                      <p:cBhvr>
                                        <p:cTn id="25" dur="500" fill="hold">
                                          <p:stCondLst>
                                            <p:cond delay="0"/>
                                          </p:stCondLst>
                                        </p:cTn>
                                        <p:tgtEl>
                                          <p:spTgt spid="5"/>
                                        </p:tgtEl>
                                        <p:attrNameLst>
                                          <p:attrName>ppt_y</p:attrName>
                                        </p:attrNameLst>
                                      </p:cBhvr>
                                    </p:anim>
                                    <p:animRot by="21600000">
                                      <p:cBhvr>
                                        <p:cTn id="26" dur="500" fill="hold">
                                          <p:stCondLst>
                                            <p:cond delay="0"/>
                                          </p:stCondLst>
                                        </p:cTn>
                                        <p:tgtEl>
                                          <p:spTgt spid="5"/>
                                        </p:tgtEl>
                                        <p:attrNameLst>
                                          <p:attrName>r</p:attrName>
                                        </p:attrNameLst>
                                      </p:cBhvr>
                                    </p:animRot>
                                  </p:childTnLst>
                                </p:cTn>
                              </p:par>
                            </p:childTnLst>
                          </p:cTn>
                        </p:par>
                      </p:childTnLst>
                    </p:cTn>
                  </p:par>
                  <p:par>
                    <p:cTn id="27" fill="hold" nodeType="clickPar">
                      <p:stCondLst>
                        <p:cond delay="indefinite"/>
                      </p:stCondLst>
                      <p:childTnLst>
                        <p:par>
                          <p:cTn id="28" fill="hold" nodeType="withGroup">
                            <p:stCondLst>
                              <p:cond delay="0"/>
                            </p:stCondLst>
                            <p:childTnLst>
                              <p:par>
                                <p:cTn id="29" presetID="56" presetClass="entr" presetSubtype="0" fill="hold" grpId="0" nodeType="clickEffect">
                                  <p:stCondLst>
                                    <p:cond delay="0"/>
                                  </p:stCondLst>
                                  <p:iterate type="lt">
                                    <p:tmPct val="10000"/>
                                  </p:iterate>
                                  <p:childTnLst>
                                    <p:set>
                                      <p:cBhvr>
                                        <p:cTn id="30" dur="1" fill="hold">
                                          <p:stCondLst>
                                            <p:cond delay="0"/>
                                          </p:stCondLst>
                                        </p:cTn>
                                        <p:tgtEl>
                                          <p:spTgt spid="6"/>
                                        </p:tgtEl>
                                        <p:attrNameLst>
                                          <p:attrName>style.visibility</p:attrName>
                                        </p:attrNameLst>
                                      </p:cBhvr>
                                      <p:to>
                                        <p:strVal val="visible"/>
                                      </p:to>
                                    </p:set>
                                    <p:anim by="(-#ppt_w*2)" calcmode="lin" valueType="num">
                                      <p:cBhvr rctx="PPT">
                                        <p:cTn id="31" dur="250" autoRev="1" fill="hold">
                                          <p:stCondLst>
                                            <p:cond delay="0"/>
                                          </p:stCondLst>
                                        </p:cTn>
                                        <p:tgtEl>
                                          <p:spTgt spid="6"/>
                                        </p:tgtEl>
                                        <p:attrNameLst>
                                          <p:attrName>ppt_w</p:attrName>
                                        </p:attrNameLst>
                                      </p:cBhvr>
                                    </p:anim>
                                    <p:anim by="(#ppt_w*0.50)" calcmode="lin" valueType="num">
                                      <p:cBhvr>
                                        <p:cTn id="32" dur="250" decel="50000" autoRev="1" fill="hold">
                                          <p:stCondLst>
                                            <p:cond delay="0"/>
                                          </p:stCondLst>
                                        </p:cTn>
                                        <p:tgtEl>
                                          <p:spTgt spid="6"/>
                                        </p:tgtEl>
                                        <p:attrNameLst>
                                          <p:attrName>ppt_x</p:attrName>
                                        </p:attrNameLst>
                                      </p:cBhvr>
                                    </p:anim>
                                    <p:anim from="(-#ppt_h/2)" to="(#ppt_y)" calcmode="lin" valueType="num">
                                      <p:cBhvr>
                                        <p:cTn id="33" dur="500" fill="hold">
                                          <p:stCondLst>
                                            <p:cond delay="0"/>
                                          </p:stCondLst>
                                        </p:cTn>
                                        <p:tgtEl>
                                          <p:spTgt spid="6"/>
                                        </p:tgtEl>
                                        <p:attrNameLst>
                                          <p:attrName>ppt_y</p:attrName>
                                        </p:attrNameLst>
                                      </p:cBhvr>
                                    </p:anim>
                                    <p:animRot by="21600000">
                                      <p:cBhvr>
                                        <p:cTn id="34" dur="500" fill="hold">
                                          <p:stCondLst>
                                            <p:cond delay="0"/>
                                          </p:stCondLst>
                                        </p:cTn>
                                        <p:tgtEl>
                                          <p:spTgt spid="6"/>
                                        </p:tgtEl>
                                        <p:attrNameLst>
                                          <p:attrName>r</p:attrName>
                                        </p:attrNameLst>
                                      </p:cBhvr>
                                    </p:animRot>
                                  </p:childTnLst>
                                </p:cTn>
                              </p:par>
                            </p:childTnLst>
                          </p:cTn>
                        </p:par>
                      </p:childTnLst>
                    </p:cTn>
                  </p:par>
                  <p:par>
                    <p:cTn id="35" fill="hold" nodeType="clickPar">
                      <p:stCondLst>
                        <p:cond delay="indefinite"/>
                      </p:stCondLst>
                      <p:childTnLst>
                        <p:par>
                          <p:cTn id="36" fill="hold" nodeType="withGroup">
                            <p:stCondLst>
                              <p:cond delay="0"/>
                            </p:stCondLst>
                            <p:childTnLst>
                              <p:par>
                                <p:cTn id="37" presetID="56" presetClass="entr" presetSubtype="0" fill="hold" grpId="0" nodeType="clickEffect">
                                  <p:stCondLst>
                                    <p:cond delay="0"/>
                                  </p:stCondLst>
                                  <p:iterate type="lt">
                                    <p:tmPct val="10000"/>
                                  </p:iterate>
                                  <p:childTnLst>
                                    <p:set>
                                      <p:cBhvr>
                                        <p:cTn id="38" dur="1" fill="hold">
                                          <p:stCondLst>
                                            <p:cond delay="0"/>
                                          </p:stCondLst>
                                        </p:cTn>
                                        <p:tgtEl>
                                          <p:spTgt spid="7"/>
                                        </p:tgtEl>
                                        <p:attrNameLst>
                                          <p:attrName>style.visibility</p:attrName>
                                        </p:attrNameLst>
                                      </p:cBhvr>
                                      <p:to>
                                        <p:strVal val="visible"/>
                                      </p:to>
                                    </p:set>
                                    <p:anim by="(-#ppt_w*2)" calcmode="lin" valueType="num">
                                      <p:cBhvr rctx="PPT">
                                        <p:cTn id="39" dur="250" autoRev="1" fill="hold">
                                          <p:stCondLst>
                                            <p:cond delay="0"/>
                                          </p:stCondLst>
                                        </p:cTn>
                                        <p:tgtEl>
                                          <p:spTgt spid="7"/>
                                        </p:tgtEl>
                                        <p:attrNameLst>
                                          <p:attrName>ppt_w</p:attrName>
                                        </p:attrNameLst>
                                      </p:cBhvr>
                                    </p:anim>
                                    <p:anim by="(#ppt_w*0.50)" calcmode="lin" valueType="num">
                                      <p:cBhvr>
                                        <p:cTn id="40" dur="250" decel="50000" autoRev="1" fill="hold">
                                          <p:stCondLst>
                                            <p:cond delay="0"/>
                                          </p:stCondLst>
                                        </p:cTn>
                                        <p:tgtEl>
                                          <p:spTgt spid="7"/>
                                        </p:tgtEl>
                                        <p:attrNameLst>
                                          <p:attrName>ppt_x</p:attrName>
                                        </p:attrNameLst>
                                      </p:cBhvr>
                                    </p:anim>
                                    <p:anim from="(-#ppt_h/2)" to="(#ppt_y)" calcmode="lin" valueType="num">
                                      <p:cBhvr>
                                        <p:cTn id="41" dur="500" fill="hold">
                                          <p:stCondLst>
                                            <p:cond delay="0"/>
                                          </p:stCondLst>
                                        </p:cTn>
                                        <p:tgtEl>
                                          <p:spTgt spid="7"/>
                                        </p:tgtEl>
                                        <p:attrNameLst>
                                          <p:attrName>ppt_y</p:attrName>
                                        </p:attrNameLst>
                                      </p:cBhvr>
                                    </p:anim>
                                    <p:animRot by="21600000">
                                      <p:cBhvr>
                                        <p:cTn id="42" dur="500" fill="hold">
                                          <p:stCondLst>
                                            <p:cond delay="0"/>
                                          </p:stCondLst>
                                        </p:cTn>
                                        <p:tgtEl>
                                          <p:spTgt spid="7"/>
                                        </p:tgtEl>
                                        <p:attrNameLst>
                                          <p:attrName>r</p:attrName>
                                        </p:attrNameLst>
                                      </p:cBhvr>
                                    </p:animRot>
                                  </p:childTnLst>
                                </p:cTn>
                              </p:par>
                            </p:childTnLst>
                          </p:cTn>
                        </p:par>
                      </p:childTnLst>
                    </p:cTn>
                  </p:par>
                  <p:par>
                    <p:cTn id="43" fill="hold" nodeType="clickPar">
                      <p:stCondLst>
                        <p:cond delay="indefinite"/>
                      </p:stCondLst>
                      <p:childTnLst>
                        <p:par>
                          <p:cTn id="44" fill="hold" nodeType="withGroup">
                            <p:stCondLst>
                              <p:cond delay="0"/>
                            </p:stCondLst>
                            <p:childTnLst>
                              <p:par>
                                <p:cTn id="45" presetID="56" presetClass="entr" presetSubtype="0" fill="hold" grpId="0" nodeType="clickEffect">
                                  <p:stCondLst>
                                    <p:cond delay="0"/>
                                  </p:stCondLst>
                                  <p:iterate type="lt">
                                    <p:tmPct val="10000"/>
                                  </p:iterate>
                                  <p:childTnLst>
                                    <p:set>
                                      <p:cBhvr>
                                        <p:cTn id="46" dur="1" fill="hold">
                                          <p:stCondLst>
                                            <p:cond delay="0"/>
                                          </p:stCondLst>
                                        </p:cTn>
                                        <p:tgtEl>
                                          <p:spTgt spid="8"/>
                                        </p:tgtEl>
                                        <p:attrNameLst>
                                          <p:attrName>style.visibility</p:attrName>
                                        </p:attrNameLst>
                                      </p:cBhvr>
                                      <p:to>
                                        <p:strVal val="visible"/>
                                      </p:to>
                                    </p:set>
                                    <p:anim by="(-#ppt_w*2)" calcmode="lin" valueType="num">
                                      <p:cBhvr rctx="PPT">
                                        <p:cTn id="47" dur="250" autoRev="1" fill="hold">
                                          <p:stCondLst>
                                            <p:cond delay="0"/>
                                          </p:stCondLst>
                                        </p:cTn>
                                        <p:tgtEl>
                                          <p:spTgt spid="8"/>
                                        </p:tgtEl>
                                        <p:attrNameLst>
                                          <p:attrName>ppt_w</p:attrName>
                                        </p:attrNameLst>
                                      </p:cBhvr>
                                    </p:anim>
                                    <p:anim by="(#ppt_w*0.50)" calcmode="lin" valueType="num">
                                      <p:cBhvr>
                                        <p:cTn id="48" dur="250" decel="50000" autoRev="1" fill="hold">
                                          <p:stCondLst>
                                            <p:cond delay="0"/>
                                          </p:stCondLst>
                                        </p:cTn>
                                        <p:tgtEl>
                                          <p:spTgt spid="8"/>
                                        </p:tgtEl>
                                        <p:attrNameLst>
                                          <p:attrName>ppt_x</p:attrName>
                                        </p:attrNameLst>
                                      </p:cBhvr>
                                    </p:anim>
                                    <p:anim from="(-#ppt_h/2)" to="(#ppt_y)" calcmode="lin" valueType="num">
                                      <p:cBhvr>
                                        <p:cTn id="49" dur="500" fill="hold">
                                          <p:stCondLst>
                                            <p:cond delay="0"/>
                                          </p:stCondLst>
                                        </p:cTn>
                                        <p:tgtEl>
                                          <p:spTgt spid="8"/>
                                        </p:tgtEl>
                                        <p:attrNameLst>
                                          <p:attrName>ppt_y</p:attrName>
                                        </p:attrNameLst>
                                      </p:cBhvr>
                                    </p:anim>
                                    <p:animRot by="21600000">
                                      <p:cBhvr>
                                        <p:cTn id="50" dur="500" fill="hold">
                                          <p:stCondLst>
                                            <p:cond delay="0"/>
                                          </p:stCondLst>
                                        </p:cTn>
                                        <p:tgtEl>
                                          <p:spTgt spid="8"/>
                                        </p:tgtEl>
                                        <p:attrNameLst>
                                          <p:attrName>r</p:attrName>
                                        </p:attrNameLst>
                                      </p:cBhvr>
                                    </p:animRot>
                                  </p:childTnLst>
                                </p:cTn>
                              </p:par>
                            </p:childTnLst>
                          </p:cTn>
                        </p:par>
                      </p:childTnLst>
                    </p:cTn>
                  </p:par>
                  <p:par>
                    <p:cTn id="51" fill="hold" nodeType="clickPar">
                      <p:stCondLst>
                        <p:cond delay="indefinite"/>
                      </p:stCondLst>
                      <p:childTnLst>
                        <p:par>
                          <p:cTn id="52" fill="hold" nodeType="withGroup">
                            <p:stCondLst>
                              <p:cond delay="0"/>
                            </p:stCondLst>
                            <p:childTnLst>
                              <p:par>
                                <p:cTn id="53" presetID="56" presetClass="entr" presetSubtype="0" fill="hold" grpId="0" nodeType="clickEffect">
                                  <p:stCondLst>
                                    <p:cond delay="0"/>
                                  </p:stCondLst>
                                  <p:iterate type="lt">
                                    <p:tmPct val="10000"/>
                                  </p:iterate>
                                  <p:childTnLst>
                                    <p:set>
                                      <p:cBhvr>
                                        <p:cTn id="54" dur="1" fill="hold">
                                          <p:stCondLst>
                                            <p:cond delay="0"/>
                                          </p:stCondLst>
                                        </p:cTn>
                                        <p:tgtEl>
                                          <p:spTgt spid="9"/>
                                        </p:tgtEl>
                                        <p:attrNameLst>
                                          <p:attrName>style.visibility</p:attrName>
                                        </p:attrNameLst>
                                      </p:cBhvr>
                                      <p:to>
                                        <p:strVal val="visible"/>
                                      </p:to>
                                    </p:set>
                                    <p:anim by="(-#ppt_w*2)" calcmode="lin" valueType="num">
                                      <p:cBhvr rctx="PPT">
                                        <p:cTn id="55" dur="250" autoRev="1" fill="hold">
                                          <p:stCondLst>
                                            <p:cond delay="0"/>
                                          </p:stCondLst>
                                        </p:cTn>
                                        <p:tgtEl>
                                          <p:spTgt spid="9"/>
                                        </p:tgtEl>
                                        <p:attrNameLst>
                                          <p:attrName>ppt_w</p:attrName>
                                        </p:attrNameLst>
                                      </p:cBhvr>
                                    </p:anim>
                                    <p:anim by="(#ppt_w*0.50)" calcmode="lin" valueType="num">
                                      <p:cBhvr>
                                        <p:cTn id="56" dur="250" decel="50000" autoRev="1" fill="hold">
                                          <p:stCondLst>
                                            <p:cond delay="0"/>
                                          </p:stCondLst>
                                        </p:cTn>
                                        <p:tgtEl>
                                          <p:spTgt spid="9"/>
                                        </p:tgtEl>
                                        <p:attrNameLst>
                                          <p:attrName>ppt_x</p:attrName>
                                        </p:attrNameLst>
                                      </p:cBhvr>
                                    </p:anim>
                                    <p:anim from="(-#ppt_h/2)" to="(#ppt_y)" calcmode="lin" valueType="num">
                                      <p:cBhvr>
                                        <p:cTn id="57" dur="500" fill="hold">
                                          <p:stCondLst>
                                            <p:cond delay="0"/>
                                          </p:stCondLst>
                                        </p:cTn>
                                        <p:tgtEl>
                                          <p:spTgt spid="9"/>
                                        </p:tgtEl>
                                        <p:attrNameLst>
                                          <p:attrName>ppt_y</p:attrName>
                                        </p:attrNameLst>
                                      </p:cBhvr>
                                    </p:anim>
                                    <p:animRot by="21600000">
                                      <p:cBhvr>
                                        <p:cTn id="58" dur="500" fill="hold">
                                          <p:stCondLst>
                                            <p:cond delay="0"/>
                                          </p:stCondLst>
                                        </p:cTn>
                                        <p:tgtEl>
                                          <p:spTgt spid="9"/>
                                        </p:tgtEl>
                                        <p:attrNameLst>
                                          <p:attrName>r</p:attrName>
                                        </p:attrNameLst>
                                      </p:cBhvr>
                                    </p:animRot>
                                  </p:childTnLst>
                                </p:cTn>
                              </p:par>
                            </p:childTnLst>
                          </p:cTn>
                        </p:par>
                      </p:childTnLst>
                    </p:cTn>
                  </p:par>
                  <p:par>
                    <p:cTn id="59" fill="hold" nodeType="clickPar">
                      <p:stCondLst>
                        <p:cond delay="indefinite"/>
                      </p:stCondLst>
                      <p:childTnLst>
                        <p:par>
                          <p:cTn id="60" fill="hold" nodeType="withGroup">
                            <p:stCondLst>
                              <p:cond delay="0"/>
                            </p:stCondLst>
                            <p:childTnLst>
                              <p:par>
                                <p:cTn id="61" presetID="56" presetClass="entr" presetSubtype="0" fill="hold" grpId="0" nodeType="clickEffect">
                                  <p:stCondLst>
                                    <p:cond delay="0"/>
                                  </p:stCondLst>
                                  <p:iterate type="lt">
                                    <p:tmPct val="10000"/>
                                  </p:iterate>
                                  <p:childTnLst>
                                    <p:set>
                                      <p:cBhvr>
                                        <p:cTn id="62" dur="1" fill="hold">
                                          <p:stCondLst>
                                            <p:cond delay="0"/>
                                          </p:stCondLst>
                                        </p:cTn>
                                        <p:tgtEl>
                                          <p:spTgt spid="10"/>
                                        </p:tgtEl>
                                        <p:attrNameLst>
                                          <p:attrName>style.visibility</p:attrName>
                                        </p:attrNameLst>
                                      </p:cBhvr>
                                      <p:to>
                                        <p:strVal val="visible"/>
                                      </p:to>
                                    </p:set>
                                    <p:anim by="(-#ppt_w*2)" calcmode="lin" valueType="num">
                                      <p:cBhvr rctx="PPT">
                                        <p:cTn id="63" dur="250" autoRev="1" fill="hold">
                                          <p:stCondLst>
                                            <p:cond delay="0"/>
                                          </p:stCondLst>
                                        </p:cTn>
                                        <p:tgtEl>
                                          <p:spTgt spid="10"/>
                                        </p:tgtEl>
                                        <p:attrNameLst>
                                          <p:attrName>ppt_w</p:attrName>
                                        </p:attrNameLst>
                                      </p:cBhvr>
                                    </p:anim>
                                    <p:anim by="(#ppt_w*0.50)" calcmode="lin" valueType="num">
                                      <p:cBhvr>
                                        <p:cTn id="64" dur="250" decel="50000" autoRev="1" fill="hold">
                                          <p:stCondLst>
                                            <p:cond delay="0"/>
                                          </p:stCondLst>
                                        </p:cTn>
                                        <p:tgtEl>
                                          <p:spTgt spid="10"/>
                                        </p:tgtEl>
                                        <p:attrNameLst>
                                          <p:attrName>ppt_x</p:attrName>
                                        </p:attrNameLst>
                                      </p:cBhvr>
                                    </p:anim>
                                    <p:anim from="(-#ppt_h/2)" to="(#ppt_y)" calcmode="lin" valueType="num">
                                      <p:cBhvr>
                                        <p:cTn id="65" dur="500" fill="hold">
                                          <p:stCondLst>
                                            <p:cond delay="0"/>
                                          </p:stCondLst>
                                        </p:cTn>
                                        <p:tgtEl>
                                          <p:spTgt spid="10"/>
                                        </p:tgtEl>
                                        <p:attrNameLst>
                                          <p:attrName>ppt_y</p:attrName>
                                        </p:attrNameLst>
                                      </p:cBhvr>
                                    </p:anim>
                                    <p:animRot by="21600000">
                                      <p:cBhvr>
                                        <p:cTn id="66" dur="500" fill="hold">
                                          <p:stCondLst>
                                            <p:cond delay="0"/>
                                          </p:stCondLst>
                                        </p:cTn>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2"/>
          <p:cNvSpPr txBox="1">
            <a:spLocks noChangeArrowheads="1"/>
          </p:cNvSpPr>
          <p:nvPr/>
        </p:nvSpPr>
        <p:spPr bwMode="auto">
          <a:xfrm>
            <a:off x="4857750" y="50006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pelar</a:t>
            </a:r>
            <a:endParaRPr lang="en-US" sz="3600" b="1">
              <a:solidFill>
                <a:schemeClr val="bg1"/>
              </a:solidFill>
              <a:latin typeface="Arial" pitchFamily="34" charset="0"/>
            </a:endParaRPr>
          </a:p>
        </p:txBody>
      </p:sp>
      <p:sp>
        <p:nvSpPr>
          <p:cNvPr id="4099" name="TextBox 3"/>
          <p:cNvSpPr txBox="1">
            <a:spLocks noChangeArrowheads="1"/>
          </p:cNvSpPr>
          <p:nvPr/>
        </p:nvSpPr>
        <p:spPr bwMode="auto">
          <a:xfrm>
            <a:off x="1643063" y="50006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comer</a:t>
            </a:r>
            <a:endParaRPr lang="en-US" sz="3600" b="1">
              <a:solidFill>
                <a:schemeClr val="bg1"/>
              </a:solidFill>
              <a:latin typeface="Arial" pitchFamily="34" charset="0"/>
            </a:endParaRPr>
          </a:p>
        </p:txBody>
      </p:sp>
      <p:sp>
        <p:nvSpPr>
          <p:cNvPr id="4100" name="TextBox 4"/>
          <p:cNvSpPr txBox="1">
            <a:spLocks noChangeArrowheads="1"/>
          </p:cNvSpPr>
          <p:nvPr/>
        </p:nvSpPr>
        <p:spPr bwMode="auto">
          <a:xfrm>
            <a:off x="6286500" y="164306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cortar</a:t>
            </a:r>
            <a:endParaRPr lang="en-US" sz="3600" b="1">
              <a:solidFill>
                <a:schemeClr val="bg1"/>
              </a:solidFill>
              <a:latin typeface="Arial" pitchFamily="34" charset="0"/>
            </a:endParaRPr>
          </a:p>
        </p:txBody>
      </p:sp>
      <p:sp>
        <p:nvSpPr>
          <p:cNvPr id="4101" name="TextBox 5"/>
          <p:cNvSpPr txBox="1">
            <a:spLocks noChangeArrowheads="1"/>
          </p:cNvSpPr>
          <p:nvPr/>
        </p:nvSpPr>
        <p:spPr bwMode="auto">
          <a:xfrm>
            <a:off x="6286500" y="2643188"/>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cocinar</a:t>
            </a:r>
            <a:endParaRPr lang="en-US" sz="3600" b="1">
              <a:solidFill>
                <a:schemeClr val="bg1"/>
              </a:solidFill>
              <a:latin typeface="Arial" pitchFamily="34" charset="0"/>
            </a:endParaRPr>
          </a:p>
        </p:txBody>
      </p:sp>
      <p:sp>
        <p:nvSpPr>
          <p:cNvPr id="4102" name="TextBox 6"/>
          <p:cNvSpPr txBox="1">
            <a:spLocks noChangeArrowheads="1"/>
          </p:cNvSpPr>
          <p:nvPr/>
        </p:nvSpPr>
        <p:spPr bwMode="auto">
          <a:xfrm>
            <a:off x="6286500" y="364331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preparar</a:t>
            </a:r>
            <a:endParaRPr lang="en-US" sz="3600" b="1">
              <a:solidFill>
                <a:schemeClr val="bg1"/>
              </a:solidFill>
              <a:latin typeface="Arial" pitchFamily="34" charset="0"/>
            </a:endParaRPr>
          </a:p>
        </p:txBody>
      </p:sp>
      <p:sp>
        <p:nvSpPr>
          <p:cNvPr id="4103" name="TextBox 7"/>
          <p:cNvSpPr txBox="1">
            <a:spLocks noChangeArrowheads="1"/>
          </p:cNvSpPr>
          <p:nvPr/>
        </p:nvSpPr>
        <p:spPr bwMode="auto">
          <a:xfrm>
            <a:off x="6286500" y="4643438"/>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comprar</a:t>
            </a:r>
            <a:endParaRPr lang="en-US" sz="3600" b="1">
              <a:solidFill>
                <a:schemeClr val="bg1"/>
              </a:solidFill>
              <a:latin typeface="Arial" pitchFamily="34" charset="0"/>
            </a:endParaRPr>
          </a:p>
        </p:txBody>
      </p:sp>
      <p:sp>
        <p:nvSpPr>
          <p:cNvPr id="4104" name="TextBox 8"/>
          <p:cNvSpPr txBox="1">
            <a:spLocks noChangeArrowheads="1"/>
          </p:cNvSpPr>
          <p:nvPr/>
        </p:nvSpPr>
        <p:spPr bwMode="auto">
          <a:xfrm>
            <a:off x="5072063" y="5715000"/>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dar</a:t>
            </a:r>
            <a:endParaRPr lang="en-US" sz="3600" b="1">
              <a:solidFill>
                <a:schemeClr val="bg1"/>
              </a:solidFill>
              <a:latin typeface="Arial" pitchFamily="34" charset="0"/>
            </a:endParaRPr>
          </a:p>
        </p:txBody>
      </p:sp>
      <p:sp>
        <p:nvSpPr>
          <p:cNvPr id="4105" name="TextBox 9"/>
          <p:cNvSpPr txBox="1">
            <a:spLocks noChangeArrowheads="1"/>
          </p:cNvSpPr>
          <p:nvPr/>
        </p:nvSpPr>
        <p:spPr bwMode="auto">
          <a:xfrm>
            <a:off x="1643063" y="5715000"/>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tirar</a:t>
            </a:r>
            <a:endParaRPr lang="en-US" sz="3600" b="1">
              <a:solidFill>
                <a:schemeClr val="bg1"/>
              </a:solidFill>
              <a:latin typeface="Arial" pitchFamily="34" charset="0"/>
            </a:endParaRPr>
          </a:p>
        </p:txBody>
      </p:sp>
      <p:sp>
        <p:nvSpPr>
          <p:cNvPr id="4106" name="TextBox 10"/>
          <p:cNvSpPr txBox="1">
            <a:spLocks noChangeArrowheads="1"/>
          </p:cNvSpPr>
          <p:nvPr/>
        </p:nvSpPr>
        <p:spPr bwMode="auto">
          <a:xfrm>
            <a:off x="357188" y="478631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robar</a:t>
            </a:r>
            <a:endParaRPr lang="en-US" sz="3600" b="1">
              <a:solidFill>
                <a:schemeClr val="bg1"/>
              </a:solidFill>
              <a:latin typeface="Arial" pitchFamily="34" charset="0"/>
            </a:endParaRPr>
          </a:p>
        </p:txBody>
      </p:sp>
      <p:sp>
        <p:nvSpPr>
          <p:cNvPr id="4107" name="TextBox 11"/>
          <p:cNvSpPr txBox="1">
            <a:spLocks noChangeArrowheads="1"/>
          </p:cNvSpPr>
          <p:nvPr/>
        </p:nvSpPr>
        <p:spPr bwMode="auto">
          <a:xfrm>
            <a:off x="357188" y="364331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coger</a:t>
            </a:r>
            <a:endParaRPr lang="en-US" sz="3600" b="1">
              <a:solidFill>
                <a:schemeClr val="bg1"/>
              </a:solidFill>
              <a:latin typeface="Arial" pitchFamily="34" charset="0"/>
            </a:endParaRPr>
          </a:p>
        </p:txBody>
      </p:sp>
      <p:sp>
        <p:nvSpPr>
          <p:cNvPr id="4108" name="TextBox 12"/>
          <p:cNvSpPr txBox="1">
            <a:spLocks noChangeArrowheads="1"/>
          </p:cNvSpPr>
          <p:nvPr/>
        </p:nvSpPr>
        <p:spPr bwMode="auto">
          <a:xfrm>
            <a:off x="357188" y="2571750"/>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beber</a:t>
            </a:r>
            <a:endParaRPr lang="en-US" sz="3600" b="1">
              <a:solidFill>
                <a:schemeClr val="bg1"/>
              </a:solidFill>
              <a:latin typeface="Arial" pitchFamily="34" charset="0"/>
            </a:endParaRPr>
          </a:p>
        </p:txBody>
      </p:sp>
      <p:sp>
        <p:nvSpPr>
          <p:cNvPr id="4109" name="TextBox 13"/>
          <p:cNvSpPr txBox="1">
            <a:spLocks noChangeArrowheads="1"/>
          </p:cNvSpPr>
          <p:nvPr/>
        </p:nvSpPr>
        <p:spPr bwMode="auto">
          <a:xfrm>
            <a:off x="357188" y="164306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pitchFamily="34" charset="0"/>
              </a:rPr>
              <a:t>prensar</a:t>
            </a:r>
            <a:endParaRPr lang="en-US" sz="3600" b="1">
              <a:solidFill>
                <a:schemeClr val="bg1"/>
              </a:solidFill>
              <a:latin typeface="Arial"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35375" y="2332038"/>
            <a:ext cx="1727200" cy="243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2" name="Picture 2" descr="G:\Resources\Development\NewSecCurricDevelopment\Citizenship\Pan_y_Agua\Agua\Introduccion al tema agua\Images used\liquid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6925" y="1963738"/>
            <a:ext cx="2390775" cy="296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0722"/>
                                        </p:tgtEl>
                                        <p:attrNameLst>
                                          <p:attrName>style.visibility</p:attrName>
                                        </p:attrNameLst>
                                      </p:cBhvr>
                                      <p:to>
                                        <p:strVal val="visible"/>
                                      </p:to>
                                    </p:set>
                                    <p:animEffect transition="in" filter="circle(in)">
                                      <p:cBhvr>
                                        <p:cTn id="12" dur="20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FrauHolle_SpanishVersion.wmv">
            <a:hlinkClick r:id="" action="ppaction://media"/>
          </p:cNvPr>
          <p:cNvPicPr>
            <a:picLocks noRot="1" noChangeAspect="1"/>
          </p:cNvPicPr>
          <p:nvPr>
            <a:videoFile r:link="rId1"/>
          </p:nvPr>
        </p:nvPicPr>
        <p:blipFill>
          <a:blip r:embed="rId4">
            <a:extLst>
              <a:ext uri="{28A0092B-C50C-407E-A947-70E740481C1C}">
                <a14:useLocalDpi xmlns:a14="http://schemas.microsoft.com/office/drawing/2010/main" val="0"/>
              </a:ext>
            </a:extLst>
          </a:blip>
          <a:srcRect/>
          <a:stretch>
            <a:fillRect/>
          </a:stretch>
        </p:blipFill>
        <p:spPr bwMode="auto">
          <a:xfrm>
            <a:off x="619125" y="836613"/>
            <a:ext cx="7935913"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5" descr="storybook.jpg"/>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2"/>
                                        </p:tgtEl>
                                      </p:cBhvr>
                                    </p:cmd>
                                  </p:childTnLst>
                                </p:cTn>
                              </p:par>
                            </p:childTnLst>
                          </p:cTn>
                        </p:par>
                      </p:childTnLst>
                    </p:cTn>
                  </p:par>
                </p:childTnLst>
              </p:cTn>
              <p:nextCondLst>
                <p:cond evt="onClick" delay="0">
                  <p:tgtEl>
                    <p:spTgt spid="2"/>
                  </p:tgtEl>
                </p:cond>
              </p:nextCondLst>
            </p:seq>
            <p:video>
              <p:cMediaNode vol="80000">
                <p:cTn id="7" fill="hold" display="0">
                  <p:stCondLst>
                    <p:cond delay="indefinite"/>
                  </p:stCondLst>
                </p:cTn>
                <p:tgtEl>
                  <p:spTgt spid="2"/>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214313" y="500063"/>
            <a:ext cx="70008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2000"/>
              <a:t>Título del programa/de la pel</a:t>
            </a:r>
            <a:r>
              <a:rPr lang="en-US" sz="2000">
                <a:cs typeface="Arial" pitchFamily="34" charset="0"/>
              </a:rPr>
              <a:t>ícula</a:t>
            </a:r>
            <a:r>
              <a:rPr lang="en-GB" sz="2000"/>
              <a:t>: ………………………………….</a:t>
            </a:r>
          </a:p>
        </p:txBody>
      </p:sp>
      <p:sp>
        <p:nvSpPr>
          <p:cNvPr id="6147" name="Text Box 5"/>
          <p:cNvSpPr txBox="1">
            <a:spLocks noChangeArrowheads="1"/>
          </p:cNvSpPr>
          <p:nvPr/>
        </p:nvSpPr>
        <p:spPr bwMode="auto">
          <a:xfrm>
            <a:off x="142875" y="857250"/>
            <a:ext cx="35004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1600"/>
              <a:t>1.  </a:t>
            </a:r>
            <a:r>
              <a:rPr lang="en-US" sz="1600">
                <a:cs typeface="Arial" pitchFamily="34" charset="0"/>
              </a:rPr>
              <a:t>¿Qué tipo de programa es?</a:t>
            </a:r>
          </a:p>
        </p:txBody>
      </p:sp>
      <p:graphicFrame>
        <p:nvGraphicFramePr>
          <p:cNvPr id="8198" name="Group 6"/>
          <p:cNvGraphicFramePr>
            <a:graphicFrameLocks noGrp="1"/>
          </p:cNvGraphicFramePr>
          <p:nvPr>
            <p:extLst>
              <p:ext uri="{D42A27DB-BD31-4B8C-83A1-F6EECF244321}">
                <p14:modId xmlns:p14="http://schemas.microsoft.com/office/powerpoint/2010/main" val="771663066"/>
              </p:ext>
            </p:extLst>
          </p:nvPr>
        </p:nvGraphicFramePr>
        <p:xfrm>
          <a:off x="534988" y="1214438"/>
          <a:ext cx="2393950" cy="2349504"/>
        </p:xfrm>
        <a:graphic>
          <a:graphicData uri="http://schemas.openxmlformats.org/drawingml/2006/table">
            <a:tbl>
              <a:tblPr/>
              <a:tblGrid>
                <a:gridCol w="441325"/>
                <a:gridCol w="1952625"/>
              </a:tblGrid>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pel</a:t>
                      </a:r>
                      <a:r>
                        <a:rPr kumimoji="0" lang="en-US" sz="1400" b="0" i="0" u="none" strike="noStrike" cap="none" normalizeH="0" baseline="0" smtClean="0">
                          <a:ln>
                            <a:noFill/>
                          </a:ln>
                          <a:solidFill>
                            <a:schemeClr val="tx1"/>
                          </a:solidFill>
                          <a:effectLst/>
                          <a:latin typeface="Calibri" pitchFamily="34" charset="0"/>
                          <a:cs typeface="Arial" pitchFamily="34" charset="0"/>
                        </a:rPr>
                        <a:t>ícula</a:t>
                      </a: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Calibri" pitchFamily="34" charset="0"/>
                        </a:rPr>
                        <a:t>dibujos</a:t>
                      </a:r>
                      <a:r>
                        <a:rPr kumimoji="0" lang="en-GB" sz="1400" b="0" i="0" u="none" strike="noStrike" cap="none" normalizeH="0" baseline="0" dirty="0" smtClean="0">
                          <a:ln>
                            <a:noFill/>
                          </a:ln>
                          <a:solidFill>
                            <a:schemeClr val="tx1"/>
                          </a:solidFill>
                          <a:effectLst/>
                          <a:latin typeface="Calibri" pitchFamily="34" charset="0"/>
                        </a:rPr>
                        <a:t> </a:t>
                      </a:r>
                      <a:r>
                        <a:rPr kumimoji="0" lang="en-GB" sz="1400" b="0" i="0" u="none" strike="noStrike" cap="none" normalizeH="0" baseline="0" dirty="0" err="1" smtClean="0">
                          <a:ln>
                            <a:noFill/>
                          </a:ln>
                          <a:solidFill>
                            <a:schemeClr val="tx1"/>
                          </a:solidFill>
                          <a:effectLst/>
                          <a:latin typeface="Calibri" pitchFamily="34" charset="0"/>
                        </a:rPr>
                        <a:t>animados</a:t>
                      </a:r>
                      <a:endParaRPr kumimoji="0" lang="en-GB" sz="1400" b="0" i="0" u="none" strike="noStrike" cap="none" normalizeH="0" baseline="0" dirty="0" smtClean="0">
                        <a:ln>
                          <a:noFill/>
                        </a:ln>
                        <a:solidFill>
                          <a:schemeClr val="tx1"/>
                        </a:solidFill>
                        <a:effectLst/>
                        <a:latin typeface="Calibri" pitchFamily="34" charset="0"/>
                      </a:endParaRP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telenovela</a:t>
                      </a: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noticias</a:t>
                      </a: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programa de deporte</a:t>
                      </a: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telecomedia</a:t>
                      </a:r>
                      <a:endParaRPr kumimoji="0" lang="en-US" sz="1400" b="0" i="0" u="none" strike="noStrike" cap="none" normalizeH="0" baseline="0" smtClean="0">
                        <a:ln>
                          <a:noFill/>
                        </a:ln>
                        <a:solidFill>
                          <a:schemeClr val="tx1"/>
                        </a:solidFill>
                        <a:effectLst/>
                        <a:latin typeface="Calibri" pitchFamily="34" charset="0"/>
                        <a:cs typeface="Arial" pitchFamily="34" charset="0"/>
                      </a:endParaRP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concurso</a:t>
                      </a: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programa de m</a:t>
                      </a:r>
                      <a:r>
                        <a:rPr kumimoji="0" lang="en-US" sz="1400" b="0" i="0" u="none" strike="noStrike" cap="none" normalizeH="0" baseline="0" smtClean="0">
                          <a:ln>
                            <a:noFill/>
                          </a:ln>
                          <a:solidFill>
                            <a:schemeClr val="tx1"/>
                          </a:solidFill>
                          <a:effectLst/>
                          <a:latin typeface="Calibri" pitchFamily="34" charset="0"/>
                          <a:cs typeface="Arial" pitchFamily="34" charset="0"/>
                        </a:rPr>
                        <a:t>úsica</a:t>
                      </a:r>
                    </a:p>
                  </a:txBody>
                  <a:tcPr marL="121920" marR="121920" marT="34290" marB="34290" horzOverflow="overflow">
                    <a:lnL>
                      <a:noFill/>
                    </a:lnL>
                    <a:lnR>
                      <a:noFill/>
                    </a:lnR>
                    <a:lnT>
                      <a:noFill/>
                    </a:lnT>
                    <a:lnB>
                      <a:noFill/>
                    </a:lnB>
                    <a:lnTlToBr>
                      <a:noFill/>
                    </a:lnTlToBr>
                    <a:lnBlToTr>
                      <a:noFill/>
                    </a:lnBlToTr>
                    <a:noFill/>
                  </a:tcPr>
                </a:tc>
              </a:tr>
            </a:tbl>
          </a:graphicData>
        </a:graphic>
      </p:graphicFrame>
      <p:sp>
        <p:nvSpPr>
          <p:cNvPr id="6165" name="Rectangle 43"/>
          <p:cNvSpPr>
            <a:spLocks noChangeArrowheads="1"/>
          </p:cNvSpPr>
          <p:nvPr/>
        </p:nvSpPr>
        <p:spPr bwMode="auto">
          <a:xfrm>
            <a:off x="642938" y="1293813"/>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66" name="Rectangle 44"/>
          <p:cNvSpPr>
            <a:spLocks noChangeArrowheads="1"/>
          </p:cNvSpPr>
          <p:nvPr/>
        </p:nvSpPr>
        <p:spPr bwMode="auto">
          <a:xfrm>
            <a:off x="642938" y="1579563"/>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67" name="Rectangle 45"/>
          <p:cNvSpPr>
            <a:spLocks noChangeArrowheads="1"/>
          </p:cNvSpPr>
          <p:nvPr/>
        </p:nvSpPr>
        <p:spPr bwMode="auto">
          <a:xfrm>
            <a:off x="642938" y="18573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68" name="Rectangle 46"/>
          <p:cNvSpPr>
            <a:spLocks noChangeArrowheads="1"/>
          </p:cNvSpPr>
          <p:nvPr/>
        </p:nvSpPr>
        <p:spPr bwMode="auto">
          <a:xfrm>
            <a:off x="642938" y="2151063"/>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69" name="Rectangle 47"/>
          <p:cNvSpPr>
            <a:spLocks noChangeArrowheads="1"/>
          </p:cNvSpPr>
          <p:nvPr/>
        </p:nvSpPr>
        <p:spPr bwMode="auto">
          <a:xfrm>
            <a:off x="642938" y="241300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70" name="Rectangle 48"/>
          <p:cNvSpPr>
            <a:spLocks noChangeArrowheads="1"/>
          </p:cNvSpPr>
          <p:nvPr/>
        </p:nvSpPr>
        <p:spPr bwMode="auto">
          <a:xfrm>
            <a:off x="642938" y="26828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71" name="Rectangle 49"/>
          <p:cNvSpPr>
            <a:spLocks noChangeArrowheads="1"/>
          </p:cNvSpPr>
          <p:nvPr/>
        </p:nvSpPr>
        <p:spPr bwMode="auto">
          <a:xfrm>
            <a:off x="642938" y="295275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72" name="Rectangle 50"/>
          <p:cNvSpPr>
            <a:spLocks noChangeArrowheads="1"/>
          </p:cNvSpPr>
          <p:nvPr/>
        </p:nvSpPr>
        <p:spPr bwMode="auto">
          <a:xfrm>
            <a:off x="642938" y="322262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73" name="Text Box 51"/>
          <p:cNvSpPr txBox="1">
            <a:spLocks noChangeArrowheads="1"/>
          </p:cNvSpPr>
          <p:nvPr/>
        </p:nvSpPr>
        <p:spPr bwMode="auto">
          <a:xfrm>
            <a:off x="153988" y="3805238"/>
            <a:ext cx="5053012"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1600" dirty="0"/>
              <a:t>2.  </a:t>
            </a:r>
            <a:r>
              <a:rPr lang="en-US" sz="1600" dirty="0">
                <a:cs typeface="Arial" pitchFamily="34" charset="0"/>
              </a:rPr>
              <a:t>¿Para </a:t>
            </a:r>
            <a:r>
              <a:rPr lang="en-US" sz="1600" dirty="0" err="1">
                <a:cs typeface="Arial" pitchFamily="34" charset="0"/>
              </a:rPr>
              <a:t>quién</a:t>
            </a:r>
            <a:r>
              <a:rPr lang="en-US" sz="1600" dirty="0">
                <a:cs typeface="Arial" pitchFamily="34" charset="0"/>
              </a:rPr>
              <a:t> </a:t>
            </a:r>
            <a:r>
              <a:rPr lang="en-US" sz="1600" dirty="0" err="1" smtClean="0">
                <a:cs typeface="Arial" pitchFamily="34" charset="0"/>
              </a:rPr>
              <a:t>es</a:t>
            </a:r>
            <a:r>
              <a:rPr lang="en-US" sz="1600" dirty="0" smtClean="0">
                <a:cs typeface="Arial" pitchFamily="34" charset="0"/>
              </a:rPr>
              <a:t>?</a:t>
            </a:r>
            <a:endParaRPr lang="en-US" sz="1600" dirty="0">
              <a:cs typeface="Arial" pitchFamily="34" charset="0"/>
            </a:endParaRPr>
          </a:p>
        </p:txBody>
      </p:sp>
      <p:graphicFrame>
        <p:nvGraphicFramePr>
          <p:cNvPr id="8244" name="Group 52"/>
          <p:cNvGraphicFramePr>
            <a:graphicFrameLocks noGrp="1"/>
          </p:cNvGraphicFramePr>
          <p:nvPr/>
        </p:nvGraphicFramePr>
        <p:xfrm>
          <a:off x="698500" y="4357688"/>
          <a:ext cx="3160713" cy="847725"/>
        </p:xfrm>
        <a:graphic>
          <a:graphicData uri="http://schemas.openxmlformats.org/drawingml/2006/table">
            <a:tbl>
              <a:tblPr/>
              <a:tblGrid>
                <a:gridCol w="279400"/>
                <a:gridCol w="2881313"/>
              </a:tblGrid>
              <a:tr h="282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pitchFamily="34" charset="0"/>
                      </a:endParaRPr>
                    </a:p>
                  </a:txBody>
                  <a:tcPr marL="121920" marR="121920" marT="34303" marB="34303"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adultos</a:t>
                      </a:r>
                    </a:p>
                  </a:txBody>
                  <a:tcPr marL="121920" marR="121920" marT="34303" marB="34303" horzOverflow="overflow">
                    <a:lnL>
                      <a:noFill/>
                    </a:lnL>
                    <a:lnR>
                      <a:noFill/>
                    </a:lnR>
                    <a:lnT>
                      <a:noFill/>
                    </a:lnT>
                    <a:lnB>
                      <a:noFill/>
                    </a:lnB>
                    <a:lnTlToBr>
                      <a:noFill/>
                    </a:lnTlToBr>
                    <a:lnBlToTr>
                      <a:noFill/>
                    </a:lnBlToTr>
                    <a:noFill/>
                  </a:tcPr>
                </a:tc>
              </a:tr>
              <a:tr h="282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pitchFamily="34" charset="0"/>
                      </a:endParaRPr>
                    </a:p>
                  </a:txBody>
                  <a:tcPr marL="121920" marR="121920" marT="34303" marB="34303"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ni</a:t>
                      </a:r>
                      <a:r>
                        <a:rPr kumimoji="0" lang="en-US" sz="1400" b="0" i="0" u="none" strike="noStrike" cap="none" normalizeH="0" baseline="0" smtClean="0">
                          <a:ln>
                            <a:noFill/>
                          </a:ln>
                          <a:solidFill>
                            <a:schemeClr val="tx1"/>
                          </a:solidFill>
                          <a:effectLst/>
                          <a:latin typeface="Arial" pitchFamily="34" charset="0"/>
                          <a:cs typeface="Arial" pitchFamily="34" charset="0"/>
                        </a:rPr>
                        <a:t>ños</a:t>
                      </a:r>
                    </a:p>
                  </a:txBody>
                  <a:tcPr marL="121920" marR="121920" marT="34303" marB="34303" horzOverflow="overflow">
                    <a:lnL>
                      <a:noFill/>
                    </a:lnL>
                    <a:lnR>
                      <a:noFill/>
                    </a:lnR>
                    <a:lnT>
                      <a:noFill/>
                    </a:lnT>
                    <a:lnB>
                      <a:noFill/>
                    </a:lnB>
                    <a:lnTlToBr>
                      <a:noFill/>
                    </a:lnTlToBr>
                    <a:lnBlToTr>
                      <a:noFill/>
                    </a:lnBlToTr>
                    <a:noFill/>
                  </a:tcPr>
                </a:tc>
              </a:tr>
              <a:tr h="282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pitchFamily="34" charset="0"/>
                      </a:endParaRPr>
                    </a:p>
                  </a:txBody>
                  <a:tcPr marL="121920" marR="121920" marT="34303" marB="34303"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todos</a:t>
                      </a:r>
                    </a:p>
                  </a:txBody>
                  <a:tcPr marL="121920" marR="121920" marT="34303" marB="34303" horzOverflow="overflow">
                    <a:lnL>
                      <a:noFill/>
                    </a:lnL>
                    <a:lnR>
                      <a:noFill/>
                    </a:lnR>
                    <a:lnT>
                      <a:noFill/>
                    </a:lnT>
                    <a:lnB>
                      <a:noFill/>
                    </a:lnB>
                    <a:lnTlToBr>
                      <a:noFill/>
                    </a:lnTlToBr>
                    <a:lnBlToTr>
                      <a:noFill/>
                    </a:lnBlToTr>
                    <a:noFill/>
                  </a:tcPr>
                </a:tc>
              </a:tr>
            </a:tbl>
          </a:graphicData>
        </a:graphic>
      </p:graphicFrame>
      <p:sp>
        <p:nvSpPr>
          <p:cNvPr id="6181" name="Text Box 72"/>
          <p:cNvSpPr txBox="1">
            <a:spLocks noChangeArrowheads="1"/>
          </p:cNvSpPr>
          <p:nvPr/>
        </p:nvSpPr>
        <p:spPr bwMode="auto">
          <a:xfrm>
            <a:off x="2786063" y="879475"/>
            <a:ext cx="505301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1600"/>
              <a:t>3.  </a:t>
            </a:r>
            <a:r>
              <a:rPr lang="en-US" sz="1600">
                <a:cs typeface="Arial" pitchFamily="34" charset="0"/>
              </a:rPr>
              <a:t>¿Dónde tiene lugar?</a:t>
            </a:r>
          </a:p>
        </p:txBody>
      </p:sp>
      <p:graphicFrame>
        <p:nvGraphicFramePr>
          <p:cNvPr id="8265" name="Group 73"/>
          <p:cNvGraphicFramePr>
            <a:graphicFrameLocks noGrp="1"/>
          </p:cNvGraphicFramePr>
          <p:nvPr/>
        </p:nvGraphicFramePr>
        <p:xfrm>
          <a:off x="3071813" y="1500188"/>
          <a:ext cx="1857375" cy="285750"/>
        </p:xfrm>
        <a:graphic>
          <a:graphicData uri="http://schemas.openxmlformats.org/drawingml/2006/table">
            <a:tbl>
              <a:tblPr/>
              <a:tblGrid>
                <a:gridCol w="333375"/>
                <a:gridCol w="1524000"/>
              </a:tblGrid>
              <a:tr h="285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afuera</a:t>
                      </a:r>
                      <a:endParaRPr kumimoji="0" lang="en-US" sz="1400" b="0" i="0" u="none" strike="noStrike" cap="none" normalizeH="0" baseline="0" smtClean="0">
                        <a:ln>
                          <a:noFill/>
                        </a:ln>
                        <a:solidFill>
                          <a:schemeClr val="tx1"/>
                        </a:solidFill>
                        <a:effectLst/>
                        <a:latin typeface="Arial" pitchFamily="34" charset="0"/>
                        <a:cs typeface="Arial" pitchFamily="34" charset="0"/>
                      </a:endParaRPr>
                    </a:p>
                  </a:txBody>
                  <a:tcPr marL="121920" marR="121920" marT="34290" marB="34290" horzOverflow="overflow">
                    <a:lnL>
                      <a:noFill/>
                    </a:lnL>
                    <a:lnR>
                      <a:noFill/>
                    </a:lnR>
                    <a:lnT>
                      <a:noFill/>
                    </a:lnT>
                    <a:lnB>
                      <a:noFill/>
                    </a:lnB>
                    <a:lnTlToBr>
                      <a:noFill/>
                    </a:lnTlToBr>
                    <a:lnBlToTr>
                      <a:noFill/>
                    </a:lnBlToTr>
                    <a:noFill/>
                  </a:tcPr>
                </a:tc>
              </a:tr>
            </a:tbl>
          </a:graphicData>
        </a:graphic>
      </p:graphicFrame>
      <p:graphicFrame>
        <p:nvGraphicFramePr>
          <p:cNvPr id="8275" name="Group 83"/>
          <p:cNvGraphicFramePr>
            <a:graphicFrameLocks noGrp="1"/>
          </p:cNvGraphicFramePr>
          <p:nvPr/>
        </p:nvGraphicFramePr>
        <p:xfrm>
          <a:off x="3651250" y="1785938"/>
          <a:ext cx="1992313" cy="669926"/>
        </p:xfrm>
        <a:graphic>
          <a:graphicData uri="http://schemas.openxmlformats.org/drawingml/2006/table">
            <a:tbl>
              <a:tblPr/>
              <a:tblGrid>
                <a:gridCol w="357188"/>
                <a:gridCol w="1635125"/>
              </a:tblGrid>
              <a:tr h="334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en la ciudad</a:t>
                      </a:r>
                    </a:p>
                  </a:txBody>
                  <a:tcPr marL="121920" marR="121920" marT="34290" marB="34290" horzOverflow="overflow">
                    <a:lnL>
                      <a:noFill/>
                    </a:lnL>
                    <a:lnR>
                      <a:noFill/>
                    </a:lnR>
                    <a:lnT>
                      <a:noFill/>
                    </a:lnT>
                    <a:lnB>
                      <a:noFill/>
                    </a:lnB>
                    <a:lnTlToBr>
                      <a:noFill/>
                    </a:lnTlToBr>
                    <a:lnBlToTr>
                      <a:noFill/>
                    </a:lnBlToTr>
                    <a:noFill/>
                  </a:tcPr>
                </a:tc>
              </a:tr>
              <a:tr h="334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en el campo</a:t>
                      </a:r>
                    </a:p>
                  </a:txBody>
                  <a:tcPr marL="121920" marR="121920" marT="34290" marB="34290" horzOverflow="overflow">
                    <a:lnL>
                      <a:noFill/>
                    </a:lnL>
                    <a:lnR>
                      <a:noFill/>
                    </a:lnR>
                    <a:lnT>
                      <a:noFill/>
                    </a:lnT>
                    <a:lnB>
                      <a:noFill/>
                    </a:lnB>
                    <a:lnTlToBr>
                      <a:noFill/>
                    </a:lnTlToBr>
                    <a:lnBlToTr>
                      <a:noFill/>
                    </a:lnBlToTr>
                    <a:noFill/>
                  </a:tcPr>
                </a:tc>
              </a:tr>
            </a:tbl>
          </a:graphicData>
        </a:graphic>
      </p:graphicFrame>
      <p:graphicFrame>
        <p:nvGraphicFramePr>
          <p:cNvPr id="8290" name="Group 98"/>
          <p:cNvGraphicFramePr>
            <a:graphicFrameLocks noGrp="1"/>
          </p:cNvGraphicFramePr>
          <p:nvPr/>
        </p:nvGraphicFramePr>
        <p:xfrm>
          <a:off x="3097213" y="2500313"/>
          <a:ext cx="1903412" cy="306388"/>
        </p:xfrm>
        <a:graphic>
          <a:graphicData uri="http://schemas.openxmlformats.org/drawingml/2006/table">
            <a:tbl>
              <a:tblPr/>
              <a:tblGrid>
                <a:gridCol w="341312"/>
                <a:gridCol w="1562100"/>
              </a:tblGrid>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adentro</a:t>
                      </a:r>
                      <a:endParaRPr kumimoji="0" lang="en-US" sz="1400" b="0" i="0" u="none" strike="noStrike" cap="none" normalizeH="0" baseline="0" smtClean="0">
                        <a:ln>
                          <a:noFill/>
                        </a:ln>
                        <a:solidFill>
                          <a:schemeClr val="tx1"/>
                        </a:solidFill>
                        <a:effectLst/>
                        <a:latin typeface="Arial" pitchFamily="34" charset="0"/>
                        <a:cs typeface="Arial" pitchFamily="34" charset="0"/>
                      </a:endParaRPr>
                    </a:p>
                  </a:txBody>
                  <a:tcPr marL="121920" marR="121920" marT="34290" marB="34290" horzOverflow="overflow">
                    <a:lnL>
                      <a:noFill/>
                    </a:lnL>
                    <a:lnR>
                      <a:noFill/>
                    </a:lnR>
                    <a:lnT>
                      <a:noFill/>
                    </a:lnT>
                    <a:lnB>
                      <a:noFill/>
                    </a:lnB>
                    <a:lnTlToBr>
                      <a:noFill/>
                    </a:lnTlToBr>
                    <a:lnBlToTr>
                      <a:noFill/>
                    </a:lnBlToTr>
                    <a:noFill/>
                  </a:tcPr>
                </a:tc>
              </a:tr>
            </a:tbl>
          </a:graphicData>
        </a:graphic>
      </p:graphicFrame>
      <p:graphicFrame>
        <p:nvGraphicFramePr>
          <p:cNvPr id="8300" name="Group 108"/>
          <p:cNvGraphicFramePr>
            <a:graphicFrameLocks noGrp="1"/>
          </p:cNvGraphicFramePr>
          <p:nvPr/>
        </p:nvGraphicFramePr>
        <p:xfrm>
          <a:off x="3651250" y="2857500"/>
          <a:ext cx="1992313" cy="565150"/>
        </p:xfrm>
        <a:graphic>
          <a:graphicData uri="http://schemas.openxmlformats.org/drawingml/2006/table">
            <a:tbl>
              <a:tblPr/>
              <a:tblGrid>
                <a:gridCol w="357188"/>
                <a:gridCol w="1635125"/>
              </a:tblGrid>
              <a:tr h="282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45" marB="3424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en el estudio</a:t>
                      </a:r>
                    </a:p>
                  </a:txBody>
                  <a:tcPr marL="121920" marR="121920" marT="34245" marB="34245" horzOverflow="overflow">
                    <a:lnL>
                      <a:noFill/>
                    </a:lnL>
                    <a:lnR>
                      <a:noFill/>
                    </a:lnR>
                    <a:lnT>
                      <a:noFill/>
                    </a:lnT>
                    <a:lnB>
                      <a:noFill/>
                    </a:lnB>
                    <a:lnTlToBr>
                      <a:noFill/>
                    </a:lnTlToBr>
                    <a:lnBlToTr>
                      <a:noFill/>
                    </a:lnBlToTr>
                    <a:noFill/>
                  </a:tcPr>
                </a:tc>
              </a:tr>
              <a:tr h="282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45" marB="3424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en un edificio</a:t>
                      </a:r>
                      <a:endParaRPr kumimoji="0" lang="en-US" sz="1400" b="0" i="0" u="none" strike="noStrike" cap="none" normalizeH="0" baseline="0" smtClean="0">
                        <a:ln>
                          <a:noFill/>
                        </a:ln>
                        <a:solidFill>
                          <a:schemeClr val="tx1"/>
                        </a:solidFill>
                        <a:effectLst/>
                        <a:latin typeface="Arial" pitchFamily="34" charset="0"/>
                        <a:cs typeface="Arial" pitchFamily="34" charset="0"/>
                      </a:endParaRPr>
                    </a:p>
                  </a:txBody>
                  <a:tcPr marL="121920" marR="121920" marT="34245" marB="34245" horzOverflow="overflow">
                    <a:lnL>
                      <a:noFill/>
                    </a:lnL>
                    <a:lnR>
                      <a:noFill/>
                    </a:lnR>
                    <a:lnT>
                      <a:noFill/>
                    </a:lnT>
                    <a:lnB>
                      <a:noFill/>
                    </a:lnB>
                    <a:lnTlToBr>
                      <a:noFill/>
                    </a:lnTlToBr>
                    <a:lnBlToTr>
                      <a:noFill/>
                    </a:lnBlToTr>
                    <a:noFill/>
                  </a:tcPr>
                </a:tc>
              </a:tr>
            </a:tbl>
          </a:graphicData>
        </a:graphic>
      </p:graphicFrame>
      <p:sp>
        <p:nvSpPr>
          <p:cNvPr id="6198" name="Text Box 123"/>
          <p:cNvSpPr txBox="1">
            <a:spLocks noChangeArrowheads="1"/>
          </p:cNvSpPr>
          <p:nvPr/>
        </p:nvSpPr>
        <p:spPr bwMode="auto">
          <a:xfrm>
            <a:off x="2857500" y="3714750"/>
            <a:ext cx="29289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1600"/>
              <a:t>4.  </a:t>
            </a:r>
            <a:r>
              <a:rPr lang="en-US" sz="1600">
                <a:cs typeface="Arial" pitchFamily="34" charset="0"/>
              </a:rPr>
              <a:t>¿Cómo es?</a:t>
            </a:r>
          </a:p>
        </p:txBody>
      </p:sp>
      <p:graphicFrame>
        <p:nvGraphicFramePr>
          <p:cNvPr id="8316" name="Group 124"/>
          <p:cNvGraphicFramePr>
            <a:graphicFrameLocks noGrp="1"/>
          </p:cNvGraphicFramePr>
          <p:nvPr/>
        </p:nvGraphicFramePr>
        <p:xfrm>
          <a:off x="3143250" y="4214813"/>
          <a:ext cx="2357438" cy="2362200"/>
        </p:xfrm>
        <a:graphic>
          <a:graphicData uri="http://schemas.openxmlformats.org/drawingml/2006/table">
            <a:tbl>
              <a:tblPr/>
              <a:tblGrid>
                <a:gridCol w="434975"/>
                <a:gridCol w="1922463"/>
              </a:tblGrid>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divertido</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c</a:t>
                      </a:r>
                      <a:r>
                        <a:rPr kumimoji="0" lang="en-US" sz="1400" b="0" i="0" u="none" strike="noStrike" cap="none" normalizeH="0" baseline="0" smtClean="0">
                          <a:ln>
                            <a:noFill/>
                          </a:ln>
                          <a:solidFill>
                            <a:schemeClr val="tx1"/>
                          </a:solidFill>
                          <a:effectLst/>
                          <a:latin typeface="Arial" pitchFamily="34" charset="0"/>
                          <a:cs typeface="Arial" pitchFamily="34" charset="0"/>
                        </a:rPr>
                        <a:t>ómico</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triste</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informativo</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serio</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interesante</a:t>
                      </a:r>
                      <a:endParaRPr kumimoji="0" lang="en-US" sz="1400" b="0" i="0" u="none" strike="noStrike" cap="none" normalizeH="0" baseline="0" smtClean="0">
                        <a:ln>
                          <a:noFill/>
                        </a:ln>
                        <a:solidFill>
                          <a:schemeClr val="tx1"/>
                        </a:solidFill>
                        <a:effectLst/>
                        <a:latin typeface="Arial" pitchFamily="34" charset="0"/>
                        <a:cs typeface="Arial" pitchFamily="34" charset="0"/>
                      </a:endParaRP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emocionante</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aburrido</a:t>
                      </a:r>
                    </a:p>
                  </a:txBody>
                  <a:tcPr marL="121920" marR="121920" marT="34290" marB="34290" horzOverflow="overflow">
                    <a:lnL>
                      <a:noFill/>
                    </a:lnL>
                    <a:lnR>
                      <a:noFill/>
                    </a:lnR>
                    <a:lnT>
                      <a:noFill/>
                    </a:lnT>
                    <a:lnB>
                      <a:noFill/>
                    </a:lnB>
                    <a:lnTlToBr>
                      <a:noFill/>
                    </a:lnTlToBr>
                    <a:lnBlToTr>
                      <a:noFill/>
                    </a:lnBlToTr>
                    <a:noFill/>
                  </a:tcPr>
                </a:tc>
              </a:tr>
            </a:tbl>
          </a:graphicData>
        </a:graphic>
      </p:graphicFrame>
      <p:sp>
        <p:nvSpPr>
          <p:cNvPr id="6216" name="Text Box 169"/>
          <p:cNvSpPr txBox="1">
            <a:spLocks noChangeArrowheads="1"/>
          </p:cNvSpPr>
          <p:nvPr/>
        </p:nvSpPr>
        <p:spPr bwMode="auto">
          <a:xfrm>
            <a:off x="5429250" y="1000125"/>
            <a:ext cx="50530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1600"/>
              <a:t>5.  </a:t>
            </a:r>
            <a:r>
              <a:rPr lang="en-US" sz="1600">
                <a:cs typeface="Arial" pitchFamily="34" charset="0"/>
              </a:rPr>
              <a:t>¡Añade tu opinión</a:t>
            </a:r>
            <a:r>
              <a:rPr lang="en-GB" sz="1600"/>
              <a:t>!</a:t>
            </a:r>
            <a:endParaRPr lang="en-US" sz="1600">
              <a:cs typeface="Arial" pitchFamily="34" charset="0"/>
            </a:endParaRPr>
          </a:p>
        </p:txBody>
      </p:sp>
      <p:graphicFrame>
        <p:nvGraphicFramePr>
          <p:cNvPr id="8362" name="Group 170"/>
          <p:cNvGraphicFramePr>
            <a:graphicFrameLocks noGrp="1"/>
          </p:cNvGraphicFramePr>
          <p:nvPr/>
        </p:nvGraphicFramePr>
        <p:xfrm>
          <a:off x="6215063" y="1428750"/>
          <a:ext cx="2571750" cy="571501"/>
        </p:xfrm>
        <a:graphic>
          <a:graphicData uri="http://schemas.openxmlformats.org/drawingml/2006/table">
            <a:tbl>
              <a:tblPr/>
              <a:tblGrid>
                <a:gridCol w="461962"/>
                <a:gridCol w="2109788"/>
              </a:tblGrid>
              <a:tr h="2873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me gust</a:t>
                      </a:r>
                      <a:r>
                        <a:rPr kumimoji="0" lang="en-US" sz="1400" b="0" i="0" u="none" strike="noStrike" cap="none" normalizeH="0" baseline="0" smtClean="0">
                          <a:ln>
                            <a:noFill/>
                          </a:ln>
                          <a:solidFill>
                            <a:schemeClr val="tx1"/>
                          </a:solidFill>
                          <a:effectLst/>
                          <a:latin typeface="Arial" pitchFamily="34" charset="0"/>
                          <a:cs typeface="Arial" pitchFamily="34" charset="0"/>
                        </a:rPr>
                        <a:t>ó</a:t>
                      </a:r>
                    </a:p>
                  </a:txBody>
                  <a:tcPr marL="121920" marR="121920" marT="34290" marB="34290" horzOverflow="overflow">
                    <a:lnL>
                      <a:noFill/>
                    </a:lnL>
                    <a:lnR>
                      <a:noFill/>
                    </a:lnR>
                    <a:lnT>
                      <a:noFill/>
                    </a:lnT>
                    <a:lnB>
                      <a:noFill/>
                    </a:lnB>
                    <a:lnTlToBr>
                      <a:noFill/>
                    </a:lnTlToBr>
                    <a:lnBlToTr>
                      <a:noFill/>
                    </a:lnBlToTr>
                    <a:noFill/>
                  </a:tcPr>
                </a:tc>
              </a:tr>
              <a:tr h="2841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no me gust</a:t>
                      </a:r>
                      <a:r>
                        <a:rPr kumimoji="0" lang="en-US" sz="1400" b="0" i="0" u="none" strike="noStrike" cap="none" normalizeH="0" baseline="0" smtClean="0">
                          <a:ln>
                            <a:noFill/>
                          </a:ln>
                          <a:solidFill>
                            <a:schemeClr val="tx1"/>
                          </a:solidFill>
                          <a:effectLst/>
                          <a:latin typeface="Arial" pitchFamily="34" charset="0"/>
                          <a:cs typeface="Arial" pitchFamily="34" charset="0"/>
                        </a:rPr>
                        <a:t>ó</a:t>
                      </a:r>
                    </a:p>
                  </a:txBody>
                  <a:tcPr marL="121920" marR="121920" marT="34290" marB="34290" horzOverflow="overflow">
                    <a:lnL>
                      <a:noFill/>
                    </a:lnL>
                    <a:lnR>
                      <a:noFill/>
                    </a:lnR>
                    <a:lnT>
                      <a:noFill/>
                    </a:lnT>
                    <a:lnB>
                      <a:noFill/>
                    </a:lnB>
                    <a:lnTlToBr>
                      <a:noFill/>
                    </a:lnTlToBr>
                    <a:lnBlToTr>
                      <a:noFill/>
                    </a:lnBlToTr>
                    <a:noFill/>
                  </a:tcPr>
                </a:tc>
              </a:tr>
            </a:tbl>
          </a:graphicData>
        </a:graphic>
      </p:graphicFrame>
      <p:sp>
        <p:nvSpPr>
          <p:cNvPr id="6222" name="Text Box 185"/>
          <p:cNvSpPr txBox="1">
            <a:spLocks noChangeArrowheads="1"/>
          </p:cNvSpPr>
          <p:nvPr/>
        </p:nvSpPr>
        <p:spPr bwMode="auto">
          <a:xfrm>
            <a:off x="5500688" y="2559050"/>
            <a:ext cx="35782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buFontTx/>
              <a:buAutoNum type="arabicPeriod" startAt="6"/>
            </a:pPr>
            <a:r>
              <a:rPr lang="en-US" sz="1600" dirty="0" err="1" smtClean="0">
                <a:cs typeface="Arial" pitchFamily="34" charset="0"/>
              </a:rPr>
              <a:t>Escribe</a:t>
            </a:r>
            <a:r>
              <a:rPr lang="en-US" sz="1600" dirty="0" smtClean="0">
                <a:cs typeface="Arial" pitchFamily="34" charset="0"/>
              </a:rPr>
              <a:t> en</a:t>
            </a:r>
            <a:r>
              <a:rPr lang="en-US" sz="1600" dirty="0" smtClean="0">
                <a:solidFill>
                  <a:srgbClr val="FF0000"/>
                </a:solidFill>
                <a:cs typeface="Arial" pitchFamily="34" charset="0"/>
              </a:rPr>
              <a:t> </a:t>
            </a:r>
            <a:r>
              <a:rPr lang="en-US" sz="1600" dirty="0" err="1" smtClean="0">
                <a:cs typeface="Arial" pitchFamily="34" charset="0"/>
              </a:rPr>
              <a:t>español</a:t>
            </a:r>
            <a:r>
              <a:rPr lang="en-US" sz="1600" dirty="0" smtClean="0">
                <a:cs typeface="Arial" pitchFamily="34" charset="0"/>
              </a:rPr>
              <a:t> </a:t>
            </a:r>
            <a:r>
              <a:rPr lang="en-US" sz="1600" dirty="0" smtClean="0">
                <a:cs typeface="Arial" pitchFamily="34" charset="0"/>
              </a:rPr>
              <a:t>lo </a:t>
            </a:r>
            <a:r>
              <a:rPr lang="en-US" sz="1600" dirty="0" err="1">
                <a:cs typeface="Arial" pitchFamily="34" charset="0"/>
              </a:rPr>
              <a:t>que</a:t>
            </a:r>
            <a:r>
              <a:rPr lang="en-US" sz="1600" dirty="0">
                <a:cs typeface="Arial" pitchFamily="34" charset="0"/>
              </a:rPr>
              <a:t> </a:t>
            </a:r>
            <a:r>
              <a:rPr lang="en-US" sz="1600" dirty="0" err="1">
                <a:cs typeface="Arial" pitchFamily="34" charset="0"/>
              </a:rPr>
              <a:t>ves</a:t>
            </a:r>
            <a:r>
              <a:rPr lang="en-US" sz="1600" dirty="0">
                <a:cs typeface="Arial" pitchFamily="34" charset="0"/>
              </a:rPr>
              <a:t> en el </a:t>
            </a:r>
            <a:r>
              <a:rPr lang="en-US" sz="1600" dirty="0" err="1">
                <a:cs typeface="Arial" pitchFamily="34" charset="0"/>
              </a:rPr>
              <a:t>programa</a:t>
            </a:r>
            <a:r>
              <a:rPr lang="en-US" sz="1600" dirty="0">
                <a:cs typeface="Arial" pitchFamily="34" charset="0"/>
              </a:rPr>
              <a:t>.</a:t>
            </a:r>
          </a:p>
        </p:txBody>
      </p:sp>
      <p:sp>
        <p:nvSpPr>
          <p:cNvPr id="6223" name="Text Box 186"/>
          <p:cNvSpPr txBox="1">
            <a:spLocks noChangeArrowheads="1"/>
          </p:cNvSpPr>
          <p:nvPr/>
        </p:nvSpPr>
        <p:spPr bwMode="auto">
          <a:xfrm>
            <a:off x="5572125" y="3071813"/>
            <a:ext cx="3506788"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2000" dirty="0" smtClean="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GB" sz="2000" dirty="0"/>
          </a:p>
        </p:txBody>
      </p:sp>
      <p:sp>
        <p:nvSpPr>
          <p:cNvPr id="6224" name="TextBox 46"/>
          <p:cNvSpPr txBox="1">
            <a:spLocks noChangeArrowheads="1"/>
          </p:cNvSpPr>
          <p:nvPr/>
        </p:nvSpPr>
        <p:spPr bwMode="auto">
          <a:xfrm>
            <a:off x="5857875" y="0"/>
            <a:ext cx="3286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US" sz="2800"/>
              <a:t>¡Vamos a mirar algo!</a:t>
            </a:r>
          </a:p>
        </p:txBody>
      </p:sp>
      <p:sp>
        <p:nvSpPr>
          <p:cNvPr id="6225" name="Rectangle 48"/>
          <p:cNvSpPr>
            <a:spLocks noChangeArrowheads="1"/>
          </p:cNvSpPr>
          <p:nvPr/>
        </p:nvSpPr>
        <p:spPr bwMode="auto">
          <a:xfrm>
            <a:off x="642938" y="43973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26" name="Rectangle 49"/>
          <p:cNvSpPr>
            <a:spLocks noChangeArrowheads="1"/>
          </p:cNvSpPr>
          <p:nvPr/>
        </p:nvSpPr>
        <p:spPr bwMode="auto">
          <a:xfrm>
            <a:off x="642938" y="466725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27" name="Rectangle 50"/>
          <p:cNvSpPr>
            <a:spLocks noChangeArrowheads="1"/>
          </p:cNvSpPr>
          <p:nvPr/>
        </p:nvSpPr>
        <p:spPr bwMode="auto">
          <a:xfrm>
            <a:off x="642938" y="493712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28" name="Rectangle 50"/>
          <p:cNvSpPr>
            <a:spLocks noChangeArrowheads="1"/>
          </p:cNvSpPr>
          <p:nvPr/>
        </p:nvSpPr>
        <p:spPr bwMode="auto">
          <a:xfrm>
            <a:off x="3143250" y="150018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29" name="Rectangle 50"/>
          <p:cNvSpPr>
            <a:spLocks noChangeArrowheads="1"/>
          </p:cNvSpPr>
          <p:nvPr/>
        </p:nvSpPr>
        <p:spPr bwMode="auto">
          <a:xfrm>
            <a:off x="3143250" y="2500313"/>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0" name="Rectangle 50"/>
          <p:cNvSpPr>
            <a:spLocks noChangeArrowheads="1"/>
          </p:cNvSpPr>
          <p:nvPr/>
        </p:nvSpPr>
        <p:spPr bwMode="auto">
          <a:xfrm>
            <a:off x="3714750" y="18573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1" name="Rectangle 50"/>
          <p:cNvSpPr>
            <a:spLocks noChangeArrowheads="1"/>
          </p:cNvSpPr>
          <p:nvPr/>
        </p:nvSpPr>
        <p:spPr bwMode="auto">
          <a:xfrm>
            <a:off x="3714750" y="2151063"/>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2" name="Rectangle 50"/>
          <p:cNvSpPr>
            <a:spLocks noChangeArrowheads="1"/>
          </p:cNvSpPr>
          <p:nvPr/>
        </p:nvSpPr>
        <p:spPr bwMode="auto">
          <a:xfrm>
            <a:off x="3714750" y="285750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3" name="Rectangle 50"/>
          <p:cNvSpPr>
            <a:spLocks noChangeArrowheads="1"/>
          </p:cNvSpPr>
          <p:nvPr/>
        </p:nvSpPr>
        <p:spPr bwMode="auto">
          <a:xfrm>
            <a:off x="3714750" y="315118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4" name="Rectangle 43"/>
          <p:cNvSpPr>
            <a:spLocks noChangeArrowheads="1"/>
          </p:cNvSpPr>
          <p:nvPr/>
        </p:nvSpPr>
        <p:spPr bwMode="auto">
          <a:xfrm>
            <a:off x="3143250" y="429418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5" name="Rectangle 44"/>
          <p:cNvSpPr>
            <a:spLocks noChangeArrowheads="1"/>
          </p:cNvSpPr>
          <p:nvPr/>
        </p:nvSpPr>
        <p:spPr bwMode="auto">
          <a:xfrm>
            <a:off x="3143250" y="457993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6" name="Rectangle 45"/>
          <p:cNvSpPr>
            <a:spLocks noChangeArrowheads="1"/>
          </p:cNvSpPr>
          <p:nvPr/>
        </p:nvSpPr>
        <p:spPr bwMode="auto">
          <a:xfrm>
            <a:off x="3143250" y="485775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7" name="Rectangle 46"/>
          <p:cNvSpPr>
            <a:spLocks noChangeArrowheads="1"/>
          </p:cNvSpPr>
          <p:nvPr/>
        </p:nvSpPr>
        <p:spPr bwMode="auto">
          <a:xfrm>
            <a:off x="3143250" y="515143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8" name="Rectangle 47"/>
          <p:cNvSpPr>
            <a:spLocks noChangeArrowheads="1"/>
          </p:cNvSpPr>
          <p:nvPr/>
        </p:nvSpPr>
        <p:spPr bwMode="auto">
          <a:xfrm>
            <a:off x="3143250" y="54133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9" name="Rectangle 48"/>
          <p:cNvSpPr>
            <a:spLocks noChangeArrowheads="1"/>
          </p:cNvSpPr>
          <p:nvPr/>
        </p:nvSpPr>
        <p:spPr bwMode="auto">
          <a:xfrm>
            <a:off x="3143250" y="568325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40" name="Rectangle 49"/>
          <p:cNvSpPr>
            <a:spLocks noChangeArrowheads="1"/>
          </p:cNvSpPr>
          <p:nvPr/>
        </p:nvSpPr>
        <p:spPr bwMode="auto">
          <a:xfrm>
            <a:off x="3143250" y="595312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41" name="Rectangle 50"/>
          <p:cNvSpPr>
            <a:spLocks noChangeArrowheads="1"/>
          </p:cNvSpPr>
          <p:nvPr/>
        </p:nvSpPr>
        <p:spPr bwMode="auto">
          <a:xfrm>
            <a:off x="3143250" y="622300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42" name="Rectangle 50"/>
          <p:cNvSpPr>
            <a:spLocks noChangeArrowheads="1"/>
          </p:cNvSpPr>
          <p:nvPr/>
        </p:nvSpPr>
        <p:spPr bwMode="auto">
          <a:xfrm>
            <a:off x="6357938" y="150018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43" name="Rectangle 50"/>
          <p:cNvSpPr>
            <a:spLocks noChangeArrowheads="1"/>
          </p:cNvSpPr>
          <p:nvPr/>
        </p:nvSpPr>
        <p:spPr bwMode="auto">
          <a:xfrm>
            <a:off x="6357938" y="17938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6244" name="Picture 5" descr="storybook.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692400" y="107950"/>
          <a:ext cx="2600325" cy="1472184"/>
        </p:xfrm>
        <a:graphic>
          <a:graphicData uri="http://schemas.openxmlformats.org/drawingml/2006/table">
            <a:tbl>
              <a:tblPr/>
              <a:tblGrid>
                <a:gridCol w="260032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niña fea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princesa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niña bonita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180" name="Rectangle 1"/>
          <p:cNvSpPr>
            <a:spLocks noChangeArrowheads="1"/>
          </p:cNvSpPr>
          <p:nvPr/>
        </p:nvSpPr>
        <p:spPr bwMode="auto">
          <a:xfrm>
            <a:off x="214313" y="214313"/>
            <a:ext cx="24780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a:ea typeface="Calibri" pitchFamily="34" charset="0"/>
                <a:cs typeface="Times New Roman" pitchFamily="18" charset="0"/>
              </a:rPr>
              <a:t>Érase una vez</a:t>
            </a:r>
            <a:endParaRPr lang="en-GB" sz="2800">
              <a:ea typeface="Calibri" pitchFamily="34" charset="0"/>
              <a:cs typeface="Times New Roman" pitchFamily="18" charset="0"/>
            </a:endParaRPr>
          </a:p>
        </p:txBody>
      </p:sp>
      <p:sp>
        <p:nvSpPr>
          <p:cNvPr id="7181" name="Rectangle 1"/>
          <p:cNvSpPr>
            <a:spLocks noChangeArrowheads="1"/>
          </p:cNvSpPr>
          <p:nvPr/>
        </p:nvSpPr>
        <p:spPr bwMode="auto">
          <a:xfrm>
            <a:off x="5465763" y="333375"/>
            <a:ext cx="29162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que vivía con</a:t>
            </a:r>
            <a:endParaRPr lang="en-GB" sz="2800">
              <a:ea typeface="Calibri" pitchFamily="34" charset="0"/>
              <a:cs typeface="Times New Roman" pitchFamily="18" charset="0"/>
            </a:endParaRPr>
          </a:p>
        </p:txBody>
      </p:sp>
      <p:graphicFrame>
        <p:nvGraphicFramePr>
          <p:cNvPr id="5" name="Table 4"/>
          <p:cNvGraphicFramePr>
            <a:graphicFrameLocks noGrp="1"/>
          </p:cNvGraphicFramePr>
          <p:nvPr/>
        </p:nvGraphicFramePr>
        <p:xfrm>
          <a:off x="311150" y="1557338"/>
          <a:ext cx="2244725" cy="1472184"/>
        </p:xfrm>
        <a:graphic>
          <a:graphicData uri="http://schemas.openxmlformats.org/drawingml/2006/table">
            <a:tbl>
              <a:tblPr/>
              <a:tblGrid>
                <a:gridCol w="224472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su madrastra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9" marR="6858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su madre</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9" marR="6858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Madre Nieve</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9" marR="6858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7192" name="Picture 15" descr="talking picture icon.JPG"/>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726363" y="15875"/>
            <a:ext cx="1417637"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3" name="Rectangle 1"/>
          <p:cNvSpPr>
            <a:spLocks noChangeArrowheads="1"/>
          </p:cNvSpPr>
          <p:nvPr/>
        </p:nvSpPr>
        <p:spPr bwMode="auto">
          <a:xfrm>
            <a:off x="2665413" y="1989138"/>
            <a:ext cx="10826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a:ea typeface="Calibri" pitchFamily="34" charset="0"/>
                <a:cs typeface="Times New Roman" pitchFamily="18" charset="0"/>
              </a:rPr>
              <a:t>y con</a:t>
            </a:r>
            <a:endParaRPr lang="en-GB" sz="2800">
              <a:ea typeface="Calibri" pitchFamily="34" charset="0"/>
              <a:cs typeface="Times New Roman" pitchFamily="18" charset="0"/>
            </a:endParaRPr>
          </a:p>
        </p:txBody>
      </p:sp>
      <p:graphicFrame>
        <p:nvGraphicFramePr>
          <p:cNvPr id="23" name="Table 22"/>
          <p:cNvGraphicFramePr>
            <a:graphicFrameLocks noGrp="1"/>
          </p:cNvGraphicFramePr>
          <p:nvPr/>
        </p:nvGraphicFramePr>
        <p:xfrm>
          <a:off x="3948113" y="1628775"/>
          <a:ext cx="3937000" cy="1472184"/>
        </p:xfrm>
        <a:graphic>
          <a:graphicData uri="http://schemas.openxmlformats.org/drawingml/2006/table">
            <a:tbl>
              <a:tblPr/>
              <a:tblGrid>
                <a:gridCol w="393700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su hermana malvada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8" marR="685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su hermano malvado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8" marR="685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su hermanastra malvada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8" marR="685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204" name="Rectangle 1"/>
          <p:cNvSpPr>
            <a:spLocks noChangeArrowheads="1"/>
          </p:cNvSpPr>
          <p:nvPr/>
        </p:nvSpPr>
        <p:spPr bwMode="auto">
          <a:xfrm>
            <a:off x="5219700" y="3792538"/>
            <a:ext cx="38703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dirty="0">
                <a:ea typeface="Calibri" pitchFamily="34" charset="0"/>
                <a:cs typeface="Times New Roman" pitchFamily="18" charset="0"/>
              </a:rPr>
              <a:t>Un </a:t>
            </a:r>
            <a:r>
              <a:rPr lang="en-GB" sz="3200" b="1" dirty="0" err="1">
                <a:ea typeface="Calibri" pitchFamily="34" charset="0"/>
                <a:cs typeface="Times New Roman" pitchFamily="18" charset="0"/>
              </a:rPr>
              <a:t>día</a:t>
            </a:r>
            <a:r>
              <a:rPr lang="en-GB" sz="3200" b="1" dirty="0">
                <a:ea typeface="Calibri" pitchFamily="34" charset="0"/>
                <a:cs typeface="Times New Roman" pitchFamily="18" charset="0"/>
              </a:rPr>
              <a:t> </a:t>
            </a:r>
            <a:r>
              <a:rPr lang="en-GB" sz="3200" b="1" dirty="0" smtClean="0">
                <a:ea typeface="Calibri" pitchFamily="34" charset="0"/>
                <a:cs typeface="Times New Roman" pitchFamily="18" charset="0"/>
              </a:rPr>
              <a:t>Clara </a:t>
            </a:r>
            <a:r>
              <a:rPr lang="en-GB" sz="3200" b="1" dirty="0" err="1">
                <a:ea typeface="Calibri" pitchFamily="34" charset="0"/>
                <a:cs typeface="Times New Roman" pitchFamily="18" charset="0"/>
              </a:rPr>
              <a:t>tuvo</a:t>
            </a:r>
            <a:r>
              <a:rPr lang="en-GB" sz="3200" b="1" dirty="0">
                <a:ea typeface="Calibri" pitchFamily="34" charset="0"/>
                <a:cs typeface="Times New Roman" pitchFamily="18" charset="0"/>
              </a:rPr>
              <a:t> </a:t>
            </a:r>
            <a:r>
              <a:rPr lang="en-GB" sz="3200" b="1" dirty="0" err="1">
                <a:ea typeface="Calibri" pitchFamily="34" charset="0"/>
                <a:cs typeface="Times New Roman" pitchFamily="18" charset="0"/>
              </a:rPr>
              <a:t>que</a:t>
            </a:r>
            <a:endParaRPr lang="en-GB" sz="2800" dirty="0">
              <a:ea typeface="Calibri" pitchFamily="34" charset="0"/>
              <a:cs typeface="Times New Roman" pitchFamily="18" charset="0"/>
            </a:endParaRPr>
          </a:p>
        </p:txBody>
      </p:sp>
      <p:sp>
        <p:nvSpPr>
          <p:cNvPr id="7205" name="Rectangle 1"/>
          <p:cNvSpPr>
            <a:spLocks noChangeArrowheads="1"/>
          </p:cNvSpPr>
          <p:nvPr/>
        </p:nvSpPr>
        <p:spPr bwMode="auto">
          <a:xfrm>
            <a:off x="49213" y="3792538"/>
            <a:ext cx="28670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que se llamaba</a:t>
            </a:r>
            <a:endParaRPr lang="en-GB" sz="2800">
              <a:ea typeface="Calibri" pitchFamily="34" charset="0"/>
              <a:cs typeface="Times New Roman" pitchFamily="18" charset="0"/>
            </a:endParaRPr>
          </a:p>
        </p:txBody>
      </p:sp>
      <p:graphicFrame>
        <p:nvGraphicFramePr>
          <p:cNvPr id="27" name="Table 26"/>
          <p:cNvGraphicFramePr>
            <a:graphicFrameLocks noGrp="1"/>
          </p:cNvGraphicFramePr>
          <p:nvPr/>
        </p:nvGraphicFramePr>
        <p:xfrm>
          <a:off x="2916238" y="3348038"/>
          <a:ext cx="2266950" cy="1472184"/>
        </p:xfrm>
        <a:graphic>
          <a:graphicData uri="http://schemas.openxmlformats.org/drawingml/2006/table">
            <a:tbl>
              <a:tblPr/>
              <a:tblGrid>
                <a:gridCol w="226695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Angelina.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49" marR="6854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Agnes.</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49" marR="6854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Dolores.</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49" marR="6854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216" name="Rectangle 1"/>
          <p:cNvSpPr>
            <a:spLocks noChangeArrowheads="1"/>
          </p:cNvSpPr>
          <p:nvPr/>
        </p:nvSpPr>
        <p:spPr bwMode="auto">
          <a:xfrm>
            <a:off x="214313" y="5440363"/>
            <a:ext cx="12350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a:ea typeface="Calibri" pitchFamily="34" charset="0"/>
                <a:cs typeface="Times New Roman" pitchFamily="18" charset="0"/>
              </a:rPr>
              <a:t>entrar</a:t>
            </a:r>
            <a:endParaRPr lang="en-GB" sz="2800">
              <a:ea typeface="Calibri" pitchFamily="34" charset="0"/>
              <a:cs typeface="Times New Roman" pitchFamily="18" charset="0"/>
            </a:endParaRPr>
          </a:p>
        </p:txBody>
      </p:sp>
      <p:graphicFrame>
        <p:nvGraphicFramePr>
          <p:cNvPr id="29" name="Table 28"/>
          <p:cNvGraphicFramePr>
            <a:graphicFrameLocks noGrp="1"/>
          </p:cNvGraphicFramePr>
          <p:nvPr/>
        </p:nvGraphicFramePr>
        <p:xfrm>
          <a:off x="1592263" y="5056188"/>
          <a:ext cx="2403475" cy="1472184"/>
        </p:xfrm>
        <a:graphic>
          <a:graphicData uri="http://schemas.openxmlformats.org/drawingml/2006/table">
            <a:tbl>
              <a:tblPr/>
              <a:tblGrid>
                <a:gridCol w="240347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en un castillo.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3" marR="685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en la casa.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3" marR="685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en el pozo.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3" marR="685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227" name="Rectangle 1"/>
          <p:cNvSpPr>
            <a:spLocks noChangeArrowheads="1"/>
          </p:cNvSpPr>
          <p:nvPr/>
        </p:nvSpPr>
        <p:spPr bwMode="auto">
          <a:xfrm>
            <a:off x="3924300" y="5440363"/>
            <a:ext cx="3379788"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Se encontró con</a:t>
            </a:r>
            <a:endParaRPr lang="en-GB" sz="2800">
              <a:ea typeface="Calibri" pitchFamily="34" charset="0"/>
              <a:cs typeface="Times New Roman" pitchFamily="18" charset="0"/>
            </a:endParaRPr>
          </a:p>
        </p:txBody>
      </p:sp>
      <p:graphicFrame>
        <p:nvGraphicFramePr>
          <p:cNvPr id="31" name="Table 30"/>
          <p:cNvGraphicFramePr>
            <a:graphicFrameLocks noGrp="1"/>
          </p:cNvGraphicFramePr>
          <p:nvPr/>
        </p:nvGraphicFramePr>
        <p:xfrm>
          <a:off x="6845300" y="4981575"/>
          <a:ext cx="2190750" cy="1472184"/>
        </p:xfrm>
        <a:graphic>
          <a:graphicData uri="http://schemas.openxmlformats.org/drawingml/2006/table">
            <a:tbl>
              <a:tblPr/>
              <a:tblGrid>
                <a:gridCol w="219075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bruja.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anciana.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 dragón.</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7238" name="Picture 38"/>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15063" y="7567613"/>
            <a:ext cx="560387"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39" name="Picture 5" descr="storybook.jpg"/>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215063" y="63500"/>
          <a:ext cx="2600325" cy="1472184"/>
        </p:xfrm>
        <a:graphic>
          <a:graphicData uri="http://schemas.openxmlformats.org/drawingml/2006/table">
            <a:tbl>
              <a:tblPr/>
              <a:tblGrid>
                <a:gridCol w="260032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lavó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limpió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fue de compras</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04" name="Rectangle 1"/>
          <p:cNvSpPr>
            <a:spLocks noChangeArrowheads="1"/>
          </p:cNvSpPr>
          <p:nvPr/>
        </p:nvSpPr>
        <p:spPr bwMode="auto">
          <a:xfrm>
            <a:off x="214313" y="214313"/>
            <a:ext cx="60594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a:ea typeface="Calibri" pitchFamily="34" charset="0"/>
                <a:cs typeface="Times New Roman" pitchFamily="18" charset="0"/>
              </a:rPr>
              <a:t>Clara se quedó con Madre Nieve y </a:t>
            </a:r>
            <a:endParaRPr lang="en-GB" sz="2800">
              <a:ea typeface="Calibri" pitchFamily="34" charset="0"/>
              <a:cs typeface="Times New Roman" pitchFamily="18" charset="0"/>
            </a:endParaRPr>
          </a:p>
        </p:txBody>
      </p:sp>
      <p:pic>
        <p:nvPicPr>
          <p:cNvPr id="8205" name="Picture 15" descr="talking picture icon.JPG"/>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08338" y="719138"/>
            <a:ext cx="1417637"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6" name="Rectangle 1"/>
          <p:cNvSpPr>
            <a:spLocks noChangeArrowheads="1"/>
          </p:cNvSpPr>
          <p:nvPr/>
        </p:nvSpPr>
        <p:spPr bwMode="auto">
          <a:xfrm>
            <a:off x="107950" y="1719263"/>
            <a:ext cx="7508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a:ea typeface="Calibri" pitchFamily="34" charset="0"/>
                <a:cs typeface="Times New Roman" pitchFamily="18" charset="0"/>
              </a:rPr>
              <a:t>y/e</a:t>
            </a:r>
            <a:endParaRPr lang="en-GB" sz="2800">
              <a:ea typeface="Calibri" pitchFamily="34" charset="0"/>
              <a:cs typeface="Times New Roman" pitchFamily="18" charset="0"/>
            </a:endParaRPr>
          </a:p>
        </p:txBody>
      </p:sp>
      <p:graphicFrame>
        <p:nvGraphicFramePr>
          <p:cNvPr id="23" name="Table 22"/>
          <p:cNvGraphicFramePr>
            <a:graphicFrameLocks noGrp="1"/>
          </p:cNvGraphicFramePr>
          <p:nvPr/>
        </p:nvGraphicFramePr>
        <p:xfrm>
          <a:off x="795338" y="1601788"/>
          <a:ext cx="2336800" cy="1472184"/>
        </p:xfrm>
        <a:graphic>
          <a:graphicData uri="http://schemas.openxmlformats.org/drawingml/2006/table">
            <a:tbl>
              <a:tblPr/>
              <a:tblGrid>
                <a:gridCol w="233680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jugó.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612" marR="686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hizo las camas.</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612" marR="686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cocinó.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612" marR="686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17" name="Rectangle 1"/>
          <p:cNvSpPr>
            <a:spLocks noChangeArrowheads="1"/>
          </p:cNvSpPr>
          <p:nvPr/>
        </p:nvSpPr>
        <p:spPr bwMode="auto">
          <a:xfrm>
            <a:off x="5219700" y="4048125"/>
            <a:ext cx="37449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Agnes también entró</a:t>
            </a:r>
            <a:endParaRPr lang="en-GB" sz="2800">
              <a:ea typeface="Calibri" pitchFamily="34" charset="0"/>
              <a:cs typeface="Times New Roman" pitchFamily="18" charset="0"/>
            </a:endParaRPr>
          </a:p>
        </p:txBody>
      </p:sp>
      <p:sp>
        <p:nvSpPr>
          <p:cNvPr id="8218" name="Rectangle 1"/>
          <p:cNvSpPr>
            <a:spLocks noChangeArrowheads="1"/>
          </p:cNvSpPr>
          <p:nvPr/>
        </p:nvSpPr>
        <p:spPr bwMode="auto">
          <a:xfrm>
            <a:off x="49213" y="3544888"/>
            <a:ext cx="286702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La madrastra tuvo</a:t>
            </a:r>
            <a:endParaRPr lang="en-GB" sz="2800">
              <a:ea typeface="Calibri" pitchFamily="34" charset="0"/>
              <a:cs typeface="Times New Roman" pitchFamily="18" charset="0"/>
            </a:endParaRPr>
          </a:p>
        </p:txBody>
      </p:sp>
      <p:graphicFrame>
        <p:nvGraphicFramePr>
          <p:cNvPr id="27" name="Table 26"/>
          <p:cNvGraphicFramePr>
            <a:graphicFrameLocks noGrp="1"/>
          </p:cNvGraphicFramePr>
          <p:nvPr/>
        </p:nvGraphicFramePr>
        <p:xfrm>
          <a:off x="2411413" y="3348038"/>
          <a:ext cx="2771775" cy="1472184"/>
        </p:xfrm>
        <a:graphic>
          <a:graphicData uri="http://schemas.openxmlformats.org/drawingml/2006/table">
            <a:tbl>
              <a:tblPr/>
              <a:tblGrid>
                <a:gridCol w="277177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idea.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 problema.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 plan retorcido.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29" name="Table 28"/>
          <p:cNvGraphicFramePr>
            <a:graphicFrameLocks noGrp="1"/>
          </p:cNvGraphicFramePr>
          <p:nvPr/>
        </p:nvGraphicFramePr>
        <p:xfrm>
          <a:off x="1911350" y="5084763"/>
          <a:ext cx="1282700" cy="1472184"/>
        </p:xfrm>
        <a:graphic>
          <a:graphicData uri="http://schemas.openxmlformats.org/drawingml/2006/table">
            <a:tbl>
              <a:tblPr/>
              <a:tblGrid>
                <a:gridCol w="128270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cayó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trabajó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comió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31" name="Table 30"/>
          <p:cNvGraphicFramePr>
            <a:graphicFrameLocks noGrp="1"/>
          </p:cNvGraphicFramePr>
          <p:nvPr/>
        </p:nvGraphicFramePr>
        <p:xfrm>
          <a:off x="6496050" y="4743450"/>
          <a:ext cx="2190750" cy="1964119"/>
        </p:xfrm>
        <a:graphic>
          <a:graphicData uri="http://schemas.openxmlformats.org/drawingml/2006/table">
            <a:tbl>
              <a:tblPr/>
              <a:tblGrid>
                <a:gridCol w="219075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oro.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8266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alquitrán negro.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plata.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49" name="Rectangle 1"/>
          <p:cNvSpPr>
            <a:spLocks noChangeArrowheads="1"/>
          </p:cNvSpPr>
          <p:nvPr/>
        </p:nvSpPr>
        <p:spPr bwMode="auto">
          <a:xfrm>
            <a:off x="3243263" y="1733550"/>
            <a:ext cx="572135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Cuando volvió a casa, Madre Nieve le regaló</a:t>
            </a:r>
            <a:endParaRPr lang="en-GB" sz="2800">
              <a:ea typeface="Calibri" pitchFamily="34" charset="0"/>
              <a:cs typeface="Times New Roman" pitchFamily="18" charset="0"/>
            </a:endParaRPr>
          </a:p>
        </p:txBody>
      </p:sp>
      <p:graphicFrame>
        <p:nvGraphicFramePr>
          <p:cNvPr id="18" name="Table 17"/>
          <p:cNvGraphicFramePr>
            <a:graphicFrameLocks noGrp="1"/>
          </p:cNvGraphicFramePr>
          <p:nvPr/>
        </p:nvGraphicFramePr>
        <p:xfrm>
          <a:off x="6021388" y="2273300"/>
          <a:ext cx="2943225" cy="1472184"/>
        </p:xfrm>
        <a:graphic>
          <a:graphicData uri="http://schemas.openxmlformats.org/drawingml/2006/table">
            <a:tbl>
              <a:tblPr/>
              <a:tblGrid>
                <a:gridCol w="294322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gallina de oro.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7" marR="6856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 vestido de oro.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7" marR="6856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 plato de oro.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7" marR="6856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60" name="Rectangle 1"/>
          <p:cNvSpPr>
            <a:spLocks noChangeArrowheads="1"/>
          </p:cNvSpPr>
          <p:nvPr/>
        </p:nvSpPr>
        <p:spPr bwMode="auto">
          <a:xfrm>
            <a:off x="3454400" y="5084763"/>
            <a:ext cx="3530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bien y su recompensa fue</a:t>
            </a:r>
            <a:endParaRPr lang="en-GB" sz="2800">
              <a:ea typeface="Calibri" pitchFamily="34" charset="0"/>
              <a:cs typeface="Times New Roman" pitchFamily="18" charset="0"/>
            </a:endParaRPr>
          </a:p>
        </p:txBody>
      </p:sp>
      <p:sp>
        <p:nvSpPr>
          <p:cNvPr id="8261" name="Rectangle 2"/>
          <p:cNvSpPr>
            <a:spLocks noChangeArrowheads="1"/>
          </p:cNvSpPr>
          <p:nvPr/>
        </p:nvSpPr>
        <p:spPr bwMode="auto">
          <a:xfrm>
            <a:off x="-36513" y="5159375"/>
            <a:ext cx="1955801"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3200" b="1">
                <a:ea typeface="Calibri" pitchFamily="34" charset="0"/>
                <a:cs typeface="Times New Roman" pitchFamily="18" charset="0"/>
              </a:rPr>
              <a:t>en el pozo pero no</a:t>
            </a:r>
            <a:endParaRPr lang="en-GB" sz="2800">
              <a:ea typeface="Calibri" pitchFamily="34" charset="0"/>
              <a:cs typeface="Times New Roman" pitchFamily="18" charset="0"/>
            </a:endParaRPr>
          </a:p>
        </p:txBody>
      </p:sp>
      <p:pic>
        <p:nvPicPr>
          <p:cNvPr id="8262" name="Picture 5" descr="storybook.jpg"/>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storybook.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950" y="188913"/>
            <a:ext cx="1014413"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Box 2"/>
          <p:cNvSpPr txBox="1">
            <a:spLocks noChangeArrowheads="1"/>
          </p:cNvSpPr>
          <p:nvPr/>
        </p:nvSpPr>
        <p:spPr bwMode="auto">
          <a:xfrm>
            <a:off x="1122363" y="252413"/>
            <a:ext cx="77708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3200" b="1"/>
              <a:t>Vamos a narrar un cuento en español.</a:t>
            </a:r>
          </a:p>
        </p:txBody>
      </p:sp>
      <p:sp>
        <p:nvSpPr>
          <p:cNvPr id="9220" name="Content Placeholder 4"/>
          <p:cNvSpPr>
            <a:spLocks noGrp="1"/>
          </p:cNvSpPr>
          <p:nvPr>
            <p:ph idx="1"/>
          </p:nvPr>
        </p:nvSpPr>
        <p:spPr>
          <a:xfrm>
            <a:off x="468313" y="1535113"/>
            <a:ext cx="8229600" cy="5329237"/>
          </a:xfrm>
        </p:spPr>
        <p:txBody>
          <a:bodyPr/>
          <a:lstStyle/>
          <a:p>
            <a:pPr eaLnBrk="1" hangingPunct="1"/>
            <a:r>
              <a:rPr lang="en-GB" dirty="0" err="1" smtClean="0"/>
              <a:t>Escribe</a:t>
            </a:r>
            <a:r>
              <a:rPr lang="en-GB" dirty="0" smtClean="0"/>
              <a:t> </a:t>
            </a:r>
            <a:r>
              <a:rPr lang="en-GB" dirty="0" err="1" smtClean="0"/>
              <a:t>una</a:t>
            </a:r>
            <a:r>
              <a:rPr lang="en-GB" dirty="0" smtClean="0"/>
              <a:t> </a:t>
            </a:r>
            <a:r>
              <a:rPr lang="en-GB" dirty="0" err="1" smtClean="0"/>
              <a:t>versión</a:t>
            </a:r>
            <a:r>
              <a:rPr lang="en-GB" dirty="0" smtClean="0"/>
              <a:t> </a:t>
            </a:r>
            <a:r>
              <a:rPr lang="en-GB" dirty="0" err="1" smtClean="0"/>
              <a:t>corta</a:t>
            </a:r>
            <a:r>
              <a:rPr lang="en-GB" dirty="0" smtClean="0"/>
              <a:t> en </a:t>
            </a:r>
            <a:r>
              <a:rPr lang="en-GB" dirty="0" err="1" smtClean="0"/>
              <a:t>inglés</a:t>
            </a:r>
            <a:endParaRPr lang="en-GB" dirty="0" smtClean="0"/>
          </a:p>
          <a:p>
            <a:pPr eaLnBrk="1" hangingPunct="1"/>
            <a:r>
              <a:rPr lang="en-GB" dirty="0" err="1" smtClean="0"/>
              <a:t>Piensa</a:t>
            </a:r>
            <a:r>
              <a:rPr lang="en-GB" dirty="0" smtClean="0"/>
              <a:t> en los </a:t>
            </a:r>
            <a:r>
              <a:rPr lang="en-GB" dirty="0" err="1" smtClean="0"/>
              <a:t>verbos</a:t>
            </a:r>
            <a:r>
              <a:rPr lang="en-GB" dirty="0" smtClean="0"/>
              <a:t> – </a:t>
            </a:r>
            <a:r>
              <a:rPr lang="en-GB" dirty="0" err="1" smtClean="0"/>
              <a:t>usa</a:t>
            </a:r>
            <a:r>
              <a:rPr lang="en-GB" dirty="0" smtClean="0"/>
              <a:t> el 80% de los </a:t>
            </a:r>
            <a:r>
              <a:rPr lang="en-GB" dirty="0" err="1" smtClean="0"/>
              <a:t>verbos</a:t>
            </a:r>
            <a:r>
              <a:rPr lang="en-GB" dirty="0" smtClean="0"/>
              <a:t> </a:t>
            </a:r>
            <a:r>
              <a:rPr lang="en-GB" dirty="0" err="1" smtClean="0"/>
              <a:t>ya</a:t>
            </a:r>
            <a:r>
              <a:rPr lang="en-GB" dirty="0" smtClean="0"/>
              <a:t> </a:t>
            </a:r>
            <a:r>
              <a:rPr lang="en-GB" dirty="0" err="1" smtClean="0"/>
              <a:t>conocidos</a:t>
            </a:r>
            <a:endParaRPr lang="en-GB" dirty="0" smtClean="0"/>
          </a:p>
          <a:p>
            <a:pPr eaLnBrk="1" hangingPunct="1"/>
            <a:r>
              <a:rPr lang="en-GB" dirty="0" err="1" smtClean="0"/>
              <a:t>Utiliza</a:t>
            </a:r>
            <a:r>
              <a:rPr lang="en-GB" dirty="0" smtClean="0"/>
              <a:t> </a:t>
            </a:r>
            <a:r>
              <a:rPr lang="en-GB" dirty="0" err="1" smtClean="0"/>
              <a:t>frases</a:t>
            </a:r>
            <a:r>
              <a:rPr lang="en-GB" dirty="0" smtClean="0"/>
              <a:t> </a:t>
            </a:r>
            <a:r>
              <a:rPr lang="en-GB" dirty="0" err="1" smtClean="0"/>
              <a:t>temporales</a:t>
            </a:r>
            <a:r>
              <a:rPr lang="en-GB" dirty="0" smtClean="0"/>
              <a:t> </a:t>
            </a:r>
            <a:r>
              <a:rPr lang="en-GB" dirty="0" err="1" smtClean="0"/>
              <a:t>para</a:t>
            </a:r>
            <a:r>
              <a:rPr lang="en-GB" dirty="0" smtClean="0"/>
              <a:t> </a:t>
            </a:r>
            <a:r>
              <a:rPr lang="en-GB" dirty="0" err="1" smtClean="0"/>
              <a:t>narrar</a:t>
            </a:r>
            <a:r>
              <a:rPr lang="en-GB" dirty="0" smtClean="0"/>
              <a:t> </a:t>
            </a:r>
            <a:r>
              <a:rPr lang="en-GB" dirty="0" err="1" smtClean="0"/>
              <a:t>bien</a:t>
            </a:r>
            <a:r>
              <a:rPr lang="en-GB" dirty="0" smtClean="0"/>
              <a:t> y </a:t>
            </a:r>
            <a:r>
              <a:rPr lang="en-GB" dirty="0" err="1" smtClean="0"/>
              <a:t>formar</a:t>
            </a:r>
            <a:r>
              <a:rPr lang="en-GB" dirty="0" smtClean="0"/>
              <a:t> enlaces</a:t>
            </a:r>
          </a:p>
          <a:p>
            <a:pPr eaLnBrk="1" hangingPunct="1"/>
            <a:r>
              <a:rPr lang="en-GB" dirty="0" err="1" smtClean="0"/>
              <a:t>Escribe</a:t>
            </a:r>
            <a:r>
              <a:rPr lang="en-GB" dirty="0" smtClean="0"/>
              <a:t> </a:t>
            </a:r>
            <a:r>
              <a:rPr lang="en-GB" dirty="0" err="1" smtClean="0"/>
              <a:t>tu</a:t>
            </a:r>
            <a:r>
              <a:rPr lang="en-GB" dirty="0" smtClean="0"/>
              <a:t> </a:t>
            </a:r>
            <a:r>
              <a:rPr lang="en-GB" dirty="0" err="1" smtClean="0"/>
              <a:t>versión</a:t>
            </a:r>
            <a:r>
              <a:rPr lang="en-GB" dirty="0" smtClean="0"/>
              <a:t> en </a:t>
            </a:r>
            <a:r>
              <a:rPr lang="en-GB" dirty="0" err="1" smtClean="0"/>
              <a:t>español</a:t>
            </a:r>
            <a:endParaRPr lang="en-GB" dirty="0" smtClean="0"/>
          </a:p>
          <a:p>
            <a:pPr eaLnBrk="1" hangingPunct="1"/>
            <a:r>
              <a:rPr lang="en-GB" dirty="0" err="1" smtClean="0"/>
              <a:t>Leela</a:t>
            </a:r>
            <a:r>
              <a:rPr lang="en-GB" dirty="0" smtClean="0"/>
              <a:t> en </a:t>
            </a:r>
            <a:r>
              <a:rPr lang="en-GB" dirty="0" err="1" smtClean="0"/>
              <a:t>voz</a:t>
            </a:r>
            <a:r>
              <a:rPr lang="en-GB" dirty="0" smtClean="0"/>
              <a:t> </a:t>
            </a:r>
            <a:r>
              <a:rPr lang="en-GB" dirty="0" err="1"/>
              <a:t>alta</a:t>
            </a:r>
            <a:r>
              <a:rPr lang="en-GB" dirty="0"/>
              <a:t>– </a:t>
            </a:r>
            <a:r>
              <a:rPr lang="en-GB" dirty="0" err="1" smtClean="0"/>
              <a:t>fíjate</a:t>
            </a:r>
            <a:r>
              <a:rPr lang="en-GB" dirty="0" smtClean="0"/>
              <a:t> en la </a:t>
            </a:r>
            <a:r>
              <a:rPr lang="en-GB" dirty="0" err="1" smtClean="0"/>
              <a:t>pronunciación</a:t>
            </a:r>
            <a:endParaRPr lang="en-GB"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descr="storybook.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Table 2"/>
          <p:cNvGraphicFramePr>
            <a:graphicFrameLocks noGrp="1"/>
          </p:cNvGraphicFramePr>
          <p:nvPr/>
        </p:nvGraphicFramePr>
        <p:xfrm>
          <a:off x="250825" y="836613"/>
          <a:ext cx="8353425" cy="5143500"/>
        </p:xfrm>
        <a:graphic>
          <a:graphicData uri="http://schemas.openxmlformats.org/drawingml/2006/table">
            <a:tbl>
              <a:tblPr/>
              <a:tblGrid>
                <a:gridCol w="576263"/>
                <a:gridCol w="7777162"/>
              </a:tblGrid>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1</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2</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3</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4</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5</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6</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7</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8</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9</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10</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278" name="TextBox 3"/>
          <p:cNvSpPr txBox="1">
            <a:spLocks noChangeArrowheads="1"/>
          </p:cNvSpPr>
          <p:nvPr/>
        </p:nvSpPr>
        <p:spPr bwMode="auto">
          <a:xfrm>
            <a:off x="250825" y="188913"/>
            <a:ext cx="66246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Madre Nieve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1260</Words>
  <Application>Microsoft Office PowerPoint</Application>
  <PresentationFormat>On-screen Show (4:3)</PresentationFormat>
  <Paragraphs>176</Paragraphs>
  <Slides>10</Slides>
  <Notes>8</Notes>
  <HiddenSlides>0</HiddenSlides>
  <MMClips>1</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Cuentos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Cuentos</dc:title>
  <dc:creator> </dc:creator>
  <cp:lastModifiedBy> </cp:lastModifiedBy>
  <cp:revision>22</cp:revision>
  <dcterms:created xsi:type="dcterms:W3CDTF">2011-07-12T13:19:53Z</dcterms:created>
  <dcterms:modified xsi:type="dcterms:W3CDTF">2011-09-03T03:58:30Z</dcterms:modified>
</cp:coreProperties>
</file>