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6" r:id="rId4"/>
    <p:sldId id="259" r:id="rId5"/>
    <p:sldId id="267" r:id="rId6"/>
    <p:sldId id="262" r:id="rId7"/>
    <p:sldId id="263" r:id="rId8"/>
    <p:sldId id="268" r:id="rId9"/>
    <p:sldId id="260" r:id="rId10"/>
    <p:sldId id="26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88ACEBA4-CB04-46CB-A470-1E5770ABEC32}" type="datetimeFigureOut">
              <a:rPr lang="en-GB"/>
              <a:pPr/>
              <a:t>03/09/2011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01592F2-1897-48A9-A1E1-2A09BCD5077D}" type="slidenum">
              <a:rPr lang="en-GB"/>
              <a:pPr/>
              <a:t>‹#›</a:t>
            </a:fld>
            <a:endParaRPr lang="en-GB"/>
          </a:p>
        </p:txBody>
      </p:sp>
    </p:spTree>
    <p:extLst>
      <p:ext uri="{BB962C8B-B14F-4D97-AF65-F5344CB8AC3E}">
        <p14:creationId xmlns:p14="http://schemas.microsoft.com/office/powerpoint/2010/main" val="224146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bbc.co.uk/learningzone/clips/frau-holle-spanish/5766.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t>Se puede o no se puede</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970B854A-157D-4BB3-899F-87DD59B9D97F}" type="slidenum">
              <a:rPr lang="en-GB"/>
              <a:pPr eaLnBrk="1" hangingPunct="1"/>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This video clip is Frau Holle (Madre Nieve in Spanish Version) from BBC clips online.</a:t>
            </a:r>
            <a:br>
              <a:rPr lang="en-GB" smtClean="0"/>
            </a:br>
            <a:r>
              <a:rPr lang="en-GB" u="sng" smtClean="0">
                <a:hlinkClick r:id="rId3"/>
              </a:rPr>
              <a:t>http://www.bbc.co.uk/learningzone/clips/frau-holle-spanish/5766.html</a:t>
            </a:r>
            <a:r>
              <a:rPr lang="en-GB" smtClean="0"/>
              <a:t> </a:t>
            </a:r>
          </a:p>
          <a:p>
            <a:pPr eaLnBrk="1" hangingPunct="1"/>
            <a:endParaRPr lang="en-GB"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224B12E2-F5A4-4698-9F70-466B75F917EC}" type="slidenum">
              <a:rPr lang="en-GB"/>
              <a:pPr eaLnBrk="1" hangingPunct="1"/>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C0CC1E6E-D37C-45E5-9912-B64DC30CA801}" type="slidenum">
              <a:rPr lang="en-GB"/>
              <a:pPr eaLnBrk="1" hangingPunct="1"/>
              <a:t>5</a:t>
            </a:fld>
            <a:endParaRPr lang="en-GB"/>
          </a:p>
        </p:txBody>
      </p:sp>
      <p:sp>
        <p:nvSpPr>
          <p:cNvPr id="153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dirty="0" smtClean="0"/>
              <a:t>Student fill in the sheet.  Then they ask each other the questions (or could do whole class Q&amp;A)  See which words they have managed to hear.  (They may need to watch the story again to do this part)  Below is a list of words they may have picked up.</a:t>
            </a:r>
          </a:p>
          <a:p>
            <a:pPr eaLnBrk="1" hangingPunct="1">
              <a:spcBef>
                <a:spcPct val="0"/>
              </a:spcBef>
            </a:pPr>
            <a:r>
              <a:rPr lang="en-US" dirty="0" smtClean="0"/>
              <a:t>Words that they might understand for section 6:</a:t>
            </a:r>
            <a:br>
              <a:rPr lang="en-US" dirty="0" smtClean="0"/>
            </a:br>
            <a:r>
              <a:rPr lang="en-US" dirty="0" err="1" smtClean="0"/>
              <a:t>cretina</a:t>
            </a:r>
            <a:r>
              <a:rPr lang="en-US" dirty="0" smtClean="0"/>
              <a:t>, perfecto, </a:t>
            </a:r>
            <a:r>
              <a:rPr lang="en-US" dirty="0" err="1" smtClean="0"/>
              <a:t>zapatos</a:t>
            </a:r>
            <a:r>
              <a:rPr lang="en-US" dirty="0" smtClean="0"/>
              <a:t>, </a:t>
            </a:r>
            <a:r>
              <a:rPr lang="en-US" dirty="0" err="1" smtClean="0"/>
              <a:t>desayuno</a:t>
            </a:r>
            <a:r>
              <a:rPr lang="en-US" dirty="0" smtClean="0"/>
              <a:t>, </a:t>
            </a:r>
            <a:r>
              <a:rPr lang="en-US" dirty="0" err="1" smtClean="0"/>
              <a:t>niña</a:t>
            </a:r>
            <a:r>
              <a:rPr lang="en-US" dirty="0" smtClean="0"/>
              <a:t>, </a:t>
            </a:r>
            <a:r>
              <a:rPr lang="en-US" dirty="0" err="1" smtClean="0"/>
              <a:t>bonita</a:t>
            </a:r>
            <a:r>
              <a:rPr lang="en-US" dirty="0" smtClean="0"/>
              <a:t>, </a:t>
            </a:r>
            <a:r>
              <a:rPr lang="en-US" dirty="0" err="1" smtClean="0"/>
              <a:t>madrastra</a:t>
            </a:r>
            <a:r>
              <a:rPr lang="en-US" dirty="0" smtClean="0"/>
              <a:t>, </a:t>
            </a:r>
            <a:r>
              <a:rPr lang="en-US" dirty="0" err="1" smtClean="0"/>
              <a:t>hermanastra</a:t>
            </a:r>
            <a:r>
              <a:rPr lang="en-US" dirty="0" smtClean="0"/>
              <a:t>, </a:t>
            </a:r>
            <a:r>
              <a:rPr lang="en-US" dirty="0" err="1" smtClean="0"/>
              <a:t>perdona</a:t>
            </a:r>
            <a:r>
              <a:rPr lang="en-US" dirty="0" smtClean="0"/>
              <a:t>, </a:t>
            </a:r>
            <a:r>
              <a:rPr lang="en-US" dirty="0" err="1" smtClean="0"/>
              <a:t>mamá</a:t>
            </a:r>
            <a:r>
              <a:rPr lang="en-US" dirty="0" smtClean="0"/>
              <a:t>, los </a:t>
            </a:r>
            <a:r>
              <a:rPr lang="en-US" dirty="0" err="1" smtClean="0"/>
              <a:t>dedos</a:t>
            </a:r>
            <a:r>
              <a:rPr lang="en-US" dirty="0" smtClean="0"/>
              <a:t>, </a:t>
            </a:r>
            <a:r>
              <a:rPr lang="en-US" dirty="0" err="1" smtClean="0"/>
              <a:t>ahora</a:t>
            </a:r>
            <a:r>
              <a:rPr lang="en-US" dirty="0" smtClean="0"/>
              <a:t> </a:t>
            </a:r>
            <a:r>
              <a:rPr lang="en-US" dirty="0" err="1" smtClean="0"/>
              <a:t>mismo</a:t>
            </a:r>
            <a:r>
              <a:rPr lang="en-US" dirty="0" smtClean="0"/>
              <a:t>, </a:t>
            </a:r>
            <a:r>
              <a:rPr lang="en-US" dirty="0" err="1" smtClean="0"/>
              <a:t>adiós</a:t>
            </a:r>
            <a:r>
              <a:rPr lang="en-US" dirty="0" smtClean="0"/>
              <a:t>, , </a:t>
            </a:r>
            <a:r>
              <a:rPr lang="en-US" dirty="0" err="1" smtClean="0"/>
              <a:t>hola</a:t>
            </a:r>
            <a:r>
              <a:rPr lang="en-US" dirty="0" smtClean="0"/>
              <a:t>, me </a:t>
            </a:r>
            <a:r>
              <a:rPr lang="en-US" dirty="0" err="1" smtClean="0"/>
              <a:t>llamo</a:t>
            </a:r>
            <a:r>
              <a:rPr lang="en-US" dirty="0" smtClean="0"/>
              <a:t> Clara, </a:t>
            </a:r>
            <a:r>
              <a:rPr lang="en-US" dirty="0" err="1" smtClean="0"/>
              <a:t>Yo</a:t>
            </a:r>
            <a:r>
              <a:rPr lang="en-US" dirty="0" smtClean="0"/>
              <a:t> soy </a:t>
            </a:r>
            <a:r>
              <a:rPr lang="en-US" dirty="0" err="1" smtClean="0"/>
              <a:t>madre</a:t>
            </a:r>
            <a:r>
              <a:rPr lang="en-US" dirty="0" smtClean="0"/>
              <a:t> </a:t>
            </a:r>
            <a:r>
              <a:rPr lang="en-US" dirty="0" err="1" smtClean="0"/>
              <a:t>nieve</a:t>
            </a:r>
            <a:r>
              <a:rPr lang="en-US" dirty="0" smtClean="0"/>
              <a:t>, </a:t>
            </a:r>
            <a:r>
              <a:rPr lang="en-US" dirty="0" err="1" smtClean="0"/>
              <a:t>Sí</a:t>
            </a:r>
            <a:r>
              <a:rPr lang="en-US" dirty="0" smtClean="0"/>
              <a:t>, </a:t>
            </a:r>
            <a:r>
              <a:rPr lang="en-US" dirty="0" err="1" smtClean="0"/>
              <a:t>triste</a:t>
            </a:r>
            <a:r>
              <a:rPr lang="en-US" dirty="0" smtClean="0"/>
              <a:t>, </a:t>
            </a:r>
            <a:r>
              <a:rPr lang="en-US" dirty="0" err="1" smtClean="0"/>
              <a:t>ahora</a:t>
            </a:r>
            <a:r>
              <a:rPr lang="en-US" dirty="0" smtClean="0"/>
              <a:t>, </a:t>
            </a:r>
            <a:r>
              <a:rPr lang="en-US" dirty="0" err="1" smtClean="0"/>
              <a:t>increíble</a:t>
            </a:r>
            <a:r>
              <a:rPr lang="en-US" dirty="0" smtClean="0"/>
              <a:t>, </a:t>
            </a:r>
            <a:r>
              <a:rPr lang="en-US" dirty="0" err="1" smtClean="0"/>
              <a:t>oro</a:t>
            </a:r>
            <a:r>
              <a:rPr lang="en-US" dirty="0" smtClean="0"/>
              <a:t>, la </a:t>
            </a:r>
            <a:r>
              <a:rPr lang="en-US" dirty="0" err="1" smtClean="0"/>
              <a:t>historia</a:t>
            </a:r>
            <a:r>
              <a:rPr lang="en-US" dirty="0" smtClean="0"/>
              <a:t>, </a:t>
            </a:r>
            <a:r>
              <a:rPr lang="en-US" dirty="0" err="1" smtClean="0"/>
              <a:t>fea</a:t>
            </a:r>
            <a:r>
              <a:rPr lang="en-US" dirty="0" smtClean="0"/>
              <a:t>, mucho, </a:t>
            </a:r>
            <a:r>
              <a:rPr lang="en-US" dirty="0" err="1" smtClean="0"/>
              <a:t>menos</a:t>
            </a:r>
            <a:r>
              <a:rPr lang="en-US" dirty="0" smtClean="0"/>
              <a:t>, </a:t>
            </a:r>
            <a:r>
              <a:rPr lang="en-US" dirty="0" err="1" smtClean="0"/>
              <a:t>que</a:t>
            </a:r>
            <a:r>
              <a:rPr lang="en-US" dirty="0" smtClean="0"/>
              <a:t> </a:t>
            </a:r>
            <a:r>
              <a:rPr lang="en-US" dirty="0" err="1" smtClean="0"/>
              <a:t>es</a:t>
            </a:r>
            <a:r>
              <a:rPr lang="en-US" dirty="0" smtClean="0"/>
              <a:t> </a:t>
            </a:r>
            <a:r>
              <a:rPr lang="en-US" dirty="0" err="1" smtClean="0"/>
              <a:t>esto</a:t>
            </a:r>
            <a:r>
              <a:rPr lang="en-US" dirty="0" smtClean="0"/>
              <a:t>, mama, </a:t>
            </a:r>
            <a:r>
              <a:rPr lang="en-US" dirty="0" err="1" smtClean="0"/>
              <a:t>todos</a:t>
            </a:r>
            <a:r>
              <a:rPr lang="en-US" dirty="0" smtClean="0"/>
              <a:t> los </a:t>
            </a:r>
            <a:r>
              <a:rPr lang="en-US" dirty="0" err="1" smtClean="0"/>
              <a:t>días</a:t>
            </a:r>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This is a trapdoor activity to practise scene-setting language. It’s brilliant for a) memory and b) speaking (repetition with a reason!)  It’s a competitive game in pairs.  Each chooses and option for each sentence in their head.  One starts reading out loud, trying to anticipate the other’s choices.  Each time they make a choice, the partner either nods or shakes his/her head.  If the choice is wrong, play passes to the partner who starts the same process.  If it is the right choice, the student gets to continue.  The aim is to get to the end first.  Answers don’t change, so this is also a great memory developer.  </a:t>
            </a:r>
            <a:endParaRPr 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8C0FD995-43E5-4986-88E3-3074455A798F}" type="slidenum">
              <a:rPr lang="en-US"/>
              <a:pPr eaLnBrk="1" hangingPunct="1"/>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This is a trapdoor activity to practise scene-setting language. It’s brilliant for a) memory and b) speaking (repetition with a reason!)  It’s a competitive game in pairs.  Each chooses and option for each sentence in their head.  One starts reading out loud, trying to anticipate the other’s choices.  Each time they make a choice, the partner either nods or shakes his/her head.  If the choice is wrong, play passes to the partner who starts the same process.  If it is the right choice, the student gets to continue.  The aim is to get to the end first.  Answers don’t change, so this is also a great memory developer.  </a:t>
            </a:r>
            <a:endParaRPr 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D1D9B839-A790-4384-A888-31EBA8637545}" type="slidenum">
              <a:rPr lang="en-US"/>
              <a:pPr eaLnBrk="1" hangingPunct="1"/>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In the remaining half of this lesson, present the story task to students.  They are going to write the story of either The Gingerbread Man or Mother Snow in 10 short sections or less.  OR They can write their own story.  What they must do though is write a structure first in English, but thinking all the time about the Spanish they can do.  This is a progression from the simple adaptation they did of the Sleeping Beauty story.  </a:t>
            </a:r>
          </a:p>
          <a:p>
            <a:pPr eaLnBrk="1" hangingPunct="1">
              <a:spcBef>
                <a:spcPct val="0"/>
              </a:spcBef>
            </a:pPr>
            <a:r>
              <a:rPr lang="en-GB" smtClean="0"/>
              <a:t>The story must be simple enough for them to write confidently in Spanish, using 80% verbs they know and using a conjugator for extra 20% new verbs.  The same goes for vocabulary.  Section 1 (and perhaps 2) should be setting the scene using the imperfect.  Then they can use the preterite.  They need to think about the verb forms and the linking phrases (see slide 2 this lesson) – those are the priorities.  </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5EAEC972-2824-4463-ADFB-3255F956EC4F}" type="slidenum">
              <a:rPr lang="en-GB"/>
              <a:pPr eaLnBrk="1" hangingPunct="1"/>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Perhaps use this one to generate the English version all together if students need a lot of support.  Challenge them to keep it to verbs they know as much as possible (80% rule) and keep asking them the Spanish for what they suggest in English.  </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86E1C16B-3D21-4909-A66A-8D2DE2F1B654}" type="slidenum">
              <a:rPr lang="en-GB"/>
              <a:pPr eaLnBrk="1" hangingPunct="1"/>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This is a possible suggestion for the Gingerbread Man English version.</a:t>
            </a:r>
            <a:br>
              <a:rPr lang="en-GB" smtClean="0"/>
            </a:br>
            <a:r>
              <a:rPr lang="en-GB" smtClean="0"/>
              <a:t/>
            </a:r>
            <a:br>
              <a:rPr lang="en-GB" smtClean="0"/>
            </a:br>
            <a:r>
              <a:rPr lang="en-GB" smtClean="0"/>
              <a:t>Students will continue writing and then rehearsing their stories next lesson.  If there is time they should record themselves doing a voice over for their chosen story.  If they have written their own story, encourage them to draw illustrations (or make a powerpoint with images) for homework.  For some of them, the narration of this story will be their contribution to the radio programme next term.</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7BCB4A31-2152-4D92-A178-8480BB08FCCA}" type="slidenum">
              <a:rPr lang="en-GB"/>
              <a:pPr eaLnBrk="1" hangingPunct="1"/>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96C320D9-2842-4B64-8D28-CDFBF068AF20}"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CFFF94B-C833-4B86-8CEF-FB1105196706}" type="slidenum">
              <a:rPr lang="en-GB"/>
              <a:pPr/>
              <a:t>‹#›</a:t>
            </a:fld>
            <a:endParaRPr lang="en-GB"/>
          </a:p>
        </p:txBody>
      </p:sp>
    </p:spTree>
    <p:extLst>
      <p:ext uri="{BB962C8B-B14F-4D97-AF65-F5344CB8AC3E}">
        <p14:creationId xmlns:p14="http://schemas.microsoft.com/office/powerpoint/2010/main" val="2655355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1E0B633-B996-4DE3-B9CD-F5E37C3F06BE}"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60B5E5B-C744-4CF4-8806-904E989DF06F}" type="slidenum">
              <a:rPr lang="en-GB"/>
              <a:pPr/>
              <a:t>‹#›</a:t>
            </a:fld>
            <a:endParaRPr lang="en-GB"/>
          </a:p>
        </p:txBody>
      </p:sp>
    </p:spTree>
    <p:extLst>
      <p:ext uri="{BB962C8B-B14F-4D97-AF65-F5344CB8AC3E}">
        <p14:creationId xmlns:p14="http://schemas.microsoft.com/office/powerpoint/2010/main" val="2648766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5A23601-5CC0-465C-B490-829602C52BA9}"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8D5E50F-3F25-4674-824E-29E4F3128F48}" type="slidenum">
              <a:rPr lang="en-GB"/>
              <a:pPr/>
              <a:t>‹#›</a:t>
            </a:fld>
            <a:endParaRPr lang="en-GB"/>
          </a:p>
        </p:txBody>
      </p:sp>
    </p:spTree>
    <p:extLst>
      <p:ext uri="{BB962C8B-B14F-4D97-AF65-F5344CB8AC3E}">
        <p14:creationId xmlns:p14="http://schemas.microsoft.com/office/powerpoint/2010/main" val="3075136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62274C3-FB79-421B-A61B-94252AAE2BCC}"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45CA1CC-375F-46B8-8981-62265587FAA4}" type="slidenum">
              <a:rPr lang="en-GB"/>
              <a:pPr/>
              <a:t>‹#›</a:t>
            </a:fld>
            <a:endParaRPr lang="en-GB"/>
          </a:p>
        </p:txBody>
      </p:sp>
    </p:spTree>
    <p:extLst>
      <p:ext uri="{BB962C8B-B14F-4D97-AF65-F5344CB8AC3E}">
        <p14:creationId xmlns:p14="http://schemas.microsoft.com/office/powerpoint/2010/main" val="2035490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E8CF56B-D260-42E2-9A45-708BEC4E802B}"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E574D19-23A8-4406-B803-4F699FCFBC40}" type="slidenum">
              <a:rPr lang="en-GB"/>
              <a:pPr/>
              <a:t>‹#›</a:t>
            </a:fld>
            <a:endParaRPr lang="en-GB"/>
          </a:p>
        </p:txBody>
      </p:sp>
    </p:spTree>
    <p:extLst>
      <p:ext uri="{BB962C8B-B14F-4D97-AF65-F5344CB8AC3E}">
        <p14:creationId xmlns:p14="http://schemas.microsoft.com/office/powerpoint/2010/main" val="3122560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5F812AD2-4ED9-4B05-812B-197723490423}"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EB71AC3E-DD40-4E9A-9466-49C36263D974}" type="slidenum">
              <a:rPr lang="en-GB"/>
              <a:pPr/>
              <a:t>‹#›</a:t>
            </a:fld>
            <a:endParaRPr lang="en-GB"/>
          </a:p>
        </p:txBody>
      </p:sp>
    </p:spTree>
    <p:extLst>
      <p:ext uri="{BB962C8B-B14F-4D97-AF65-F5344CB8AC3E}">
        <p14:creationId xmlns:p14="http://schemas.microsoft.com/office/powerpoint/2010/main" val="1234664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13854827-71F5-4C4C-BDAB-AFD78A011661}" type="datetimeFigureOut">
              <a:rPr lang="en-GB"/>
              <a:pPr/>
              <a:t>03/09/2011</a:t>
            </a:fld>
            <a:endParaRPr lang="en-GB"/>
          </a:p>
        </p:txBody>
      </p:sp>
      <p:sp>
        <p:nvSpPr>
          <p:cNvPr id="8" name="Footer Placeholder 4"/>
          <p:cNvSpPr>
            <a:spLocks noGrp="1"/>
          </p:cNvSpPr>
          <p:nvPr>
            <p:ph type="ftr" sz="quarter" idx="11"/>
          </p:nvPr>
        </p:nvSpPr>
        <p:spPr/>
        <p:txBody>
          <a:bodyPr/>
          <a:lstStyle>
            <a:lvl1pPr>
              <a:defRPr/>
            </a:lvl1pPr>
          </a:lstStyle>
          <a:p>
            <a:endParaRPr lang="en-GB"/>
          </a:p>
        </p:txBody>
      </p:sp>
      <p:sp>
        <p:nvSpPr>
          <p:cNvPr id="9" name="Slide Number Placeholder 5"/>
          <p:cNvSpPr>
            <a:spLocks noGrp="1"/>
          </p:cNvSpPr>
          <p:nvPr>
            <p:ph type="sldNum" sz="quarter" idx="12"/>
          </p:nvPr>
        </p:nvSpPr>
        <p:spPr/>
        <p:txBody>
          <a:bodyPr/>
          <a:lstStyle>
            <a:lvl1pPr>
              <a:defRPr/>
            </a:lvl1pPr>
          </a:lstStyle>
          <a:p>
            <a:fld id="{0B3708B8-38E6-455A-B3D3-1FEB079C167F}" type="slidenum">
              <a:rPr lang="en-GB"/>
              <a:pPr/>
              <a:t>‹#›</a:t>
            </a:fld>
            <a:endParaRPr lang="en-GB"/>
          </a:p>
        </p:txBody>
      </p:sp>
    </p:spTree>
    <p:extLst>
      <p:ext uri="{BB962C8B-B14F-4D97-AF65-F5344CB8AC3E}">
        <p14:creationId xmlns:p14="http://schemas.microsoft.com/office/powerpoint/2010/main" val="546201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00AA96F0-E716-4FDC-B367-E348901099A4}" type="datetimeFigureOut">
              <a:rPr lang="en-GB"/>
              <a:pPr/>
              <a:t>03/09/2011</a:t>
            </a:fld>
            <a:endParaRPr lang="en-GB"/>
          </a:p>
        </p:txBody>
      </p:sp>
      <p:sp>
        <p:nvSpPr>
          <p:cNvPr id="4" name="Footer Placeholder 4"/>
          <p:cNvSpPr>
            <a:spLocks noGrp="1"/>
          </p:cNvSpPr>
          <p:nvPr>
            <p:ph type="ftr" sz="quarter" idx="11"/>
          </p:nvPr>
        </p:nvSpPr>
        <p:spPr/>
        <p:txBody>
          <a:bodyPr/>
          <a:lstStyle>
            <a:lvl1pPr>
              <a:defRPr/>
            </a:lvl1pPr>
          </a:lstStyle>
          <a:p>
            <a:endParaRPr lang="en-GB"/>
          </a:p>
        </p:txBody>
      </p:sp>
      <p:sp>
        <p:nvSpPr>
          <p:cNvPr id="5" name="Slide Number Placeholder 5"/>
          <p:cNvSpPr>
            <a:spLocks noGrp="1"/>
          </p:cNvSpPr>
          <p:nvPr>
            <p:ph type="sldNum" sz="quarter" idx="12"/>
          </p:nvPr>
        </p:nvSpPr>
        <p:spPr/>
        <p:txBody>
          <a:bodyPr/>
          <a:lstStyle>
            <a:lvl1pPr>
              <a:defRPr/>
            </a:lvl1pPr>
          </a:lstStyle>
          <a:p>
            <a:fld id="{8F001DCB-AB1E-4C34-9E80-EC5CBE000F18}" type="slidenum">
              <a:rPr lang="en-GB"/>
              <a:pPr/>
              <a:t>‹#›</a:t>
            </a:fld>
            <a:endParaRPr lang="en-GB"/>
          </a:p>
        </p:txBody>
      </p:sp>
    </p:spTree>
    <p:extLst>
      <p:ext uri="{BB962C8B-B14F-4D97-AF65-F5344CB8AC3E}">
        <p14:creationId xmlns:p14="http://schemas.microsoft.com/office/powerpoint/2010/main" val="426321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078E47E2-EE38-4D1D-969C-BE785B4ADA28}" type="datetimeFigureOut">
              <a:rPr lang="en-GB"/>
              <a:pPr/>
              <a:t>03/09/2011</a:t>
            </a:fld>
            <a:endParaRPr lang="en-GB"/>
          </a:p>
        </p:txBody>
      </p:sp>
      <p:sp>
        <p:nvSpPr>
          <p:cNvPr id="3" name="Footer Placeholder 4"/>
          <p:cNvSpPr>
            <a:spLocks noGrp="1"/>
          </p:cNvSpPr>
          <p:nvPr>
            <p:ph type="ftr" sz="quarter" idx="11"/>
          </p:nvPr>
        </p:nvSpPr>
        <p:spPr/>
        <p:txBody>
          <a:bodyPr/>
          <a:lstStyle>
            <a:lvl1pPr>
              <a:defRPr/>
            </a:lvl1pPr>
          </a:lstStyle>
          <a:p>
            <a:endParaRPr lang="en-GB"/>
          </a:p>
        </p:txBody>
      </p:sp>
      <p:sp>
        <p:nvSpPr>
          <p:cNvPr id="4" name="Slide Number Placeholder 5"/>
          <p:cNvSpPr>
            <a:spLocks noGrp="1"/>
          </p:cNvSpPr>
          <p:nvPr>
            <p:ph type="sldNum" sz="quarter" idx="12"/>
          </p:nvPr>
        </p:nvSpPr>
        <p:spPr/>
        <p:txBody>
          <a:bodyPr/>
          <a:lstStyle>
            <a:lvl1pPr>
              <a:defRPr/>
            </a:lvl1pPr>
          </a:lstStyle>
          <a:p>
            <a:fld id="{463FBFC5-A3A4-4A3A-BE2F-C26410D421A6}" type="slidenum">
              <a:rPr lang="en-GB"/>
              <a:pPr/>
              <a:t>‹#›</a:t>
            </a:fld>
            <a:endParaRPr lang="en-GB"/>
          </a:p>
        </p:txBody>
      </p:sp>
    </p:spTree>
    <p:extLst>
      <p:ext uri="{BB962C8B-B14F-4D97-AF65-F5344CB8AC3E}">
        <p14:creationId xmlns:p14="http://schemas.microsoft.com/office/powerpoint/2010/main" val="1506883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BDE7536A-0A18-45BF-923B-864E44C466BE}"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222B0DBE-4351-43BE-B763-6E3162E65895}" type="slidenum">
              <a:rPr lang="en-GB"/>
              <a:pPr/>
              <a:t>‹#›</a:t>
            </a:fld>
            <a:endParaRPr lang="en-GB"/>
          </a:p>
        </p:txBody>
      </p:sp>
    </p:spTree>
    <p:extLst>
      <p:ext uri="{BB962C8B-B14F-4D97-AF65-F5344CB8AC3E}">
        <p14:creationId xmlns:p14="http://schemas.microsoft.com/office/powerpoint/2010/main" val="1617491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1379E55-D2B4-4C34-8DDE-EB6753CA5D0B}"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C0ADE346-2A12-4D61-AAF4-31FA21BCF80F}" type="slidenum">
              <a:rPr lang="en-GB"/>
              <a:pPr/>
              <a:t>‹#›</a:t>
            </a:fld>
            <a:endParaRPr lang="en-GB"/>
          </a:p>
        </p:txBody>
      </p:sp>
    </p:spTree>
    <p:extLst>
      <p:ext uri="{BB962C8B-B14F-4D97-AF65-F5344CB8AC3E}">
        <p14:creationId xmlns:p14="http://schemas.microsoft.com/office/powerpoint/2010/main" val="1587146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943397B1-D77D-4591-A2B1-CCCBA247E85C}" type="datetimeFigureOut">
              <a:rPr lang="en-GB"/>
              <a:pPr/>
              <a:t>03/09/2011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F0EFA2F-7584-4668-B1C9-DBAB7A13D42B}"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Pan_y_Agua\Pan\Cuentos\FrauHolle_SpanishVersion.wmv" TargetMode="External"/><Relationship Id="rId5" Type="http://schemas.openxmlformats.org/officeDocument/2006/relationships/image" Target="../media/image3.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685800" y="549275"/>
            <a:ext cx="7772400" cy="1470025"/>
          </a:xfrm>
        </p:spPr>
        <p:txBody>
          <a:bodyPr rtlCol="0">
            <a:normAutofit fontScale="90000"/>
          </a:bodyPr>
          <a:lstStyle/>
          <a:p>
            <a:pPr eaLnBrk="1" fontAlgn="auto" hangingPunct="1">
              <a:spcAft>
                <a:spcPts val="0"/>
              </a:spcAft>
              <a:defRPr/>
            </a:pPr>
            <a:r>
              <a:rPr lang="en-GB" sz="11500" dirty="0" smtClean="0">
                <a:latin typeface="Lucida Handwriting" pitchFamily="66" charset="0"/>
              </a:rPr>
              <a:t>Cuentos</a:t>
            </a:r>
          </a:p>
        </p:txBody>
      </p:sp>
      <p:pic>
        <p:nvPicPr>
          <p:cNvPr id="2051"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57450" y="2133600"/>
            <a:ext cx="4286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950" y="6140450"/>
            <a:ext cx="93503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rot="-784369">
            <a:off x="2498725" y="3292475"/>
            <a:ext cx="411638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200">
                <a:latin typeface="Lucida Handwriting" pitchFamily="66" charset="0"/>
              </a:rPr>
              <a:t>Érase una vez</a:t>
            </a:r>
          </a:p>
        </p:txBody>
      </p:sp>
      <p:sp>
        <p:nvSpPr>
          <p:cNvPr id="2054" name="TextBox 13"/>
          <p:cNvSpPr txBox="1">
            <a:spLocks noChangeArrowheads="1"/>
          </p:cNvSpPr>
          <p:nvPr/>
        </p:nvSpPr>
        <p:spPr bwMode="auto">
          <a:xfrm>
            <a:off x="179388" y="6240463"/>
            <a:ext cx="6477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latin typeface="Lucida Handwriting" pitchFamily="66" charset="0"/>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by="(-#ppt_w*2)" calcmode="lin" valueType="num">
                                      <p:cBhvr rctx="PPT">
                                        <p:cTn id="7" dur="500" autoRev="1" fill="hold">
                                          <p:stCondLst>
                                            <p:cond delay="0"/>
                                          </p:stCondLst>
                                        </p:cTn>
                                        <p:tgtEl>
                                          <p:spTgt spid="9"/>
                                        </p:tgtEl>
                                        <p:attrNameLst>
                                          <p:attrName>ppt_w</p:attrName>
                                        </p:attrNameLst>
                                      </p:cBhvr>
                                    </p:anim>
                                    <p:anim by="(#ppt_w*0.50)" calcmode="lin" valueType="num">
                                      <p:cBhvr>
                                        <p:cTn id="8" dur="500" decel="50000" autoRev="1" fill="hold">
                                          <p:stCondLst>
                                            <p:cond delay="0"/>
                                          </p:stCondLst>
                                        </p:cTn>
                                        <p:tgtEl>
                                          <p:spTgt spid="9"/>
                                        </p:tgtEl>
                                        <p:attrNameLst>
                                          <p:attrName>ppt_x</p:attrName>
                                        </p:attrNameLst>
                                      </p:cBhvr>
                                    </p:anim>
                                    <p:anim from="(-#ppt_h/2)" to="(#ppt_y)" calcmode="lin" valueType="num">
                                      <p:cBhvr>
                                        <p:cTn id="9" dur="1000" fill="hold">
                                          <p:stCondLst>
                                            <p:cond delay="0"/>
                                          </p:stCondLst>
                                        </p:cTn>
                                        <p:tgtEl>
                                          <p:spTgt spid="9"/>
                                        </p:tgtEl>
                                        <p:attrNameLst>
                                          <p:attrName>ppt_y</p:attrName>
                                        </p:attrNameLst>
                                      </p:cBhvr>
                                    </p:anim>
                                    <p:animRot by="21600000">
                                      <p:cBhvr>
                                        <p:cTn id="10"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288" y="439738"/>
          <a:ext cx="8353425" cy="5869347"/>
        </p:xfrm>
        <a:graphic>
          <a:graphicData uri="http://schemas.openxmlformats.org/drawingml/2006/table">
            <a:tbl>
              <a:tblPr/>
              <a:tblGrid>
                <a:gridCol w="576262"/>
                <a:gridCol w="7777163"/>
              </a:tblGrid>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Once upon a time there was an old lady who lived with her husband in a little house in a wood.  They were very happy.</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2</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One day she decided to cook something special, a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3</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She put it into the oven, but then heard a voice.  She decided to open the oven door.</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4</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gingerbread man jumped out and ran away.</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5</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old women followed him, saying ‘stop, I want to eat you!’ But he said: ‘Run, run as fast as you can, you can’t catch me, I’m the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6</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old woman’s husband followed too.</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7</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Soon the gingerbread man met a cow, who said: ‘Stop, I want to eat you!’ But he said: ‘Run, run as fast as you can, you can’t catch me, I’m the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8</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Then the gingerbread man met a horse, who said: ‘Stop, I want to eat you!’ But he said: ‘Run, run as fast as you can, you can’t catch me, I’m the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9</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The gingerbread man arrived at a river and did not know how to cross it.  A fox offered to help him.</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10</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In the middle of the river, the fox threw the gingerbread man into the air, opened his mouth and ate him.  And that was the end of the little gingerbread man…</a:t>
                      </a:r>
                    </a:p>
                  </a:txBody>
                  <a:tcPr marL="91445" marR="91445"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1301"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02" name="TextBox 3"/>
          <p:cNvSpPr txBox="1">
            <a:spLocks noChangeArrowheads="1"/>
          </p:cNvSpPr>
          <p:nvPr/>
        </p:nvSpPr>
        <p:spPr bwMode="auto">
          <a:xfrm>
            <a:off x="250825" y="-26988"/>
            <a:ext cx="662463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El hombrecito del pan de jengibre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462088" y="188913"/>
          <a:ext cx="6096000" cy="6329367"/>
        </p:xfrm>
        <a:graphic>
          <a:graphicData uri="http://schemas.openxmlformats.org/drawingml/2006/table">
            <a:tbl>
              <a:tblPr/>
              <a:tblGrid>
                <a:gridCol w="2881312"/>
                <a:gridCol w="3214688"/>
              </a:tblGrid>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alibri" pitchFamily="34" charset="0"/>
                        </a:rPr>
                        <a:t>Expresiones para narrar</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Érase una vez</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Un día</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Entonces</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Pronto</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Luego</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Más allá en el camino</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De repente</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3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Después de un rato</a:t>
                      </a: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TextBox 2"/>
          <p:cNvSpPr txBox="1">
            <a:spLocks noChangeArrowheads="1"/>
          </p:cNvSpPr>
          <p:nvPr/>
        </p:nvSpPr>
        <p:spPr bwMode="auto">
          <a:xfrm>
            <a:off x="4414838" y="1022350"/>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Once upon a time</a:t>
            </a:r>
          </a:p>
        </p:txBody>
      </p:sp>
      <p:sp>
        <p:nvSpPr>
          <p:cNvPr id="4" name="TextBox 3"/>
          <p:cNvSpPr txBox="1">
            <a:spLocks noChangeArrowheads="1"/>
          </p:cNvSpPr>
          <p:nvPr/>
        </p:nvSpPr>
        <p:spPr bwMode="auto">
          <a:xfrm>
            <a:off x="4414838" y="1743075"/>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One day</a:t>
            </a:r>
          </a:p>
        </p:txBody>
      </p:sp>
      <p:sp>
        <p:nvSpPr>
          <p:cNvPr id="5" name="TextBox 4"/>
          <p:cNvSpPr txBox="1">
            <a:spLocks noChangeArrowheads="1"/>
          </p:cNvSpPr>
          <p:nvPr/>
        </p:nvSpPr>
        <p:spPr bwMode="auto">
          <a:xfrm>
            <a:off x="4341813" y="2463800"/>
            <a:ext cx="32400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Then, so</a:t>
            </a:r>
          </a:p>
        </p:txBody>
      </p:sp>
      <p:sp>
        <p:nvSpPr>
          <p:cNvPr id="6" name="TextBox 5"/>
          <p:cNvSpPr txBox="1">
            <a:spLocks noChangeArrowheads="1"/>
          </p:cNvSpPr>
          <p:nvPr/>
        </p:nvSpPr>
        <p:spPr bwMode="auto">
          <a:xfrm>
            <a:off x="4414838" y="3141663"/>
            <a:ext cx="32400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Soon </a:t>
            </a:r>
          </a:p>
        </p:txBody>
      </p:sp>
      <p:sp>
        <p:nvSpPr>
          <p:cNvPr id="7" name="TextBox 6"/>
          <p:cNvSpPr txBox="1">
            <a:spLocks noChangeArrowheads="1"/>
          </p:cNvSpPr>
          <p:nvPr/>
        </p:nvSpPr>
        <p:spPr bwMode="auto">
          <a:xfrm>
            <a:off x="4403725" y="3860800"/>
            <a:ext cx="32400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Then</a:t>
            </a:r>
          </a:p>
        </p:txBody>
      </p:sp>
      <p:sp>
        <p:nvSpPr>
          <p:cNvPr id="8" name="TextBox 7"/>
          <p:cNvSpPr txBox="1">
            <a:spLocks noChangeArrowheads="1"/>
          </p:cNvSpPr>
          <p:nvPr/>
        </p:nvSpPr>
        <p:spPr bwMode="auto">
          <a:xfrm>
            <a:off x="4398963" y="4581525"/>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Further along the road</a:t>
            </a:r>
          </a:p>
        </p:txBody>
      </p:sp>
      <p:sp>
        <p:nvSpPr>
          <p:cNvPr id="9" name="TextBox 8"/>
          <p:cNvSpPr txBox="1">
            <a:spLocks noChangeArrowheads="1"/>
          </p:cNvSpPr>
          <p:nvPr/>
        </p:nvSpPr>
        <p:spPr bwMode="auto">
          <a:xfrm>
            <a:off x="4427538" y="5229225"/>
            <a:ext cx="3240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Suddenly</a:t>
            </a:r>
          </a:p>
        </p:txBody>
      </p:sp>
      <p:sp>
        <p:nvSpPr>
          <p:cNvPr id="10" name="TextBox 9"/>
          <p:cNvSpPr txBox="1">
            <a:spLocks noChangeArrowheads="1"/>
          </p:cNvSpPr>
          <p:nvPr/>
        </p:nvSpPr>
        <p:spPr bwMode="auto">
          <a:xfrm>
            <a:off x="4414838" y="5949950"/>
            <a:ext cx="32400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solidFill>
                  <a:srgbClr val="7030A0"/>
                </a:solidFill>
              </a:rPr>
              <a:t>After a while</a:t>
            </a:r>
          </a:p>
        </p:txBody>
      </p:sp>
      <p:pic>
        <p:nvPicPr>
          <p:cNvPr id="3114" name="Picture 5" descr="storybook.jpg"/>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250" autoRev="1" fill="hold">
                                          <p:stCondLst>
                                            <p:cond delay="0"/>
                                          </p:stCondLst>
                                        </p:cTn>
                                        <p:tgtEl>
                                          <p:spTgt spid="3"/>
                                        </p:tgtEl>
                                        <p:attrNameLst>
                                          <p:attrName>ppt_w</p:attrName>
                                        </p:attrNameLst>
                                      </p:cBhvr>
                                    </p:anim>
                                    <p:anim by="(#ppt_w*0.50)" calcmode="lin" valueType="num">
                                      <p:cBhvr>
                                        <p:cTn id="8" dur="250" decel="50000" autoRev="1" fill="hold">
                                          <p:stCondLst>
                                            <p:cond delay="0"/>
                                          </p:stCondLst>
                                        </p:cTn>
                                        <p:tgtEl>
                                          <p:spTgt spid="3"/>
                                        </p:tgtEl>
                                        <p:attrNameLst>
                                          <p:attrName>ppt_x</p:attrName>
                                        </p:attrNameLst>
                                      </p:cBhvr>
                                    </p:anim>
                                    <p:anim from="(-#ppt_h/2)" to="(#ppt_y)" calcmode="lin" valueType="num">
                                      <p:cBhvr>
                                        <p:cTn id="9" dur="500" fill="hold">
                                          <p:stCondLst>
                                            <p:cond delay="0"/>
                                          </p:stCondLst>
                                        </p:cTn>
                                        <p:tgtEl>
                                          <p:spTgt spid="3"/>
                                        </p:tgtEl>
                                        <p:attrNameLst>
                                          <p:attrName>ppt_y</p:attrName>
                                        </p:attrNameLst>
                                      </p:cBhvr>
                                    </p:anim>
                                    <p:animRot by="21600000">
                                      <p:cBhvr>
                                        <p:cTn id="10" dur="500" fill="hold">
                                          <p:stCondLst>
                                            <p:cond delay="0"/>
                                          </p:stCondLst>
                                        </p:cTn>
                                        <p:tgtEl>
                                          <p:spTgt spid="3"/>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4"/>
                                        </p:tgtEl>
                                        <p:attrNameLst>
                                          <p:attrName>style.visibility</p:attrName>
                                        </p:attrNameLst>
                                      </p:cBhvr>
                                      <p:to>
                                        <p:strVal val="visible"/>
                                      </p:to>
                                    </p:set>
                                    <p:anim by="(-#ppt_w*2)" calcmode="lin" valueType="num">
                                      <p:cBhvr rctx="PPT">
                                        <p:cTn id="15" dur="250" autoRev="1" fill="hold">
                                          <p:stCondLst>
                                            <p:cond delay="0"/>
                                          </p:stCondLst>
                                        </p:cTn>
                                        <p:tgtEl>
                                          <p:spTgt spid="4"/>
                                        </p:tgtEl>
                                        <p:attrNameLst>
                                          <p:attrName>ppt_w</p:attrName>
                                        </p:attrNameLst>
                                      </p:cBhvr>
                                    </p:anim>
                                    <p:anim by="(#ppt_w*0.50)" calcmode="lin" valueType="num">
                                      <p:cBhvr>
                                        <p:cTn id="16" dur="250" decel="50000" autoRev="1" fill="hold">
                                          <p:stCondLst>
                                            <p:cond delay="0"/>
                                          </p:stCondLst>
                                        </p:cTn>
                                        <p:tgtEl>
                                          <p:spTgt spid="4"/>
                                        </p:tgtEl>
                                        <p:attrNameLst>
                                          <p:attrName>ppt_x</p:attrName>
                                        </p:attrNameLst>
                                      </p:cBhvr>
                                    </p:anim>
                                    <p:anim from="(-#ppt_h/2)" to="(#ppt_y)" calcmode="lin" valueType="num">
                                      <p:cBhvr>
                                        <p:cTn id="17" dur="500" fill="hold">
                                          <p:stCondLst>
                                            <p:cond delay="0"/>
                                          </p:stCondLst>
                                        </p:cTn>
                                        <p:tgtEl>
                                          <p:spTgt spid="4"/>
                                        </p:tgtEl>
                                        <p:attrNameLst>
                                          <p:attrName>ppt_y</p:attrName>
                                        </p:attrNameLst>
                                      </p:cBhvr>
                                    </p:anim>
                                    <p:animRot by="21600000">
                                      <p:cBhvr>
                                        <p:cTn id="18" dur="500" fill="hold">
                                          <p:stCondLst>
                                            <p:cond delay="0"/>
                                          </p:stCondLst>
                                        </p:cTn>
                                        <p:tgtEl>
                                          <p:spTgt spid="4"/>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5"/>
                                        </p:tgtEl>
                                        <p:attrNameLst>
                                          <p:attrName>style.visibility</p:attrName>
                                        </p:attrNameLst>
                                      </p:cBhvr>
                                      <p:to>
                                        <p:strVal val="visible"/>
                                      </p:to>
                                    </p:set>
                                    <p:anim by="(-#ppt_w*2)" calcmode="lin" valueType="num">
                                      <p:cBhvr rctx="PPT">
                                        <p:cTn id="23" dur="250" autoRev="1" fill="hold">
                                          <p:stCondLst>
                                            <p:cond delay="0"/>
                                          </p:stCondLst>
                                        </p:cTn>
                                        <p:tgtEl>
                                          <p:spTgt spid="5"/>
                                        </p:tgtEl>
                                        <p:attrNameLst>
                                          <p:attrName>ppt_w</p:attrName>
                                        </p:attrNameLst>
                                      </p:cBhvr>
                                    </p:anim>
                                    <p:anim by="(#ppt_w*0.50)" calcmode="lin" valueType="num">
                                      <p:cBhvr>
                                        <p:cTn id="24" dur="250" decel="50000" autoRev="1" fill="hold">
                                          <p:stCondLst>
                                            <p:cond delay="0"/>
                                          </p:stCondLst>
                                        </p:cTn>
                                        <p:tgtEl>
                                          <p:spTgt spid="5"/>
                                        </p:tgtEl>
                                        <p:attrNameLst>
                                          <p:attrName>ppt_x</p:attrName>
                                        </p:attrNameLst>
                                      </p:cBhvr>
                                    </p:anim>
                                    <p:anim from="(-#ppt_h/2)" to="(#ppt_y)" calcmode="lin" valueType="num">
                                      <p:cBhvr>
                                        <p:cTn id="25" dur="500" fill="hold">
                                          <p:stCondLst>
                                            <p:cond delay="0"/>
                                          </p:stCondLst>
                                        </p:cTn>
                                        <p:tgtEl>
                                          <p:spTgt spid="5"/>
                                        </p:tgtEl>
                                        <p:attrNameLst>
                                          <p:attrName>ppt_y</p:attrName>
                                        </p:attrNameLst>
                                      </p:cBhvr>
                                    </p:anim>
                                    <p:animRot by="21600000">
                                      <p:cBhvr>
                                        <p:cTn id="26" dur="500" fill="hold">
                                          <p:stCondLst>
                                            <p:cond delay="0"/>
                                          </p:stCondLst>
                                        </p:cTn>
                                        <p:tgtEl>
                                          <p:spTgt spid="5"/>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6"/>
                                        </p:tgtEl>
                                        <p:attrNameLst>
                                          <p:attrName>style.visibility</p:attrName>
                                        </p:attrNameLst>
                                      </p:cBhvr>
                                      <p:to>
                                        <p:strVal val="visible"/>
                                      </p:to>
                                    </p:set>
                                    <p:anim by="(-#ppt_w*2)" calcmode="lin" valueType="num">
                                      <p:cBhvr rctx="PPT">
                                        <p:cTn id="31" dur="250" autoRev="1" fill="hold">
                                          <p:stCondLst>
                                            <p:cond delay="0"/>
                                          </p:stCondLst>
                                        </p:cTn>
                                        <p:tgtEl>
                                          <p:spTgt spid="6"/>
                                        </p:tgtEl>
                                        <p:attrNameLst>
                                          <p:attrName>ppt_w</p:attrName>
                                        </p:attrNameLst>
                                      </p:cBhvr>
                                    </p:anim>
                                    <p:anim by="(#ppt_w*0.50)" calcmode="lin" valueType="num">
                                      <p:cBhvr>
                                        <p:cTn id="32" dur="250" decel="50000" autoRev="1" fill="hold">
                                          <p:stCondLst>
                                            <p:cond delay="0"/>
                                          </p:stCondLst>
                                        </p:cTn>
                                        <p:tgtEl>
                                          <p:spTgt spid="6"/>
                                        </p:tgtEl>
                                        <p:attrNameLst>
                                          <p:attrName>ppt_x</p:attrName>
                                        </p:attrNameLst>
                                      </p:cBhvr>
                                    </p:anim>
                                    <p:anim from="(-#ppt_h/2)" to="(#ppt_y)" calcmode="lin" valueType="num">
                                      <p:cBhvr>
                                        <p:cTn id="33" dur="500" fill="hold">
                                          <p:stCondLst>
                                            <p:cond delay="0"/>
                                          </p:stCondLst>
                                        </p:cTn>
                                        <p:tgtEl>
                                          <p:spTgt spid="6"/>
                                        </p:tgtEl>
                                        <p:attrNameLst>
                                          <p:attrName>ppt_y</p:attrName>
                                        </p:attrNameLst>
                                      </p:cBhvr>
                                    </p:anim>
                                    <p:animRot by="21600000">
                                      <p:cBhvr>
                                        <p:cTn id="34" dur="500" fill="hold">
                                          <p:stCondLst>
                                            <p:cond delay="0"/>
                                          </p:stCondLst>
                                        </p:cTn>
                                        <p:tgtEl>
                                          <p:spTgt spid="6"/>
                                        </p:tgtEl>
                                        <p:attrNameLst>
                                          <p:attrName>r</p:attrName>
                                        </p:attrNameLst>
                                      </p:cBhvr>
                                    </p:animRo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7"/>
                                        </p:tgtEl>
                                        <p:attrNameLst>
                                          <p:attrName>style.visibility</p:attrName>
                                        </p:attrNameLst>
                                      </p:cBhvr>
                                      <p:to>
                                        <p:strVal val="visible"/>
                                      </p:to>
                                    </p:set>
                                    <p:anim by="(-#ppt_w*2)" calcmode="lin" valueType="num">
                                      <p:cBhvr rctx="PPT">
                                        <p:cTn id="39" dur="250" autoRev="1" fill="hold">
                                          <p:stCondLst>
                                            <p:cond delay="0"/>
                                          </p:stCondLst>
                                        </p:cTn>
                                        <p:tgtEl>
                                          <p:spTgt spid="7"/>
                                        </p:tgtEl>
                                        <p:attrNameLst>
                                          <p:attrName>ppt_w</p:attrName>
                                        </p:attrNameLst>
                                      </p:cBhvr>
                                    </p:anim>
                                    <p:anim by="(#ppt_w*0.50)" calcmode="lin" valueType="num">
                                      <p:cBhvr>
                                        <p:cTn id="40" dur="250" decel="50000" autoRev="1" fill="hold">
                                          <p:stCondLst>
                                            <p:cond delay="0"/>
                                          </p:stCondLst>
                                        </p:cTn>
                                        <p:tgtEl>
                                          <p:spTgt spid="7"/>
                                        </p:tgtEl>
                                        <p:attrNameLst>
                                          <p:attrName>ppt_x</p:attrName>
                                        </p:attrNameLst>
                                      </p:cBhvr>
                                    </p:anim>
                                    <p:anim from="(-#ppt_h/2)" to="(#ppt_y)" calcmode="lin" valueType="num">
                                      <p:cBhvr>
                                        <p:cTn id="41" dur="500" fill="hold">
                                          <p:stCondLst>
                                            <p:cond delay="0"/>
                                          </p:stCondLst>
                                        </p:cTn>
                                        <p:tgtEl>
                                          <p:spTgt spid="7"/>
                                        </p:tgtEl>
                                        <p:attrNameLst>
                                          <p:attrName>ppt_y</p:attrName>
                                        </p:attrNameLst>
                                      </p:cBhvr>
                                    </p:anim>
                                    <p:animRot by="21600000">
                                      <p:cBhvr>
                                        <p:cTn id="42" dur="500" fill="hold">
                                          <p:stCondLst>
                                            <p:cond delay="0"/>
                                          </p:stCondLst>
                                        </p:cTn>
                                        <p:tgtEl>
                                          <p:spTgt spid="7"/>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8"/>
                                        </p:tgtEl>
                                        <p:attrNameLst>
                                          <p:attrName>style.visibility</p:attrName>
                                        </p:attrNameLst>
                                      </p:cBhvr>
                                      <p:to>
                                        <p:strVal val="visible"/>
                                      </p:to>
                                    </p:set>
                                    <p:anim by="(-#ppt_w*2)" calcmode="lin" valueType="num">
                                      <p:cBhvr rctx="PPT">
                                        <p:cTn id="47" dur="250" autoRev="1" fill="hold">
                                          <p:stCondLst>
                                            <p:cond delay="0"/>
                                          </p:stCondLst>
                                        </p:cTn>
                                        <p:tgtEl>
                                          <p:spTgt spid="8"/>
                                        </p:tgtEl>
                                        <p:attrNameLst>
                                          <p:attrName>ppt_w</p:attrName>
                                        </p:attrNameLst>
                                      </p:cBhvr>
                                    </p:anim>
                                    <p:anim by="(#ppt_w*0.50)" calcmode="lin" valueType="num">
                                      <p:cBhvr>
                                        <p:cTn id="48" dur="250" decel="50000" autoRev="1" fill="hold">
                                          <p:stCondLst>
                                            <p:cond delay="0"/>
                                          </p:stCondLst>
                                        </p:cTn>
                                        <p:tgtEl>
                                          <p:spTgt spid="8"/>
                                        </p:tgtEl>
                                        <p:attrNameLst>
                                          <p:attrName>ppt_x</p:attrName>
                                        </p:attrNameLst>
                                      </p:cBhvr>
                                    </p:anim>
                                    <p:anim from="(-#ppt_h/2)" to="(#ppt_y)" calcmode="lin" valueType="num">
                                      <p:cBhvr>
                                        <p:cTn id="49" dur="500" fill="hold">
                                          <p:stCondLst>
                                            <p:cond delay="0"/>
                                          </p:stCondLst>
                                        </p:cTn>
                                        <p:tgtEl>
                                          <p:spTgt spid="8"/>
                                        </p:tgtEl>
                                        <p:attrNameLst>
                                          <p:attrName>ppt_y</p:attrName>
                                        </p:attrNameLst>
                                      </p:cBhvr>
                                    </p:anim>
                                    <p:animRot by="21600000">
                                      <p:cBhvr>
                                        <p:cTn id="50" dur="500" fill="hold">
                                          <p:stCondLst>
                                            <p:cond delay="0"/>
                                          </p:stCondLst>
                                        </p:cTn>
                                        <p:tgtEl>
                                          <p:spTgt spid="8"/>
                                        </p:tgtEl>
                                        <p:attrNameLst>
                                          <p:attrName>r</p:attrName>
                                        </p:attrNameLst>
                                      </p:cBhvr>
                                    </p:animRot>
                                  </p:childTnLst>
                                </p:cTn>
                              </p:par>
                            </p:childTnLst>
                          </p:cTn>
                        </p:par>
                      </p:childTnLst>
                    </p:cTn>
                  </p:par>
                  <p:par>
                    <p:cTn id="51" fill="hold" nodeType="clickPar">
                      <p:stCondLst>
                        <p:cond delay="indefinite"/>
                      </p:stCondLst>
                      <p:childTnLst>
                        <p:par>
                          <p:cTn id="52" fill="hold" nodeType="withGroup">
                            <p:stCondLst>
                              <p:cond delay="0"/>
                            </p:stCondLst>
                            <p:childTnLst>
                              <p:par>
                                <p:cTn id="53" presetID="56" presetClass="entr" presetSubtype="0" fill="hold" grpId="0" nodeType="clickEffect">
                                  <p:stCondLst>
                                    <p:cond delay="0"/>
                                  </p:stCondLst>
                                  <p:iterate type="lt">
                                    <p:tmPct val="10000"/>
                                  </p:iterate>
                                  <p:childTnLst>
                                    <p:set>
                                      <p:cBhvr>
                                        <p:cTn id="54" dur="1" fill="hold">
                                          <p:stCondLst>
                                            <p:cond delay="0"/>
                                          </p:stCondLst>
                                        </p:cTn>
                                        <p:tgtEl>
                                          <p:spTgt spid="9"/>
                                        </p:tgtEl>
                                        <p:attrNameLst>
                                          <p:attrName>style.visibility</p:attrName>
                                        </p:attrNameLst>
                                      </p:cBhvr>
                                      <p:to>
                                        <p:strVal val="visible"/>
                                      </p:to>
                                    </p:set>
                                    <p:anim by="(-#ppt_w*2)" calcmode="lin" valueType="num">
                                      <p:cBhvr rctx="PPT">
                                        <p:cTn id="55" dur="250" autoRev="1" fill="hold">
                                          <p:stCondLst>
                                            <p:cond delay="0"/>
                                          </p:stCondLst>
                                        </p:cTn>
                                        <p:tgtEl>
                                          <p:spTgt spid="9"/>
                                        </p:tgtEl>
                                        <p:attrNameLst>
                                          <p:attrName>ppt_w</p:attrName>
                                        </p:attrNameLst>
                                      </p:cBhvr>
                                    </p:anim>
                                    <p:anim by="(#ppt_w*0.50)" calcmode="lin" valueType="num">
                                      <p:cBhvr>
                                        <p:cTn id="56" dur="250" decel="50000" autoRev="1" fill="hold">
                                          <p:stCondLst>
                                            <p:cond delay="0"/>
                                          </p:stCondLst>
                                        </p:cTn>
                                        <p:tgtEl>
                                          <p:spTgt spid="9"/>
                                        </p:tgtEl>
                                        <p:attrNameLst>
                                          <p:attrName>ppt_x</p:attrName>
                                        </p:attrNameLst>
                                      </p:cBhvr>
                                    </p:anim>
                                    <p:anim from="(-#ppt_h/2)" to="(#ppt_y)" calcmode="lin" valueType="num">
                                      <p:cBhvr>
                                        <p:cTn id="57" dur="500" fill="hold">
                                          <p:stCondLst>
                                            <p:cond delay="0"/>
                                          </p:stCondLst>
                                        </p:cTn>
                                        <p:tgtEl>
                                          <p:spTgt spid="9"/>
                                        </p:tgtEl>
                                        <p:attrNameLst>
                                          <p:attrName>ppt_y</p:attrName>
                                        </p:attrNameLst>
                                      </p:cBhvr>
                                    </p:anim>
                                    <p:animRot by="21600000">
                                      <p:cBhvr>
                                        <p:cTn id="58" dur="500" fill="hold">
                                          <p:stCondLst>
                                            <p:cond delay="0"/>
                                          </p:stCondLst>
                                        </p:cTn>
                                        <p:tgtEl>
                                          <p:spTgt spid="9"/>
                                        </p:tgtEl>
                                        <p:attrNameLst>
                                          <p:attrName>r</p:attrName>
                                        </p:attrNameLst>
                                      </p:cBhvr>
                                    </p:animRot>
                                  </p:childTnLst>
                                </p:cTn>
                              </p:par>
                            </p:childTnLst>
                          </p:cTn>
                        </p:par>
                      </p:childTnLst>
                    </p:cTn>
                  </p:par>
                  <p:par>
                    <p:cTn id="59" fill="hold" nodeType="clickPar">
                      <p:stCondLst>
                        <p:cond delay="indefinite"/>
                      </p:stCondLst>
                      <p:childTnLst>
                        <p:par>
                          <p:cTn id="60" fill="hold" nodeType="withGroup">
                            <p:stCondLst>
                              <p:cond delay="0"/>
                            </p:stCondLst>
                            <p:childTnLst>
                              <p:par>
                                <p:cTn id="61" presetID="56" presetClass="entr" presetSubtype="0" fill="hold" grpId="0" nodeType="clickEffect">
                                  <p:stCondLst>
                                    <p:cond delay="0"/>
                                  </p:stCondLst>
                                  <p:iterate type="lt">
                                    <p:tmPct val="10000"/>
                                  </p:iterate>
                                  <p:childTnLst>
                                    <p:set>
                                      <p:cBhvr>
                                        <p:cTn id="62" dur="1" fill="hold">
                                          <p:stCondLst>
                                            <p:cond delay="0"/>
                                          </p:stCondLst>
                                        </p:cTn>
                                        <p:tgtEl>
                                          <p:spTgt spid="10"/>
                                        </p:tgtEl>
                                        <p:attrNameLst>
                                          <p:attrName>style.visibility</p:attrName>
                                        </p:attrNameLst>
                                      </p:cBhvr>
                                      <p:to>
                                        <p:strVal val="visible"/>
                                      </p:to>
                                    </p:set>
                                    <p:anim by="(-#ppt_w*2)" calcmode="lin" valueType="num">
                                      <p:cBhvr rctx="PPT">
                                        <p:cTn id="63" dur="250" autoRev="1" fill="hold">
                                          <p:stCondLst>
                                            <p:cond delay="0"/>
                                          </p:stCondLst>
                                        </p:cTn>
                                        <p:tgtEl>
                                          <p:spTgt spid="10"/>
                                        </p:tgtEl>
                                        <p:attrNameLst>
                                          <p:attrName>ppt_w</p:attrName>
                                        </p:attrNameLst>
                                      </p:cBhvr>
                                    </p:anim>
                                    <p:anim by="(#ppt_w*0.50)" calcmode="lin" valueType="num">
                                      <p:cBhvr>
                                        <p:cTn id="64" dur="250" decel="50000" autoRev="1" fill="hold">
                                          <p:stCondLst>
                                            <p:cond delay="0"/>
                                          </p:stCondLst>
                                        </p:cTn>
                                        <p:tgtEl>
                                          <p:spTgt spid="10"/>
                                        </p:tgtEl>
                                        <p:attrNameLst>
                                          <p:attrName>ppt_x</p:attrName>
                                        </p:attrNameLst>
                                      </p:cBhvr>
                                    </p:anim>
                                    <p:anim from="(-#ppt_h/2)" to="(#ppt_y)" calcmode="lin" valueType="num">
                                      <p:cBhvr>
                                        <p:cTn id="65" dur="500" fill="hold">
                                          <p:stCondLst>
                                            <p:cond delay="0"/>
                                          </p:stCondLst>
                                        </p:cTn>
                                        <p:tgtEl>
                                          <p:spTgt spid="10"/>
                                        </p:tgtEl>
                                        <p:attrNameLst>
                                          <p:attrName>ppt_y</p:attrName>
                                        </p:attrNameLst>
                                      </p:cBhvr>
                                    </p:anim>
                                    <p:animRot by="21600000">
                                      <p:cBhvr>
                                        <p:cTn id="66" dur="500" fill="hold">
                                          <p:stCondLst>
                                            <p:cond delay="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2"/>
          <p:cNvSpPr txBox="1">
            <a:spLocks noChangeArrowheads="1"/>
          </p:cNvSpPr>
          <p:nvPr/>
        </p:nvSpPr>
        <p:spPr bwMode="auto">
          <a:xfrm>
            <a:off x="4857750" y="500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pelar</a:t>
            </a:r>
            <a:endParaRPr lang="en-US" sz="3600" b="1">
              <a:solidFill>
                <a:schemeClr val="bg1"/>
              </a:solidFill>
              <a:latin typeface="Arial" charset="0"/>
            </a:endParaRPr>
          </a:p>
        </p:txBody>
      </p:sp>
      <p:sp>
        <p:nvSpPr>
          <p:cNvPr id="4099" name="TextBox 3"/>
          <p:cNvSpPr txBox="1">
            <a:spLocks noChangeArrowheads="1"/>
          </p:cNvSpPr>
          <p:nvPr/>
        </p:nvSpPr>
        <p:spPr bwMode="auto">
          <a:xfrm>
            <a:off x="1643063" y="500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comer</a:t>
            </a:r>
            <a:endParaRPr lang="en-US" sz="3600" b="1">
              <a:solidFill>
                <a:schemeClr val="bg1"/>
              </a:solidFill>
              <a:latin typeface="Arial" charset="0"/>
            </a:endParaRPr>
          </a:p>
        </p:txBody>
      </p:sp>
      <p:sp>
        <p:nvSpPr>
          <p:cNvPr id="4100" name="TextBox 4"/>
          <p:cNvSpPr txBox="1">
            <a:spLocks noChangeArrowheads="1"/>
          </p:cNvSpPr>
          <p:nvPr/>
        </p:nvSpPr>
        <p:spPr bwMode="auto">
          <a:xfrm>
            <a:off x="6286500" y="1643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cortar</a:t>
            </a:r>
            <a:endParaRPr lang="en-US" sz="3600" b="1">
              <a:solidFill>
                <a:schemeClr val="bg1"/>
              </a:solidFill>
              <a:latin typeface="Arial" charset="0"/>
            </a:endParaRPr>
          </a:p>
        </p:txBody>
      </p:sp>
      <p:sp>
        <p:nvSpPr>
          <p:cNvPr id="4101" name="TextBox 5"/>
          <p:cNvSpPr txBox="1">
            <a:spLocks noChangeArrowheads="1"/>
          </p:cNvSpPr>
          <p:nvPr/>
        </p:nvSpPr>
        <p:spPr bwMode="auto">
          <a:xfrm>
            <a:off x="6286500" y="2643188"/>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cocinar</a:t>
            </a:r>
            <a:endParaRPr lang="en-US" sz="3600" b="1">
              <a:solidFill>
                <a:schemeClr val="bg1"/>
              </a:solidFill>
              <a:latin typeface="Arial" charset="0"/>
            </a:endParaRPr>
          </a:p>
        </p:txBody>
      </p:sp>
      <p:sp>
        <p:nvSpPr>
          <p:cNvPr id="4102" name="TextBox 6"/>
          <p:cNvSpPr txBox="1">
            <a:spLocks noChangeArrowheads="1"/>
          </p:cNvSpPr>
          <p:nvPr/>
        </p:nvSpPr>
        <p:spPr bwMode="auto">
          <a:xfrm>
            <a:off x="6286500" y="364331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preparar</a:t>
            </a:r>
            <a:endParaRPr lang="en-US" sz="3600" b="1">
              <a:solidFill>
                <a:schemeClr val="bg1"/>
              </a:solidFill>
              <a:latin typeface="Arial" charset="0"/>
            </a:endParaRPr>
          </a:p>
        </p:txBody>
      </p:sp>
      <p:sp>
        <p:nvSpPr>
          <p:cNvPr id="4103" name="TextBox 7"/>
          <p:cNvSpPr txBox="1">
            <a:spLocks noChangeArrowheads="1"/>
          </p:cNvSpPr>
          <p:nvPr/>
        </p:nvSpPr>
        <p:spPr bwMode="auto">
          <a:xfrm>
            <a:off x="6286500" y="4643438"/>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comprar</a:t>
            </a:r>
            <a:endParaRPr lang="en-US" sz="3600" b="1">
              <a:solidFill>
                <a:schemeClr val="bg1"/>
              </a:solidFill>
              <a:latin typeface="Arial" charset="0"/>
            </a:endParaRPr>
          </a:p>
        </p:txBody>
      </p:sp>
      <p:sp>
        <p:nvSpPr>
          <p:cNvPr id="4104" name="TextBox 8"/>
          <p:cNvSpPr txBox="1">
            <a:spLocks noChangeArrowheads="1"/>
          </p:cNvSpPr>
          <p:nvPr/>
        </p:nvSpPr>
        <p:spPr bwMode="auto">
          <a:xfrm>
            <a:off x="5072063" y="5715000"/>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dar</a:t>
            </a:r>
            <a:endParaRPr lang="en-US" sz="3600" b="1">
              <a:solidFill>
                <a:schemeClr val="bg1"/>
              </a:solidFill>
              <a:latin typeface="Arial" charset="0"/>
            </a:endParaRPr>
          </a:p>
        </p:txBody>
      </p:sp>
      <p:sp>
        <p:nvSpPr>
          <p:cNvPr id="4105" name="TextBox 9"/>
          <p:cNvSpPr txBox="1">
            <a:spLocks noChangeArrowheads="1"/>
          </p:cNvSpPr>
          <p:nvPr/>
        </p:nvSpPr>
        <p:spPr bwMode="auto">
          <a:xfrm>
            <a:off x="1643063" y="5715000"/>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tirar</a:t>
            </a:r>
            <a:endParaRPr lang="en-US" sz="3600" b="1">
              <a:solidFill>
                <a:schemeClr val="bg1"/>
              </a:solidFill>
              <a:latin typeface="Arial" charset="0"/>
            </a:endParaRPr>
          </a:p>
        </p:txBody>
      </p:sp>
      <p:sp>
        <p:nvSpPr>
          <p:cNvPr id="4106" name="TextBox 10"/>
          <p:cNvSpPr txBox="1">
            <a:spLocks noChangeArrowheads="1"/>
          </p:cNvSpPr>
          <p:nvPr/>
        </p:nvSpPr>
        <p:spPr bwMode="auto">
          <a:xfrm>
            <a:off x="357188" y="478631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robar</a:t>
            </a:r>
            <a:endParaRPr lang="en-US" sz="3600" b="1">
              <a:solidFill>
                <a:schemeClr val="bg1"/>
              </a:solidFill>
              <a:latin typeface="Arial" charset="0"/>
            </a:endParaRPr>
          </a:p>
        </p:txBody>
      </p:sp>
      <p:sp>
        <p:nvSpPr>
          <p:cNvPr id="4107" name="TextBox 11"/>
          <p:cNvSpPr txBox="1">
            <a:spLocks noChangeArrowheads="1"/>
          </p:cNvSpPr>
          <p:nvPr/>
        </p:nvSpPr>
        <p:spPr bwMode="auto">
          <a:xfrm>
            <a:off x="357188" y="364331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coger</a:t>
            </a:r>
            <a:endParaRPr lang="en-US" sz="3600" b="1">
              <a:solidFill>
                <a:schemeClr val="bg1"/>
              </a:solidFill>
              <a:latin typeface="Arial" charset="0"/>
            </a:endParaRPr>
          </a:p>
        </p:txBody>
      </p:sp>
      <p:sp>
        <p:nvSpPr>
          <p:cNvPr id="4108" name="TextBox 12"/>
          <p:cNvSpPr txBox="1">
            <a:spLocks noChangeArrowheads="1"/>
          </p:cNvSpPr>
          <p:nvPr/>
        </p:nvSpPr>
        <p:spPr bwMode="auto">
          <a:xfrm>
            <a:off x="357188" y="2571750"/>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beber</a:t>
            </a:r>
            <a:endParaRPr lang="en-US" sz="3600" b="1">
              <a:solidFill>
                <a:schemeClr val="bg1"/>
              </a:solidFill>
              <a:latin typeface="Arial" charset="0"/>
            </a:endParaRPr>
          </a:p>
        </p:txBody>
      </p:sp>
      <p:sp>
        <p:nvSpPr>
          <p:cNvPr id="4109" name="TextBox 13"/>
          <p:cNvSpPr txBox="1">
            <a:spLocks noChangeArrowheads="1"/>
          </p:cNvSpPr>
          <p:nvPr/>
        </p:nvSpPr>
        <p:spPr bwMode="auto">
          <a:xfrm>
            <a:off x="357188" y="1643063"/>
            <a:ext cx="2428875" cy="641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600" b="1">
                <a:solidFill>
                  <a:schemeClr val="bg1"/>
                </a:solidFill>
                <a:latin typeface="Arial" charset="0"/>
              </a:rPr>
              <a:t>prensar</a:t>
            </a:r>
            <a:endParaRPr lang="en-US" sz="3600" b="1">
              <a:solidFill>
                <a:schemeClr val="bg1"/>
              </a:solidFill>
              <a:latin typeface="Arial"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35375" y="2332038"/>
            <a:ext cx="1727200" cy="243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2" name="Picture 2" descr="G:\Resources\Development\NewSecCurricDevelopment\Citizenship\Pan_y_Agua\Agua\Introduccion al tema agua\Images used\liquid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6925" y="1963738"/>
            <a:ext cx="2390775" cy="296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0722"/>
                                        </p:tgtEl>
                                        <p:attrNameLst>
                                          <p:attrName>style.visibility</p:attrName>
                                        </p:attrNameLst>
                                      </p:cBhvr>
                                      <p:to>
                                        <p:strVal val="visible"/>
                                      </p:to>
                                    </p:set>
                                    <p:animEffect transition="in" filter="circle(in)">
                                      <p:cBhvr>
                                        <p:cTn id="12" dur="20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FrauHolle_SpanishVersion.wmv">
            <a:hlinkClick r:id="" action="ppaction://media"/>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619125" y="836613"/>
            <a:ext cx="7935913"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 descr="storybook.jp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vol="80000">
                <p:cTn id="7" fill="hold" display="0">
                  <p:stCondLst>
                    <p:cond delay="indefinite"/>
                  </p:stCondLst>
                </p:cTn>
                <p:tgtEl>
                  <p:spTgt spid="2"/>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214313" y="500063"/>
            <a:ext cx="7000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2000"/>
              <a:t>Título del programa/de la pel</a:t>
            </a:r>
            <a:r>
              <a:rPr lang="en-US" sz="2000">
                <a:cs typeface="Arial" pitchFamily="34" charset="0"/>
              </a:rPr>
              <a:t>ícula</a:t>
            </a:r>
            <a:r>
              <a:rPr lang="en-GB" sz="2000"/>
              <a:t>: ………………………………….</a:t>
            </a:r>
          </a:p>
        </p:txBody>
      </p:sp>
      <p:sp>
        <p:nvSpPr>
          <p:cNvPr id="6147" name="Text Box 5"/>
          <p:cNvSpPr txBox="1">
            <a:spLocks noChangeArrowheads="1"/>
          </p:cNvSpPr>
          <p:nvPr/>
        </p:nvSpPr>
        <p:spPr bwMode="auto">
          <a:xfrm>
            <a:off x="142875" y="857250"/>
            <a:ext cx="35004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1.  </a:t>
            </a:r>
            <a:r>
              <a:rPr lang="en-US" sz="1600">
                <a:cs typeface="Arial" pitchFamily="34" charset="0"/>
              </a:rPr>
              <a:t>¿Qué tipo de programa es?</a:t>
            </a:r>
          </a:p>
        </p:txBody>
      </p:sp>
      <p:graphicFrame>
        <p:nvGraphicFramePr>
          <p:cNvPr id="8198" name="Group 6"/>
          <p:cNvGraphicFramePr>
            <a:graphicFrameLocks noGrp="1"/>
          </p:cNvGraphicFramePr>
          <p:nvPr>
            <p:extLst>
              <p:ext uri="{D42A27DB-BD31-4B8C-83A1-F6EECF244321}">
                <p14:modId xmlns:p14="http://schemas.microsoft.com/office/powerpoint/2010/main" val="5205686"/>
              </p:ext>
            </p:extLst>
          </p:nvPr>
        </p:nvGraphicFramePr>
        <p:xfrm>
          <a:off x="534988" y="1214438"/>
          <a:ext cx="2393950" cy="2349504"/>
        </p:xfrm>
        <a:graphic>
          <a:graphicData uri="http://schemas.openxmlformats.org/drawingml/2006/table">
            <a:tbl>
              <a:tblPr/>
              <a:tblGrid>
                <a:gridCol w="441325"/>
                <a:gridCol w="1952625"/>
              </a:tblGrid>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pel</a:t>
                      </a:r>
                      <a:r>
                        <a:rPr kumimoji="0" lang="en-US" sz="1400" b="0" i="0" u="none" strike="noStrike" cap="none" normalizeH="0" baseline="0" smtClean="0">
                          <a:ln>
                            <a:noFill/>
                          </a:ln>
                          <a:solidFill>
                            <a:schemeClr val="tx1"/>
                          </a:solidFill>
                          <a:effectLst/>
                          <a:latin typeface="Calibri" pitchFamily="34" charset="0"/>
                          <a:cs typeface="Arial" pitchFamily="34" charset="0"/>
                        </a:rPr>
                        <a:t>ícula</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Calibri" pitchFamily="34" charset="0"/>
                        </a:rPr>
                        <a:t>dibujos</a:t>
                      </a:r>
                      <a:r>
                        <a:rPr kumimoji="0" lang="en-GB" sz="1400" b="0" i="0" u="none" strike="noStrike" cap="none" normalizeH="0" baseline="0" dirty="0" smtClean="0">
                          <a:ln>
                            <a:noFill/>
                          </a:ln>
                          <a:solidFill>
                            <a:schemeClr val="tx1"/>
                          </a:solidFill>
                          <a:effectLst/>
                          <a:latin typeface="Calibri" pitchFamily="34" charset="0"/>
                        </a:rPr>
                        <a:t> </a:t>
                      </a:r>
                      <a:r>
                        <a:rPr kumimoji="0" lang="en-GB" sz="1400" b="0" i="0" u="none" strike="noStrike" cap="none" normalizeH="0" baseline="0" dirty="0" err="1" smtClean="0">
                          <a:ln>
                            <a:noFill/>
                          </a:ln>
                          <a:solidFill>
                            <a:schemeClr val="tx1"/>
                          </a:solidFill>
                          <a:effectLst/>
                          <a:latin typeface="Calibri" pitchFamily="34" charset="0"/>
                        </a:rPr>
                        <a:t>animados</a:t>
                      </a:r>
                      <a:endParaRPr kumimoji="0" lang="en-GB" sz="1400" b="0" i="0" u="none" strike="noStrike" cap="none" normalizeH="0" baseline="0" dirty="0" smtClean="0">
                        <a:ln>
                          <a:noFill/>
                        </a:ln>
                        <a:solidFill>
                          <a:schemeClr val="tx1"/>
                        </a:solidFill>
                        <a:effectLst/>
                        <a:latin typeface="Calibri" pitchFamily="34" charset="0"/>
                      </a:endParaRP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telenovela</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noticias</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programa de deporte</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telecomedia</a:t>
                      </a:r>
                      <a:endParaRPr kumimoji="0" lang="en-US" sz="1400" b="0" i="0" u="none" strike="noStrike" cap="none" normalizeH="0" baseline="0" smtClean="0">
                        <a:ln>
                          <a:noFill/>
                        </a:ln>
                        <a:solidFill>
                          <a:schemeClr val="tx1"/>
                        </a:solidFill>
                        <a:effectLst/>
                        <a:latin typeface="Calibri"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concurso</a:t>
                      </a:r>
                    </a:p>
                  </a:txBody>
                  <a:tcPr marL="121920" marR="121920" marT="34290" marB="34290" horzOverflow="overflow">
                    <a:lnL>
                      <a:noFill/>
                    </a:lnL>
                    <a:lnR>
                      <a:noFill/>
                    </a:lnR>
                    <a:lnT>
                      <a:noFill/>
                    </a:lnT>
                    <a:lnB>
                      <a:noFill/>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rPr>
                        <a:t>programa de m</a:t>
                      </a:r>
                      <a:r>
                        <a:rPr kumimoji="0" lang="en-US" sz="1400" b="0" i="0" u="none" strike="noStrike" cap="none" normalizeH="0" baseline="0" smtClean="0">
                          <a:ln>
                            <a:noFill/>
                          </a:ln>
                          <a:solidFill>
                            <a:schemeClr val="tx1"/>
                          </a:solidFill>
                          <a:effectLst/>
                          <a:latin typeface="Calibri" pitchFamily="34" charset="0"/>
                          <a:cs typeface="Arial" pitchFamily="34" charset="0"/>
                        </a:rPr>
                        <a:t>úsica</a:t>
                      </a:r>
                    </a:p>
                  </a:txBody>
                  <a:tcPr marL="121920" marR="121920" marT="34290" marB="34290" horzOverflow="overflow">
                    <a:lnL>
                      <a:noFill/>
                    </a:lnL>
                    <a:lnR>
                      <a:noFill/>
                    </a:lnR>
                    <a:lnT>
                      <a:noFill/>
                    </a:lnT>
                    <a:lnB>
                      <a:noFill/>
                    </a:lnB>
                    <a:lnTlToBr>
                      <a:noFill/>
                    </a:lnTlToBr>
                    <a:lnBlToTr>
                      <a:noFill/>
                    </a:lnBlToTr>
                    <a:noFill/>
                  </a:tcPr>
                </a:tc>
              </a:tr>
            </a:tbl>
          </a:graphicData>
        </a:graphic>
      </p:graphicFrame>
      <p:sp>
        <p:nvSpPr>
          <p:cNvPr id="6165" name="Rectangle 43"/>
          <p:cNvSpPr>
            <a:spLocks noChangeArrowheads="1"/>
          </p:cNvSpPr>
          <p:nvPr/>
        </p:nvSpPr>
        <p:spPr bwMode="auto">
          <a:xfrm>
            <a:off x="642938" y="129381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6" name="Rectangle 44"/>
          <p:cNvSpPr>
            <a:spLocks noChangeArrowheads="1"/>
          </p:cNvSpPr>
          <p:nvPr/>
        </p:nvSpPr>
        <p:spPr bwMode="auto">
          <a:xfrm>
            <a:off x="642938" y="157956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7" name="Rectangle 45"/>
          <p:cNvSpPr>
            <a:spLocks noChangeArrowheads="1"/>
          </p:cNvSpPr>
          <p:nvPr/>
        </p:nvSpPr>
        <p:spPr bwMode="auto">
          <a:xfrm>
            <a:off x="642938" y="1857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8" name="Rectangle 46"/>
          <p:cNvSpPr>
            <a:spLocks noChangeArrowheads="1"/>
          </p:cNvSpPr>
          <p:nvPr/>
        </p:nvSpPr>
        <p:spPr bwMode="auto">
          <a:xfrm>
            <a:off x="642938" y="215106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9" name="Rectangle 47"/>
          <p:cNvSpPr>
            <a:spLocks noChangeArrowheads="1"/>
          </p:cNvSpPr>
          <p:nvPr/>
        </p:nvSpPr>
        <p:spPr bwMode="auto">
          <a:xfrm>
            <a:off x="642938" y="241300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0" name="Rectangle 48"/>
          <p:cNvSpPr>
            <a:spLocks noChangeArrowheads="1"/>
          </p:cNvSpPr>
          <p:nvPr/>
        </p:nvSpPr>
        <p:spPr bwMode="auto">
          <a:xfrm>
            <a:off x="642938" y="26828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1" name="Rectangle 49"/>
          <p:cNvSpPr>
            <a:spLocks noChangeArrowheads="1"/>
          </p:cNvSpPr>
          <p:nvPr/>
        </p:nvSpPr>
        <p:spPr bwMode="auto">
          <a:xfrm>
            <a:off x="642938" y="29527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2" name="Rectangle 50"/>
          <p:cNvSpPr>
            <a:spLocks noChangeArrowheads="1"/>
          </p:cNvSpPr>
          <p:nvPr/>
        </p:nvSpPr>
        <p:spPr bwMode="auto">
          <a:xfrm>
            <a:off x="642938" y="322262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73" name="Text Box 51"/>
          <p:cNvSpPr txBox="1">
            <a:spLocks noChangeArrowheads="1"/>
          </p:cNvSpPr>
          <p:nvPr/>
        </p:nvSpPr>
        <p:spPr bwMode="auto">
          <a:xfrm>
            <a:off x="153988" y="3805238"/>
            <a:ext cx="505301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dirty="0"/>
              <a:t>2.  </a:t>
            </a:r>
            <a:r>
              <a:rPr lang="en-US" sz="1600" dirty="0">
                <a:cs typeface="Arial" pitchFamily="34" charset="0"/>
              </a:rPr>
              <a:t>¿Para </a:t>
            </a:r>
            <a:r>
              <a:rPr lang="en-US" sz="1600" dirty="0" err="1">
                <a:cs typeface="Arial" pitchFamily="34" charset="0"/>
              </a:rPr>
              <a:t>quién</a:t>
            </a:r>
            <a:r>
              <a:rPr lang="en-US" sz="1600" dirty="0">
                <a:cs typeface="Arial" pitchFamily="34" charset="0"/>
              </a:rPr>
              <a:t> </a:t>
            </a:r>
            <a:r>
              <a:rPr lang="en-US" sz="1600" dirty="0" err="1" smtClean="0">
                <a:cs typeface="Arial" pitchFamily="34" charset="0"/>
              </a:rPr>
              <a:t>es</a:t>
            </a:r>
            <a:r>
              <a:rPr lang="en-US" sz="1600" dirty="0" smtClean="0">
                <a:cs typeface="Arial" pitchFamily="34" charset="0"/>
              </a:rPr>
              <a:t>?</a:t>
            </a:r>
            <a:endParaRPr lang="en-US" sz="1600" dirty="0">
              <a:cs typeface="Arial" pitchFamily="34" charset="0"/>
            </a:endParaRPr>
          </a:p>
        </p:txBody>
      </p:sp>
      <p:graphicFrame>
        <p:nvGraphicFramePr>
          <p:cNvPr id="8244" name="Group 52"/>
          <p:cNvGraphicFramePr>
            <a:graphicFrameLocks noGrp="1"/>
          </p:cNvGraphicFramePr>
          <p:nvPr/>
        </p:nvGraphicFramePr>
        <p:xfrm>
          <a:off x="698500" y="4357688"/>
          <a:ext cx="3160713" cy="847725"/>
        </p:xfrm>
        <a:graphic>
          <a:graphicData uri="http://schemas.openxmlformats.org/drawingml/2006/table">
            <a:tbl>
              <a:tblPr/>
              <a:tblGrid>
                <a:gridCol w="279400"/>
                <a:gridCol w="2881313"/>
              </a:tblGrid>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endParaRPr>
                    </a:p>
                  </a:txBody>
                  <a:tcPr marL="121920" marR="121920" marT="34303" marB="3430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adultos</a:t>
                      </a:r>
                    </a:p>
                  </a:txBody>
                  <a:tcPr marL="121920" marR="121920" marT="34303" marB="34303" horzOverflow="overflow">
                    <a:lnL>
                      <a:noFill/>
                    </a:lnL>
                    <a:lnR>
                      <a:noFill/>
                    </a:lnR>
                    <a:lnT>
                      <a:noFill/>
                    </a:lnT>
                    <a:lnB>
                      <a:noFill/>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endParaRPr>
                    </a:p>
                  </a:txBody>
                  <a:tcPr marL="121920" marR="121920" marT="34303" marB="3430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ni</a:t>
                      </a:r>
                      <a:r>
                        <a:rPr kumimoji="0" lang="en-US" sz="1400" b="0" i="0" u="none" strike="noStrike" cap="none" normalizeH="0" baseline="0" smtClean="0">
                          <a:ln>
                            <a:noFill/>
                          </a:ln>
                          <a:solidFill>
                            <a:schemeClr val="tx1"/>
                          </a:solidFill>
                          <a:effectLst/>
                          <a:latin typeface="Arial" pitchFamily="34" charset="0"/>
                          <a:cs typeface="Arial" pitchFamily="34" charset="0"/>
                        </a:rPr>
                        <a:t>ños</a:t>
                      </a:r>
                    </a:p>
                  </a:txBody>
                  <a:tcPr marL="121920" marR="121920" marT="34303" marB="34303" horzOverflow="overflow">
                    <a:lnL>
                      <a:noFill/>
                    </a:lnL>
                    <a:lnR>
                      <a:noFill/>
                    </a:lnR>
                    <a:lnT>
                      <a:noFill/>
                    </a:lnT>
                    <a:lnB>
                      <a:noFill/>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endParaRPr>
                    </a:p>
                  </a:txBody>
                  <a:tcPr marL="121920" marR="121920" marT="34303" marB="3430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todos</a:t>
                      </a:r>
                    </a:p>
                  </a:txBody>
                  <a:tcPr marL="121920" marR="121920" marT="34303" marB="34303" horzOverflow="overflow">
                    <a:lnL>
                      <a:noFill/>
                    </a:lnL>
                    <a:lnR>
                      <a:noFill/>
                    </a:lnR>
                    <a:lnT>
                      <a:noFill/>
                    </a:lnT>
                    <a:lnB>
                      <a:noFill/>
                    </a:lnB>
                    <a:lnTlToBr>
                      <a:noFill/>
                    </a:lnTlToBr>
                    <a:lnBlToTr>
                      <a:noFill/>
                    </a:lnBlToTr>
                    <a:noFill/>
                  </a:tcPr>
                </a:tc>
              </a:tr>
            </a:tbl>
          </a:graphicData>
        </a:graphic>
      </p:graphicFrame>
      <p:sp>
        <p:nvSpPr>
          <p:cNvPr id="6181" name="Text Box 72"/>
          <p:cNvSpPr txBox="1">
            <a:spLocks noChangeArrowheads="1"/>
          </p:cNvSpPr>
          <p:nvPr/>
        </p:nvSpPr>
        <p:spPr bwMode="auto">
          <a:xfrm>
            <a:off x="2786063" y="879475"/>
            <a:ext cx="50530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3.  </a:t>
            </a:r>
            <a:r>
              <a:rPr lang="en-US" sz="1600">
                <a:cs typeface="Arial" pitchFamily="34" charset="0"/>
              </a:rPr>
              <a:t>¿Dónde tiene lugar?</a:t>
            </a:r>
          </a:p>
        </p:txBody>
      </p:sp>
      <p:graphicFrame>
        <p:nvGraphicFramePr>
          <p:cNvPr id="8265" name="Group 73"/>
          <p:cNvGraphicFramePr>
            <a:graphicFrameLocks noGrp="1"/>
          </p:cNvGraphicFramePr>
          <p:nvPr/>
        </p:nvGraphicFramePr>
        <p:xfrm>
          <a:off x="3071813" y="1500188"/>
          <a:ext cx="1857375" cy="285750"/>
        </p:xfrm>
        <a:graphic>
          <a:graphicData uri="http://schemas.openxmlformats.org/drawingml/2006/table">
            <a:tbl>
              <a:tblPr/>
              <a:tblGrid>
                <a:gridCol w="333375"/>
                <a:gridCol w="1524000"/>
              </a:tblGrid>
              <a:tr h="285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afuera</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bl>
          </a:graphicData>
        </a:graphic>
      </p:graphicFrame>
      <p:graphicFrame>
        <p:nvGraphicFramePr>
          <p:cNvPr id="8275" name="Group 83"/>
          <p:cNvGraphicFramePr>
            <a:graphicFrameLocks noGrp="1"/>
          </p:cNvGraphicFramePr>
          <p:nvPr/>
        </p:nvGraphicFramePr>
        <p:xfrm>
          <a:off x="3651250" y="1785938"/>
          <a:ext cx="1992313" cy="669926"/>
        </p:xfrm>
        <a:graphic>
          <a:graphicData uri="http://schemas.openxmlformats.org/drawingml/2006/table">
            <a:tbl>
              <a:tblPr/>
              <a:tblGrid>
                <a:gridCol w="357188"/>
                <a:gridCol w="1635125"/>
              </a:tblGrid>
              <a:tr h="334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la ciudad</a:t>
                      </a:r>
                    </a:p>
                  </a:txBody>
                  <a:tcPr marL="121920" marR="121920" marT="34290" marB="34290" horzOverflow="overflow">
                    <a:lnL>
                      <a:noFill/>
                    </a:lnL>
                    <a:lnR>
                      <a:noFill/>
                    </a:lnR>
                    <a:lnT>
                      <a:noFill/>
                    </a:lnT>
                    <a:lnB>
                      <a:noFill/>
                    </a:lnB>
                    <a:lnTlToBr>
                      <a:noFill/>
                    </a:lnTlToBr>
                    <a:lnBlToTr>
                      <a:noFill/>
                    </a:lnBlToTr>
                    <a:noFill/>
                  </a:tcPr>
                </a:tc>
              </a:tr>
              <a:tr h="334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el campo</a:t>
                      </a:r>
                    </a:p>
                  </a:txBody>
                  <a:tcPr marL="121920" marR="121920" marT="34290" marB="34290" horzOverflow="overflow">
                    <a:lnL>
                      <a:noFill/>
                    </a:lnL>
                    <a:lnR>
                      <a:noFill/>
                    </a:lnR>
                    <a:lnT>
                      <a:noFill/>
                    </a:lnT>
                    <a:lnB>
                      <a:noFill/>
                    </a:lnB>
                    <a:lnTlToBr>
                      <a:noFill/>
                    </a:lnTlToBr>
                    <a:lnBlToTr>
                      <a:noFill/>
                    </a:lnBlToTr>
                    <a:noFill/>
                  </a:tcPr>
                </a:tc>
              </a:tr>
            </a:tbl>
          </a:graphicData>
        </a:graphic>
      </p:graphicFrame>
      <p:graphicFrame>
        <p:nvGraphicFramePr>
          <p:cNvPr id="8290" name="Group 98"/>
          <p:cNvGraphicFramePr>
            <a:graphicFrameLocks noGrp="1"/>
          </p:cNvGraphicFramePr>
          <p:nvPr/>
        </p:nvGraphicFramePr>
        <p:xfrm>
          <a:off x="3097213" y="2500313"/>
          <a:ext cx="1903412" cy="306388"/>
        </p:xfrm>
        <a:graphic>
          <a:graphicData uri="http://schemas.openxmlformats.org/drawingml/2006/table">
            <a:tbl>
              <a:tblPr/>
              <a:tblGrid>
                <a:gridCol w="341312"/>
                <a:gridCol w="1562100"/>
              </a:tblGrid>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adentro</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bl>
          </a:graphicData>
        </a:graphic>
      </p:graphicFrame>
      <p:graphicFrame>
        <p:nvGraphicFramePr>
          <p:cNvPr id="8300" name="Group 108"/>
          <p:cNvGraphicFramePr>
            <a:graphicFrameLocks noGrp="1"/>
          </p:cNvGraphicFramePr>
          <p:nvPr/>
        </p:nvGraphicFramePr>
        <p:xfrm>
          <a:off x="3651250" y="2857500"/>
          <a:ext cx="1992313" cy="565150"/>
        </p:xfrm>
        <a:graphic>
          <a:graphicData uri="http://schemas.openxmlformats.org/drawingml/2006/table">
            <a:tbl>
              <a:tblPr/>
              <a:tblGrid>
                <a:gridCol w="357188"/>
                <a:gridCol w="1635125"/>
              </a:tblGrid>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45" marB="3424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el estudio</a:t>
                      </a:r>
                    </a:p>
                  </a:txBody>
                  <a:tcPr marL="121920" marR="121920" marT="34245" marB="34245" horzOverflow="overflow">
                    <a:lnL>
                      <a:noFill/>
                    </a:lnL>
                    <a:lnR>
                      <a:noFill/>
                    </a:lnR>
                    <a:lnT>
                      <a:noFill/>
                    </a:lnT>
                    <a:lnB>
                      <a:noFill/>
                    </a:lnB>
                    <a:lnTlToBr>
                      <a:noFill/>
                    </a:lnTlToBr>
                    <a:lnBlToTr>
                      <a:noFill/>
                    </a:lnBlToTr>
                    <a:noFill/>
                  </a:tcPr>
                </a:tc>
              </a:tr>
              <a:tr h="282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45" marB="3424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en un edificio</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45" marB="34245" horzOverflow="overflow">
                    <a:lnL>
                      <a:noFill/>
                    </a:lnL>
                    <a:lnR>
                      <a:noFill/>
                    </a:lnR>
                    <a:lnT>
                      <a:noFill/>
                    </a:lnT>
                    <a:lnB>
                      <a:noFill/>
                    </a:lnB>
                    <a:lnTlToBr>
                      <a:noFill/>
                    </a:lnTlToBr>
                    <a:lnBlToTr>
                      <a:noFill/>
                    </a:lnBlToTr>
                    <a:noFill/>
                  </a:tcPr>
                </a:tc>
              </a:tr>
            </a:tbl>
          </a:graphicData>
        </a:graphic>
      </p:graphicFrame>
      <p:sp>
        <p:nvSpPr>
          <p:cNvPr id="6198" name="Text Box 123"/>
          <p:cNvSpPr txBox="1">
            <a:spLocks noChangeArrowheads="1"/>
          </p:cNvSpPr>
          <p:nvPr/>
        </p:nvSpPr>
        <p:spPr bwMode="auto">
          <a:xfrm>
            <a:off x="2857500" y="3714750"/>
            <a:ext cx="29289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4.  </a:t>
            </a:r>
            <a:r>
              <a:rPr lang="en-US" sz="1600">
                <a:cs typeface="Arial" pitchFamily="34" charset="0"/>
              </a:rPr>
              <a:t>¿Cómo es?</a:t>
            </a:r>
          </a:p>
        </p:txBody>
      </p:sp>
      <p:graphicFrame>
        <p:nvGraphicFramePr>
          <p:cNvPr id="8316" name="Group 124"/>
          <p:cNvGraphicFramePr>
            <a:graphicFrameLocks noGrp="1"/>
          </p:cNvGraphicFramePr>
          <p:nvPr/>
        </p:nvGraphicFramePr>
        <p:xfrm>
          <a:off x="3143250" y="4214813"/>
          <a:ext cx="2357438" cy="2362200"/>
        </p:xfrm>
        <a:graphic>
          <a:graphicData uri="http://schemas.openxmlformats.org/drawingml/2006/table">
            <a:tbl>
              <a:tblPr/>
              <a:tblGrid>
                <a:gridCol w="434975"/>
                <a:gridCol w="1922463"/>
              </a:tblGrid>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divertido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c</a:t>
                      </a:r>
                      <a:r>
                        <a:rPr kumimoji="0" lang="en-US" sz="1400" b="0" i="0" u="none" strike="noStrike" cap="none" normalizeH="0" baseline="0" smtClean="0">
                          <a:ln>
                            <a:noFill/>
                          </a:ln>
                          <a:solidFill>
                            <a:schemeClr val="tx1"/>
                          </a:solidFill>
                          <a:effectLst/>
                          <a:latin typeface="Arial" pitchFamily="34" charset="0"/>
                          <a:cs typeface="Arial" pitchFamily="34" charset="0"/>
                        </a:rPr>
                        <a:t>ómico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triste</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informativo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serio</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interesante</a:t>
                      </a:r>
                      <a:endParaRPr kumimoji="0" lang="en-US" sz="1400" b="0" i="0" u="none" strike="noStrike" cap="none" normalizeH="0" baseline="0" smtClean="0">
                        <a:ln>
                          <a:noFill/>
                        </a:ln>
                        <a:solidFill>
                          <a:schemeClr val="tx1"/>
                        </a:solidFill>
                        <a:effectLst/>
                        <a:latin typeface="Arial" pitchFamily="34" charset="0"/>
                        <a:cs typeface="Arial" pitchFamily="34" charset="0"/>
                      </a:endParaRP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emocionante</a:t>
                      </a:r>
                    </a:p>
                  </a:txBody>
                  <a:tcPr marL="121920" marR="121920" marT="34290" marB="34290" horzOverflow="overflow">
                    <a:lnL>
                      <a:noFill/>
                    </a:lnL>
                    <a:lnR>
                      <a:noFill/>
                    </a:lnR>
                    <a:lnT>
                      <a:noFill/>
                    </a:lnT>
                    <a:lnB>
                      <a:noFill/>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aburrido</a:t>
                      </a:r>
                    </a:p>
                  </a:txBody>
                  <a:tcPr marL="121920" marR="121920" marT="34290" marB="34290" horzOverflow="overflow">
                    <a:lnL>
                      <a:noFill/>
                    </a:lnL>
                    <a:lnR>
                      <a:noFill/>
                    </a:lnR>
                    <a:lnT>
                      <a:noFill/>
                    </a:lnT>
                    <a:lnB>
                      <a:noFill/>
                    </a:lnB>
                    <a:lnTlToBr>
                      <a:noFill/>
                    </a:lnTlToBr>
                    <a:lnBlToTr>
                      <a:noFill/>
                    </a:lnBlToTr>
                    <a:noFill/>
                  </a:tcPr>
                </a:tc>
              </a:tr>
            </a:tbl>
          </a:graphicData>
        </a:graphic>
      </p:graphicFrame>
      <p:sp>
        <p:nvSpPr>
          <p:cNvPr id="6216" name="Text Box 169"/>
          <p:cNvSpPr txBox="1">
            <a:spLocks noChangeArrowheads="1"/>
          </p:cNvSpPr>
          <p:nvPr/>
        </p:nvSpPr>
        <p:spPr bwMode="auto">
          <a:xfrm>
            <a:off x="5429250" y="1000125"/>
            <a:ext cx="50530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1600"/>
              <a:t>5.  </a:t>
            </a:r>
            <a:r>
              <a:rPr lang="en-US" sz="1600">
                <a:cs typeface="Arial" pitchFamily="34" charset="0"/>
              </a:rPr>
              <a:t>¡Añade tu opinión</a:t>
            </a:r>
            <a:r>
              <a:rPr lang="en-GB" sz="1600"/>
              <a:t>!</a:t>
            </a:r>
            <a:endParaRPr lang="en-US" sz="1600">
              <a:cs typeface="Arial" pitchFamily="34" charset="0"/>
            </a:endParaRPr>
          </a:p>
        </p:txBody>
      </p:sp>
      <p:graphicFrame>
        <p:nvGraphicFramePr>
          <p:cNvPr id="8362" name="Group 170"/>
          <p:cNvGraphicFramePr>
            <a:graphicFrameLocks noGrp="1"/>
          </p:cNvGraphicFramePr>
          <p:nvPr/>
        </p:nvGraphicFramePr>
        <p:xfrm>
          <a:off x="6215063" y="1428750"/>
          <a:ext cx="2571750" cy="571501"/>
        </p:xfrm>
        <a:graphic>
          <a:graphicData uri="http://schemas.openxmlformats.org/drawingml/2006/table">
            <a:tbl>
              <a:tblPr/>
              <a:tblGrid>
                <a:gridCol w="461962"/>
                <a:gridCol w="2109788"/>
              </a:tblGrid>
              <a:tr h="287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me gust</a:t>
                      </a:r>
                      <a:r>
                        <a:rPr kumimoji="0" lang="en-US" sz="1400" b="0" i="0" u="none" strike="noStrike" cap="none" normalizeH="0" baseline="0" smtClean="0">
                          <a:ln>
                            <a:noFill/>
                          </a:ln>
                          <a:solidFill>
                            <a:schemeClr val="tx1"/>
                          </a:solidFill>
                          <a:effectLst/>
                          <a:latin typeface="Arial" pitchFamily="34" charset="0"/>
                          <a:cs typeface="Arial" pitchFamily="34" charset="0"/>
                        </a:rPr>
                        <a:t>ó</a:t>
                      </a:r>
                    </a:p>
                  </a:txBody>
                  <a:tcPr marL="121920" marR="121920" marT="34290" marB="34290" horzOverflow="overflow">
                    <a:lnL>
                      <a:noFill/>
                    </a:lnL>
                    <a:lnR>
                      <a:noFill/>
                    </a:lnR>
                    <a:lnT>
                      <a:noFill/>
                    </a:lnT>
                    <a:lnB>
                      <a:noFill/>
                    </a:lnB>
                    <a:lnTlToBr>
                      <a:noFill/>
                    </a:lnTlToBr>
                    <a:lnBlToTr>
                      <a:noFill/>
                    </a:lnBlToTr>
                    <a:noFill/>
                  </a:tcPr>
                </a:tc>
              </a:tr>
              <a:tr h="284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ndParaRPr>
                    </a:p>
                  </a:txBody>
                  <a:tcPr marL="121920" marR="121920" marT="34290" marB="3429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pitchFamily="34" charset="0"/>
                        </a:rPr>
                        <a:t>no me gust</a:t>
                      </a:r>
                      <a:r>
                        <a:rPr kumimoji="0" lang="en-US" sz="1400" b="0" i="0" u="none" strike="noStrike" cap="none" normalizeH="0" baseline="0" smtClean="0">
                          <a:ln>
                            <a:noFill/>
                          </a:ln>
                          <a:solidFill>
                            <a:schemeClr val="tx1"/>
                          </a:solidFill>
                          <a:effectLst/>
                          <a:latin typeface="Arial" pitchFamily="34" charset="0"/>
                          <a:cs typeface="Arial" pitchFamily="34" charset="0"/>
                        </a:rPr>
                        <a:t>ó</a:t>
                      </a:r>
                    </a:p>
                  </a:txBody>
                  <a:tcPr marL="121920" marR="121920" marT="34290" marB="34290" horzOverflow="overflow">
                    <a:lnL>
                      <a:noFill/>
                    </a:lnL>
                    <a:lnR>
                      <a:noFill/>
                    </a:lnR>
                    <a:lnT>
                      <a:noFill/>
                    </a:lnT>
                    <a:lnB>
                      <a:noFill/>
                    </a:lnB>
                    <a:lnTlToBr>
                      <a:noFill/>
                    </a:lnTlToBr>
                    <a:lnBlToTr>
                      <a:noFill/>
                    </a:lnBlToTr>
                    <a:noFill/>
                  </a:tcPr>
                </a:tc>
              </a:tr>
            </a:tbl>
          </a:graphicData>
        </a:graphic>
      </p:graphicFrame>
      <p:sp>
        <p:nvSpPr>
          <p:cNvPr id="6222" name="Text Box 185"/>
          <p:cNvSpPr txBox="1">
            <a:spLocks noChangeArrowheads="1"/>
          </p:cNvSpPr>
          <p:nvPr/>
        </p:nvSpPr>
        <p:spPr bwMode="auto">
          <a:xfrm>
            <a:off x="5500688" y="2559050"/>
            <a:ext cx="3578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buFontTx/>
              <a:buAutoNum type="arabicPeriod" startAt="6"/>
            </a:pPr>
            <a:r>
              <a:rPr lang="en-US" sz="1600" dirty="0" err="1" smtClean="0">
                <a:cs typeface="Arial" pitchFamily="34" charset="0"/>
              </a:rPr>
              <a:t>Escribe</a:t>
            </a:r>
            <a:r>
              <a:rPr lang="en-US" sz="1600" dirty="0" smtClean="0">
                <a:cs typeface="Arial" pitchFamily="34" charset="0"/>
              </a:rPr>
              <a:t> en</a:t>
            </a:r>
            <a:r>
              <a:rPr lang="en-US" sz="1600" dirty="0" smtClean="0">
                <a:solidFill>
                  <a:srgbClr val="FF0000"/>
                </a:solidFill>
                <a:cs typeface="Arial" pitchFamily="34" charset="0"/>
              </a:rPr>
              <a:t> </a:t>
            </a:r>
            <a:r>
              <a:rPr lang="en-US" sz="1600" dirty="0" err="1" smtClean="0">
                <a:cs typeface="Arial" pitchFamily="34" charset="0"/>
              </a:rPr>
              <a:t>español</a:t>
            </a:r>
            <a:r>
              <a:rPr lang="en-US" sz="1600" dirty="0" smtClean="0">
                <a:cs typeface="Arial" pitchFamily="34" charset="0"/>
              </a:rPr>
              <a:t> </a:t>
            </a:r>
            <a:r>
              <a:rPr lang="en-US" sz="1600" dirty="0" smtClean="0">
                <a:cs typeface="Arial" pitchFamily="34" charset="0"/>
              </a:rPr>
              <a:t>lo </a:t>
            </a:r>
            <a:r>
              <a:rPr lang="en-US" sz="1600" dirty="0" err="1">
                <a:cs typeface="Arial" pitchFamily="34" charset="0"/>
              </a:rPr>
              <a:t>que</a:t>
            </a:r>
            <a:r>
              <a:rPr lang="en-US" sz="1600" dirty="0">
                <a:cs typeface="Arial" pitchFamily="34" charset="0"/>
              </a:rPr>
              <a:t> </a:t>
            </a:r>
            <a:r>
              <a:rPr lang="en-US" sz="1600" dirty="0" err="1">
                <a:cs typeface="Arial" pitchFamily="34" charset="0"/>
              </a:rPr>
              <a:t>ves</a:t>
            </a:r>
            <a:r>
              <a:rPr lang="en-US" sz="1600" dirty="0">
                <a:cs typeface="Arial" pitchFamily="34" charset="0"/>
              </a:rPr>
              <a:t> en el </a:t>
            </a:r>
            <a:r>
              <a:rPr lang="en-US" sz="1600" dirty="0" err="1">
                <a:cs typeface="Arial" pitchFamily="34" charset="0"/>
              </a:rPr>
              <a:t>programa</a:t>
            </a:r>
            <a:r>
              <a:rPr lang="en-US" sz="1600" dirty="0">
                <a:cs typeface="Arial" pitchFamily="34" charset="0"/>
              </a:rPr>
              <a:t>.</a:t>
            </a:r>
          </a:p>
        </p:txBody>
      </p:sp>
      <p:sp>
        <p:nvSpPr>
          <p:cNvPr id="6223" name="Text Box 186"/>
          <p:cNvSpPr txBox="1">
            <a:spLocks noChangeArrowheads="1"/>
          </p:cNvSpPr>
          <p:nvPr/>
        </p:nvSpPr>
        <p:spPr bwMode="auto">
          <a:xfrm>
            <a:off x="5572125" y="3071813"/>
            <a:ext cx="350678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50000"/>
              </a:spcBef>
            </a:pPr>
            <a:r>
              <a:rPr lang="en-GB" sz="2000" dirty="0" smtClean="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2000" dirty="0"/>
          </a:p>
        </p:txBody>
      </p:sp>
      <p:sp>
        <p:nvSpPr>
          <p:cNvPr id="6224" name="TextBox 46"/>
          <p:cNvSpPr txBox="1">
            <a:spLocks noChangeArrowheads="1"/>
          </p:cNvSpPr>
          <p:nvPr/>
        </p:nvSpPr>
        <p:spPr bwMode="auto">
          <a:xfrm>
            <a:off x="5857875" y="0"/>
            <a:ext cx="3286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US" sz="2800"/>
              <a:t>¡Vamos a mirar algo!</a:t>
            </a:r>
          </a:p>
        </p:txBody>
      </p:sp>
      <p:sp>
        <p:nvSpPr>
          <p:cNvPr id="6225" name="Rectangle 48"/>
          <p:cNvSpPr>
            <a:spLocks noChangeArrowheads="1"/>
          </p:cNvSpPr>
          <p:nvPr/>
        </p:nvSpPr>
        <p:spPr bwMode="auto">
          <a:xfrm>
            <a:off x="642938" y="4397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6" name="Rectangle 49"/>
          <p:cNvSpPr>
            <a:spLocks noChangeArrowheads="1"/>
          </p:cNvSpPr>
          <p:nvPr/>
        </p:nvSpPr>
        <p:spPr bwMode="auto">
          <a:xfrm>
            <a:off x="642938" y="46672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7" name="Rectangle 50"/>
          <p:cNvSpPr>
            <a:spLocks noChangeArrowheads="1"/>
          </p:cNvSpPr>
          <p:nvPr/>
        </p:nvSpPr>
        <p:spPr bwMode="auto">
          <a:xfrm>
            <a:off x="642938" y="493712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8" name="Rectangle 50"/>
          <p:cNvSpPr>
            <a:spLocks noChangeArrowheads="1"/>
          </p:cNvSpPr>
          <p:nvPr/>
        </p:nvSpPr>
        <p:spPr bwMode="auto">
          <a:xfrm>
            <a:off x="3143250" y="1500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29" name="Rectangle 50"/>
          <p:cNvSpPr>
            <a:spLocks noChangeArrowheads="1"/>
          </p:cNvSpPr>
          <p:nvPr/>
        </p:nvSpPr>
        <p:spPr bwMode="auto">
          <a:xfrm>
            <a:off x="3143250" y="250031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0" name="Rectangle 50"/>
          <p:cNvSpPr>
            <a:spLocks noChangeArrowheads="1"/>
          </p:cNvSpPr>
          <p:nvPr/>
        </p:nvSpPr>
        <p:spPr bwMode="auto">
          <a:xfrm>
            <a:off x="3714750" y="1857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1" name="Rectangle 50"/>
          <p:cNvSpPr>
            <a:spLocks noChangeArrowheads="1"/>
          </p:cNvSpPr>
          <p:nvPr/>
        </p:nvSpPr>
        <p:spPr bwMode="auto">
          <a:xfrm>
            <a:off x="3714750" y="2151063"/>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2" name="Rectangle 50"/>
          <p:cNvSpPr>
            <a:spLocks noChangeArrowheads="1"/>
          </p:cNvSpPr>
          <p:nvPr/>
        </p:nvSpPr>
        <p:spPr bwMode="auto">
          <a:xfrm>
            <a:off x="3714750" y="285750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3" name="Rectangle 50"/>
          <p:cNvSpPr>
            <a:spLocks noChangeArrowheads="1"/>
          </p:cNvSpPr>
          <p:nvPr/>
        </p:nvSpPr>
        <p:spPr bwMode="auto">
          <a:xfrm>
            <a:off x="3714750" y="3151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4" name="Rectangle 43"/>
          <p:cNvSpPr>
            <a:spLocks noChangeArrowheads="1"/>
          </p:cNvSpPr>
          <p:nvPr/>
        </p:nvSpPr>
        <p:spPr bwMode="auto">
          <a:xfrm>
            <a:off x="3143250" y="4294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5" name="Rectangle 44"/>
          <p:cNvSpPr>
            <a:spLocks noChangeArrowheads="1"/>
          </p:cNvSpPr>
          <p:nvPr/>
        </p:nvSpPr>
        <p:spPr bwMode="auto">
          <a:xfrm>
            <a:off x="3143250" y="457993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6" name="Rectangle 45"/>
          <p:cNvSpPr>
            <a:spLocks noChangeArrowheads="1"/>
          </p:cNvSpPr>
          <p:nvPr/>
        </p:nvSpPr>
        <p:spPr bwMode="auto">
          <a:xfrm>
            <a:off x="3143250" y="48577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7" name="Rectangle 46"/>
          <p:cNvSpPr>
            <a:spLocks noChangeArrowheads="1"/>
          </p:cNvSpPr>
          <p:nvPr/>
        </p:nvSpPr>
        <p:spPr bwMode="auto">
          <a:xfrm>
            <a:off x="3143250" y="515143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8" name="Rectangle 47"/>
          <p:cNvSpPr>
            <a:spLocks noChangeArrowheads="1"/>
          </p:cNvSpPr>
          <p:nvPr/>
        </p:nvSpPr>
        <p:spPr bwMode="auto">
          <a:xfrm>
            <a:off x="3143250" y="54133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39" name="Rectangle 48"/>
          <p:cNvSpPr>
            <a:spLocks noChangeArrowheads="1"/>
          </p:cNvSpPr>
          <p:nvPr/>
        </p:nvSpPr>
        <p:spPr bwMode="auto">
          <a:xfrm>
            <a:off x="3143250" y="568325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0" name="Rectangle 49"/>
          <p:cNvSpPr>
            <a:spLocks noChangeArrowheads="1"/>
          </p:cNvSpPr>
          <p:nvPr/>
        </p:nvSpPr>
        <p:spPr bwMode="auto">
          <a:xfrm>
            <a:off x="3143250" y="595312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1" name="Rectangle 50"/>
          <p:cNvSpPr>
            <a:spLocks noChangeArrowheads="1"/>
          </p:cNvSpPr>
          <p:nvPr/>
        </p:nvSpPr>
        <p:spPr bwMode="auto">
          <a:xfrm>
            <a:off x="3143250" y="6223000"/>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2" name="Rectangle 50"/>
          <p:cNvSpPr>
            <a:spLocks noChangeArrowheads="1"/>
          </p:cNvSpPr>
          <p:nvPr/>
        </p:nvSpPr>
        <p:spPr bwMode="auto">
          <a:xfrm>
            <a:off x="6357938" y="1500188"/>
            <a:ext cx="285750" cy="27781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243" name="Rectangle 50"/>
          <p:cNvSpPr>
            <a:spLocks noChangeArrowheads="1"/>
          </p:cNvSpPr>
          <p:nvPr/>
        </p:nvSpPr>
        <p:spPr bwMode="auto">
          <a:xfrm>
            <a:off x="6357938" y="1793875"/>
            <a:ext cx="285750" cy="2778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6244"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0162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692400" y="107950"/>
          <a:ext cx="2600325" cy="1472184"/>
        </p:xfrm>
        <a:graphic>
          <a:graphicData uri="http://schemas.openxmlformats.org/drawingml/2006/table">
            <a:tbl>
              <a:tblPr/>
              <a:tblGrid>
                <a:gridCol w="26003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niña fea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princesa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niña bonita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180" name="Rectangle 1"/>
          <p:cNvSpPr>
            <a:spLocks noChangeArrowheads="1"/>
          </p:cNvSpPr>
          <p:nvPr/>
        </p:nvSpPr>
        <p:spPr bwMode="auto">
          <a:xfrm>
            <a:off x="214313" y="214313"/>
            <a:ext cx="24780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Érase una vez</a:t>
            </a:r>
            <a:endParaRPr lang="en-GB" sz="2800">
              <a:ea typeface="Calibri" pitchFamily="34" charset="0"/>
              <a:cs typeface="Times New Roman" pitchFamily="18" charset="0"/>
            </a:endParaRPr>
          </a:p>
        </p:txBody>
      </p:sp>
      <p:sp>
        <p:nvSpPr>
          <p:cNvPr id="7181" name="Rectangle 1"/>
          <p:cNvSpPr>
            <a:spLocks noChangeArrowheads="1"/>
          </p:cNvSpPr>
          <p:nvPr/>
        </p:nvSpPr>
        <p:spPr bwMode="auto">
          <a:xfrm>
            <a:off x="5465763" y="333375"/>
            <a:ext cx="2916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que vivía con</a:t>
            </a:r>
            <a:endParaRPr lang="en-GB" sz="2800">
              <a:ea typeface="Calibri" pitchFamily="34" charset="0"/>
              <a:cs typeface="Times New Roman" pitchFamily="18" charset="0"/>
            </a:endParaRPr>
          </a:p>
        </p:txBody>
      </p:sp>
      <p:graphicFrame>
        <p:nvGraphicFramePr>
          <p:cNvPr id="5" name="Table 4"/>
          <p:cNvGraphicFramePr>
            <a:graphicFrameLocks noGrp="1"/>
          </p:cNvGraphicFramePr>
          <p:nvPr/>
        </p:nvGraphicFramePr>
        <p:xfrm>
          <a:off x="311150" y="1557338"/>
          <a:ext cx="2244725" cy="1472184"/>
        </p:xfrm>
        <a:graphic>
          <a:graphicData uri="http://schemas.openxmlformats.org/drawingml/2006/table">
            <a:tbl>
              <a:tblPr/>
              <a:tblGrid>
                <a:gridCol w="22447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madrastra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9" marR="6858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madre</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9" marR="6858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Madre Nieve</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9" marR="6858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192" name="Picture 15" descr="talking picture icon.JPG"/>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726363" y="15875"/>
            <a:ext cx="1417637"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3" name="Rectangle 1"/>
          <p:cNvSpPr>
            <a:spLocks noChangeArrowheads="1"/>
          </p:cNvSpPr>
          <p:nvPr/>
        </p:nvSpPr>
        <p:spPr bwMode="auto">
          <a:xfrm>
            <a:off x="2665413" y="1989138"/>
            <a:ext cx="10826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y con</a:t>
            </a:r>
            <a:endParaRPr lang="en-GB" sz="2800">
              <a:ea typeface="Calibri" pitchFamily="34" charset="0"/>
              <a:cs typeface="Times New Roman" pitchFamily="18" charset="0"/>
            </a:endParaRPr>
          </a:p>
        </p:txBody>
      </p:sp>
      <p:graphicFrame>
        <p:nvGraphicFramePr>
          <p:cNvPr id="23" name="Table 22"/>
          <p:cNvGraphicFramePr>
            <a:graphicFrameLocks noGrp="1"/>
          </p:cNvGraphicFramePr>
          <p:nvPr/>
        </p:nvGraphicFramePr>
        <p:xfrm>
          <a:off x="3948113" y="1628775"/>
          <a:ext cx="3937000" cy="1472184"/>
        </p:xfrm>
        <a:graphic>
          <a:graphicData uri="http://schemas.openxmlformats.org/drawingml/2006/table">
            <a:tbl>
              <a:tblPr/>
              <a:tblGrid>
                <a:gridCol w="393700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hermana malvada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8" marR="685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hermano malvado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8" marR="685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su hermanastra malvada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8" marR="685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04" name="Rectangle 1"/>
          <p:cNvSpPr>
            <a:spLocks noChangeArrowheads="1"/>
          </p:cNvSpPr>
          <p:nvPr/>
        </p:nvSpPr>
        <p:spPr bwMode="auto">
          <a:xfrm>
            <a:off x="5219700" y="3792538"/>
            <a:ext cx="38703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dirty="0">
                <a:ea typeface="Calibri" pitchFamily="34" charset="0"/>
                <a:cs typeface="Times New Roman" pitchFamily="18" charset="0"/>
              </a:rPr>
              <a:t>Un </a:t>
            </a:r>
            <a:r>
              <a:rPr lang="en-GB" sz="3200" b="1" dirty="0" err="1">
                <a:ea typeface="Calibri" pitchFamily="34" charset="0"/>
                <a:cs typeface="Times New Roman" pitchFamily="18" charset="0"/>
              </a:rPr>
              <a:t>día</a:t>
            </a:r>
            <a:r>
              <a:rPr lang="en-GB" sz="3200" b="1" dirty="0">
                <a:ea typeface="Calibri" pitchFamily="34" charset="0"/>
                <a:cs typeface="Times New Roman" pitchFamily="18" charset="0"/>
              </a:rPr>
              <a:t> </a:t>
            </a:r>
            <a:r>
              <a:rPr lang="en-GB" sz="3200" b="1" dirty="0" smtClean="0">
                <a:ea typeface="Calibri" pitchFamily="34" charset="0"/>
                <a:cs typeface="Times New Roman" pitchFamily="18" charset="0"/>
              </a:rPr>
              <a:t>Clara </a:t>
            </a:r>
            <a:r>
              <a:rPr lang="en-GB" sz="3200" b="1" dirty="0" err="1">
                <a:ea typeface="Calibri" pitchFamily="34" charset="0"/>
                <a:cs typeface="Times New Roman" pitchFamily="18" charset="0"/>
              </a:rPr>
              <a:t>tuvo</a:t>
            </a:r>
            <a:r>
              <a:rPr lang="en-GB" sz="3200" b="1" dirty="0">
                <a:ea typeface="Calibri" pitchFamily="34" charset="0"/>
                <a:cs typeface="Times New Roman" pitchFamily="18" charset="0"/>
              </a:rPr>
              <a:t> </a:t>
            </a:r>
            <a:r>
              <a:rPr lang="en-GB" sz="3200" b="1" dirty="0" err="1">
                <a:ea typeface="Calibri" pitchFamily="34" charset="0"/>
                <a:cs typeface="Times New Roman" pitchFamily="18" charset="0"/>
              </a:rPr>
              <a:t>que</a:t>
            </a:r>
            <a:endParaRPr lang="en-GB" sz="2800" dirty="0">
              <a:ea typeface="Calibri" pitchFamily="34" charset="0"/>
              <a:cs typeface="Times New Roman" pitchFamily="18" charset="0"/>
            </a:endParaRPr>
          </a:p>
        </p:txBody>
      </p:sp>
      <p:sp>
        <p:nvSpPr>
          <p:cNvPr id="7205" name="Rectangle 1"/>
          <p:cNvSpPr>
            <a:spLocks noChangeArrowheads="1"/>
          </p:cNvSpPr>
          <p:nvPr/>
        </p:nvSpPr>
        <p:spPr bwMode="auto">
          <a:xfrm>
            <a:off x="49213" y="3792538"/>
            <a:ext cx="2867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que se llamaba</a:t>
            </a:r>
            <a:endParaRPr lang="en-GB" sz="2800">
              <a:ea typeface="Calibri" pitchFamily="34" charset="0"/>
              <a:cs typeface="Times New Roman" pitchFamily="18" charset="0"/>
            </a:endParaRPr>
          </a:p>
        </p:txBody>
      </p:sp>
      <p:graphicFrame>
        <p:nvGraphicFramePr>
          <p:cNvPr id="27" name="Table 26"/>
          <p:cNvGraphicFramePr>
            <a:graphicFrameLocks noGrp="1"/>
          </p:cNvGraphicFramePr>
          <p:nvPr/>
        </p:nvGraphicFramePr>
        <p:xfrm>
          <a:off x="2916238" y="3348038"/>
          <a:ext cx="2266950" cy="1472184"/>
        </p:xfrm>
        <a:graphic>
          <a:graphicData uri="http://schemas.openxmlformats.org/drawingml/2006/table">
            <a:tbl>
              <a:tblPr/>
              <a:tblGrid>
                <a:gridCol w="226695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Angelina.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49" marR="6854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Agnes.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49" marR="6854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Dolores.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49" marR="6854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16" name="Rectangle 1"/>
          <p:cNvSpPr>
            <a:spLocks noChangeArrowheads="1"/>
          </p:cNvSpPr>
          <p:nvPr/>
        </p:nvSpPr>
        <p:spPr bwMode="auto">
          <a:xfrm>
            <a:off x="214313" y="5440363"/>
            <a:ext cx="12350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entrar</a:t>
            </a:r>
            <a:endParaRPr lang="en-GB" sz="2800">
              <a:ea typeface="Calibri" pitchFamily="34" charset="0"/>
              <a:cs typeface="Times New Roman" pitchFamily="18" charset="0"/>
            </a:endParaRPr>
          </a:p>
        </p:txBody>
      </p:sp>
      <p:graphicFrame>
        <p:nvGraphicFramePr>
          <p:cNvPr id="29" name="Table 28"/>
          <p:cNvGraphicFramePr>
            <a:graphicFrameLocks noGrp="1"/>
          </p:cNvGraphicFramePr>
          <p:nvPr/>
        </p:nvGraphicFramePr>
        <p:xfrm>
          <a:off x="1592263" y="5056188"/>
          <a:ext cx="2403475" cy="1472184"/>
        </p:xfrm>
        <a:graphic>
          <a:graphicData uri="http://schemas.openxmlformats.org/drawingml/2006/table">
            <a:tbl>
              <a:tblPr/>
              <a:tblGrid>
                <a:gridCol w="240347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un castillo.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3" marR="685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la casa.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3" marR="685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 el pozo.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3" marR="685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27" name="Rectangle 1"/>
          <p:cNvSpPr>
            <a:spLocks noChangeArrowheads="1"/>
          </p:cNvSpPr>
          <p:nvPr/>
        </p:nvSpPr>
        <p:spPr bwMode="auto">
          <a:xfrm>
            <a:off x="3924300" y="5440363"/>
            <a:ext cx="337978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Se encontró con</a:t>
            </a:r>
            <a:endParaRPr lang="en-GB" sz="2800">
              <a:ea typeface="Calibri" pitchFamily="34" charset="0"/>
              <a:cs typeface="Times New Roman" pitchFamily="18" charset="0"/>
            </a:endParaRPr>
          </a:p>
        </p:txBody>
      </p:sp>
      <p:graphicFrame>
        <p:nvGraphicFramePr>
          <p:cNvPr id="31" name="Table 30"/>
          <p:cNvGraphicFramePr>
            <a:graphicFrameLocks noGrp="1"/>
          </p:cNvGraphicFramePr>
          <p:nvPr/>
        </p:nvGraphicFramePr>
        <p:xfrm>
          <a:off x="6845300" y="4981575"/>
          <a:ext cx="2190750" cy="1472184"/>
        </p:xfrm>
        <a:graphic>
          <a:graphicData uri="http://schemas.openxmlformats.org/drawingml/2006/table">
            <a:tbl>
              <a:tblPr/>
              <a:tblGrid>
                <a:gridCol w="219075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bruja.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anciana.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dragón.</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238" name="Picture 38"/>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15063" y="7567613"/>
            <a:ext cx="560387"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9" name="Picture 5" descr="storybook.jp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215063" y="63500"/>
          <a:ext cx="2600325" cy="1472184"/>
        </p:xfrm>
        <a:graphic>
          <a:graphicData uri="http://schemas.openxmlformats.org/drawingml/2006/table">
            <a:tbl>
              <a:tblPr/>
              <a:tblGrid>
                <a:gridCol w="26003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lavó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limpió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fue de compras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7" marR="6858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04" name="Rectangle 1"/>
          <p:cNvSpPr>
            <a:spLocks noChangeArrowheads="1"/>
          </p:cNvSpPr>
          <p:nvPr/>
        </p:nvSpPr>
        <p:spPr bwMode="auto">
          <a:xfrm>
            <a:off x="214313" y="214313"/>
            <a:ext cx="60594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Clara se quedó con Madre Nieve y </a:t>
            </a:r>
            <a:endParaRPr lang="en-GB" sz="2800">
              <a:ea typeface="Calibri" pitchFamily="34" charset="0"/>
              <a:cs typeface="Times New Roman" pitchFamily="18" charset="0"/>
            </a:endParaRPr>
          </a:p>
        </p:txBody>
      </p:sp>
      <p:pic>
        <p:nvPicPr>
          <p:cNvPr id="8205" name="Picture 15" descr="talking picture icon.JPG"/>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08338" y="719138"/>
            <a:ext cx="1417637"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6" name="Rectangle 1"/>
          <p:cNvSpPr>
            <a:spLocks noChangeArrowheads="1"/>
          </p:cNvSpPr>
          <p:nvPr/>
        </p:nvSpPr>
        <p:spPr bwMode="auto">
          <a:xfrm>
            <a:off x="107950" y="1719263"/>
            <a:ext cx="7508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3200" b="1">
                <a:ea typeface="Calibri" pitchFamily="34" charset="0"/>
                <a:cs typeface="Times New Roman" pitchFamily="18" charset="0"/>
              </a:rPr>
              <a:t>y/e</a:t>
            </a:r>
            <a:endParaRPr lang="en-GB" sz="2800">
              <a:ea typeface="Calibri" pitchFamily="34" charset="0"/>
              <a:cs typeface="Times New Roman" pitchFamily="18" charset="0"/>
            </a:endParaRPr>
          </a:p>
        </p:txBody>
      </p:sp>
      <p:graphicFrame>
        <p:nvGraphicFramePr>
          <p:cNvPr id="23" name="Table 22"/>
          <p:cNvGraphicFramePr>
            <a:graphicFrameLocks noGrp="1"/>
          </p:cNvGraphicFramePr>
          <p:nvPr/>
        </p:nvGraphicFramePr>
        <p:xfrm>
          <a:off x="795338" y="1601788"/>
          <a:ext cx="2336800" cy="1472184"/>
        </p:xfrm>
        <a:graphic>
          <a:graphicData uri="http://schemas.openxmlformats.org/drawingml/2006/table">
            <a:tbl>
              <a:tblPr/>
              <a:tblGrid>
                <a:gridCol w="233680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jugó.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612" marR="686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hizo las camas.</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612" marR="686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cocinó.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612" marR="686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17" name="Rectangle 1"/>
          <p:cNvSpPr>
            <a:spLocks noChangeArrowheads="1"/>
          </p:cNvSpPr>
          <p:nvPr/>
        </p:nvSpPr>
        <p:spPr bwMode="auto">
          <a:xfrm>
            <a:off x="5219700" y="4048125"/>
            <a:ext cx="37449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Agnes también entró</a:t>
            </a:r>
            <a:endParaRPr lang="en-GB" sz="2800">
              <a:ea typeface="Calibri" pitchFamily="34" charset="0"/>
              <a:cs typeface="Times New Roman" pitchFamily="18" charset="0"/>
            </a:endParaRPr>
          </a:p>
        </p:txBody>
      </p:sp>
      <p:sp>
        <p:nvSpPr>
          <p:cNvPr id="8218" name="Rectangle 1"/>
          <p:cNvSpPr>
            <a:spLocks noChangeArrowheads="1"/>
          </p:cNvSpPr>
          <p:nvPr/>
        </p:nvSpPr>
        <p:spPr bwMode="auto">
          <a:xfrm>
            <a:off x="49213" y="3544888"/>
            <a:ext cx="28670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La madrastra tuvo</a:t>
            </a:r>
            <a:endParaRPr lang="en-GB" sz="2800">
              <a:ea typeface="Calibri" pitchFamily="34" charset="0"/>
              <a:cs typeface="Times New Roman" pitchFamily="18" charset="0"/>
            </a:endParaRPr>
          </a:p>
        </p:txBody>
      </p:sp>
      <p:graphicFrame>
        <p:nvGraphicFramePr>
          <p:cNvPr id="27" name="Table 26"/>
          <p:cNvGraphicFramePr>
            <a:graphicFrameLocks noGrp="1"/>
          </p:cNvGraphicFramePr>
          <p:nvPr/>
        </p:nvGraphicFramePr>
        <p:xfrm>
          <a:off x="2411413" y="3348038"/>
          <a:ext cx="2771775" cy="1472184"/>
        </p:xfrm>
        <a:graphic>
          <a:graphicData uri="http://schemas.openxmlformats.org/drawingml/2006/table">
            <a:tbl>
              <a:tblPr/>
              <a:tblGrid>
                <a:gridCol w="277177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idea.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problema.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plan retorcido.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9" name="Table 28"/>
          <p:cNvGraphicFramePr>
            <a:graphicFrameLocks noGrp="1"/>
          </p:cNvGraphicFramePr>
          <p:nvPr/>
        </p:nvGraphicFramePr>
        <p:xfrm>
          <a:off x="1911350" y="5084763"/>
          <a:ext cx="1282700" cy="1472184"/>
        </p:xfrm>
        <a:graphic>
          <a:graphicData uri="http://schemas.openxmlformats.org/drawingml/2006/table">
            <a:tbl>
              <a:tblPr/>
              <a:tblGrid>
                <a:gridCol w="128270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cayó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trabajó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comió</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74" marR="6857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31" name="Table 30"/>
          <p:cNvGraphicFramePr>
            <a:graphicFrameLocks noGrp="1"/>
          </p:cNvGraphicFramePr>
          <p:nvPr/>
        </p:nvGraphicFramePr>
        <p:xfrm>
          <a:off x="6496050" y="4743450"/>
          <a:ext cx="2190750" cy="1964119"/>
        </p:xfrm>
        <a:graphic>
          <a:graphicData uri="http://schemas.openxmlformats.org/drawingml/2006/table">
            <a:tbl>
              <a:tblPr/>
              <a:tblGrid>
                <a:gridCol w="2190750"/>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826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alquitrán negro.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plata.</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52" marR="6855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49" name="Rectangle 1"/>
          <p:cNvSpPr>
            <a:spLocks noChangeArrowheads="1"/>
          </p:cNvSpPr>
          <p:nvPr/>
        </p:nvSpPr>
        <p:spPr bwMode="auto">
          <a:xfrm>
            <a:off x="3243263" y="1733550"/>
            <a:ext cx="57213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Cuando volvió a casa, Madre Nieve le regaló</a:t>
            </a:r>
            <a:endParaRPr lang="en-GB" sz="2800">
              <a:ea typeface="Calibri" pitchFamily="34" charset="0"/>
              <a:cs typeface="Times New Roman" pitchFamily="18" charset="0"/>
            </a:endParaRPr>
          </a:p>
        </p:txBody>
      </p:sp>
      <p:graphicFrame>
        <p:nvGraphicFramePr>
          <p:cNvPr id="18" name="Table 17"/>
          <p:cNvGraphicFramePr>
            <a:graphicFrameLocks noGrp="1"/>
          </p:cNvGraphicFramePr>
          <p:nvPr/>
        </p:nvGraphicFramePr>
        <p:xfrm>
          <a:off x="6021388" y="2273300"/>
          <a:ext cx="2943225" cy="1472184"/>
        </p:xfrm>
        <a:graphic>
          <a:graphicData uri="http://schemas.openxmlformats.org/drawingml/2006/table">
            <a:tbl>
              <a:tblPr/>
              <a:tblGrid>
                <a:gridCol w="2943225"/>
              </a:tblGrid>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una gallina de 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7" marR="6856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vestido de 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7" marR="6856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28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un plato de oro.</a:t>
                      </a:r>
                      <a:endParaRPr kumimoji="0" lang="en-US" sz="2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67" marR="6856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60" name="Rectangle 1"/>
          <p:cNvSpPr>
            <a:spLocks noChangeArrowheads="1"/>
          </p:cNvSpPr>
          <p:nvPr/>
        </p:nvSpPr>
        <p:spPr bwMode="auto">
          <a:xfrm>
            <a:off x="3454400" y="5084763"/>
            <a:ext cx="3530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3200" b="1">
                <a:ea typeface="Calibri" pitchFamily="34" charset="0"/>
                <a:cs typeface="Times New Roman" pitchFamily="18" charset="0"/>
              </a:rPr>
              <a:t>bien y su recompensa fue</a:t>
            </a:r>
            <a:endParaRPr lang="en-GB" sz="2800">
              <a:ea typeface="Calibri" pitchFamily="34" charset="0"/>
              <a:cs typeface="Times New Roman" pitchFamily="18" charset="0"/>
            </a:endParaRPr>
          </a:p>
        </p:txBody>
      </p:sp>
      <p:sp>
        <p:nvSpPr>
          <p:cNvPr id="8261" name="Rectangle 2"/>
          <p:cNvSpPr>
            <a:spLocks noChangeArrowheads="1"/>
          </p:cNvSpPr>
          <p:nvPr/>
        </p:nvSpPr>
        <p:spPr bwMode="auto">
          <a:xfrm>
            <a:off x="-36513" y="5159375"/>
            <a:ext cx="1955801"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3200" b="1">
                <a:ea typeface="Calibri" pitchFamily="34" charset="0"/>
                <a:cs typeface="Times New Roman" pitchFamily="18" charset="0"/>
              </a:rPr>
              <a:t>en el pozo pero no</a:t>
            </a:r>
            <a:endParaRPr lang="en-GB" sz="2800">
              <a:ea typeface="Calibri" pitchFamily="34" charset="0"/>
              <a:cs typeface="Times New Roman" pitchFamily="18" charset="0"/>
            </a:endParaRPr>
          </a:p>
        </p:txBody>
      </p:sp>
      <p:pic>
        <p:nvPicPr>
          <p:cNvPr id="8262" name="Picture 5" descr="storybook.jpg"/>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950" y="188913"/>
            <a:ext cx="1014413"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2"/>
          <p:cNvSpPr txBox="1">
            <a:spLocks noChangeArrowheads="1"/>
          </p:cNvSpPr>
          <p:nvPr/>
        </p:nvSpPr>
        <p:spPr bwMode="auto">
          <a:xfrm>
            <a:off x="1122363" y="252413"/>
            <a:ext cx="77708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3200" b="1"/>
              <a:t>Vamos a narrar un cuento en español.</a:t>
            </a:r>
          </a:p>
        </p:txBody>
      </p:sp>
      <p:sp>
        <p:nvSpPr>
          <p:cNvPr id="9220" name="Content Placeholder 4"/>
          <p:cNvSpPr>
            <a:spLocks noGrp="1"/>
          </p:cNvSpPr>
          <p:nvPr>
            <p:ph idx="1"/>
          </p:nvPr>
        </p:nvSpPr>
        <p:spPr>
          <a:xfrm>
            <a:off x="468313" y="1535113"/>
            <a:ext cx="8229600" cy="5329237"/>
          </a:xfrm>
        </p:spPr>
        <p:txBody>
          <a:bodyPr/>
          <a:lstStyle/>
          <a:p>
            <a:pPr eaLnBrk="1" hangingPunct="1"/>
            <a:r>
              <a:rPr lang="en-GB" dirty="0" err="1" smtClean="0"/>
              <a:t>Escribe</a:t>
            </a:r>
            <a:r>
              <a:rPr lang="en-GB" dirty="0" smtClean="0"/>
              <a:t> </a:t>
            </a:r>
            <a:r>
              <a:rPr lang="en-GB" dirty="0" err="1" smtClean="0"/>
              <a:t>una</a:t>
            </a:r>
            <a:r>
              <a:rPr lang="en-GB" dirty="0" smtClean="0"/>
              <a:t> </a:t>
            </a:r>
            <a:r>
              <a:rPr lang="en-GB" dirty="0" err="1" smtClean="0"/>
              <a:t>versión</a:t>
            </a:r>
            <a:r>
              <a:rPr lang="en-GB" dirty="0" smtClean="0"/>
              <a:t> </a:t>
            </a:r>
            <a:r>
              <a:rPr lang="en-GB" dirty="0" err="1" smtClean="0"/>
              <a:t>corta</a:t>
            </a:r>
            <a:r>
              <a:rPr lang="en-GB" dirty="0" smtClean="0"/>
              <a:t> en </a:t>
            </a:r>
            <a:r>
              <a:rPr lang="en-GB" dirty="0" err="1" smtClean="0"/>
              <a:t>inglés</a:t>
            </a:r>
            <a:endParaRPr lang="en-GB" dirty="0" smtClean="0"/>
          </a:p>
          <a:p>
            <a:pPr eaLnBrk="1" hangingPunct="1"/>
            <a:r>
              <a:rPr lang="en-GB" dirty="0" err="1" smtClean="0"/>
              <a:t>Piensa</a:t>
            </a:r>
            <a:r>
              <a:rPr lang="en-GB" dirty="0" smtClean="0"/>
              <a:t> en los </a:t>
            </a:r>
            <a:r>
              <a:rPr lang="en-GB" dirty="0" err="1" smtClean="0"/>
              <a:t>verbos</a:t>
            </a:r>
            <a:r>
              <a:rPr lang="en-GB" dirty="0" smtClean="0"/>
              <a:t> – </a:t>
            </a:r>
            <a:r>
              <a:rPr lang="en-GB" dirty="0" err="1" smtClean="0"/>
              <a:t>usa</a:t>
            </a:r>
            <a:r>
              <a:rPr lang="en-GB" dirty="0" smtClean="0"/>
              <a:t> el 80% de los </a:t>
            </a:r>
            <a:r>
              <a:rPr lang="en-GB" dirty="0" err="1" smtClean="0"/>
              <a:t>verbos</a:t>
            </a:r>
            <a:r>
              <a:rPr lang="en-GB" dirty="0" smtClean="0"/>
              <a:t> </a:t>
            </a:r>
            <a:r>
              <a:rPr lang="en-GB" dirty="0" err="1" smtClean="0"/>
              <a:t>ya</a:t>
            </a:r>
            <a:r>
              <a:rPr lang="en-GB" dirty="0" smtClean="0"/>
              <a:t> </a:t>
            </a:r>
            <a:r>
              <a:rPr lang="en-GB" dirty="0" err="1" smtClean="0"/>
              <a:t>conocidos</a:t>
            </a:r>
            <a:endParaRPr lang="en-GB" dirty="0" smtClean="0"/>
          </a:p>
          <a:p>
            <a:pPr eaLnBrk="1" hangingPunct="1"/>
            <a:r>
              <a:rPr lang="en-GB" dirty="0" err="1" smtClean="0"/>
              <a:t>Utiliza</a:t>
            </a:r>
            <a:r>
              <a:rPr lang="en-GB" dirty="0" smtClean="0"/>
              <a:t> </a:t>
            </a:r>
            <a:r>
              <a:rPr lang="en-GB" dirty="0" err="1" smtClean="0"/>
              <a:t>frases</a:t>
            </a:r>
            <a:r>
              <a:rPr lang="en-GB" dirty="0" smtClean="0"/>
              <a:t> </a:t>
            </a:r>
            <a:r>
              <a:rPr lang="en-GB" dirty="0" err="1" smtClean="0"/>
              <a:t>temporales</a:t>
            </a:r>
            <a:r>
              <a:rPr lang="en-GB" dirty="0" smtClean="0"/>
              <a:t> </a:t>
            </a:r>
            <a:r>
              <a:rPr lang="en-GB" dirty="0" err="1" smtClean="0"/>
              <a:t>para</a:t>
            </a:r>
            <a:r>
              <a:rPr lang="en-GB" dirty="0" smtClean="0"/>
              <a:t> </a:t>
            </a:r>
            <a:r>
              <a:rPr lang="en-GB" dirty="0" err="1" smtClean="0"/>
              <a:t>narrar</a:t>
            </a:r>
            <a:r>
              <a:rPr lang="en-GB" dirty="0" smtClean="0"/>
              <a:t> </a:t>
            </a:r>
            <a:r>
              <a:rPr lang="en-GB" dirty="0" err="1" smtClean="0"/>
              <a:t>bien</a:t>
            </a:r>
            <a:r>
              <a:rPr lang="en-GB" dirty="0" smtClean="0"/>
              <a:t> y </a:t>
            </a:r>
            <a:r>
              <a:rPr lang="en-GB" dirty="0" err="1" smtClean="0"/>
              <a:t>formar</a:t>
            </a:r>
            <a:r>
              <a:rPr lang="en-GB" dirty="0" smtClean="0"/>
              <a:t> enlaces</a:t>
            </a:r>
          </a:p>
          <a:p>
            <a:pPr eaLnBrk="1" hangingPunct="1"/>
            <a:r>
              <a:rPr lang="en-GB" dirty="0" err="1" smtClean="0"/>
              <a:t>Escribe</a:t>
            </a:r>
            <a:r>
              <a:rPr lang="en-GB" dirty="0" smtClean="0"/>
              <a:t> </a:t>
            </a:r>
            <a:r>
              <a:rPr lang="en-GB" dirty="0" err="1" smtClean="0"/>
              <a:t>tu</a:t>
            </a:r>
            <a:r>
              <a:rPr lang="en-GB" dirty="0" smtClean="0"/>
              <a:t> </a:t>
            </a:r>
            <a:r>
              <a:rPr lang="en-GB" dirty="0" err="1" smtClean="0"/>
              <a:t>versión</a:t>
            </a:r>
            <a:r>
              <a:rPr lang="en-GB" dirty="0" smtClean="0"/>
              <a:t> en </a:t>
            </a:r>
            <a:r>
              <a:rPr lang="en-GB" dirty="0" err="1" smtClean="0"/>
              <a:t>español</a:t>
            </a:r>
            <a:endParaRPr lang="en-GB" dirty="0" smtClean="0"/>
          </a:p>
          <a:p>
            <a:pPr eaLnBrk="1" hangingPunct="1"/>
            <a:r>
              <a:rPr lang="en-GB" dirty="0" err="1" smtClean="0"/>
              <a:t>Leela</a:t>
            </a:r>
            <a:r>
              <a:rPr lang="en-GB" dirty="0" smtClean="0"/>
              <a:t> en </a:t>
            </a:r>
            <a:r>
              <a:rPr lang="en-GB" dirty="0" err="1" smtClean="0"/>
              <a:t>voz</a:t>
            </a:r>
            <a:r>
              <a:rPr lang="en-GB" dirty="0" smtClean="0"/>
              <a:t> </a:t>
            </a:r>
            <a:r>
              <a:rPr lang="en-GB" dirty="0" err="1"/>
              <a:t>alta</a:t>
            </a:r>
            <a:r>
              <a:rPr lang="en-GB" dirty="0"/>
              <a:t>– </a:t>
            </a:r>
            <a:r>
              <a:rPr lang="en-GB" dirty="0" err="1" smtClean="0"/>
              <a:t>fíjate</a:t>
            </a:r>
            <a:r>
              <a:rPr lang="en-GB" dirty="0" smtClean="0"/>
              <a:t> en la </a:t>
            </a:r>
            <a:r>
              <a:rPr lang="en-GB" dirty="0" err="1" smtClean="0"/>
              <a:t>pronunciación</a:t>
            </a:r>
            <a:endParaRPr lang="en-GB" dirty="0" smtClean="0"/>
          </a:p>
        </p:txBody>
      </p:sp>
    </p:spTree>
    <p:extLst>
      <p:ext uri="{BB962C8B-B14F-4D97-AF65-F5344CB8AC3E}">
        <p14:creationId xmlns:p14="http://schemas.microsoft.com/office/powerpoint/2010/main" val="21561240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925" y="6308725"/>
            <a:ext cx="7207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p:cNvGraphicFramePr>
            <a:graphicFrameLocks noGrp="1"/>
          </p:cNvGraphicFramePr>
          <p:nvPr/>
        </p:nvGraphicFramePr>
        <p:xfrm>
          <a:off x="250825" y="836613"/>
          <a:ext cx="8353425" cy="5143500"/>
        </p:xfrm>
        <a:graphic>
          <a:graphicData uri="http://schemas.openxmlformats.org/drawingml/2006/table">
            <a:tbl>
              <a:tblPr/>
              <a:tblGrid>
                <a:gridCol w="576263"/>
                <a:gridCol w="7777162"/>
              </a:tblGrid>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2</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3</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4</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5</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6</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7</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8</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9</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Calibri" pitchFamily="34" charset="0"/>
                        </a:rPr>
                        <a:t>10</a:t>
                      </a: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Calibri" pitchFamily="34" charset="0"/>
                      </a:endParaRPr>
                    </a:p>
                  </a:txBody>
                  <a:tcPr marL="91445" marR="91445"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278" name="TextBox 3"/>
          <p:cNvSpPr txBox="1">
            <a:spLocks noChangeArrowheads="1"/>
          </p:cNvSpPr>
          <p:nvPr/>
        </p:nvSpPr>
        <p:spPr bwMode="auto">
          <a:xfrm>
            <a:off x="250825" y="188913"/>
            <a:ext cx="66246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Madre Nieve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1248</TotalTime>
  <Words>1243</Words>
  <Application>Microsoft Office PowerPoint</Application>
  <PresentationFormat>On-screen Show (4:3)</PresentationFormat>
  <Paragraphs>174</Paragraphs>
  <Slides>10</Slides>
  <Notes>8</Notes>
  <HiddenSlides>0</HiddenSlides>
  <MMClips>1</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Cuentos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Cuentos</dc:title>
  <dc:creator> </dc:creator>
  <cp:lastModifiedBy> </cp:lastModifiedBy>
  <cp:revision>17</cp:revision>
  <dcterms:created xsi:type="dcterms:W3CDTF">2011-07-12T13:19:53Z</dcterms:created>
  <dcterms:modified xsi:type="dcterms:W3CDTF">2011-09-03T03:59:53Z</dcterms:modified>
</cp:coreProperties>
</file>