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0" r:id="rId3"/>
    <p:sldId id="259" r:id="rId4"/>
    <p:sldId id="261" r:id="rId5"/>
    <p:sldId id="262" r:id="rId6"/>
    <p:sldId id="263" r:id="rId7"/>
    <p:sldId id="283" r:id="rId8"/>
    <p:sldId id="264" r:id="rId9"/>
    <p:sldId id="265" r:id="rId10"/>
    <p:sldId id="266" r:id="rId11"/>
    <p:sldId id="267" r:id="rId12"/>
    <p:sldId id="268" r:id="rId13"/>
    <p:sldId id="269" r:id="rId14"/>
    <p:sldId id="270" r:id="rId15"/>
    <p:sldId id="271" r:id="rId16"/>
    <p:sldId id="272" r:id="rId17"/>
    <p:sldId id="273" r:id="rId18"/>
    <p:sldId id="284" r:id="rId19"/>
    <p:sldId id="291" r:id="rId20"/>
    <p:sldId id="288" r:id="rId21"/>
    <p:sldId id="289" r:id="rId22"/>
    <p:sldId id="29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0" autoAdjust="0"/>
    <p:restoredTop sz="71880" autoAdjust="0"/>
  </p:normalViewPr>
  <p:slideViewPr>
    <p:cSldViewPr>
      <p:cViewPr>
        <p:scale>
          <a:sx n="56" d="100"/>
          <a:sy n="56" d="100"/>
        </p:scale>
        <p:origin x="-108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8E0B57F-08EA-4C1D-AF1B-B42A5060019B}" type="datetimeFigureOut">
              <a:rPr lang="en-GB"/>
              <a:pPr>
                <a:defRPr/>
              </a:pPr>
              <a:t>03/09/2011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7B0C22B-4FB3-4311-A85A-35116F5FE2A5}" type="slidenum">
              <a:rPr lang="en-GB"/>
              <a:pPr>
                <a:defRPr/>
              </a:pPr>
              <a:t>‹#›</a:t>
            </a:fld>
            <a:endParaRPr lang="en-GB"/>
          </a:p>
        </p:txBody>
      </p:sp>
    </p:spTree>
    <p:extLst>
      <p:ext uri="{BB962C8B-B14F-4D97-AF65-F5344CB8AC3E}">
        <p14:creationId xmlns:p14="http://schemas.microsoft.com/office/powerpoint/2010/main" val="2490957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7B0C22B-4FB3-4311-A85A-35116F5FE2A5}" type="slidenum">
              <a:rPr lang="en-GB" smtClean="0"/>
              <a:pPr>
                <a:defRPr/>
              </a:pPr>
              <a:t>1</a:t>
            </a:fld>
            <a:endParaRPr lang="en-GB"/>
          </a:p>
        </p:txBody>
      </p:sp>
    </p:spTree>
    <p:extLst>
      <p:ext uri="{BB962C8B-B14F-4D97-AF65-F5344CB8AC3E}">
        <p14:creationId xmlns:p14="http://schemas.microsoft.com/office/powerpoint/2010/main" val="2859143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This is a plenary activity.  Some groups will be best doing this as a written activity, others in pairs, or others whole class orally.</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C059E0B8-A327-46B7-B7AF-86FFB53C76FC}" type="slidenum">
              <a:rPr lang="en-GB" smtClean="0"/>
              <a:pPr eaLnBrk="1" fontAlgn="base" hangingPunct="1">
                <a:spcBef>
                  <a:spcPct val="0"/>
                </a:spcBef>
                <a:spcAft>
                  <a:spcPct val="0"/>
                </a:spcAft>
              </a:pPr>
              <a:t>22</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a:p>
            <a:pPr eaLnBrk="1" hangingPunct="1">
              <a:spcBef>
                <a:spcPct val="0"/>
              </a:spcBef>
            </a:pPr>
            <a:r>
              <a:rPr lang="en-GB" smtClean="0"/>
              <a:t>Quick starter to see how many students can remember.  They can start talking about this as soon as they arrive.  Say you’ll give them a point for each one they can do and that when they run out you will do the rest – if they do more than half then they have won the activity.</a:t>
            </a:r>
          </a:p>
          <a:p>
            <a:pPr eaLnBrk="1" hangingPunct="1">
              <a:spcBef>
                <a:spcPct val="0"/>
              </a:spcBef>
            </a:pPr>
            <a:r>
              <a:rPr lang="en-GB" smtClean="0"/>
              <a:t>http://www.clipartandcrafts.com/clipart/themes/pirates/thumbs/pirate-treasure-chest-th.jpg</a:t>
            </a:r>
            <a:br>
              <a:rPr lang="en-GB" smtClean="0"/>
            </a:br>
            <a:r>
              <a:rPr lang="en-GB" smtClean="0"/>
              <a:t>http://www.webweaver.nu/clipart/img/nature/birds/eagle.png</a:t>
            </a:r>
          </a:p>
          <a:p>
            <a:pPr eaLnBrk="1" hangingPunct="1">
              <a:spcBef>
                <a:spcPct val="0"/>
              </a:spcBef>
            </a:pPr>
            <a:r>
              <a:rPr lang="en-GB" smtClean="0"/>
              <a:t>http://dclips.fundraw.com/zobo500dir/JPortugall_old_bridge.jpg</a:t>
            </a:r>
          </a:p>
          <a:p>
            <a:pPr eaLnBrk="1" hangingPunct="1">
              <a:spcBef>
                <a:spcPct val="0"/>
              </a:spcBef>
            </a:pPr>
            <a:r>
              <a:rPr lang="en-GB" smtClean="0"/>
              <a:t>http://www.free-clipart-pictures.net/house_clipart.html</a:t>
            </a:r>
          </a:p>
          <a:p>
            <a:pPr eaLnBrk="1" hangingPunct="1">
              <a:spcBef>
                <a:spcPct val="0"/>
              </a:spcBef>
            </a:pPr>
            <a:r>
              <a:rPr lang="en-GB" smtClean="0"/>
              <a:t>http://www.niskyschools.org/images/MCj04046010000%5B1%5D.gif</a:t>
            </a:r>
          </a:p>
          <a:p>
            <a:pPr eaLnBrk="1" hangingPunct="1">
              <a:spcBef>
                <a:spcPct val="0"/>
              </a:spcBef>
            </a:pPr>
            <a:r>
              <a:rPr lang="en-GB" smtClean="0"/>
              <a:t>http://www.clker.com/clipart-12773.html</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097B383-BA24-4987-9543-1991F7158EA3}" type="slidenum">
              <a:rPr lang="en-GB" smtClean="0"/>
              <a:pPr eaLnBrk="1" fontAlgn="base" hangingPunct="1">
                <a:spcBef>
                  <a:spcPct val="0"/>
                </a:spcBef>
                <a:spcAft>
                  <a:spcPct val="0"/>
                </a:spcAft>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This is a trapdoor activity to practise scene-setting language. It’s brilliant for a) memory and b) speaking (repetition with a reason!)  It’s a competitive game in pairs.  Each chooses and option for each sentence in their head.  One starts reading out loud, trying to anticipate the other’s choices.  Each time they make a choice, the partner either nods or shakes his/her head.  If the choice is wrong, play passes to the partner who starts the same process.  If it is the right choice, the student gets to continue.  The aim is to get to the end first.  Answers don’t change, so this is also a great memory developer.  </a:t>
            </a: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E5E4F72-79D6-4FE2-95BC-3CE6A9B00264}" type="slidenum">
              <a:rPr lang="en-US" smtClean="0"/>
              <a:pPr eaLnBrk="1" fontAlgn="base" hangingPunct="1">
                <a:spcBef>
                  <a:spcPct val="0"/>
                </a:spcBef>
                <a:spcAft>
                  <a:spcPct val="0"/>
                </a:spcAft>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This is the introduction to a new story.  Show students the title and see if they can guess which story it is.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6C957871-FEFE-4CC0-8D57-17FB1A453388}" type="slidenum">
              <a:rPr lang="en-GB" smtClean="0"/>
              <a:pPr eaLnBrk="1" fontAlgn="base" hangingPunct="1">
                <a:spcBef>
                  <a:spcPct val="0"/>
                </a:spcBef>
                <a:spcAft>
                  <a:spcPct val="0"/>
                </a:spcAft>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http://www.waece.org/cuentos/imagenes/02_1.gif</a:t>
            </a:r>
            <a:br>
              <a:rPr lang="en-GB" smtClean="0"/>
            </a:br>
            <a:r>
              <a:rPr lang="en-GB" smtClean="0"/>
              <a:t>Read the story out loud to the students, using the pictures.  They will understand most of the meaning here from work done in previous lesson.</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8971C37-4172-49C8-B348-BECB9AC42BC7}" type="slidenum">
              <a:rPr lang="en-GB" smtClean="0"/>
              <a:pPr eaLnBrk="1" fontAlgn="base" hangingPunct="1">
                <a:spcBef>
                  <a:spcPct val="0"/>
                </a:spcBef>
                <a:spcAft>
                  <a:spcPct val="0"/>
                </a:spcAft>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Cards for the story.  Students should read the text cards OR the whole text and match them to the pictures, putting them also in the right order.</a:t>
            </a:r>
          </a:p>
          <a:p>
            <a:pPr eaLnBrk="1" hangingPunct="1">
              <a:spcBef>
                <a:spcPct val="0"/>
              </a:spcBef>
            </a:pPr>
            <a:endParaRPr lang="en-GB" smtClean="0"/>
          </a:p>
          <a:p>
            <a:pPr eaLnBrk="1" hangingPunct="1">
              <a:spcBef>
                <a:spcPct val="0"/>
              </a:spcBef>
            </a:pPr>
            <a:r>
              <a:rPr lang="en-GB" smtClean="0"/>
              <a:t>http://profile.ak.fbcdn.net/hprofile-ak-snc4/50496_155351637821790_8505_n.jpg</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296148C-C9B5-40ED-8969-DBD77049FD81}" type="slidenum">
              <a:rPr lang="en-GB" smtClean="0"/>
              <a:pPr eaLnBrk="1" fontAlgn="base" hangingPunct="1">
                <a:spcBef>
                  <a:spcPct val="0"/>
                </a:spcBef>
                <a:spcAft>
                  <a:spcPct val="0"/>
                </a:spcAft>
              </a:pPr>
              <a:t>18</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Cards for the story.  Students should read the text cards and match them to the pictures, putting them also in the right order.</a:t>
            </a:r>
          </a:p>
          <a:p>
            <a:pPr>
              <a:spcBef>
                <a:spcPct val="0"/>
              </a:spcBef>
            </a:pPr>
            <a:endParaRPr lang="en-GB" smtClean="0"/>
          </a:p>
          <a:p>
            <a:pPr>
              <a:spcBef>
                <a:spcPct val="0"/>
              </a:spcBef>
            </a:pPr>
            <a:r>
              <a:rPr lang="en-GB" smtClean="0"/>
              <a:t>http://profile.ak.fbcdn.net/hprofile-ak-snc4/50496_155351637821790_8505_n.jpg</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8BAB91C-5DBB-4724-A68D-34B3241A909D}" type="slidenum">
              <a:rPr lang="en-GB"/>
              <a:pPr fontAlgn="base">
                <a:spcBef>
                  <a:spcPct val="0"/>
                </a:spcBef>
                <a:spcAft>
                  <a:spcPct val="0"/>
                </a:spcAft>
              </a:pPr>
              <a:t>19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Answers for question 3 on this slide are:</a:t>
            </a:r>
            <a:br>
              <a:rPr lang="en-GB" smtClean="0"/>
            </a:br>
            <a:r>
              <a:rPr lang="en-GB" smtClean="0"/>
              <a:t/>
            </a:r>
            <a:br>
              <a:rPr lang="en-GB" smtClean="0"/>
            </a:br>
            <a:r>
              <a:rPr lang="en-GB" smtClean="0"/>
              <a:t>comer, alzanzar, escuchar, cocinar, ayudar</a:t>
            </a:r>
            <a:br>
              <a:rPr lang="en-GB" smtClean="0"/>
            </a:br>
            <a:r>
              <a:rPr lang="en-GB" smtClean="0"/>
              <a:t/>
            </a:r>
            <a:br>
              <a:rPr lang="en-GB" smtClean="0"/>
            </a:br>
            <a:r>
              <a:rPr lang="en-GB" smtClean="0"/>
              <a:t>Para, corre, quiero, puedo, puedes, soy</a:t>
            </a:r>
            <a:br>
              <a:rPr lang="en-GB" smtClean="0"/>
            </a:br>
            <a:r>
              <a:rPr lang="en-GB" smtClean="0"/>
              <a:t/>
            </a:r>
            <a:br>
              <a:rPr lang="en-GB" smtClean="0"/>
            </a:br>
            <a:r>
              <a:rPr lang="en-GB" smtClean="0"/>
              <a:t>Erase, vivia, eran</a:t>
            </a:r>
          </a:p>
          <a:p>
            <a:pPr eaLnBrk="1" hangingPunct="1">
              <a:spcBef>
                <a:spcPct val="0"/>
              </a:spcBef>
            </a:pPr>
            <a:endParaRPr lang="en-GB" smtClean="0"/>
          </a:p>
          <a:p>
            <a:pPr eaLnBrk="1" hangingPunct="1">
              <a:spcBef>
                <a:spcPct val="0"/>
              </a:spcBef>
            </a:pPr>
            <a:r>
              <a:rPr lang="en-GB" smtClean="0"/>
              <a:t>More work can be done with this slide to spot patterns – they have covered the preterit before in Y8 in topic of holidays and eliciting verbs they can remember from this topic would be very useful to help them make links.</a:t>
            </a:r>
            <a:br>
              <a:rPr lang="en-GB" smtClean="0"/>
            </a:br>
            <a:r>
              <a:rPr lang="en-GB" smtClean="0"/>
              <a:t/>
            </a:r>
            <a:br>
              <a:rPr lang="en-GB" smtClean="0"/>
            </a:br>
            <a:r>
              <a:rPr lang="en-GB" smtClean="0"/>
              <a:t>The purpose of this lesson is to recognise different tenses in use within one text and to look at how you find the correct verb form in a reference resource.</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3EC2CD4F-7597-4FFA-9DF9-98CE5C33FCCF}" type="slidenum">
              <a:rPr lang="en-GB" smtClean="0"/>
              <a:pPr eaLnBrk="1" fontAlgn="base" hangingPunct="1">
                <a:spcBef>
                  <a:spcPct val="0"/>
                </a:spcBef>
                <a:spcAft>
                  <a:spcPct val="0"/>
                </a:spcAft>
              </a:pPr>
              <a:t>20</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Elicit from students the key differences in use as well as form from imperfect and preterit (contrast too with present and future)</a:t>
            </a:r>
          </a:p>
          <a:p>
            <a:pPr eaLnBrk="1" hangingPunct="1">
              <a:spcBef>
                <a:spcPct val="0"/>
              </a:spcBef>
            </a:pPr>
            <a:r>
              <a:rPr lang="en-GB" smtClean="0"/>
              <a:t>Model how to use this website and stress the importance of students knowing the infinitive verb when they are producing their own written work.  If there is no computer room available, this modelling can be done very effectively whole class.  Do exercise 2 of the previous slide like this, with students suggesting the infinitives and you trying them out.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5F7F8FEB-FE7C-490F-863E-EA73E4D79B89}" type="slidenum">
              <a:rPr lang="en-GB" smtClean="0"/>
              <a:pPr eaLnBrk="1" fontAlgn="base" hangingPunct="1">
                <a:spcBef>
                  <a:spcPct val="0"/>
                </a:spcBef>
                <a:spcAft>
                  <a:spcPct val="0"/>
                </a:spcAft>
              </a:pPr>
              <a:t>21</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EAD3C7C-6F04-4AAE-B031-D72DF3ADF592}" type="datetimeFigureOut">
              <a:rPr lang="en-GB"/>
              <a:pPr>
                <a:defRPr/>
              </a:pPr>
              <a:t>03/09/2011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7F962A9-DDA9-45A1-8DA1-674A275BDC40}" type="slidenum">
              <a:rPr lang="en-GB"/>
              <a:pPr>
                <a:defRPr/>
              </a:pPr>
              <a:t>‹#›</a:t>
            </a:fld>
            <a:endParaRPr lang="en-GB"/>
          </a:p>
        </p:txBody>
      </p:sp>
    </p:spTree>
    <p:extLst>
      <p:ext uri="{BB962C8B-B14F-4D97-AF65-F5344CB8AC3E}">
        <p14:creationId xmlns:p14="http://schemas.microsoft.com/office/powerpoint/2010/main" val="375143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76412A2-AD7A-4F90-AE22-ED554AD2918B}" type="datetimeFigureOut">
              <a:rPr lang="en-GB"/>
              <a:pPr>
                <a:defRPr/>
              </a:pPr>
              <a:t>03/09/2011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81EBF78-1F8A-4040-89F2-9DB7B9FF59A8}" type="slidenum">
              <a:rPr lang="en-GB"/>
              <a:pPr>
                <a:defRPr/>
              </a:pPr>
              <a:t>‹#›</a:t>
            </a:fld>
            <a:endParaRPr lang="en-GB"/>
          </a:p>
        </p:txBody>
      </p:sp>
    </p:spTree>
    <p:extLst>
      <p:ext uri="{BB962C8B-B14F-4D97-AF65-F5344CB8AC3E}">
        <p14:creationId xmlns:p14="http://schemas.microsoft.com/office/powerpoint/2010/main" val="217363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87D2212-E7DD-4843-8219-1EF1ED89ADCE}" type="datetimeFigureOut">
              <a:rPr lang="en-GB"/>
              <a:pPr>
                <a:defRPr/>
              </a:pPr>
              <a:t>03/09/2011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6AB1167-9CEC-4A38-955F-7FF6676DD116}" type="slidenum">
              <a:rPr lang="en-GB"/>
              <a:pPr>
                <a:defRPr/>
              </a:pPr>
              <a:t>‹#›</a:t>
            </a:fld>
            <a:endParaRPr lang="en-GB"/>
          </a:p>
        </p:txBody>
      </p:sp>
    </p:spTree>
    <p:extLst>
      <p:ext uri="{BB962C8B-B14F-4D97-AF65-F5344CB8AC3E}">
        <p14:creationId xmlns:p14="http://schemas.microsoft.com/office/powerpoint/2010/main" val="25287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2B7ED8A-F890-4854-B8DC-168365A053A9}" type="datetimeFigureOut">
              <a:rPr lang="en-GB"/>
              <a:pPr>
                <a:defRPr/>
              </a:pPr>
              <a:t>03/09/2011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3A19941-B365-4D91-B14D-6D0987CB11B6}" type="slidenum">
              <a:rPr lang="en-GB"/>
              <a:pPr>
                <a:defRPr/>
              </a:pPr>
              <a:t>‹#›</a:t>
            </a:fld>
            <a:endParaRPr lang="en-GB"/>
          </a:p>
        </p:txBody>
      </p:sp>
    </p:spTree>
    <p:extLst>
      <p:ext uri="{BB962C8B-B14F-4D97-AF65-F5344CB8AC3E}">
        <p14:creationId xmlns:p14="http://schemas.microsoft.com/office/powerpoint/2010/main" val="67991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18273E-F5B3-4BD6-B6AE-5CAEA1D7A9BF}" type="datetimeFigureOut">
              <a:rPr lang="en-GB"/>
              <a:pPr>
                <a:defRPr/>
              </a:pPr>
              <a:t>03/09/2011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CD47DDA-56B0-4DE3-B04E-5D0B171C324B}" type="slidenum">
              <a:rPr lang="en-GB"/>
              <a:pPr>
                <a:defRPr/>
              </a:pPr>
              <a:t>‹#›</a:t>
            </a:fld>
            <a:endParaRPr lang="en-GB"/>
          </a:p>
        </p:txBody>
      </p:sp>
    </p:spTree>
    <p:extLst>
      <p:ext uri="{BB962C8B-B14F-4D97-AF65-F5344CB8AC3E}">
        <p14:creationId xmlns:p14="http://schemas.microsoft.com/office/powerpoint/2010/main" val="111911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392956A7-844F-4BC0-8F06-4745A3125F8A}" type="datetimeFigureOut">
              <a:rPr lang="en-GB"/>
              <a:pPr>
                <a:defRPr/>
              </a:pPr>
              <a:t>03/09/2011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BC5F5F3-B642-4D52-98BF-56709E44EB51}" type="slidenum">
              <a:rPr lang="en-GB"/>
              <a:pPr>
                <a:defRPr/>
              </a:pPr>
              <a:t>‹#›</a:t>
            </a:fld>
            <a:endParaRPr lang="en-GB"/>
          </a:p>
        </p:txBody>
      </p:sp>
    </p:spTree>
    <p:extLst>
      <p:ext uri="{BB962C8B-B14F-4D97-AF65-F5344CB8AC3E}">
        <p14:creationId xmlns:p14="http://schemas.microsoft.com/office/powerpoint/2010/main" val="374370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DDE1B4A8-6756-4ED8-95C8-8C26C9940AF2}" type="datetimeFigureOut">
              <a:rPr lang="en-GB"/>
              <a:pPr>
                <a:defRPr/>
              </a:pPr>
              <a:t>03/09/2011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1FD9E4E-B4E2-4F56-B13B-26B71F4AD511}" type="slidenum">
              <a:rPr lang="en-GB"/>
              <a:pPr>
                <a:defRPr/>
              </a:pPr>
              <a:t>‹#›</a:t>
            </a:fld>
            <a:endParaRPr lang="en-GB"/>
          </a:p>
        </p:txBody>
      </p:sp>
    </p:spTree>
    <p:extLst>
      <p:ext uri="{BB962C8B-B14F-4D97-AF65-F5344CB8AC3E}">
        <p14:creationId xmlns:p14="http://schemas.microsoft.com/office/powerpoint/2010/main" val="321022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0016590-1EFF-46A1-A857-93FEEC3C4203}" type="datetimeFigureOut">
              <a:rPr lang="en-GB"/>
              <a:pPr>
                <a:defRPr/>
              </a:pPr>
              <a:t>03/09/2011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E509050-E96E-4775-A5AA-8254837372FF}" type="slidenum">
              <a:rPr lang="en-GB"/>
              <a:pPr>
                <a:defRPr/>
              </a:pPr>
              <a:t>‹#›</a:t>
            </a:fld>
            <a:endParaRPr lang="en-GB"/>
          </a:p>
        </p:txBody>
      </p:sp>
    </p:spTree>
    <p:extLst>
      <p:ext uri="{BB962C8B-B14F-4D97-AF65-F5344CB8AC3E}">
        <p14:creationId xmlns:p14="http://schemas.microsoft.com/office/powerpoint/2010/main" val="46692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E6C0BD-E3F4-424D-9FF9-179F31EB594D}" type="datetimeFigureOut">
              <a:rPr lang="en-GB"/>
              <a:pPr>
                <a:defRPr/>
              </a:pPr>
              <a:t>03/09/2011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AF5C9EF-0BDD-48FC-B31F-F8D31791A1AD}" type="slidenum">
              <a:rPr lang="en-GB"/>
              <a:pPr>
                <a:defRPr/>
              </a:pPr>
              <a:t>‹#›</a:t>
            </a:fld>
            <a:endParaRPr lang="en-GB"/>
          </a:p>
        </p:txBody>
      </p:sp>
    </p:spTree>
    <p:extLst>
      <p:ext uri="{BB962C8B-B14F-4D97-AF65-F5344CB8AC3E}">
        <p14:creationId xmlns:p14="http://schemas.microsoft.com/office/powerpoint/2010/main" val="26058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D68C4-1094-4912-82CC-5984529B4EC2}" type="datetimeFigureOut">
              <a:rPr lang="en-GB"/>
              <a:pPr>
                <a:defRPr/>
              </a:pPr>
              <a:t>03/09/2011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D49C324-DCCD-4315-B0EE-40EAC411A77D}" type="slidenum">
              <a:rPr lang="en-GB"/>
              <a:pPr>
                <a:defRPr/>
              </a:pPr>
              <a:t>‹#›</a:t>
            </a:fld>
            <a:endParaRPr lang="en-GB"/>
          </a:p>
        </p:txBody>
      </p:sp>
    </p:spTree>
    <p:extLst>
      <p:ext uri="{BB962C8B-B14F-4D97-AF65-F5344CB8AC3E}">
        <p14:creationId xmlns:p14="http://schemas.microsoft.com/office/powerpoint/2010/main" val="173817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81B403-9A2E-4A99-A864-D3FE3BB146CE}" type="datetimeFigureOut">
              <a:rPr lang="en-GB"/>
              <a:pPr>
                <a:defRPr/>
              </a:pPr>
              <a:t>03/09/2011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F04FE3E-BE5C-4D18-B3FF-C8C804D11A8E}" type="slidenum">
              <a:rPr lang="en-GB"/>
              <a:pPr>
                <a:defRPr/>
              </a:pPr>
              <a:t>‹#›</a:t>
            </a:fld>
            <a:endParaRPr lang="en-GB"/>
          </a:p>
        </p:txBody>
      </p:sp>
    </p:spTree>
    <p:extLst>
      <p:ext uri="{BB962C8B-B14F-4D97-AF65-F5344CB8AC3E}">
        <p14:creationId xmlns:p14="http://schemas.microsoft.com/office/powerpoint/2010/main" val="96576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3736619-F4F0-4B51-BEF8-947655714DC0}" type="datetimeFigureOut">
              <a:rPr lang="en-GB"/>
              <a:pPr>
                <a:defRPr/>
              </a:pPr>
              <a:t>03/09/2011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581DC68-EFDA-43A8-9234-970311B3EB7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2.jpeg"/><Relationship Id="rId3" Type="http://schemas.openxmlformats.org/officeDocument/2006/relationships/image" Target="../media/image44.png"/><Relationship Id="rId7" Type="http://schemas.openxmlformats.org/officeDocument/2006/relationships/image" Target="../media/image46.jpeg"/><Relationship Id="rId12"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0.jpeg"/><Relationship Id="rId5" Type="http://schemas.openxmlformats.org/officeDocument/2006/relationships/image" Target="../media/image45.png"/><Relationship Id="rId10" Type="http://schemas.openxmlformats.org/officeDocument/2006/relationships/image" Target="../media/image39.jpeg"/><Relationship Id="rId4" Type="http://schemas.openxmlformats.org/officeDocument/2006/relationships/image" Target="../media/image34.jpeg"/><Relationship Id="rId9" Type="http://schemas.openxmlformats.org/officeDocument/2006/relationships/image" Target="../media/image38.jpeg"/><Relationship Id="rId1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5"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jpe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hyperlink" Target="http://www.verbi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png"/><Relationship Id="rId3" Type="http://schemas.openxmlformats.org/officeDocument/2006/relationships/image" Target="../media/image26.jpeg"/><Relationship Id="rId7" Type="http://schemas.openxmlformats.org/officeDocument/2006/relationships/image" Target="../media/image11.png"/><Relationship Id="rId12" Type="http://schemas.openxmlformats.org/officeDocument/2006/relationships/image" Target="../media/image13.jpeg"/><Relationship Id="rId2" Type="http://schemas.openxmlformats.org/officeDocument/2006/relationships/notesSlide" Target="../notesSlides/notesSlide3.xml"/><Relationship Id="rId16"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8.png"/><Relationship Id="rId5" Type="http://schemas.openxmlformats.org/officeDocument/2006/relationships/image" Target="../media/image18.png"/><Relationship Id="rId15" Type="http://schemas.openxmlformats.org/officeDocument/2006/relationships/image" Target="../media/image29.png"/><Relationship Id="rId10" Type="http://schemas.openxmlformats.org/officeDocument/2006/relationships/image" Target="../media/image23.png"/><Relationship Id="rId4" Type="http://schemas.openxmlformats.org/officeDocument/2006/relationships/image" Target="../media/image5.jpeg"/><Relationship Id="rId9" Type="http://schemas.openxmlformats.org/officeDocument/2006/relationships/image" Target="../media/image27.jpe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14375" y="260350"/>
            <a:ext cx="7772400" cy="1470025"/>
          </a:xfrm>
        </p:spPr>
        <p:txBody>
          <a:bodyPr rtlCol="0">
            <a:normAutofit fontScale="90000"/>
          </a:bodyPr>
          <a:lstStyle/>
          <a:p>
            <a:pPr eaLnBrk="1" fontAlgn="auto" hangingPunct="1">
              <a:spcAft>
                <a:spcPts val="0"/>
              </a:spcAft>
              <a:defRPr/>
            </a:pPr>
            <a:r>
              <a:rPr lang="en-GB" sz="11500" dirty="0" smtClean="0">
                <a:latin typeface="Lucida Handwriting" pitchFamily="66" charset="0"/>
              </a:rPr>
              <a:t>Cuentos</a:t>
            </a:r>
          </a:p>
        </p:txBody>
      </p:sp>
      <p:pic>
        <p:nvPicPr>
          <p:cNvPr id="205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844675"/>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0" y="6140450"/>
            <a:ext cx="9350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rot="-784369">
            <a:off x="2668588" y="3003550"/>
            <a:ext cx="41163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3200">
                <a:latin typeface="Lucida Handwriting" pitchFamily="66" charset="0"/>
              </a:rPr>
              <a:t>Érase una vez</a:t>
            </a:r>
          </a:p>
        </p:txBody>
      </p:sp>
      <p:sp>
        <p:nvSpPr>
          <p:cNvPr id="2054" name="TextBox 13"/>
          <p:cNvSpPr txBox="1">
            <a:spLocks noChangeArrowheads="1"/>
          </p:cNvSpPr>
          <p:nvPr/>
        </p:nvSpPr>
        <p:spPr bwMode="auto">
          <a:xfrm>
            <a:off x="179388" y="6240463"/>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b="1" dirty="0" smtClean="0">
                <a:latin typeface="Lucida Handwriting" pitchFamily="66" charset="0"/>
              </a:rPr>
              <a:t>3</a:t>
            </a:r>
            <a:endParaRPr lang="en-GB" sz="2400" b="1" dirty="0">
              <a:latin typeface="Lucida Handwriting" pitchFamily="66" charset="0"/>
            </a:endParaRPr>
          </a:p>
        </p:txBody>
      </p:sp>
      <p:sp>
        <p:nvSpPr>
          <p:cNvPr id="2055" name="TextBox 1"/>
          <p:cNvSpPr txBox="1">
            <a:spLocks noChangeArrowheads="1"/>
          </p:cNvSpPr>
          <p:nvPr/>
        </p:nvSpPr>
        <p:spPr bwMode="auto">
          <a:xfrm>
            <a:off x="1835150" y="4941888"/>
            <a:ext cx="691356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Wingdings" pitchFamily="2" charset="2"/>
              <a:buChar char="q"/>
            </a:pPr>
            <a:r>
              <a:rPr lang="en-GB" sz="2400" dirty="0"/>
              <a:t> </a:t>
            </a:r>
            <a:r>
              <a:rPr lang="en-GB" sz="2800" dirty="0" err="1"/>
              <a:t>reconocer</a:t>
            </a:r>
            <a:r>
              <a:rPr lang="en-GB" sz="2800" dirty="0"/>
              <a:t> </a:t>
            </a:r>
            <a:r>
              <a:rPr lang="en-GB" sz="2800" dirty="0" err="1"/>
              <a:t>tiempos</a:t>
            </a:r>
            <a:r>
              <a:rPr lang="en-GB" sz="2800" dirty="0"/>
              <a:t> </a:t>
            </a:r>
            <a:r>
              <a:rPr lang="en-GB" sz="2800" dirty="0" err="1"/>
              <a:t>distintos</a:t>
            </a:r>
            <a:r>
              <a:rPr lang="en-GB" sz="2800" dirty="0"/>
              <a:t> – sus </a:t>
            </a:r>
            <a:r>
              <a:rPr lang="en-GB" sz="2800" dirty="0" err="1"/>
              <a:t>usos</a:t>
            </a:r>
            <a:r>
              <a:rPr lang="en-GB" sz="2800" dirty="0"/>
              <a:t> y </a:t>
            </a:r>
            <a:r>
              <a:rPr lang="en-GB" sz="2800" dirty="0" err="1"/>
              <a:t>cómo</a:t>
            </a:r>
            <a:r>
              <a:rPr lang="en-GB" sz="2800" dirty="0"/>
              <a:t> se </a:t>
            </a:r>
            <a:r>
              <a:rPr lang="en-GB" sz="2800" dirty="0" err="1"/>
              <a:t>forman</a:t>
            </a:r>
            <a:endParaRPr lang="en-GB" sz="2800" dirty="0"/>
          </a:p>
          <a:p>
            <a:pPr eaLnBrk="1" hangingPunct="1">
              <a:buFont typeface="Wingdings" pitchFamily="2" charset="2"/>
              <a:buChar char="q"/>
            </a:pPr>
            <a:r>
              <a:rPr lang="en-GB" sz="2800" dirty="0"/>
              <a:t> </a:t>
            </a:r>
            <a:r>
              <a:rPr lang="en-GB" sz="2800" dirty="0" err="1"/>
              <a:t>aprender</a:t>
            </a:r>
            <a:r>
              <a:rPr lang="en-GB" sz="2800" dirty="0"/>
              <a:t> </a:t>
            </a:r>
            <a:r>
              <a:rPr lang="en-GB" sz="2800" dirty="0" err="1"/>
              <a:t>cómo</a:t>
            </a:r>
            <a:r>
              <a:rPr lang="en-GB" sz="2800" dirty="0"/>
              <a:t> </a:t>
            </a:r>
            <a:r>
              <a:rPr lang="en-GB" sz="2800" dirty="0" err="1"/>
              <a:t>buscar</a:t>
            </a:r>
            <a:r>
              <a:rPr lang="en-GB" sz="2800" dirty="0"/>
              <a:t> </a:t>
            </a:r>
            <a:r>
              <a:rPr lang="en-GB" sz="2800" dirty="0" err="1"/>
              <a:t>formas</a:t>
            </a:r>
            <a:r>
              <a:rPr lang="en-GB" sz="2800" dirty="0"/>
              <a:t> de </a:t>
            </a:r>
            <a:r>
              <a:rPr lang="en-GB" sz="2800" dirty="0" err="1"/>
              <a:t>verbos</a:t>
            </a:r>
            <a:r>
              <a:rPr lang="en-GB" sz="2800" dirty="0"/>
              <a:t> en </a:t>
            </a:r>
            <a:r>
              <a:rPr lang="en-GB" sz="2800" dirty="0" smtClean="0"/>
              <a:t>Internet</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60363" y="296863"/>
            <a:ext cx="4932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2400"/>
              <a:t>El esposo de la anciana también lo </a:t>
            </a:r>
            <a:r>
              <a:rPr lang="es-ES_tradnl" sz="2400" b="1"/>
              <a:t>siguió</a:t>
            </a:r>
            <a:r>
              <a:rPr lang="es-ES_tradnl" sz="2400"/>
              <a:t>. </a:t>
            </a:r>
            <a:r>
              <a:rPr lang="es-ES_tradnl" sz="2400" b="1"/>
              <a:t>Gritó:  </a:t>
            </a:r>
            <a:endParaRPr lang="en-GB" sz="2400" b="1"/>
          </a:p>
        </p:txBody>
      </p:sp>
      <p:pic>
        <p:nvPicPr>
          <p:cNvPr id="112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062038"/>
            <a:ext cx="3743325"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5076825" y="296863"/>
            <a:ext cx="3382963" cy="14763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3600" dirty="0">
                <a:solidFill>
                  <a:srgbClr val="FFFFFF"/>
                </a:solidFill>
              </a:rPr>
              <a:t>¡</a:t>
            </a:r>
            <a:r>
              <a:rPr lang="es-ES_tradnl" sz="3600" b="1" dirty="0">
                <a:solidFill>
                  <a:srgbClr val="FFFFFF"/>
                </a:solidFill>
              </a:rPr>
              <a:t>Para</a:t>
            </a:r>
            <a:r>
              <a:rPr lang="es-ES_tradnl" sz="3600" dirty="0">
                <a:solidFill>
                  <a:srgbClr val="FFFFFF"/>
                </a:solidFill>
              </a:rPr>
              <a:t>! </a:t>
            </a:r>
            <a:r>
              <a:rPr lang="es-ES_tradnl" sz="3600" b="1" dirty="0">
                <a:solidFill>
                  <a:srgbClr val="FFFFFF"/>
                </a:solidFill>
              </a:rPr>
              <a:t>Quiero comer</a:t>
            </a:r>
            <a:r>
              <a:rPr lang="es-ES_tradnl" sz="3600" dirty="0">
                <a:solidFill>
                  <a:srgbClr val="FFFFFF"/>
                </a:solidFill>
              </a:rPr>
              <a:t>te</a:t>
            </a:r>
            <a:r>
              <a:rPr lang="es-ES_tradnl" dirty="0">
                <a:solidFill>
                  <a:srgbClr val="FFFFFF"/>
                </a:solidFill>
              </a:rPr>
              <a:t>.</a:t>
            </a:r>
            <a:endParaRPr lang="en-GB" dirty="0">
              <a:solidFill>
                <a:srgbClr val="FFFFFF"/>
              </a:solidFill>
            </a:endParaRPr>
          </a:p>
        </p:txBody>
      </p:sp>
      <p:pic>
        <p:nvPicPr>
          <p:cNvPr id="11269"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314450"/>
            <a:ext cx="410527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5148263" y="333375"/>
            <a:ext cx="3744912" cy="2016125"/>
          </a:xfrm>
          <a:prstGeom prst="wedgeRoundRectCallout">
            <a:avLst>
              <a:gd name="adj1" fmla="val -67348"/>
              <a:gd name="adj2" fmla="val 250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a:solidFill>
                  <a:schemeClr val="bg1"/>
                </a:solidFill>
              </a:rPr>
              <a:t>¡Corre, corre </a:t>
            </a:r>
            <a:r>
              <a:rPr lang="es-ES_tradnl" sz="2400" dirty="0">
                <a:solidFill>
                  <a:schemeClr val="bg1"/>
                </a:solidFill>
              </a:rPr>
              <a:t>tan rápido como </a:t>
            </a:r>
            <a:r>
              <a:rPr lang="es-ES_tradnl" sz="2400" b="1" dirty="0">
                <a:solidFill>
                  <a:schemeClr val="bg1"/>
                </a:solidFill>
              </a:rPr>
              <a:t>puedas</a:t>
            </a:r>
            <a:r>
              <a:rPr lang="es-ES_tradnl" sz="2400" dirty="0">
                <a:solidFill>
                  <a:schemeClr val="bg1"/>
                </a:solidFill>
              </a:rPr>
              <a:t>! ¡No </a:t>
            </a:r>
            <a:r>
              <a:rPr lang="es-ES_tradnl" sz="2400" b="1" dirty="0">
                <a:solidFill>
                  <a:schemeClr val="bg1"/>
                </a:solidFill>
              </a:rPr>
              <a:t>puedes alcanzar</a:t>
            </a:r>
            <a:r>
              <a:rPr lang="es-ES_tradnl" sz="2400" dirty="0">
                <a:solidFill>
                  <a:schemeClr val="bg1"/>
                </a:solidFill>
              </a:rPr>
              <a:t>me! ¡Yo </a:t>
            </a:r>
            <a:r>
              <a:rPr lang="es-ES_tradnl" sz="2400" b="1" dirty="0">
                <a:solidFill>
                  <a:schemeClr val="bg1"/>
                </a:solidFill>
              </a:rPr>
              <a:t>soy</a:t>
            </a:r>
            <a:r>
              <a:rPr lang="es-ES_tradnl" sz="2400" dirty="0">
                <a:solidFill>
                  <a:schemeClr val="bg1"/>
                </a:solidFill>
              </a:rPr>
              <a:t> el Hombrecito de Pan de Jengibre! </a:t>
            </a:r>
            <a:endParaRPr lang="en-GB" sz="2400" dirty="0">
              <a:solidFill>
                <a:schemeClr val="bg1"/>
              </a:solidFill>
            </a:endParaRPr>
          </a:p>
        </p:txBody>
      </p:sp>
      <p:sp>
        <p:nvSpPr>
          <p:cNvPr id="12292" name="Rectangle 3"/>
          <p:cNvSpPr>
            <a:spLocks noChangeArrowheads="1"/>
          </p:cNvSpPr>
          <p:nvPr/>
        </p:nvSpPr>
        <p:spPr bwMode="auto">
          <a:xfrm>
            <a:off x="4859338" y="2420938"/>
            <a:ext cx="4240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ES_tradnl" sz="2400"/>
              <a:t> - dijo el hombrecito de jengibre</a:t>
            </a:r>
            <a:r>
              <a:rPr lang="es-ES_tradnl"/>
              <a:t>.</a:t>
            </a:r>
            <a:endParaRPr lang="en-GB"/>
          </a:p>
        </p:txBody>
      </p:sp>
      <p:pic>
        <p:nvPicPr>
          <p:cNvPr id="12293"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79388" y="33337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2400"/>
              <a:t>Luego el hombrecito de jengibre </a:t>
            </a:r>
            <a:r>
              <a:rPr lang="es-ES_tradnl" sz="2400" b="1"/>
              <a:t>se encontró con</a:t>
            </a:r>
            <a:r>
              <a:rPr lang="es-ES_tradnl" sz="2400"/>
              <a:t> una vaca. </a:t>
            </a:r>
            <a:br>
              <a:rPr lang="es-ES_tradnl" sz="2400"/>
            </a:br>
            <a:endParaRPr lang="en-GB" sz="2400"/>
          </a:p>
        </p:txBody>
      </p:sp>
      <p:pic>
        <p:nvPicPr>
          <p:cNvPr id="133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41463"/>
            <a:ext cx="4106863"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5076825" y="296863"/>
            <a:ext cx="3382963" cy="2987675"/>
          </a:xfrm>
          <a:prstGeom prst="wedgeRoundRectCallout">
            <a:avLst>
              <a:gd name="adj1" fmla="val -88941"/>
              <a:gd name="adj2" fmla="val 385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3200" dirty="0">
                <a:solidFill>
                  <a:srgbClr val="FFFFFF"/>
                </a:solidFill>
              </a:rPr>
              <a:t>¡</a:t>
            </a:r>
            <a:r>
              <a:rPr lang="es-ES_tradnl" sz="3200" b="1" dirty="0">
                <a:solidFill>
                  <a:srgbClr val="FFFFFF"/>
                </a:solidFill>
              </a:rPr>
              <a:t>Para</a:t>
            </a:r>
            <a:r>
              <a:rPr lang="es-ES_tradnl" sz="3200" dirty="0">
                <a:solidFill>
                  <a:srgbClr val="FFFFFF"/>
                </a:solidFill>
              </a:rPr>
              <a:t>, hombrecito! </a:t>
            </a:r>
            <a:r>
              <a:rPr lang="es-ES_tradnl" sz="3200" b="1" dirty="0">
                <a:solidFill>
                  <a:srgbClr val="FFFFFF"/>
                </a:solidFill>
              </a:rPr>
              <a:t>Pareces</a:t>
            </a:r>
            <a:r>
              <a:rPr lang="es-ES_tradnl" sz="3200" dirty="0">
                <a:solidFill>
                  <a:srgbClr val="FFFFFF"/>
                </a:solidFill>
              </a:rPr>
              <a:t> muy sabroso. </a:t>
            </a:r>
            <a:r>
              <a:rPr lang="es-ES_tradnl" sz="3200" b="1" dirty="0">
                <a:solidFill>
                  <a:srgbClr val="FFFFFF"/>
                </a:solidFill>
              </a:rPr>
              <a:t>Quiero comer</a:t>
            </a:r>
            <a:r>
              <a:rPr lang="es-ES_tradnl" sz="3200" dirty="0">
                <a:solidFill>
                  <a:srgbClr val="FFFFFF"/>
                </a:solidFill>
              </a:rPr>
              <a:t>te</a:t>
            </a:r>
            <a:r>
              <a:rPr lang="es-ES_tradnl" sz="1600" dirty="0">
                <a:solidFill>
                  <a:srgbClr val="FFFFFF"/>
                </a:solidFill>
              </a:rPr>
              <a:t>.</a:t>
            </a:r>
            <a:endParaRPr lang="en-GB" sz="1600" dirty="0">
              <a:solidFill>
                <a:srgbClr val="FFFFFF"/>
              </a:solidFill>
            </a:endParaRPr>
          </a:p>
        </p:txBody>
      </p:sp>
      <p:pic>
        <p:nvPicPr>
          <p:cNvPr id="13317"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314450"/>
            <a:ext cx="410527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5148263" y="333375"/>
            <a:ext cx="3744912" cy="2016125"/>
          </a:xfrm>
          <a:prstGeom prst="wedgeRoundRectCallout">
            <a:avLst>
              <a:gd name="adj1" fmla="val -67348"/>
              <a:gd name="adj2" fmla="val 250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a:solidFill>
                  <a:schemeClr val="bg1"/>
                </a:solidFill>
              </a:rPr>
              <a:t>¡Corre, corre </a:t>
            </a:r>
            <a:r>
              <a:rPr lang="es-ES_tradnl" sz="2400" dirty="0">
                <a:solidFill>
                  <a:schemeClr val="bg1"/>
                </a:solidFill>
              </a:rPr>
              <a:t>tan rápido como </a:t>
            </a:r>
            <a:r>
              <a:rPr lang="es-ES_tradnl" sz="2400" b="1" dirty="0">
                <a:solidFill>
                  <a:schemeClr val="bg1"/>
                </a:solidFill>
              </a:rPr>
              <a:t>puedas</a:t>
            </a:r>
            <a:r>
              <a:rPr lang="es-ES_tradnl" sz="2400" dirty="0">
                <a:solidFill>
                  <a:schemeClr val="bg1"/>
                </a:solidFill>
              </a:rPr>
              <a:t>! ¡No </a:t>
            </a:r>
            <a:r>
              <a:rPr lang="es-ES_tradnl" sz="2400" b="1" dirty="0">
                <a:solidFill>
                  <a:schemeClr val="bg1"/>
                </a:solidFill>
              </a:rPr>
              <a:t>puedes alcanzar</a:t>
            </a:r>
            <a:r>
              <a:rPr lang="es-ES_tradnl" sz="2400" dirty="0">
                <a:solidFill>
                  <a:schemeClr val="bg1"/>
                </a:solidFill>
              </a:rPr>
              <a:t>me! ¡Yo </a:t>
            </a:r>
            <a:r>
              <a:rPr lang="es-ES_tradnl" sz="2400" b="1" dirty="0">
                <a:solidFill>
                  <a:schemeClr val="bg1"/>
                </a:solidFill>
              </a:rPr>
              <a:t>soy</a:t>
            </a:r>
            <a:r>
              <a:rPr lang="es-ES_tradnl" sz="2400" dirty="0">
                <a:solidFill>
                  <a:schemeClr val="bg1"/>
                </a:solidFill>
              </a:rPr>
              <a:t> el Hombrecito de Pan de Jengibre! </a:t>
            </a:r>
            <a:endParaRPr lang="en-GB" sz="2400" dirty="0">
              <a:solidFill>
                <a:schemeClr val="bg1"/>
              </a:solidFill>
            </a:endParaRPr>
          </a:p>
        </p:txBody>
      </p:sp>
      <p:sp>
        <p:nvSpPr>
          <p:cNvPr id="14340" name="Rectangle 3"/>
          <p:cNvSpPr>
            <a:spLocks noChangeArrowheads="1"/>
          </p:cNvSpPr>
          <p:nvPr/>
        </p:nvSpPr>
        <p:spPr bwMode="auto">
          <a:xfrm>
            <a:off x="4713288" y="3181350"/>
            <a:ext cx="41798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_tradnl" sz="2400"/>
              <a:t> - </a:t>
            </a:r>
            <a:r>
              <a:rPr lang="es-ES_tradnl" sz="2400" b="1"/>
              <a:t>dijo</a:t>
            </a:r>
            <a:r>
              <a:rPr lang="es-ES_tradnl" sz="2400"/>
              <a:t> el hombrecito de jengibre</a:t>
            </a:r>
            <a:r>
              <a:rPr lang="es-ES_tradnl"/>
              <a:t> </a:t>
            </a:r>
            <a:r>
              <a:rPr lang="es-ES_tradnl" sz="2400"/>
              <a:t>y </a:t>
            </a:r>
            <a:r>
              <a:rPr lang="es-ES_tradnl" sz="2400" b="1"/>
              <a:t>se puso </a:t>
            </a:r>
            <a:r>
              <a:rPr lang="es-ES_tradnl" sz="2400"/>
              <a:t>inmediatamente a </a:t>
            </a:r>
            <a:r>
              <a:rPr lang="es-ES_tradnl" sz="2400" b="1"/>
              <a:t>correr</a:t>
            </a:r>
            <a:r>
              <a:rPr lang="es-ES_tradnl" sz="2400"/>
              <a:t> más rápido... </a:t>
            </a:r>
            <a:endParaRPr lang="en-GB" sz="2400"/>
          </a:p>
          <a:p>
            <a:pPr algn="ctr"/>
            <a:endParaRPr lang="en-GB"/>
          </a:p>
        </p:txBody>
      </p:sp>
      <p:pic>
        <p:nvPicPr>
          <p:cNvPr id="14341"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23850" y="260350"/>
            <a:ext cx="7993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2400"/>
              <a:t>Más allá en el camino, el hombrecito de jengibre </a:t>
            </a:r>
            <a:r>
              <a:rPr lang="es-ES_tradnl" sz="2400" b="1"/>
              <a:t>se encontró con </a:t>
            </a:r>
            <a:r>
              <a:rPr lang="es-ES_tradnl" sz="2400"/>
              <a:t>un caballo... </a:t>
            </a:r>
            <a:br>
              <a:rPr lang="es-ES_tradnl" sz="2400"/>
            </a:br>
            <a:endParaRPr lang="en-GB" sz="2400"/>
          </a:p>
        </p:txBody>
      </p:sp>
      <p:pic>
        <p:nvPicPr>
          <p:cNvPr id="153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38238"/>
            <a:ext cx="3095625"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5076825" y="946150"/>
            <a:ext cx="3382963" cy="2987675"/>
          </a:xfrm>
          <a:prstGeom prst="wedgeRoundRectCallout">
            <a:avLst>
              <a:gd name="adj1" fmla="val -109767"/>
              <a:gd name="adj2" fmla="val -9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3200" dirty="0">
                <a:solidFill>
                  <a:srgbClr val="FFFFFF"/>
                </a:solidFill>
              </a:rPr>
              <a:t>¡</a:t>
            </a:r>
            <a:r>
              <a:rPr lang="es-ES_tradnl" sz="3200" b="1" dirty="0">
                <a:solidFill>
                  <a:srgbClr val="FFFFFF"/>
                </a:solidFill>
              </a:rPr>
              <a:t>Para</a:t>
            </a:r>
            <a:r>
              <a:rPr lang="es-ES_tradnl" sz="3200" dirty="0">
                <a:solidFill>
                  <a:srgbClr val="FFFFFF"/>
                </a:solidFill>
              </a:rPr>
              <a:t>, hombrecito! </a:t>
            </a:r>
            <a:r>
              <a:rPr lang="es-ES_tradnl" sz="3200" b="1" dirty="0">
                <a:solidFill>
                  <a:srgbClr val="FFFFFF"/>
                </a:solidFill>
              </a:rPr>
              <a:t>Pareces</a:t>
            </a:r>
            <a:r>
              <a:rPr lang="es-ES_tradnl" sz="3200" dirty="0">
                <a:solidFill>
                  <a:srgbClr val="FFFFFF"/>
                </a:solidFill>
              </a:rPr>
              <a:t> muy sabroso. </a:t>
            </a:r>
            <a:r>
              <a:rPr lang="es-ES_tradnl" sz="3200" b="1" dirty="0">
                <a:solidFill>
                  <a:srgbClr val="FFFFFF"/>
                </a:solidFill>
              </a:rPr>
              <a:t>Quiero comer</a:t>
            </a:r>
            <a:r>
              <a:rPr lang="es-ES_tradnl" sz="3200" dirty="0">
                <a:solidFill>
                  <a:srgbClr val="FFFFFF"/>
                </a:solidFill>
              </a:rPr>
              <a:t>te</a:t>
            </a:r>
            <a:r>
              <a:rPr lang="es-ES_tradnl" sz="1600" dirty="0">
                <a:solidFill>
                  <a:srgbClr val="FFFFFF"/>
                </a:solidFill>
              </a:rPr>
              <a:t>.</a:t>
            </a:r>
            <a:endParaRPr lang="en-GB" sz="1600" dirty="0">
              <a:solidFill>
                <a:srgbClr val="FFFFFF"/>
              </a:solidFill>
            </a:endParaRPr>
          </a:p>
        </p:txBody>
      </p:sp>
      <p:pic>
        <p:nvPicPr>
          <p:cNvPr id="15365"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314450"/>
            <a:ext cx="410527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5148263" y="333375"/>
            <a:ext cx="3744912" cy="2016125"/>
          </a:xfrm>
          <a:prstGeom prst="wedgeRoundRectCallout">
            <a:avLst>
              <a:gd name="adj1" fmla="val -67348"/>
              <a:gd name="adj2" fmla="val 250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a:solidFill>
                  <a:schemeClr val="bg1"/>
                </a:solidFill>
              </a:rPr>
              <a:t>¡Corre, corre </a:t>
            </a:r>
            <a:r>
              <a:rPr lang="es-ES_tradnl" sz="2400" dirty="0">
                <a:solidFill>
                  <a:schemeClr val="bg1"/>
                </a:solidFill>
              </a:rPr>
              <a:t>tan rápido como </a:t>
            </a:r>
            <a:r>
              <a:rPr lang="es-ES_tradnl" sz="2400" b="1" dirty="0">
                <a:solidFill>
                  <a:schemeClr val="bg1"/>
                </a:solidFill>
              </a:rPr>
              <a:t>puedas</a:t>
            </a:r>
            <a:r>
              <a:rPr lang="es-ES_tradnl" sz="2400" dirty="0">
                <a:solidFill>
                  <a:schemeClr val="bg1"/>
                </a:solidFill>
              </a:rPr>
              <a:t>! ¡No </a:t>
            </a:r>
            <a:r>
              <a:rPr lang="es-ES_tradnl" sz="2400" b="1" dirty="0">
                <a:solidFill>
                  <a:schemeClr val="bg1"/>
                </a:solidFill>
              </a:rPr>
              <a:t>puedes alcanzar</a:t>
            </a:r>
            <a:r>
              <a:rPr lang="es-ES_tradnl" sz="2400" dirty="0">
                <a:solidFill>
                  <a:schemeClr val="bg1"/>
                </a:solidFill>
              </a:rPr>
              <a:t>me! ¡Yo </a:t>
            </a:r>
            <a:r>
              <a:rPr lang="es-ES_tradnl" sz="2400" b="1" dirty="0">
                <a:solidFill>
                  <a:schemeClr val="bg1"/>
                </a:solidFill>
              </a:rPr>
              <a:t>soy</a:t>
            </a:r>
            <a:r>
              <a:rPr lang="es-ES_tradnl" sz="2400" dirty="0">
                <a:solidFill>
                  <a:schemeClr val="bg1"/>
                </a:solidFill>
              </a:rPr>
              <a:t> el Hombrecito de Pan de Jengibre! </a:t>
            </a:r>
            <a:endParaRPr lang="en-GB" sz="2400" dirty="0">
              <a:solidFill>
                <a:schemeClr val="bg1"/>
              </a:solidFill>
            </a:endParaRPr>
          </a:p>
        </p:txBody>
      </p:sp>
      <p:sp>
        <p:nvSpPr>
          <p:cNvPr id="16388" name="Rectangle 3"/>
          <p:cNvSpPr>
            <a:spLocks noChangeArrowheads="1"/>
          </p:cNvSpPr>
          <p:nvPr/>
        </p:nvSpPr>
        <p:spPr bwMode="auto">
          <a:xfrm>
            <a:off x="4713288" y="3181350"/>
            <a:ext cx="41798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_tradnl" sz="2400"/>
              <a:t> - </a:t>
            </a:r>
            <a:r>
              <a:rPr lang="es-ES_tradnl" sz="2400" b="1"/>
              <a:t>dijo</a:t>
            </a:r>
            <a:r>
              <a:rPr lang="es-ES_tradnl" sz="2400"/>
              <a:t> el hombrecito de jengibre.</a:t>
            </a:r>
            <a:endParaRPr lang="en-GB" sz="2400"/>
          </a:p>
          <a:p>
            <a:pPr algn="ctr"/>
            <a:endParaRPr lang="en-GB"/>
          </a:p>
        </p:txBody>
      </p:sp>
      <p:pic>
        <p:nvPicPr>
          <p:cNvPr id="16389"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323850" y="333375"/>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2400"/>
              <a:t>De repente </a:t>
            </a:r>
            <a:r>
              <a:rPr lang="es-ES_tradnl" sz="2400" b="1"/>
              <a:t>se encontró con </a:t>
            </a:r>
            <a:r>
              <a:rPr lang="es-ES_tradnl" sz="2400"/>
              <a:t>un zorro, que lo </a:t>
            </a:r>
            <a:r>
              <a:rPr lang="es-ES_tradnl" sz="2400" b="1"/>
              <a:t>siguió</a:t>
            </a:r>
            <a:r>
              <a:rPr lang="es-ES_tradnl" sz="2400"/>
              <a:t> también.  Después de un rato, </a:t>
            </a:r>
            <a:r>
              <a:rPr lang="es-ES_tradnl" sz="2400" b="1"/>
              <a:t>llegaron</a:t>
            </a:r>
            <a:r>
              <a:rPr lang="es-ES_tradnl" sz="2400"/>
              <a:t> a un río.  El hombrecito de jengibre no </a:t>
            </a:r>
            <a:r>
              <a:rPr lang="es-ES_tradnl" sz="2400" b="1"/>
              <a:t>sabía</a:t>
            </a:r>
            <a:r>
              <a:rPr lang="es-ES_tradnl" sz="2400"/>
              <a:t> qué </a:t>
            </a:r>
            <a:r>
              <a:rPr lang="es-ES_tradnl" sz="2400" b="1"/>
              <a:t>hacer </a:t>
            </a:r>
            <a:r>
              <a:rPr lang="es-ES_tradnl" sz="2400"/>
              <a:t>para </a:t>
            </a:r>
            <a:r>
              <a:rPr lang="es-ES_tradnl" sz="2400" b="1"/>
              <a:t>cruzar</a:t>
            </a:r>
            <a:r>
              <a:rPr lang="es-ES_tradnl" sz="2400"/>
              <a:t>lo.</a:t>
            </a:r>
            <a:endParaRPr lang="en-GB" sz="2400"/>
          </a:p>
        </p:txBody>
      </p:sp>
      <p:pic>
        <p:nvPicPr>
          <p:cNvPr id="174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92675" y="692150"/>
            <a:ext cx="3910013" cy="590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323850" y="2636838"/>
            <a:ext cx="3384550" cy="2987675"/>
          </a:xfrm>
          <a:prstGeom prst="wedgeRoundRectCallout">
            <a:avLst>
              <a:gd name="adj1" fmla="val 90055"/>
              <a:gd name="adj2" fmla="val -130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3200" dirty="0">
                <a:solidFill>
                  <a:srgbClr val="FFFFFF"/>
                </a:solidFill>
              </a:rPr>
              <a:t>Hombrecito, yo te </a:t>
            </a:r>
            <a:r>
              <a:rPr lang="es-ES_tradnl" sz="3200" b="1" dirty="0">
                <a:solidFill>
                  <a:srgbClr val="FFFFFF"/>
                </a:solidFill>
              </a:rPr>
              <a:t>puedo ayudar</a:t>
            </a:r>
            <a:r>
              <a:rPr lang="es-ES_tradnl" sz="3200" dirty="0">
                <a:solidFill>
                  <a:srgbClr val="FFFFFF"/>
                </a:solidFill>
              </a:rPr>
              <a:t>. </a:t>
            </a:r>
            <a:r>
              <a:rPr lang="es-ES_tradnl" sz="3200" b="1" dirty="0">
                <a:solidFill>
                  <a:srgbClr val="FFFFFF"/>
                </a:solidFill>
              </a:rPr>
              <a:t>Súbe</a:t>
            </a:r>
            <a:r>
              <a:rPr lang="es-ES_tradnl" sz="3200" dirty="0">
                <a:solidFill>
                  <a:srgbClr val="FFFFFF"/>
                </a:solidFill>
              </a:rPr>
              <a:t>te a mi hocico….</a:t>
            </a:r>
            <a:endParaRPr lang="en-GB" sz="1600" dirty="0">
              <a:solidFill>
                <a:srgbClr val="FFFFFF"/>
              </a:solidFill>
            </a:endParaRPr>
          </a:p>
        </p:txBody>
      </p:sp>
      <p:pic>
        <p:nvPicPr>
          <p:cNvPr id="17413"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0"/>
            <a:ext cx="5376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968276">
            <a:off x="3063875" y="3189288"/>
            <a:ext cx="131127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
          <p:cNvSpPr>
            <a:spLocks noChangeArrowheads="1"/>
          </p:cNvSpPr>
          <p:nvPr/>
        </p:nvSpPr>
        <p:spPr bwMode="auto">
          <a:xfrm>
            <a:off x="3563938" y="188913"/>
            <a:ext cx="517366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2400"/>
              <a:t>El zorro </a:t>
            </a:r>
            <a:r>
              <a:rPr lang="es-ES_tradnl" sz="2400" b="1"/>
              <a:t>echó</a:t>
            </a:r>
            <a:r>
              <a:rPr lang="es-ES_tradnl" sz="2400"/>
              <a:t> la cabeza hacia atrás y </a:t>
            </a:r>
            <a:r>
              <a:rPr lang="es-ES_tradnl" sz="2400" b="1"/>
              <a:t>lanzó</a:t>
            </a:r>
            <a:r>
              <a:rPr lang="es-ES_tradnl" sz="2400"/>
              <a:t> hacia arriba al hombrecito de jengibre. Luego el hombrecito </a:t>
            </a:r>
            <a:r>
              <a:rPr lang="es-ES_tradnl" sz="2400" b="1"/>
              <a:t>cayó </a:t>
            </a:r>
            <a:r>
              <a:rPr lang="es-ES_tradnl" sz="2400"/>
              <a:t>dentro de la boca del zorro, e </a:t>
            </a:r>
            <a:r>
              <a:rPr lang="es-ES_tradnl" sz="2400" b="1"/>
              <a:t>hizo </a:t>
            </a:r>
            <a:r>
              <a:rPr lang="es-ES_tradnl" sz="2400"/>
              <a:t>¡crac!, con los dientes. Y así </a:t>
            </a:r>
            <a:r>
              <a:rPr lang="es-ES_tradnl" sz="2400" b="1"/>
              <a:t>terminó</a:t>
            </a:r>
            <a:r>
              <a:rPr lang="es-ES_tradnl" sz="2400"/>
              <a:t> el hombrecito de jengibre... </a:t>
            </a:r>
            <a:r>
              <a:rPr lang="es-ES_tradnl"/>
              <a:t/>
            </a:r>
            <a:br>
              <a:rPr lang="es-ES_tradnl"/>
            </a:br>
            <a:endParaRPr lang="en-GB"/>
          </a:p>
        </p:txBody>
      </p:sp>
      <p:pic>
        <p:nvPicPr>
          <p:cNvPr id="18437"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4365626"/>
        </p:xfrm>
        <a:graphic>
          <a:graphicData uri="http://schemas.openxmlformats.org/drawingml/2006/table">
            <a:tbl>
              <a:tblPr firstRow="1" bandRow="1">
                <a:tableStyleId>{5940675A-B579-460E-94D1-54222C63F5DA}</a:tableStyleId>
              </a:tblPr>
              <a:tblGrid>
                <a:gridCol w="3048000"/>
                <a:gridCol w="3048000"/>
                <a:gridCol w="3048000"/>
              </a:tblGrid>
              <a:tr h="2182813">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182813">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0" y="4365625"/>
          <a:ext cx="9144000" cy="2492375"/>
        </p:xfrm>
        <a:graphic>
          <a:graphicData uri="http://schemas.openxmlformats.org/drawingml/2006/table">
            <a:tbl>
              <a:tblPr firstRow="1" bandRow="1">
                <a:tableStyleId>{5940675A-B579-460E-94D1-54222C63F5DA}</a:tableStyleId>
              </a:tblPr>
              <a:tblGrid>
                <a:gridCol w="2286000"/>
                <a:gridCol w="2286000"/>
                <a:gridCol w="2286000"/>
                <a:gridCol w="2286000"/>
              </a:tblGrid>
              <a:tr h="2492375">
                <a:tc>
                  <a:txBody>
                    <a:bodyPr/>
                    <a:lstStyle/>
                    <a:p>
                      <a:endParaRPr lang="en-GB" sz="1800" dirty="0"/>
                    </a:p>
                  </a:txBody>
                  <a:tcPr marT="45710" marB="4571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a:p>
                  </a:txBody>
                  <a:tcPr marT="45710" marB="4571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a:p>
                  </a:txBody>
                  <a:tcPr marT="45710" marB="4571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10" marB="4571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grpSp>
        <p:nvGrpSpPr>
          <p:cNvPr id="19484" name="Group 5"/>
          <p:cNvGrpSpPr>
            <a:grpSpLocks/>
          </p:cNvGrpSpPr>
          <p:nvPr/>
        </p:nvGrpSpPr>
        <p:grpSpPr bwMode="auto">
          <a:xfrm>
            <a:off x="234950" y="238125"/>
            <a:ext cx="2660650" cy="1727200"/>
            <a:chOff x="2419350" y="1768911"/>
            <a:chExt cx="4309628" cy="2955489"/>
          </a:xfrm>
        </p:grpSpPr>
        <p:pic>
          <p:nvPicPr>
            <p:cNvPr id="195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0506" y="1768911"/>
              <a:ext cx="4248472" cy="293051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reeform 4"/>
            <p:cNvSpPr/>
            <p:nvPr/>
          </p:nvSpPr>
          <p:spPr>
            <a:xfrm>
              <a:off x="2419350" y="3523733"/>
              <a:ext cx="3527929" cy="1200667"/>
            </a:xfrm>
            <a:custGeom>
              <a:avLst/>
              <a:gdLst>
                <a:gd name="connsiteX0" fmla="*/ 57150 w 3528608"/>
                <a:gd name="connsiteY0" fmla="*/ 838200 h 1200150"/>
                <a:gd name="connsiteX1" fmla="*/ 57150 w 3528608"/>
                <a:gd name="connsiteY1" fmla="*/ 838200 h 1200150"/>
                <a:gd name="connsiteX2" fmla="*/ 304800 w 3528608"/>
                <a:gd name="connsiteY2" fmla="*/ 800100 h 1200150"/>
                <a:gd name="connsiteX3" fmla="*/ 419100 w 3528608"/>
                <a:gd name="connsiteY3" fmla="*/ 762000 h 1200150"/>
                <a:gd name="connsiteX4" fmla="*/ 476250 w 3528608"/>
                <a:gd name="connsiteY4" fmla="*/ 723900 h 1200150"/>
                <a:gd name="connsiteX5" fmla="*/ 590550 w 3528608"/>
                <a:gd name="connsiteY5" fmla="*/ 704850 h 1200150"/>
                <a:gd name="connsiteX6" fmla="*/ 895350 w 3528608"/>
                <a:gd name="connsiteY6" fmla="*/ 647700 h 1200150"/>
                <a:gd name="connsiteX7" fmla="*/ 1028700 w 3528608"/>
                <a:gd name="connsiteY7" fmla="*/ 590550 h 1200150"/>
                <a:gd name="connsiteX8" fmla="*/ 1104900 w 3528608"/>
                <a:gd name="connsiteY8" fmla="*/ 514350 h 1200150"/>
                <a:gd name="connsiteX9" fmla="*/ 1200150 w 3528608"/>
                <a:gd name="connsiteY9" fmla="*/ 438150 h 1200150"/>
                <a:gd name="connsiteX10" fmla="*/ 1276350 w 3528608"/>
                <a:gd name="connsiteY10" fmla="*/ 381000 h 1200150"/>
                <a:gd name="connsiteX11" fmla="*/ 1352550 w 3528608"/>
                <a:gd name="connsiteY11" fmla="*/ 361950 h 1200150"/>
                <a:gd name="connsiteX12" fmla="*/ 1752600 w 3528608"/>
                <a:gd name="connsiteY12" fmla="*/ 323850 h 1200150"/>
                <a:gd name="connsiteX13" fmla="*/ 1866900 w 3528608"/>
                <a:gd name="connsiteY13" fmla="*/ 266700 h 1200150"/>
                <a:gd name="connsiteX14" fmla="*/ 1924050 w 3528608"/>
                <a:gd name="connsiteY14" fmla="*/ 247650 h 1200150"/>
                <a:gd name="connsiteX15" fmla="*/ 1981200 w 3528608"/>
                <a:gd name="connsiteY15" fmla="*/ 209550 h 1200150"/>
                <a:gd name="connsiteX16" fmla="*/ 2114550 w 3528608"/>
                <a:gd name="connsiteY16" fmla="*/ 190500 h 1200150"/>
                <a:gd name="connsiteX17" fmla="*/ 2571750 w 3528608"/>
                <a:gd name="connsiteY17" fmla="*/ 152400 h 1200150"/>
                <a:gd name="connsiteX18" fmla="*/ 2628900 w 3528608"/>
                <a:gd name="connsiteY18" fmla="*/ 133350 h 1200150"/>
                <a:gd name="connsiteX19" fmla="*/ 2647950 w 3528608"/>
                <a:gd name="connsiteY19" fmla="*/ 190500 h 1200150"/>
                <a:gd name="connsiteX20" fmla="*/ 2686050 w 3528608"/>
                <a:gd name="connsiteY20" fmla="*/ 381000 h 1200150"/>
                <a:gd name="connsiteX21" fmla="*/ 2800350 w 3528608"/>
                <a:gd name="connsiteY21" fmla="*/ 476250 h 1200150"/>
                <a:gd name="connsiteX22" fmla="*/ 2838450 w 3528608"/>
                <a:gd name="connsiteY22" fmla="*/ 590550 h 1200150"/>
                <a:gd name="connsiteX23" fmla="*/ 2857500 w 3528608"/>
                <a:gd name="connsiteY23" fmla="*/ 647700 h 1200150"/>
                <a:gd name="connsiteX24" fmla="*/ 2876550 w 3528608"/>
                <a:gd name="connsiteY24" fmla="*/ 762000 h 1200150"/>
                <a:gd name="connsiteX25" fmla="*/ 2952750 w 3528608"/>
                <a:gd name="connsiteY25" fmla="*/ 876300 h 1200150"/>
                <a:gd name="connsiteX26" fmla="*/ 3124200 w 3528608"/>
                <a:gd name="connsiteY26" fmla="*/ 914400 h 1200150"/>
                <a:gd name="connsiteX27" fmla="*/ 3238500 w 3528608"/>
                <a:gd name="connsiteY27" fmla="*/ 952500 h 1200150"/>
                <a:gd name="connsiteX28" fmla="*/ 3295650 w 3528608"/>
                <a:gd name="connsiteY28" fmla="*/ 971550 h 1200150"/>
                <a:gd name="connsiteX29" fmla="*/ 3314700 w 3528608"/>
                <a:gd name="connsiteY29" fmla="*/ 1143000 h 1200150"/>
                <a:gd name="connsiteX30" fmla="*/ 3371850 w 3528608"/>
                <a:gd name="connsiteY30" fmla="*/ 1162050 h 1200150"/>
                <a:gd name="connsiteX31" fmla="*/ 3429000 w 3528608"/>
                <a:gd name="connsiteY31" fmla="*/ 1200150 h 1200150"/>
                <a:gd name="connsiteX32" fmla="*/ 3524250 w 3528608"/>
                <a:gd name="connsiteY32" fmla="*/ 1181100 h 1200150"/>
                <a:gd name="connsiteX33" fmla="*/ 3505200 w 3528608"/>
                <a:gd name="connsiteY33" fmla="*/ 1123950 h 1200150"/>
                <a:gd name="connsiteX34" fmla="*/ 3409950 w 3528608"/>
                <a:gd name="connsiteY34" fmla="*/ 1028700 h 1200150"/>
                <a:gd name="connsiteX35" fmla="*/ 3333750 w 3528608"/>
                <a:gd name="connsiteY35" fmla="*/ 857250 h 1200150"/>
                <a:gd name="connsiteX36" fmla="*/ 3276600 w 3528608"/>
                <a:gd name="connsiteY36" fmla="*/ 800100 h 1200150"/>
                <a:gd name="connsiteX37" fmla="*/ 3219450 w 3528608"/>
                <a:gd name="connsiteY37" fmla="*/ 781050 h 1200150"/>
                <a:gd name="connsiteX38" fmla="*/ 3105150 w 3528608"/>
                <a:gd name="connsiteY38" fmla="*/ 704850 h 1200150"/>
                <a:gd name="connsiteX39" fmla="*/ 3048000 w 3528608"/>
                <a:gd name="connsiteY39" fmla="*/ 666750 h 1200150"/>
                <a:gd name="connsiteX40" fmla="*/ 2971800 w 3528608"/>
                <a:gd name="connsiteY40" fmla="*/ 552450 h 1200150"/>
                <a:gd name="connsiteX41" fmla="*/ 2952750 w 3528608"/>
                <a:gd name="connsiteY41" fmla="*/ 495300 h 1200150"/>
                <a:gd name="connsiteX42" fmla="*/ 2895600 w 3528608"/>
                <a:gd name="connsiteY42" fmla="*/ 457200 h 1200150"/>
                <a:gd name="connsiteX43" fmla="*/ 2857500 w 3528608"/>
                <a:gd name="connsiteY43" fmla="*/ 400050 h 1200150"/>
                <a:gd name="connsiteX44" fmla="*/ 2743200 w 3528608"/>
                <a:gd name="connsiteY44" fmla="*/ 342900 h 1200150"/>
                <a:gd name="connsiteX45" fmla="*/ 2667000 w 3528608"/>
                <a:gd name="connsiteY45" fmla="*/ 323850 h 1200150"/>
                <a:gd name="connsiteX46" fmla="*/ 2552700 w 3528608"/>
                <a:gd name="connsiteY46" fmla="*/ 95250 h 1200150"/>
                <a:gd name="connsiteX47" fmla="*/ 2362200 w 3528608"/>
                <a:gd name="connsiteY47" fmla="*/ 57150 h 1200150"/>
                <a:gd name="connsiteX48" fmla="*/ 2247900 w 3528608"/>
                <a:gd name="connsiteY48" fmla="*/ 0 h 1200150"/>
                <a:gd name="connsiteX49" fmla="*/ 2190750 w 3528608"/>
                <a:gd name="connsiteY49" fmla="*/ 19050 h 1200150"/>
                <a:gd name="connsiteX50" fmla="*/ 1924050 w 3528608"/>
                <a:gd name="connsiteY50" fmla="*/ 38100 h 1200150"/>
                <a:gd name="connsiteX51" fmla="*/ 1828800 w 3528608"/>
                <a:gd name="connsiteY51" fmla="*/ 152400 h 1200150"/>
                <a:gd name="connsiteX52" fmla="*/ 1714500 w 3528608"/>
                <a:gd name="connsiteY52" fmla="*/ 190500 h 1200150"/>
                <a:gd name="connsiteX53" fmla="*/ 1524000 w 3528608"/>
                <a:gd name="connsiteY53" fmla="*/ 228600 h 1200150"/>
                <a:gd name="connsiteX54" fmla="*/ 1238250 w 3528608"/>
                <a:gd name="connsiteY54" fmla="*/ 285750 h 1200150"/>
                <a:gd name="connsiteX55" fmla="*/ 1104900 w 3528608"/>
                <a:gd name="connsiteY55" fmla="*/ 323850 h 1200150"/>
                <a:gd name="connsiteX56" fmla="*/ 914400 w 3528608"/>
                <a:gd name="connsiteY56" fmla="*/ 381000 h 1200150"/>
                <a:gd name="connsiteX57" fmla="*/ 704850 w 3528608"/>
                <a:gd name="connsiteY57" fmla="*/ 438150 h 1200150"/>
                <a:gd name="connsiteX58" fmla="*/ 533400 w 3528608"/>
                <a:gd name="connsiteY58" fmla="*/ 457200 h 1200150"/>
                <a:gd name="connsiteX59" fmla="*/ 476250 w 3528608"/>
                <a:gd name="connsiteY59" fmla="*/ 514350 h 1200150"/>
                <a:gd name="connsiteX60" fmla="*/ 381000 w 3528608"/>
                <a:gd name="connsiteY60" fmla="*/ 609600 h 1200150"/>
                <a:gd name="connsiteX61" fmla="*/ 266700 w 3528608"/>
                <a:gd name="connsiteY61" fmla="*/ 628650 h 1200150"/>
                <a:gd name="connsiteX62" fmla="*/ 171450 w 3528608"/>
                <a:gd name="connsiteY62" fmla="*/ 647700 h 1200150"/>
                <a:gd name="connsiteX63" fmla="*/ 19050 w 3528608"/>
                <a:gd name="connsiteY63" fmla="*/ 704850 h 1200150"/>
                <a:gd name="connsiteX64" fmla="*/ 0 w 3528608"/>
                <a:gd name="connsiteY64" fmla="*/ 952500 h 1200150"/>
                <a:gd name="connsiteX65" fmla="*/ 38100 w 3528608"/>
                <a:gd name="connsiteY65" fmla="*/ 952500 h 1200150"/>
                <a:gd name="connsiteX66" fmla="*/ 38100 w 3528608"/>
                <a:gd name="connsiteY66" fmla="*/ 89535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528608" h="1200150">
                  <a:moveTo>
                    <a:pt x="57150" y="838200"/>
                  </a:moveTo>
                  <a:lnTo>
                    <a:pt x="57150" y="838200"/>
                  </a:lnTo>
                  <a:cubicBezTo>
                    <a:pt x="177891" y="824784"/>
                    <a:pt x="207752" y="829214"/>
                    <a:pt x="304800" y="800100"/>
                  </a:cubicBezTo>
                  <a:cubicBezTo>
                    <a:pt x="343267" y="788560"/>
                    <a:pt x="385684" y="784277"/>
                    <a:pt x="419100" y="762000"/>
                  </a:cubicBezTo>
                  <a:cubicBezTo>
                    <a:pt x="438150" y="749300"/>
                    <a:pt x="454530" y="731140"/>
                    <a:pt x="476250" y="723900"/>
                  </a:cubicBezTo>
                  <a:cubicBezTo>
                    <a:pt x="512893" y="711686"/>
                    <a:pt x="553078" y="714218"/>
                    <a:pt x="590550" y="704850"/>
                  </a:cubicBezTo>
                  <a:cubicBezTo>
                    <a:pt x="862526" y="636856"/>
                    <a:pt x="510539" y="686181"/>
                    <a:pt x="895350" y="647700"/>
                  </a:cubicBezTo>
                  <a:cubicBezTo>
                    <a:pt x="941107" y="636261"/>
                    <a:pt x="995811" y="631662"/>
                    <a:pt x="1028700" y="590550"/>
                  </a:cubicBezTo>
                  <a:cubicBezTo>
                    <a:pt x="1102591" y="498186"/>
                    <a:pt x="980209" y="555914"/>
                    <a:pt x="1104900" y="514350"/>
                  </a:cubicBezTo>
                  <a:cubicBezTo>
                    <a:pt x="1177197" y="405905"/>
                    <a:pt x="1101056" y="494775"/>
                    <a:pt x="1200150" y="438150"/>
                  </a:cubicBezTo>
                  <a:cubicBezTo>
                    <a:pt x="1227717" y="422398"/>
                    <a:pt x="1247952" y="395199"/>
                    <a:pt x="1276350" y="381000"/>
                  </a:cubicBezTo>
                  <a:cubicBezTo>
                    <a:pt x="1299768" y="369291"/>
                    <a:pt x="1327376" y="369143"/>
                    <a:pt x="1352550" y="361950"/>
                  </a:cubicBezTo>
                  <a:cubicBezTo>
                    <a:pt x="1552595" y="304794"/>
                    <a:pt x="1194148" y="354875"/>
                    <a:pt x="1752600" y="323850"/>
                  </a:cubicBezTo>
                  <a:cubicBezTo>
                    <a:pt x="1896248" y="275967"/>
                    <a:pt x="1719184" y="340558"/>
                    <a:pt x="1866900" y="266700"/>
                  </a:cubicBezTo>
                  <a:cubicBezTo>
                    <a:pt x="1884861" y="257720"/>
                    <a:pt x="1906089" y="256630"/>
                    <a:pt x="1924050" y="247650"/>
                  </a:cubicBezTo>
                  <a:cubicBezTo>
                    <a:pt x="1944528" y="237411"/>
                    <a:pt x="1959270" y="216129"/>
                    <a:pt x="1981200" y="209550"/>
                  </a:cubicBezTo>
                  <a:cubicBezTo>
                    <a:pt x="2024208" y="196648"/>
                    <a:pt x="2070043" y="196434"/>
                    <a:pt x="2114550" y="190500"/>
                  </a:cubicBezTo>
                  <a:cubicBezTo>
                    <a:pt x="2338149" y="160687"/>
                    <a:pt x="2275136" y="170938"/>
                    <a:pt x="2571750" y="152400"/>
                  </a:cubicBezTo>
                  <a:cubicBezTo>
                    <a:pt x="2590800" y="146050"/>
                    <a:pt x="2610939" y="124370"/>
                    <a:pt x="2628900" y="133350"/>
                  </a:cubicBezTo>
                  <a:cubicBezTo>
                    <a:pt x="2646861" y="142330"/>
                    <a:pt x="2644012" y="170809"/>
                    <a:pt x="2647950" y="190500"/>
                  </a:cubicBezTo>
                  <a:cubicBezTo>
                    <a:pt x="2650485" y="203176"/>
                    <a:pt x="2661457" y="344110"/>
                    <a:pt x="2686050" y="381000"/>
                  </a:cubicBezTo>
                  <a:cubicBezTo>
                    <a:pt x="2715386" y="425004"/>
                    <a:pt x="2758180" y="448137"/>
                    <a:pt x="2800350" y="476250"/>
                  </a:cubicBezTo>
                  <a:lnTo>
                    <a:pt x="2838450" y="590550"/>
                  </a:lnTo>
                  <a:cubicBezTo>
                    <a:pt x="2844800" y="609600"/>
                    <a:pt x="2854199" y="627893"/>
                    <a:pt x="2857500" y="647700"/>
                  </a:cubicBezTo>
                  <a:cubicBezTo>
                    <a:pt x="2863850" y="685800"/>
                    <a:pt x="2861694" y="726346"/>
                    <a:pt x="2876550" y="762000"/>
                  </a:cubicBezTo>
                  <a:cubicBezTo>
                    <a:pt x="2894162" y="804268"/>
                    <a:pt x="2909309" y="861820"/>
                    <a:pt x="2952750" y="876300"/>
                  </a:cubicBezTo>
                  <a:cubicBezTo>
                    <a:pt x="3116262" y="930804"/>
                    <a:pt x="2855986" y="847346"/>
                    <a:pt x="3124200" y="914400"/>
                  </a:cubicBezTo>
                  <a:cubicBezTo>
                    <a:pt x="3163162" y="924140"/>
                    <a:pt x="3200400" y="939800"/>
                    <a:pt x="3238500" y="952500"/>
                  </a:cubicBezTo>
                  <a:lnTo>
                    <a:pt x="3295650" y="971550"/>
                  </a:lnTo>
                  <a:cubicBezTo>
                    <a:pt x="3302000" y="1028700"/>
                    <a:pt x="3293344" y="1089611"/>
                    <a:pt x="3314700" y="1143000"/>
                  </a:cubicBezTo>
                  <a:cubicBezTo>
                    <a:pt x="3322158" y="1161644"/>
                    <a:pt x="3353889" y="1153070"/>
                    <a:pt x="3371850" y="1162050"/>
                  </a:cubicBezTo>
                  <a:cubicBezTo>
                    <a:pt x="3392328" y="1172289"/>
                    <a:pt x="3409950" y="1187450"/>
                    <a:pt x="3429000" y="1200150"/>
                  </a:cubicBezTo>
                  <a:cubicBezTo>
                    <a:pt x="3460750" y="1193800"/>
                    <a:pt x="3501355" y="1203995"/>
                    <a:pt x="3524250" y="1181100"/>
                  </a:cubicBezTo>
                  <a:cubicBezTo>
                    <a:pt x="3538449" y="1166901"/>
                    <a:pt x="3514180" y="1141911"/>
                    <a:pt x="3505200" y="1123950"/>
                  </a:cubicBezTo>
                  <a:cubicBezTo>
                    <a:pt x="3473450" y="1060450"/>
                    <a:pt x="3467100" y="1066800"/>
                    <a:pt x="3409950" y="1028700"/>
                  </a:cubicBezTo>
                  <a:cubicBezTo>
                    <a:pt x="3382261" y="945634"/>
                    <a:pt x="3384064" y="917627"/>
                    <a:pt x="3333750" y="857250"/>
                  </a:cubicBezTo>
                  <a:cubicBezTo>
                    <a:pt x="3316503" y="836554"/>
                    <a:pt x="3299016" y="815044"/>
                    <a:pt x="3276600" y="800100"/>
                  </a:cubicBezTo>
                  <a:cubicBezTo>
                    <a:pt x="3259892" y="788961"/>
                    <a:pt x="3237003" y="790802"/>
                    <a:pt x="3219450" y="781050"/>
                  </a:cubicBezTo>
                  <a:cubicBezTo>
                    <a:pt x="3179422" y="758812"/>
                    <a:pt x="3143250" y="730250"/>
                    <a:pt x="3105150" y="704850"/>
                  </a:cubicBezTo>
                  <a:lnTo>
                    <a:pt x="3048000" y="666750"/>
                  </a:lnTo>
                  <a:cubicBezTo>
                    <a:pt x="3022600" y="628650"/>
                    <a:pt x="2986280" y="595891"/>
                    <a:pt x="2971800" y="552450"/>
                  </a:cubicBezTo>
                  <a:cubicBezTo>
                    <a:pt x="2965450" y="533400"/>
                    <a:pt x="2965294" y="510980"/>
                    <a:pt x="2952750" y="495300"/>
                  </a:cubicBezTo>
                  <a:cubicBezTo>
                    <a:pt x="2938447" y="477422"/>
                    <a:pt x="2914650" y="469900"/>
                    <a:pt x="2895600" y="457200"/>
                  </a:cubicBezTo>
                  <a:cubicBezTo>
                    <a:pt x="2882900" y="438150"/>
                    <a:pt x="2873689" y="416239"/>
                    <a:pt x="2857500" y="400050"/>
                  </a:cubicBezTo>
                  <a:cubicBezTo>
                    <a:pt x="2824104" y="366654"/>
                    <a:pt x="2786583" y="355295"/>
                    <a:pt x="2743200" y="342900"/>
                  </a:cubicBezTo>
                  <a:cubicBezTo>
                    <a:pt x="2718026" y="335707"/>
                    <a:pt x="2692400" y="330200"/>
                    <a:pt x="2667000" y="323850"/>
                  </a:cubicBezTo>
                  <a:cubicBezTo>
                    <a:pt x="2652207" y="279470"/>
                    <a:pt x="2608093" y="113714"/>
                    <a:pt x="2552700" y="95250"/>
                  </a:cubicBezTo>
                  <a:cubicBezTo>
                    <a:pt x="2452953" y="62001"/>
                    <a:pt x="2515429" y="79040"/>
                    <a:pt x="2362200" y="57150"/>
                  </a:cubicBezTo>
                  <a:cubicBezTo>
                    <a:pt x="2333305" y="37887"/>
                    <a:pt x="2287335" y="0"/>
                    <a:pt x="2247900" y="0"/>
                  </a:cubicBezTo>
                  <a:cubicBezTo>
                    <a:pt x="2227820" y="0"/>
                    <a:pt x="2210693" y="16704"/>
                    <a:pt x="2190750" y="19050"/>
                  </a:cubicBezTo>
                  <a:cubicBezTo>
                    <a:pt x="2102234" y="29464"/>
                    <a:pt x="2012950" y="31750"/>
                    <a:pt x="1924050" y="38100"/>
                  </a:cubicBezTo>
                  <a:cubicBezTo>
                    <a:pt x="1900336" y="73671"/>
                    <a:pt x="1867627" y="130830"/>
                    <a:pt x="1828800" y="152400"/>
                  </a:cubicBezTo>
                  <a:cubicBezTo>
                    <a:pt x="1793693" y="171904"/>
                    <a:pt x="1752600" y="177800"/>
                    <a:pt x="1714500" y="190500"/>
                  </a:cubicBezTo>
                  <a:cubicBezTo>
                    <a:pt x="1614753" y="223749"/>
                    <a:pt x="1677229" y="206710"/>
                    <a:pt x="1524000" y="228600"/>
                  </a:cubicBezTo>
                  <a:cubicBezTo>
                    <a:pt x="1355149" y="284884"/>
                    <a:pt x="1449615" y="262265"/>
                    <a:pt x="1238250" y="285750"/>
                  </a:cubicBezTo>
                  <a:cubicBezTo>
                    <a:pt x="1000036" y="345303"/>
                    <a:pt x="1296206" y="269191"/>
                    <a:pt x="1104900" y="323850"/>
                  </a:cubicBezTo>
                  <a:cubicBezTo>
                    <a:pt x="903367" y="381431"/>
                    <a:pt x="1186026" y="290458"/>
                    <a:pt x="914400" y="381000"/>
                  </a:cubicBezTo>
                  <a:cubicBezTo>
                    <a:pt x="848770" y="402877"/>
                    <a:pt x="769305" y="430988"/>
                    <a:pt x="704850" y="438150"/>
                  </a:cubicBezTo>
                  <a:lnTo>
                    <a:pt x="533400" y="457200"/>
                  </a:lnTo>
                  <a:cubicBezTo>
                    <a:pt x="514350" y="476250"/>
                    <a:pt x="493497" y="493654"/>
                    <a:pt x="476250" y="514350"/>
                  </a:cubicBezTo>
                  <a:cubicBezTo>
                    <a:pt x="437173" y="561242"/>
                    <a:pt x="445477" y="588108"/>
                    <a:pt x="381000" y="609600"/>
                  </a:cubicBezTo>
                  <a:cubicBezTo>
                    <a:pt x="344357" y="621814"/>
                    <a:pt x="304703" y="621740"/>
                    <a:pt x="266700" y="628650"/>
                  </a:cubicBezTo>
                  <a:cubicBezTo>
                    <a:pt x="234843" y="634442"/>
                    <a:pt x="202688" y="639181"/>
                    <a:pt x="171450" y="647700"/>
                  </a:cubicBezTo>
                  <a:cubicBezTo>
                    <a:pt x="77752" y="673254"/>
                    <a:pt x="81025" y="673863"/>
                    <a:pt x="19050" y="704850"/>
                  </a:cubicBezTo>
                  <a:lnTo>
                    <a:pt x="0" y="952500"/>
                  </a:lnTo>
                  <a:lnTo>
                    <a:pt x="38100" y="952500"/>
                  </a:lnTo>
                  <a:lnTo>
                    <a:pt x="38100" y="895350"/>
                  </a:lnTo>
                </a:path>
              </a:pathLst>
            </a:custGeom>
            <a:solidFill>
              <a:srgbClr val="0070C0"/>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grpSp>
      <p:pic>
        <p:nvPicPr>
          <p:cNvPr id="194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862513"/>
            <a:ext cx="1346200"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loud Callout 7"/>
          <p:cNvSpPr/>
          <p:nvPr/>
        </p:nvSpPr>
        <p:spPr>
          <a:xfrm>
            <a:off x="1271588" y="4437063"/>
            <a:ext cx="923925" cy="576262"/>
          </a:xfrm>
          <a:prstGeom prst="cloudCallout">
            <a:avLst>
              <a:gd name="adj1" fmla="val -68768"/>
              <a:gd name="adj2" fmla="val 2409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65275" y="4508500"/>
            <a:ext cx="3524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4508500"/>
            <a:ext cx="1728787"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10"/>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413" y="4570413"/>
            <a:ext cx="2122487"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87700" y="161925"/>
            <a:ext cx="13462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1"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781050"/>
            <a:ext cx="10302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2"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93050" y="630238"/>
            <a:ext cx="103028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3" name="Picture 2"/>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6288" y="4508500"/>
            <a:ext cx="15621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4" name="Picture 2"/>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0138" y="192088"/>
            <a:ext cx="1712912"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5" name="Picture 2"/>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225" y="2279650"/>
            <a:ext cx="1144588"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6"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14525" y="2924175"/>
            <a:ext cx="103028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7" name="Picture 2"/>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163" y="2209800"/>
            <a:ext cx="1350962"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8" name="Picture 1"/>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2209800"/>
            <a:ext cx="16033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9" name="Picture 2"/>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968276">
            <a:off x="7277893" y="3190082"/>
            <a:ext cx="4619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4365626"/>
        </p:xfrm>
        <a:graphic>
          <a:graphicData uri="http://schemas.openxmlformats.org/drawingml/2006/table">
            <a:tbl>
              <a:tblPr firstRow="1" bandRow="1">
                <a:tableStyleId>{5940675A-B579-460E-94D1-54222C63F5DA}</a:tableStyleId>
              </a:tblPr>
              <a:tblGrid>
                <a:gridCol w="3048000"/>
                <a:gridCol w="3048000"/>
                <a:gridCol w="3048000"/>
              </a:tblGrid>
              <a:tr h="2182813">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182813">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0" y="4365625"/>
          <a:ext cx="9144000" cy="2492375"/>
        </p:xfrm>
        <a:graphic>
          <a:graphicData uri="http://schemas.openxmlformats.org/drawingml/2006/table">
            <a:tbl>
              <a:tblPr firstRow="1" bandRow="1">
                <a:tableStyleId>{5940675A-B579-460E-94D1-54222C63F5DA}</a:tableStyleId>
              </a:tblPr>
              <a:tblGrid>
                <a:gridCol w="2286000"/>
                <a:gridCol w="2286000"/>
                <a:gridCol w="2286000"/>
                <a:gridCol w="2286000"/>
              </a:tblGrid>
              <a:tr h="2492375">
                <a:tc>
                  <a:txBody>
                    <a:bodyPr/>
                    <a:lstStyle/>
                    <a:p>
                      <a:endParaRPr lang="en-GB" sz="1800" dirty="0"/>
                    </a:p>
                  </a:txBody>
                  <a:tcPr marT="45710" marB="4571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10" marB="4571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a:p>
                  </a:txBody>
                  <a:tcPr marT="45710" marB="4571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10" marB="4571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
        <p:nvSpPr>
          <p:cNvPr id="20508" name="Rectangle 21"/>
          <p:cNvSpPr>
            <a:spLocks noChangeArrowheads="1"/>
          </p:cNvSpPr>
          <p:nvPr/>
        </p:nvSpPr>
        <p:spPr bwMode="auto">
          <a:xfrm>
            <a:off x="250825" y="4652963"/>
            <a:ext cx="18732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400" dirty="0"/>
              <a:t>Érase una vez, </a:t>
            </a:r>
            <a:r>
              <a:rPr lang="es-ES_tradnl" sz="1400" dirty="0" smtClean="0"/>
              <a:t>en medio </a:t>
            </a:r>
            <a:r>
              <a:rPr lang="es-ES_tradnl" sz="1400" dirty="0"/>
              <a:t>de un bosque precioso y al lado de un río, una casita de madera, en la cual vivía una pareja de ancianos. Eran muy felices.</a:t>
            </a:r>
            <a:endParaRPr lang="en-GB" sz="1400" dirty="0"/>
          </a:p>
        </p:txBody>
      </p:sp>
      <p:sp>
        <p:nvSpPr>
          <p:cNvPr id="20509" name="TextBox 22"/>
          <p:cNvSpPr txBox="1">
            <a:spLocks noChangeArrowheads="1"/>
          </p:cNvSpPr>
          <p:nvPr/>
        </p:nvSpPr>
        <p:spPr bwMode="auto">
          <a:xfrm>
            <a:off x="4716463" y="4638675"/>
            <a:ext cx="20161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400"/>
              <a:t>Un día, la anciana decidió, (como una sorpresa para su esposo), cocinar algo especial. -"</a:t>
            </a:r>
            <a:r>
              <a:rPr lang="es-ES_tradnl" sz="1400" b="1" i="1"/>
              <a:t>Voy a hacer un hombrecito de jengibre</a:t>
            </a:r>
            <a:r>
              <a:rPr lang="es-ES_tradnl" sz="1400"/>
              <a:t>", dijo la anciana.  </a:t>
            </a:r>
            <a:endParaRPr lang="en-GB" sz="1400"/>
          </a:p>
          <a:p>
            <a:endParaRPr lang="en-GB" sz="1400"/>
          </a:p>
        </p:txBody>
      </p:sp>
      <p:sp>
        <p:nvSpPr>
          <p:cNvPr id="20510" name="TextBox 23"/>
          <p:cNvSpPr txBox="1">
            <a:spLocks noChangeArrowheads="1"/>
          </p:cNvSpPr>
          <p:nvPr/>
        </p:nvSpPr>
        <p:spPr bwMode="auto">
          <a:xfrm>
            <a:off x="3203575" y="115888"/>
            <a:ext cx="28082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400" dirty="0"/>
              <a:t>Entonces la anciana hizo una galleta de jengibre </a:t>
            </a:r>
            <a:r>
              <a:rPr lang="es-ES_tradnl" sz="1400" dirty="0" smtClean="0"/>
              <a:t>con </a:t>
            </a:r>
            <a:r>
              <a:rPr lang="es-ES_tradnl" sz="1400" dirty="0"/>
              <a:t>forma de hombre y la puso al horno. </a:t>
            </a:r>
            <a:br>
              <a:rPr lang="es-ES_tradnl" sz="1400" dirty="0"/>
            </a:br>
            <a:r>
              <a:rPr lang="es-ES_tradnl" sz="1400" dirty="0"/>
              <a:t>Pronto, oyó una suave voz. La anciana se acercó al horno para escuchar mejor. </a:t>
            </a:r>
            <a:br>
              <a:rPr lang="es-ES_tradnl" sz="1400" dirty="0"/>
            </a:br>
            <a:r>
              <a:rPr lang="es-ES_tradnl" sz="1400" dirty="0"/>
              <a:t>Apoyó su oreja en el horno y decidió abrir la puerta ..... </a:t>
            </a:r>
            <a:endParaRPr lang="en-GB" sz="1400" dirty="0"/>
          </a:p>
        </p:txBody>
      </p:sp>
      <p:sp>
        <p:nvSpPr>
          <p:cNvPr id="20511" name="Rectangle 24"/>
          <p:cNvSpPr>
            <a:spLocks noChangeArrowheads="1"/>
          </p:cNvSpPr>
          <p:nvPr/>
        </p:nvSpPr>
        <p:spPr bwMode="auto">
          <a:xfrm>
            <a:off x="7019925" y="4648200"/>
            <a:ext cx="19446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400"/>
              <a:t>El hombrecito de jengibre salió del horno, atravesó la cocina saltando y corrió hacia afuera de la casa. </a:t>
            </a:r>
            <a:br>
              <a:rPr lang="es-ES_tradnl" sz="1400"/>
            </a:br>
            <a:endParaRPr lang="en-GB" sz="1400"/>
          </a:p>
        </p:txBody>
      </p:sp>
      <p:sp>
        <p:nvSpPr>
          <p:cNvPr id="20512" name="Rectangle 25"/>
          <p:cNvSpPr>
            <a:spLocks noChangeArrowheads="1"/>
          </p:cNvSpPr>
          <p:nvPr/>
        </p:nvSpPr>
        <p:spPr bwMode="auto">
          <a:xfrm>
            <a:off x="107950" y="2352675"/>
            <a:ext cx="280828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400" dirty="0"/>
              <a:t>El esposo de la anciana también lo siguió. Gritó:  “</a:t>
            </a:r>
            <a:r>
              <a:rPr lang="es-ES_tradnl" sz="1400" b="1" dirty="0"/>
              <a:t>¡Para! Quiero comerte.”</a:t>
            </a:r>
            <a:br>
              <a:rPr lang="es-ES_tradnl" sz="1400" b="1" dirty="0"/>
            </a:br>
            <a:r>
              <a:rPr lang="es-ES_tradnl" sz="1400" b="1" i="1" dirty="0" smtClean="0"/>
              <a:t>“¡Corre</a:t>
            </a:r>
            <a:r>
              <a:rPr lang="es-ES_tradnl" sz="1400" b="1" i="1" dirty="0"/>
              <a:t>, corre tan rápido como </a:t>
            </a:r>
            <a:r>
              <a:rPr lang="es-ES_tradnl" sz="1400" b="1" i="1" dirty="0" smtClean="0"/>
              <a:t>puedas! ¡No </a:t>
            </a:r>
            <a:r>
              <a:rPr lang="es-ES_tradnl" sz="1400" b="1" i="1" dirty="0"/>
              <a:t>puedes alcanzarme! </a:t>
            </a:r>
            <a:r>
              <a:rPr lang="es-ES_tradnl" sz="1400" b="1" i="1" dirty="0" smtClean="0"/>
              <a:t>¡Yo </a:t>
            </a:r>
            <a:r>
              <a:rPr lang="es-ES_tradnl" sz="1400" b="1" i="1" dirty="0"/>
              <a:t>soy el Hombrecito de Pan de Jengibre!”</a:t>
            </a:r>
            <a:endParaRPr lang="en-GB" sz="1400" b="1" i="1" dirty="0"/>
          </a:p>
          <a:p>
            <a:endParaRPr lang="en-GB" sz="1400" b="1" dirty="0"/>
          </a:p>
          <a:p>
            <a:endParaRPr lang="en-GB" sz="1400" b="1" dirty="0"/>
          </a:p>
        </p:txBody>
      </p:sp>
      <p:sp>
        <p:nvSpPr>
          <p:cNvPr id="20513" name="Rectangle 26"/>
          <p:cNvSpPr>
            <a:spLocks noChangeArrowheads="1"/>
          </p:cNvSpPr>
          <p:nvPr/>
        </p:nvSpPr>
        <p:spPr bwMode="auto">
          <a:xfrm>
            <a:off x="3170238" y="2305050"/>
            <a:ext cx="2770187"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400" dirty="0"/>
              <a:t>Luego el hombrecito de jengibre se encontró con una vaca. ¡”</a:t>
            </a:r>
            <a:r>
              <a:rPr lang="es-ES_tradnl" sz="1400" b="1" i="1" dirty="0"/>
              <a:t>Para, hombrecito! Pareces muy sabroso. Quiero comerte</a:t>
            </a:r>
            <a:r>
              <a:rPr lang="es-ES_tradnl" sz="900" b="1" i="1" dirty="0"/>
              <a:t>.”</a:t>
            </a:r>
            <a:br>
              <a:rPr lang="es-ES_tradnl" sz="900" b="1" i="1" dirty="0"/>
            </a:br>
            <a:r>
              <a:rPr lang="es-ES_tradnl" sz="1400" b="1" i="1" dirty="0" smtClean="0"/>
              <a:t>“¡Corre</a:t>
            </a:r>
            <a:r>
              <a:rPr lang="es-ES_tradnl" sz="1400" b="1" i="1" dirty="0"/>
              <a:t>, corre tan rápido como </a:t>
            </a:r>
            <a:r>
              <a:rPr lang="es-ES_tradnl" sz="1400" b="1" i="1" dirty="0" smtClean="0"/>
              <a:t>pueda</a:t>
            </a:r>
            <a:r>
              <a:rPr lang="es-ES_tradnl" sz="1400" b="1" i="1" dirty="0"/>
              <a:t>s</a:t>
            </a:r>
            <a:r>
              <a:rPr lang="es-ES_tradnl" sz="1400" b="1" i="1" dirty="0" smtClean="0"/>
              <a:t>! ¡No </a:t>
            </a:r>
            <a:r>
              <a:rPr lang="es-ES_tradnl" sz="1400" b="1" i="1" dirty="0"/>
              <a:t>puedes alcanzarme! </a:t>
            </a:r>
            <a:r>
              <a:rPr lang="es-ES_tradnl" sz="1400" b="1" i="1" dirty="0" smtClean="0"/>
              <a:t>¡Yo </a:t>
            </a:r>
            <a:r>
              <a:rPr lang="es-ES_tradnl" sz="1400" b="1" i="1" dirty="0"/>
              <a:t>soy el Hombrecito de Pan de Jengibre!”</a:t>
            </a:r>
            <a:endParaRPr lang="en-GB" sz="1400" b="1" i="1" dirty="0"/>
          </a:p>
          <a:p>
            <a:endParaRPr lang="en-GB" sz="900" b="1" i="1" dirty="0"/>
          </a:p>
          <a:p>
            <a:r>
              <a:rPr lang="es-ES_tradnl" sz="1400" b="1" i="1" dirty="0"/>
              <a:t/>
            </a:r>
            <a:br>
              <a:rPr lang="es-ES_tradnl" sz="1400" b="1" i="1" dirty="0"/>
            </a:br>
            <a:endParaRPr lang="en-GB" sz="1400" b="1" i="1" dirty="0"/>
          </a:p>
        </p:txBody>
      </p:sp>
      <p:sp>
        <p:nvSpPr>
          <p:cNvPr id="20514" name="Rectangle 27"/>
          <p:cNvSpPr>
            <a:spLocks noChangeArrowheads="1"/>
          </p:cNvSpPr>
          <p:nvPr/>
        </p:nvSpPr>
        <p:spPr bwMode="auto">
          <a:xfrm>
            <a:off x="6272213" y="157163"/>
            <a:ext cx="2844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400" dirty="0" smtClean="0"/>
              <a:t>Más allá en el camino, el hombrecito de jengibre se encontró con un caballo... </a:t>
            </a:r>
            <a:r>
              <a:rPr lang="es-ES_tradnl" sz="1400" b="1" i="1" dirty="0" smtClean="0"/>
              <a:t>¡Para, hombrecito! Pareces muy sabroso. Quiero comerte</a:t>
            </a:r>
            <a:r>
              <a:rPr lang="es-ES_tradnl" sz="900" b="1" i="1" dirty="0" smtClean="0"/>
              <a:t>.”</a:t>
            </a:r>
            <a:br>
              <a:rPr lang="es-ES_tradnl" sz="900" b="1" i="1" dirty="0" smtClean="0"/>
            </a:br>
            <a:r>
              <a:rPr lang="es-ES_tradnl" sz="1400" b="1" i="1" dirty="0" smtClean="0"/>
              <a:t>“¡Corre, corre tan rápido como pueda! ¡No puedes alcanzarme! ¡Yo soy el Hombrecito de Pan de Jengibre!”</a:t>
            </a:r>
            <a:endParaRPr lang="en-GB" sz="1400" b="1" i="1" dirty="0" smtClean="0"/>
          </a:p>
          <a:p>
            <a:r>
              <a:rPr lang="es-ES_tradnl" sz="1400" dirty="0"/>
              <a:t/>
            </a:r>
            <a:br>
              <a:rPr lang="es-ES_tradnl" sz="1400" dirty="0"/>
            </a:br>
            <a:endParaRPr lang="en-GB" sz="1400" dirty="0"/>
          </a:p>
        </p:txBody>
      </p:sp>
      <p:sp>
        <p:nvSpPr>
          <p:cNvPr id="20515" name="Rectangle 28"/>
          <p:cNvSpPr>
            <a:spLocks noChangeArrowheads="1"/>
          </p:cNvSpPr>
          <p:nvPr/>
        </p:nvSpPr>
        <p:spPr bwMode="auto">
          <a:xfrm>
            <a:off x="6327775" y="2405063"/>
            <a:ext cx="26368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400"/>
              <a:t>De repente se encontró con un zorro, que lo siguió también.  Después de un rato, llegaron a un río.  El hombrecito de jengibre no sabía qué hacer para cruzarlo.</a:t>
            </a:r>
            <a:br>
              <a:rPr lang="es-ES_tradnl" sz="1400"/>
            </a:br>
            <a:r>
              <a:rPr lang="es-ES_tradnl" sz="1400"/>
              <a:t>“</a:t>
            </a:r>
            <a:r>
              <a:rPr lang="es-ES_tradnl" sz="1400" b="1" i="1"/>
              <a:t>Hombrecito, yo te puedo ayudar. Súbete a mi hocico….”</a:t>
            </a:r>
            <a:endParaRPr lang="en-GB" sz="900" b="1" i="1"/>
          </a:p>
          <a:p>
            <a:endParaRPr lang="en-GB" sz="1400" b="1" i="1"/>
          </a:p>
        </p:txBody>
      </p:sp>
      <p:sp>
        <p:nvSpPr>
          <p:cNvPr id="20516" name="Rectangle 29"/>
          <p:cNvSpPr>
            <a:spLocks noChangeArrowheads="1"/>
          </p:cNvSpPr>
          <p:nvPr/>
        </p:nvSpPr>
        <p:spPr bwMode="auto">
          <a:xfrm>
            <a:off x="207963" y="244475"/>
            <a:ext cx="25860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400"/>
              <a:t>El zorro echó la cabeza hacia atrás y lanzó hacia arriba al hombrecito de jengibre. Luego el hombrecito cayó dentro de la boca del zorro, e hizo ¡crac!, con los dientes. Y así terminó el hombrecito de jengibre... </a:t>
            </a:r>
            <a:br>
              <a:rPr lang="es-ES_tradnl" sz="1400"/>
            </a:br>
            <a:endParaRPr lang="en-GB" sz="1400"/>
          </a:p>
        </p:txBody>
      </p:sp>
      <p:sp>
        <p:nvSpPr>
          <p:cNvPr id="20517" name="TextBox 30"/>
          <p:cNvSpPr txBox="1">
            <a:spLocks noChangeArrowheads="1"/>
          </p:cNvSpPr>
          <p:nvPr/>
        </p:nvSpPr>
        <p:spPr bwMode="auto">
          <a:xfrm>
            <a:off x="2411413" y="4624388"/>
            <a:ext cx="1944687"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400" dirty="0"/>
              <a:t>la anciana lo siguió. </a:t>
            </a:r>
            <a:r>
              <a:rPr lang="es-ES_tradnl" sz="1400" b="1" i="1" dirty="0"/>
              <a:t>"¡Para!, quiero comerte</a:t>
            </a:r>
            <a:r>
              <a:rPr lang="es-ES_tradnl" sz="1400" dirty="0"/>
              <a:t>", gritó la anciana. </a:t>
            </a:r>
            <a:br>
              <a:rPr lang="es-ES_tradnl" sz="1400" dirty="0"/>
            </a:br>
            <a:r>
              <a:rPr lang="es-ES_tradnl" sz="1400" b="1" i="1" dirty="0" smtClean="0"/>
              <a:t>“¡Corre</a:t>
            </a:r>
            <a:r>
              <a:rPr lang="es-ES_tradnl" sz="1400" b="1" i="1" dirty="0"/>
              <a:t>, corre tan rápido como </a:t>
            </a:r>
            <a:r>
              <a:rPr lang="es-ES_tradnl" sz="1400" b="1" i="1" dirty="0" smtClean="0"/>
              <a:t>pueda</a:t>
            </a:r>
            <a:r>
              <a:rPr lang="es-ES_tradnl" sz="1400" b="1" i="1" dirty="0"/>
              <a:t>s</a:t>
            </a:r>
            <a:r>
              <a:rPr lang="es-ES_tradnl" sz="1400" b="1" i="1" dirty="0" smtClean="0"/>
              <a:t>! ¡No </a:t>
            </a:r>
            <a:r>
              <a:rPr lang="es-ES_tradnl" sz="1400" b="1" i="1" dirty="0"/>
              <a:t>puedes alcanzarme! </a:t>
            </a:r>
            <a:r>
              <a:rPr lang="es-ES_tradnl" sz="1400" b="1" i="1" dirty="0" smtClean="0"/>
              <a:t>¡Yo </a:t>
            </a:r>
            <a:r>
              <a:rPr lang="es-ES_tradnl" sz="1400" b="1" i="1" dirty="0"/>
              <a:t>soy el Hombrecito de Pan de Jengibre!”</a:t>
            </a:r>
            <a:endParaRPr lang="en-GB" sz="1400" b="1" i="1" dirty="0"/>
          </a:p>
          <a:p>
            <a:endParaRPr lang="en-GB" dirty="0"/>
          </a:p>
        </p:txBody>
      </p:sp>
    </p:spTree>
    <p:extLst>
      <p:ext uri="{BB962C8B-B14F-4D97-AF65-F5344CB8AC3E}">
        <p14:creationId xmlns:p14="http://schemas.microsoft.com/office/powerpoint/2010/main" val="2711016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97366654"/>
              </p:ext>
            </p:extLst>
          </p:nvPr>
        </p:nvGraphicFramePr>
        <p:xfrm>
          <a:off x="0" y="0"/>
          <a:ext cx="9144000" cy="6858000"/>
        </p:xfrm>
        <a:graphic>
          <a:graphicData uri="http://schemas.openxmlformats.org/drawingml/2006/table">
            <a:tbl>
              <a:tblPr firstRow="1" bandRow="1">
                <a:tableStyleId>{5940675A-B579-460E-94D1-54222C63F5DA}</a:tableStyleId>
              </a:tblPr>
              <a:tblGrid>
                <a:gridCol w="1524000"/>
                <a:gridCol w="1524000"/>
                <a:gridCol w="1524000"/>
                <a:gridCol w="1524000"/>
                <a:gridCol w="1524000"/>
                <a:gridCol w="1524000"/>
              </a:tblGrid>
              <a:tr h="1714500">
                <a:tc>
                  <a:txBody>
                    <a:bodyPr/>
                    <a:lstStyle/>
                    <a:p>
                      <a:pPr algn="ctr"/>
                      <a:r>
                        <a:rPr lang="en-GB" dirty="0" err="1" smtClean="0"/>
                        <a:t>una</a:t>
                      </a:r>
                      <a:r>
                        <a:rPr lang="en-GB" dirty="0" smtClean="0"/>
                        <a:t> </a:t>
                      </a:r>
                      <a:r>
                        <a:rPr lang="en-GB" dirty="0" err="1" smtClean="0"/>
                        <a:t>espada</a:t>
                      </a:r>
                      <a:endParaRPr lang="en-GB" dirty="0"/>
                    </a:p>
                  </a:txBody>
                  <a:tcPr/>
                </a:tc>
                <a:tc>
                  <a:txBody>
                    <a:bodyPr/>
                    <a:lstStyle/>
                    <a:p>
                      <a:pPr algn="ctr"/>
                      <a:r>
                        <a:rPr lang="en-GB" dirty="0" err="1" smtClean="0"/>
                        <a:t>una</a:t>
                      </a:r>
                      <a:r>
                        <a:rPr lang="en-GB" dirty="0" smtClean="0"/>
                        <a:t> </a:t>
                      </a:r>
                      <a:r>
                        <a:rPr lang="en-GB" dirty="0" err="1" smtClean="0"/>
                        <a:t>bruja</a:t>
                      </a:r>
                      <a:endParaRPr lang="en-GB" dirty="0"/>
                    </a:p>
                  </a:txBody>
                  <a:tcPr/>
                </a:tc>
                <a:tc>
                  <a:txBody>
                    <a:bodyPr/>
                    <a:lstStyle/>
                    <a:p>
                      <a:pPr algn="ctr"/>
                      <a:r>
                        <a:rPr lang="en-GB" dirty="0" err="1" smtClean="0"/>
                        <a:t>una</a:t>
                      </a:r>
                      <a:r>
                        <a:rPr lang="en-GB" dirty="0" smtClean="0"/>
                        <a:t> </a:t>
                      </a:r>
                      <a:r>
                        <a:rPr lang="en-GB" dirty="0" err="1" smtClean="0"/>
                        <a:t>torre</a:t>
                      </a:r>
                      <a:endParaRPr lang="en-GB" dirty="0"/>
                    </a:p>
                  </a:txBody>
                  <a:tcPr/>
                </a:tc>
                <a:tc>
                  <a:txBody>
                    <a:bodyPr/>
                    <a:lstStyle/>
                    <a:p>
                      <a:pPr algn="ctr"/>
                      <a:r>
                        <a:rPr lang="en-GB" dirty="0" err="1" smtClean="0"/>
                        <a:t>una</a:t>
                      </a:r>
                      <a:r>
                        <a:rPr lang="en-GB" dirty="0" smtClean="0"/>
                        <a:t> </a:t>
                      </a:r>
                      <a:r>
                        <a:rPr lang="en-GB" dirty="0" err="1" smtClean="0"/>
                        <a:t>princesa</a:t>
                      </a:r>
                      <a:endParaRPr lang="en-GB" dirty="0"/>
                    </a:p>
                  </a:txBody>
                  <a:tcPr/>
                </a:tc>
                <a:tc>
                  <a:txBody>
                    <a:bodyPr/>
                    <a:lstStyle/>
                    <a:p>
                      <a:pPr algn="ctr"/>
                      <a:r>
                        <a:rPr lang="en-GB" dirty="0" err="1" smtClean="0"/>
                        <a:t>una</a:t>
                      </a:r>
                      <a:r>
                        <a:rPr lang="en-GB" dirty="0" smtClean="0"/>
                        <a:t> casa</a:t>
                      </a:r>
                      <a:endParaRPr lang="en-GB" dirty="0"/>
                    </a:p>
                  </a:txBody>
                  <a:tcPr/>
                </a:tc>
                <a:tc>
                  <a:txBody>
                    <a:bodyPr/>
                    <a:lstStyle/>
                    <a:p>
                      <a:pPr algn="ctr"/>
                      <a:r>
                        <a:rPr lang="en-GB" dirty="0" smtClean="0"/>
                        <a:t>un </a:t>
                      </a:r>
                      <a:r>
                        <a:rPr lang="en-GB" dirty="0" err="1" smtClean="0"/>
                        <a:t>dragón</a:t>
                      </a:r>
                      <a:endParaRPr lang="en-GB" dirty="0"/>
                    </a:p>
                  </a:txBody>
                  <a:tcPr/>
                </a:tc>
              </a:tr>
              <a:tr h="1714500">
                <a:tc>
                  <a:txBody>
                    <a:bodyPr/>
                    <a:lstStyle/>
                    <a:p>
                      <a:pPr algn="ctr"/>
                      <a:r>
                        <a:rPr lang="en-GB" dirty="0" smtClean="0"/>
                        <a:t>un </a:t>
                      </a:r>
                      <a:r>
                        <a:rPr lang="en-GB" dirty="0" err="1" smtClean="0"/>
                        <a:t>anillo</a:t>
                      </a:r>
                      <a:endParaRPr lang="en-GB" dirty="0"/>
                    </a:p>
                  </a:txBody>
                  <a:tcPr/>
                </a:tc>
                <a:tc>
                  <a:txBody>
                    <a:bodyPr/>
                    <a:lstStyle/>
                    <a:p>
                      <a:pPr algn="ctr"/>
                      <a:r>
                        <a:rPr lang="en-GB" dirty="0" smtClean="0"/>
                        <a:t>un </a:t>
                      </a:r>
                      <a:r>
                        <a:rPr lang="en-GB" dirty="0" err="1" smtClean="0"/>
                        <a:t>enano</a:t>
                      </a:r>
                      <a:endParaRPr lang="en-GB" dirty="0"/>
                    </a:p>
                  </a:txBody>
                  <a:tcPr/>
                </a:tc>
                <a:tc>
                  <a:txBody>
                    <a:bodyPr/>
                    <a:lstStyle/>
                    <a:p>
                      <a:pPr algn="ctr"/>
                      <a:r>
                        <a:rPr lang="en-GB" dirty="0" smtClean="0"/>
                        <a:t>un </a:t>
                      </a:r>
                      <a:r>
                        <a:rPr lang="en-GB" dirty="0" err="1" smtClean="0"/>
                        <a:t>búho</a:t>
                      </a:r>
                      <a:endParaRPr lang="en-GB" dirty="0"/>
                    </a:p>
                  </a:txBody>
                  <a:tcPr/>
                </a:tc>
                <a:tc>
                  <a:txBody>
                    <a:bodyPr/>
                    <a:lstStyle/>
                    <a:p>
                      <a:pPr algn="ctr"/>
                      <a:r>
                        <a:rPr lang="en-GB" dirty="0" smtClean="0"/>
                        <a:t>un</a:t>
                      </a:r>
                      <a:r>
                        <a:rPr lang="en-GB" baseline="0" dirty="0" smtClean="0"/>
                        <a:t> </a:t>
                      </a:r>
                      <a:r>
                        <a:rPr lang="en-GB" baseline="0" dirty="0" err="1" smtClean="0"/>
                        <a:t>castillo</a:t>
                      </a:r>
                      <a:endParaRPr lang="en-GB" dirty="0"/>
                    </a:p>
                  </a:txBody>
                  <a:tcPr/>
                </a:tc>
                <a:tc>
                  <a:txBody>
                    <a:bodyPr/>
                    <a:lstStyle/>
                    <a:p>
                      <a:pPr algn="ctr"/>
                      <a:r>
                        <a:rPr lang="en-GB" dirty="0" smtClean="0"/>
                        <a:t>un </a:t>
                      </a:r>
                      <a:r>
                        <a:rPr lang="en-GB" dirty="0" err="1" smtClean="0"/>
                        <a:t>tesoro</a:t>
                      </a:r>
                      <a:endParaRPr lang="en-GB" dirty="0"/>
                    </a:p>
                  </a:txBody>
                  <a:tcPr/>
                </a:tc>
                <a:tc>
                  <a:txBody>
                    <a:bodyPr/>
                    <a:lstStyle/>
                    <a:p>
                      <a:pPr algn="ctr"/>
                      <a:r>
                        <a:rPr lang="en-GB" dirty="0" smtClean="0"/>
                        <a:t>un </a:t>
                      </a:r>
                      <a:r>
                        <a:rPr lang="en-GB" dirty="0" err="1" smtClean="0"/>
                        <a:t>bosque</a:t>
                      </a:r>
                      <a:endParaRPr lang="en-GB" dirty="0"/>
                    </a:p>
                  </a:txBody>
                  <a:tcPr/>
                </a:tc>
              </a:tr>
              <a:tr h="1714500">
                <a:tc>
                  <a:txBody>
                    <a:bodyPr/>
                    <a:lstStyle/>
                    <a:p>
                      <a:pPr algn="ctr"/>
                      <a:r>
                        <a:rPr lang="en-GB" dirty="0" smtClean="0"/>
                        <a:t>un </a:t>
                      </a:r>
                      <a:r>
                        <a:rPr lang="en-GB" dirty="0" err="1" smtClean="0"/>
                        <a:t>cofre</a:t>
                      </a:r>
                      <a:endParaRPr lang="en-GB" dirty="0"/>
                    </a:p>
                  </a:txBody>
                  <a:tcPr/>
                </a:tc>
                <a:tc>
                  <a:txBody>
                    <a:bodyPr/>
                    <a:lstStyle/>
                    <a:p>
                      <a:pPr algn="ctr"/>
                      <a:r>
                        <a:rPr lang="en-GB" dirty="0" smtClean="0"/>
                        <a:t>un </a:t>
                      </a:r>
                      <a:r>
                        <a:rPr lang="en-GB" dirty="0" err="1" smtClean="0"/>
                        <a:t>águila</a:t>
                      </a:r>
                      <a:endParaRPr lang="en-GB" dirty="0"/>
                    </a:p>
                  </a:txBody>
                  <a:tcPr/>
                </a:tc>
                <a:tc>
                  <a:txBody>
                    <a:bodyPr/>
                    <a:lstStyle/>
                    <a:p>
                      <a:pPr algn="ctr"/>
                      <a:r>
                        <a:rPr lang="en-GB" dirty="0" smtClean="0"/>
                        <a:t>un</a:t>
                      </a:r>
                      <a:r>
                        <a:rPr lang="en-GB" baseline="0" dirty="0" smtClean="0"/>
                        <a:t> </a:t>
                      </a:r>
                      <a:r>
                        <a:rPr lang="en-GB" baseline="0" dirty="0" err="1" smtClean="0"/>
                        <a:t>puente</a:t>
                      </a:r>
                      <a:endParaRPr lang="en-GB" dirty="0"/>
                    </a:p>
                  </a:txBody>
                  <a:tcPr/>
                </a:tc>
                <a:tc>
                  <a:txBody>
                    <a:bodyPr/>
                    <a:lstStyle/>
                    <a:p>
                      <a:pPr algn="ctr"/>
                      <a:r>
                        <a:rPr lang="en-GB" dirty="0" smtClean="0"/>
                        <a:t>un </a:t>
                      </a:r>
                      <a:r>
                        <a:rPr lang="en-GB" dirty="0" err="1" smtClean="0"/>
                        <a:t>ogro</a:t>
                      </a:r>
                      <a:endParaRPr lang="en-GB" dirty="0"/>
                    </a:p>
                  </a:txBody>
                  <a:tcPr/>
                </a:tc>
                <a:tc>
                  <a:txBody>
                    <a:bodyPr/>
                    <a:lstStyle/>
                    <a:p>
                      <a:pPr algn="ctr"/>
                      <a:r>
                        <a:rPr lang="en-GB" dirty="0" err="1" smtClean="0"/>
                        <a:t>una</a:t>
                      </a:r>
                      <a:r>
                        <a:rPr lang="en-GB" dirty="0" smtClean="0"/>
                        <a:t> </a:t>
                      </a:r>
                      <a:r>
                        <a:rPr lang="en-GB" dirty="0" err="1" smtClean="0"/>
                        <a:t>carroza</a:t>
                      </a:r>
                      <a:endParaRPr lang="en-GB" dirty="0"/>
                    </a:p>
                  </a:txBody>
                  <a:tcPr/>
                </a:tc>
                <a:tc>
                  <a:txBody>
                    <a:bodyPr/>
                    <a:lstStyle/>
                    <a:p>
                      <a:pPr algn="ctr"/>
                      <a:r>
                        <a:rPr lang="en-GB" dirty="0" err="1" smtClean="0"/>
                        <a:t>una</a:t>
                      </a:r>
                      <a:r>
                        <a:rPr lang="en-GB" baseline="0" dirty="0" smtClean="0"/>
                        <a:t> </a:t>
                      </a:r>
                      <a:r>
                        <a:rPr lang="en-GB" baseline="0" dirty="0" err="1" smtClean="0"/>
                        <a:t>bici</a:t>
                      </a:r>
                      <a:endParaRPr lang="en-GB" dirty="0"/>
                    </a:p>
                  </a:txBody>
                  <a:tcPr/>
                </a:tc>
              </a:tr>
              <a:tr h="1714500">
                <a:tc>
                  <a:txBody>
                    <a:bodyPr/>
                    <a:lstStyle/>
                    <a:p>
                      <a:pPr algn="ctr"/>
                      <a:r>
                        <a:rPr lang="en-GB" dirty="0" smtClean="0"/>
                        <a:t>un </a:t>
                      </a:r>
                      <a:r>
                        <a:rPr lang="en-GB" dirty="0" err="1" smtClean="0"/>
                        <a:t>príncipe</a:t>
                      </a:r>
                      <a:endParaRPr lang="en-GB" dirty="0"/>
                    </a:p>
                  </a:txBody>
                  <a:tcPr/>
                </a:tc>
                <a:tc>
                  <a:txBody>
                    <a:bodyPr/>
                    <a:lstStyle/>
                    <a:p>
                      <a:pPr algn="ctr"/>
                      <a:r>
                        <a:rPr lang="en-GB" dirty="0" err="1" smtClean="0"/>
                        <a:t>una</a:t>
                      </a:r>
                      <a:r>
                        <a:rPr lang="en-GB" dirty="0" smtClean="0"/>
                        <a:t> </a:t>
                      </a:r>
                      <a:r>
                        <a:rPr lang="en-GB" dirty="0" err="1" smtClean="0"/>
                        <a:t>isla</a:t>
                      </a:r>
                      <a:endParaRPr lang="en-GB" dirty="0"/>
                    </a:p>
                  </a:txBody>
                  <a:tcPr/>
                </a:tc>
                <a:tc>
                  <a:txBody>
                    <a:bodyPr/>
                    <a:lstStyle/>
                    <a:p>
                      <a:pPr algn="ctr"/>
                      <a:r>
                        <a:rPr lang="en-GB" dirty="0" err="1" smtClean="0"/>
                        <a:t>una</a:t>
                      </a:r>
                      <a:r>
                        <a:rPr lang="en-GB" dirty="0" smtClean="0"/>
                        <a:t> </a:t>
                      </a:r>
                      <a:r>
                        <a:rPr lang="en-GB" dirty="0" err="1" smtClean="0"/>
                        <a:t>alfombra</a:t>
                      </a:r>
                      <a:endParaRPr lang="en-GB" dirty="0"/>
                    </a:p>
                  </a:txBody>
                  <a:tcPr/>
                </a:tc>
                <a:tc>
                  <a:txBody>
                    <a:bodyPr/>
                    <a:lstStyle/>
                    <a:p>
                      <a:pPr algn="ctr"/>
                      <a:r>
                        <a:rPr lang="en-GB" dirty="0" err="1" smtClean="0"/>
                        <a:t>una</a:t>
                      </a:r>
                      <a:r>
                        <a:rPr lang="en-GB" dirty="0" smtClean="0"/>
                        <a:t> </a:t>
                      </a:r>
                      <a:r>
                        <a:rPr lang="en-GB" dirty="0" err="1" smtClean="0"/>
                        <a:t>bruja</a:t>
                      </a:r>
                      <a:endParaRPr lang="en-GB" dirty="0"/>
                    </a:p>
                  </a:txBody>
                  <a:tcPr/>
                </a:tc>
                <a:tc>
                  <a:txBody>
                    <a:bodyPr/>
                    <a:lstStyle/>
                    <a:p>
                      <a:pPr algn="ctr"/>
                      <a:r>
                        <a:rPr lang="en-GB" dirty="0" smtClean="0"/>
                        <a:t>un lobo</a:t>
                      </a:r>
                      <a:endParaRPr lang="en-GB" dirty="0"/>
                    </a:p>
                  </a:txBody>
                  <a:tcPr/>
                </a:tc>
                <a:tc>
                  <a:txBody>
                    <a:bodyPr/>
                    <a:lstStyle/>
                    <a:p>
                      <a:pPr algn="ctr"/>
                      <a:r>
                        <a:rPr lang="en-GB" dirty="0" smtClean="0"/>
                        <a:t>un </a:t>
                      </a:r>
                      <a:r>
                        <a:rPr lang="en-GB" dirty="0" err="1" smtClean="0"/>
                        <a:t>sapo</a:t>
                      </a:r>
                      <a:endParaRPr lang="en-GB" dirty="0"/>
                    </a:p>
                  </a:txBody>
                  <a:tcPr/>
                </a:tc>
              </a:tr>
            </a:tbl>
          </a:graphicData>
        </a:graphic>
      </p:graphicFrame>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3800" y="5583238"/>
            <a:ext cx="720725"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6650" y="2330450"/>
            <a:ext cx="14509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7812088" y="333375"/>
            <a:ext cx="11525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5756275"/>
            <a:ext cx="1485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8125" y="2139950"/>
            <a:ext cx="10207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13" y="314325"/>
            <a:ext cx="1392237"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613" y="404813"/>
            <a:ext cx="720725"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69013" y="3949700"/>
            <a:ext cx="15779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87700" y="2041525"/>
            <a:ext cx="1371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0325" y="2139950"/>
            <a:ext cx="146367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1925" y="5373688"/>
            <a:ext cx="102552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4038" y="2074863"/>
            <a:ext cx="87153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46238" y="5583238"/>
            <a:ext cx="12287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59338" y="3846513"/>
            <a:ext cx="9874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9325" y="1989138"/>
            <a:ext cx="1122363"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9700" y="5526088"/>
            <a:ext cx="13049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02200" y="247650"/>
            <a:ext cx="81597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5583238"/>
            <a:ext cx="14160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90488" y="3949700"/>
            <a:ext cx="14287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49425" y="3775075"/>
            <a:ext cx="116681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0863" y="3662363"/>
            <a:ext cx="142398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6813" y="333375"/>
            <a:ext cx="127793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088" y="3763963"/>
            <a:ext cx="1152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3287713" y="404813"/>
            <a:ext cx="84613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500"/>
                                        <p:tgtEl>
                                          <p:spTgt spid="1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fade">
                                      <p:cBhvr>
                                        <p:cTn id="102" dur="500"/>
                                        <p:tgtEl>
                                          <p:spTgt spid="1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nodeType="click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fade">
                                      <p:cBhvr>
                                        <p:cTn id="107" dur="500"/>
                                        <p:tgtEl>
                                          <p:spTgt spid="6"/>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animEffect transition="in" filter="fade">
                                      <p:cBhvr>
                                        <p:cTn id="112" dur="500"/>
                                        <p:tgtEl>
                                          <p:spTgt spid="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nodeType="click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fade">
                                      <p:cBhvr>
                                        <p:cTn id="117" dur="500"/>
                                        <p:tgtEl>
                                          <p:spTgt spid="20"/>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nodeType="click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fade">
                                      <p:cBhvr>
                                        <p:cTn id="1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323850" y="80963"/>
            <a:ext cx="84248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b="1">
                <a:latin typeface="Arial" charset="0"/>
              </a:rPr>
              <a:t>Verbos de acción</a:t>
            </a:r>
          </a:p>
        </p:txBody>
      </p:sp>
      <p:graphicFrame>
        <p:nvGraphicFramePr>
          <p:cNvPr id="3" name="Table 2"/>
          <p:cNvGraphicFramePr>
            <a:graphicFrameLocks noGrp="1"/>
          </p:cNvGraphicFramePr>
          <p:nvPr/>
        </p:nvGraphicFramePr>
        <p:xfrm>
          <a:off x="323850" y="557213"/>
          <a:ext cx="8424863" cy="1279992"/>
        </p:xfrm>
        <a:graphic>
          <a:graphicData uri="http://schemas.openxmlformats.org/drawingml/2006/table">
            <a:tbl>
              <a:tblPr/>
              <a:tblGrid>
                <a:gridCol w="2106613"/>
                <a:gridCol w="2105025"/>
                <a:gridCol w="2106612"/>
                <a:gridCol w="2106613"/>
              </a:tblGrid>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rPr>
                        <a:t>se </a:t>
                      </a:r>
                      <a:r>
                        <a:rPr kumimoji="0" lang="en-GB" sz="1800" b="0" i="0" u="none" strike="noStrike" cap="none" normalizeH="0" baseline="0" dirty="0" err="1" smtClean="0">
                          <a:ln>
                            <a:noFill/>
                          </a:ln>
                          <a:solidFill>
                            <a:schemeClr val="tx1"/>
                          </a:solidFill>
                          <a:effectLst/>
                          <a:latin typeface="Calibri" pitchFamily="34" charset="0"/>
                        </a:rPr>
                        <a:t>acercó</a:t>
                      </a:r>
                      <a:r>
                        <a:rPr kumimoji="0" lang="en-GB" sz="1800" b="0" i="0" u="none" strike="noStrike" cap="none" normalizeH="0" baseline="0" dirty="0" smtClean="0">
                          <a:ln>
                            <a:noFill/>
                          </a:ln>
                          <a:solidFill>
                            <a:schemeClr val="tx1"/>
                          </a:solidFill>
                          <a:effectLst/>
                          <a:latin typeface="Calibri" pitchFamily="34" charset="0"/>
                        </a:rPr>
                        <a:t> a</a:t>
                      </a:r>
                      <a:br>
                        <a:rPr kumimoji="0" lang="en-GB" sz="1800" b="0" i="0" u="none" strike="noStrike" cap="none" normalizeH="0" baseline="0" dirty="0" smtClean="0">
                          <a:ln>
                            <a:noFill/>
                          </a:ln>
                          <a:solidFill>
                            <a:schemeClr val="tx1"/>
                          </a:solidFill>
                          <a:effectLst/>
                          <a:latin typeface="Calibri" pitchFamily="34" charset="0"/>
                        </a:rPr>
                      </a:br>
                      <a:r>
                        <a:rPr kumimoji="0" lang="en-GB" sz="1800" b="1" i="1" u="none" strike="noStrike" cap="none" normalizeH="0" baseline="0" dirty="0" smtClean="0">
                          <a:ln>
                            <a:noFill/>
                          </a:ln>
                          <a:solidFill>
                            <a:schemeClr val="tx1"/>
                          </a:solidFill>
                          <a:effectLst/>
                          <a:latin typeface="Calibri" pitchFamily="34" charset="0"/>
                        </a:rPr>
                        <a:t>went over to</a:t>
                      </a:r>
                      <a:endParaRPr kumimoji="0" lang="en-GB" sz="1800" b="0" i="0" u="none" strike="noStrike" cap="none" normalizeH="0" baseline="0" dirty="0" smtClean="0">
                        <a:ln>
                          <a:noFill/>
                        </a:ln>
                        <a:solidFill>
                          <a:schemeClr val="tx1"/>
                        </a:solidFill>
                        <a:effectLst/>
                        <a:latin typeface="Calibri" pitchFamily="34" charset="0"/>
                      </a:endParaRPr>
                    </a:p>
                  </a:txBody>
                  <a:tcPr marT="45678" marB="456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se puso a</a:t>
                      </a:r>
                      <a:br>
                        <a:rPr kumimoji="0" lang="en-GB" sz="1800" b="0" i="0" u="none" strike="noStrike" cap="none" normalizeH="0" baseline="0" smtClean="0">
                          <a:ln>
                            <a:noFill/>
                          </a:ln>
                          <a:solidFill>
                            <a:schemeClr val="tx1"/>
                          </a:solidFill>
                          <a:effectLst/>
                          <a:latin typeface="Calibri" pitchFamily="34" charset="0"/>
                        </a:rPr>
                      </a:br>
                      <a:endParaRPr kumimoji="0" lang="en-GB" sz="1800" b="0" i="0" u="none" strike="noStrike" cap="none" normalizeH="0" baseline="0" smtClean="0">
                        <a:ln>
                          <a:noFill/>
                        </a:ln>
                        <a:solidFill>
                          <a:schemeClr val="tx1"/>
                        </a:solidFill>
                        <a:effectLst/>
                        <a:latin typeface="Calibri" pitchFamily="34" charset="0"/>
                      </a:endParaRPr>
                    </a:p>
                  </a:txBody>
                  <a:tcPr marT="45678" marB="456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corrió</a:t>
                      </a:r>
                      <a:br>
                        <a:rPr kumimoji="0" lang="en-GB" sz="1800" b="0" i="0" u="none" strike="noStrike" cap="none" normalizeH="0" baseline="0" smtClean="0">
                          <a:ln>
                            <a:noFill/>
                          </a:ln>
                          <a:solidFill>
                            <a:schemeClr val="tx1"/>
                          </a:solidFill>
                          <a:effectLst/>
                          <a:latin typeface="Calibri" pitchFamily="34" charset="0"/>
                        </a:rPr>
                      </a:br>
                      <a:endParaRPr kumimoji="0" lang="en-GB" sz="1800" b="0" i="0" u="none" strike="noStrike" cap="none" normalizeH="0" baseline="0" smtClean="0">
                        <a:ln>
                          <a:noFill/>
                        </a:ln>
                        <a:solidFill>
                          <a:schemeClr val="tx1"/>
                        </a:solidFill>
                        <a:effectLst/>
                        <a:latin typeface="Calibri" pitchFamily="34" charset="0"/>
                      </a:endParaRPr>
                    </a:p>
                  </a:txBody>
                  <a:tcPr marT="45678" marB="456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err="1" smtClean="0">
                          <a:ln>
                            <a:noFill/>
                          </a:ln>
                          <a:solidFill>
                            <a:schemeClr val="tx1"/>
                          </a:solidFill>
                          <a:effectLst/>
                          <a:latin typeface="Calibri" pitchFamily="34" charset="0"/>
                        </a:rPr>
                        <a:t>lanzó</a:t>
                      </a:r>
                      <a:endParaRPr kumimoji="0" lang="en-GB"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678" marB="456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err="1" smtClean="0">
                          <a:ln>
                            <a:noFill/>
                          </a:ln>
                          <a:solidFill>
                            <a:schemeClr val="tx1"/>
                          </a:solidFill>
                          <a:effectLst/>
                          <a:latin typeface="Calibri" pitchFamily="34" charset="0"/>
                        </a:rPr>
                        <a:t>cayó</a:t>
                      </a:r>
                      <a:endParaRPr kumimoji="0" lang="en-GB"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678" marB="456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chemeClr val="tx1"/>
                          </a:solidFill>
                          <a:effectLst/>
                          <a:latin typeface="Calibri" pitchFamily="34" charset="0"/>
                        </a:rPr>
                        <a:t>atravesó</a:t>
                      </a:r>
                      <a:endParaRPr kumimoji="0" lang="en-GB"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678" marB="456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err="1" smtClean="0">
                          <a:ln>
                            <a:noFill/>
                          </a:ln>
                          <a:solidFill>
                            <a:schemeClr val="tx1"/>
                          </a:solidFill>
                          <a:effectLst/>
                          <a:latin typeface="Calibri" pitchFamily="34" charset="0"/>
                        </a:rPr>
                        <a:t>llegaron</a:t>
                      </a:r>
                      <a:endParaRPr kumimoji="0" lang="en-GB"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678" marB="456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chemeClr val="tx1"/>
                          </a:solidFill>
                          <a:effectLst/>
                          <a:latin typeface="Calibri" pitchFamily="34" charset="0"/>
                        </a:rPr>
                        <a:t>salió</a:t>
                      </a:r>
                      <a:endParaRPr kumimoji="0" lang="en-GB"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678" marB="456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 name="Table 3"/>
          <p:cNvGraphicFramePr>
            <a:graphicFrameLocks noGrp="1"/>
          </p:cNvGraphicFramePr>
          <p:nvPr/>
        </p:nvGraphicFramePr>
        <p:xfrm>
          <a:off x="323850" y="3284538"/>
          <a:ext cx="8424862" cy="1281112"/>
        </p:xfrm>
        <a:graphic>
          <a:graphicData uri="http://schemas.openxmlformats.org/drawingml/2006/table">
            <a:tbl>
              <a:tblPr/>
              <a:tblGrid>
                <a:gridCol w="2106612"/>
                <a:gridCol w="2106613"/>
                <a:gridCol w="2105025"/>
                <a:gridCol w="2106612"/>
              </a:tblGrid>
              <a:tr h="6405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chemeClr val="tx1"/>
                          </a:solidFill>
                          <a:effectLst/>
                          <a:latin typeface="Calibri" pitchFamily="34" charset="0"/>
                        </a:rPr>
                        <a:t>acercarse</a:t>
                      </a:r>
                      <a:r>
                        <a:rPr kumimoji="0" lang="en-GB" sz="1800" b="0" i="0" u="none" strike="noStrike" cap="none" normalizeH="0" baseline="0" dirty="0" smtClean="0">
                          <a:ln>
                            <a:noFill/>
                          </a:ln>
                          <a:solidFill>
                            <a:schemeClr val="tx1"/>
                          </a:solidFill>
                          <a:effectLst/>
                          <a:latin typeface="Calibri" pitchFamily="34" charset="0"/>
                        </a:rPr>
                        <a:t> 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754" marB="45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754" marB="45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754" marB="45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754" marB="45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5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754" marB="45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754" marB="45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754" marB="45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754" marB="45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41" name="TextBox 4"/>
          <p:cNvSpPr txBox="1">
            <a:spLocks noChangeArrowheads="1"/>
          </p:cNvSpPr>
          <p:nvPr/>
        </p:nvSpPr>
        <p:spPr bwMode="auto">
          <a:xfrm>
            <a:off x="323850" y="2492375"/>
            <a:ext cx="8424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1600"/>
              <a:t>1  Encuentra estos verbs en el texto y subráyalos. ¿Qué quieren decir en inglés? Escribe el inglés en las cajitas arriba.</a:t>
            </a:r>
            <a:br>
              <a:rPr lang="en-GB" sz="1600"/>
            </a:br>
            <a:r>
              <a:rPr lang="en-GB" sz="1600"/>
              <a:t>2  ¿Cómo son los infinitivos? Escríbelos en la tabla abajo.</a:t>
            </a:r>
          </a:p>
        </p:txBody>
      </p:sp>
      <p:graphicFrame>
        <p:nvGraphicFramePr>
          <p:cNvPr id="2" name="Table 1"/>
          <p:cNvGraphicFramePr>
            <a:graphicFrameLocks noGrp="1"/>
          </p:cNvGraphicFramePr>
          <p:nvPr/>
        </p:nvGraphicFramePr>
        <p:xfrm>
          <a:off x="323850" y="1852613"/>
          <a:ext cx="8424865" cy="639996"/>
        </p:xfrm>
        <a:graphic>
          <a:graphicData uri="http://schemas.openxmlformats.org/drawingml/2006/table">
            <a:tbl>
              <a:tblPr firstRow="1" bandRow="1">
                <a:tableStyleId>{5940675A-B579-460E-94D1-54222C63F5DA}</a:tableStyleId>
              </a:tblPr>
              <a:tblGrid>
                <a:gridCol w="1684973"/>
                <a:gridCol w="1684973"/>
                <a:gridCol w="1684973"/>
                <a:gridCol w="1684973"/>
                <a:gridCol w="1684973"/>
              </a:tblGrid>
              <a:tr h="639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rPr>
                        <a:t>se </a:t>
                      </a:r>
                      <a:r>
                        <a:rPr kumimoji="0" lang="en-GB" sz="1800" b="0" i="0" u="none" strike="noStrike" cap="none" normalizeH="0" baseline="0" dirty="0" err="1" smtClean="0">
                          <a:ln>
                            <a:noFill/>
                          </a:ln>
                          <a:solidFill>
                            <a:schemeClr val="tx1"/>
                          </a:solidFill>
                          <a:effectLst/>
                          <a:latin typeface="Calibri" pitchFamily="34" charset="0"/>
                        </a:rPr>
                        <a:t>encontró</a:t>
                      </a:r>
                      <a:r>
                        <a:rPr kumimoji="0" lang="en-GB" sz="1800" b="0" i="0" u="none" strike="noStrike" cap="none" normalizeH="0" baseline="0" dirty="0" smtClean="0">
                          <a:ln>
                            <a:noFill/>
                          </a:ln>
                          <a:solidFill>
                            <a:schemeClr val="tx1"/>
                          </a:solidFill>
                          <a:effectLst/>
                          <a:latin typeface="Calibri" pitchFamily="34" charset="0"/>
                        </a:rPr>
                        <a:t> con</a:t>
                      </a:r>
                    </a:p>
                  </a:txBody>
                  <a:tcPr marT="45678" marB="4567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err="1" smtClean="0">
                          <a:ln>
                            <a:noFill/>
                          </a:ln>
                          <a:solidFill>
                            <a:schemeClr val="tx1"/>
                          </a:solidFill>
                          <a:effectLst/>
                          <a:latin typeface="Calibri" pitchFamily="34" charset="0"/>
                        </a:rPr>
                        <a:t>hizo</a:t>
                      </a:r>
                      <a:endParaRPr kumimoji="0" lang="en-GB" sz="1800" b="0" i="0" u="none" strike="noStrike" cap="none" normalizeH="0" baseline="0" dirty="0" smtClean="0">
                        <a:ln>
                          <a:noFill/>
                        </a:ln>
                        <a:solidFill>
                          <a:schemeClr val="tx1"/>
                        </a:solidFill>
                        <a:effectLst/>
                        <a:latin typeface="Calibri" pitchFamily="34" charset="0"/>
                      </a:endParaRPr>
                    </a:p>
                    <a:p>
                      <a:pPr algn="ctr"/>
                      <a:endParaRPr lang="en-GB" sz="1800" dirty="0"/>
                    </a:p>
                  </a:txBody>
                  <a:tcPr marT="45678" marB="4567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err="1" smtClean="0">
                          <a:ln>
                            <a:noFill/>
                          </a:ln>
                          <a:solidFill>
                            <a:schemeClr val="tx1"/>
                          </a:solidFill>
                          <a:effectLst/>
                          <a:latin typeface="Calibri" pitchFamily="34" charset="0"/>
                        </a:rPr>
                        <a:t>siguió</a:t>
                      </a:r>
                      <a:endParaRPr kumimoji="0" lang="en-GB" sz="1800" b="0" i="0" u="none" strike="noStrike" cap="none" normalizeH="0" baseline="0" dirty="0" smtClean="0">
                        <a:ln>
                          <a:noFill/>
                        </a:ln>
                        <a:solidFill>
                          <a:schemeClr val="tx1"/>
                        </a:solidFill>
                        <a:effectLst/>
                        <a:latin typeface="Calibri" pitchFamily="34" charset="0"/>
                      </a:endParaRPr>
                    </a:p>
                    <a:p>
                      <a:pPr algn="ctr"/>
                      <a:endParaRPr lang="en-GB" sz="1800" dirty="0"/>
                    </a:p>
                  </a:txBody>
                  <a:tcPr marT="45678" marB="4567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err="1" smtClean="0">
                          <a:ln>
                            <a:noFill/>
                          </a:ln>
                          <a:solidFill>
                            <a:schemeClr val="tx1"/>
                          </a:solidFill>
                          <a:effectLst/>
                          <a:latin typeface="Calibri" pitchFamily="34" charset="0"/>
                        </a:rPr>
                        <a:t>echó</a:t>
                      </a:r>
                      <a:endParaRPr kumimoji="0" lang="en-GB" sz="1800" b="0" i="0" u="none" strike="noStrike" cap="none" normalizeH="0" baseline="0" dirty="0" smtClean="0">
                        <a:ln>
                          <a:noFill/>
                        </a:ln>
                        <a:solidFill>
                          <a:schemeClr val="tx1"/>
                        </a:solidFill>
                        <a:effectLst/>
                        <a:latin typeface="Calibri" pitchFamily="34" charset="0"/>
                      </a:endParaRPr>
                    </a:p>
                    <a:p>
                      <a:pPr algn="ctr"/>
                      <a:endParaRPr lang="en-GB" sz="1800" dirty="0"/>
                    </a:p>
                  </a:txBody>
                  <a:tcPr marT="45678" marB="45678"/>
                </a:tc>
                <a:tc>
                  <a:txBody>
                    <a:bodyPr/>
                    <a:lstStyle/>
                    <a:p>
                      <a:pPr algn="ctr"/>
                      <a:r>
                        <a:rPr lang="en-GB" sz="1800" dirty="0" err="1" smtClean="0"/>
                        <a:t>apoyó</a:t>
                      </a:r>
                      <a:endParaRPr lang="en-GB" sz="1800" dirty="0"/>
                    </a:p>
                  </a:txBody>
                  <a:tcPr marT="45678" marB="45678"/>
                </a:tc>
              </a:tr>
            </a:tbl>
          </a:graphicData>
        </a:graphic>
      </p:graphicFrame>
      <p:graphicFrame>
        <p:nvGraphicFramePr>
          <p:cNvPr id="7" name="Table 6"/>
          <p:cNvGraphicFramePr>
            <a:graphicFrameLocks noGrp="1"/>
          </p:cNvGraphicFramePr>
          <p:nvPr/>
        </p:nvGraphicFramePr>
        <p:xfrm>
          <a:off x="323850" y="4589463"/>
          <a:ext cx="8424865" cy="639996"/>
        </p:xfrm>
        <a:graphic>
          <a:graphicData uri="http://schemas.openxmlformats.org/drawingml/2006/table">
            <a:tbl>
              <a:tblPr firstRow="1" bandRow="1">
                <a:tableStyleId>{5940675A-B579-460E-94D1-54222C63F5DA}</a:tableStyleId>
              </a:tblPr>
              <a:tblGrid>
                <a:gridCol w="1684973"/>
                <a:gridCol w="1684973"/>
                <a:gridCol w="1684973"/>
                <a:gridCol w="1684973"/>
                <a:gridCol w="1684973"/>
              </a:tblGrid>
              <a:tr h="639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678" marB="45678"/>
                </a:tc>
                <a:tc>
                  <a:txBody>
                    <a:bodyPr/>
                    <a:lstStyle/>
                    <a:p>
                      <a:pPr algn="ctr"/>
                      <a:endParaRPr lang="en-GB" sz="1800" dirty="0"/>
                    </a:p>
                  </a:txBody>
                  <a:tcPr marT="45678" marB="45678"/>
                </a:tc>
                <a:tc>
                  <a:txBody>
                    <a:bodyPr/>
                    <a:lstStyle/>
                    <a:p>
                      <a:pPr algn="ctr"/>
                      <a:endParaRPr lang="en-GB" sz="1800" dirty="0"/>
                    </a:p>
                  </a:txBody>
                  <a:tcPr marT="45678" marB="45678"/>
                </a:tc>
                <a:tc>
                  <a:txBody>
                    <a:bodyPr/>
                    <a:lstStyle/>
                    <a:p>
                      <a:pPr algn="ctr"/>
                      <a:endParaRPr lang="en-GB" sz="1800" dirty="0"/>
                    </a:p>
                  </a:txBody>
                  <a:tcPr marT="45678" marB="45678"/>
                </a:tc>
                <a:tc>
                  <a:txBody>
                    <a:bodyPr/>
                    <a:lstStyle/>
                    <a:p>
                      <a:pPr algn="ctr"/>
                      <a:endParaRPr lang="en-GB" sz="1800" dirty="0"/>
                    </a:p>
                  </a:txBody>
                  <a:tcPr marT="45678" marB="45678"/>
                </a:tc>
              </a:tr>
            </a:tbl>
          </a:graphicData>
        </a:graphic>
      </p:graphicFrame>
      <p:sp>
        <p:nvSpPr>
          <p:cNvPr id="21570" name="TextBox 5"/>
          <p:cNvSpPr txBox="1">
            <a:spLocks noChangeArrowheads="1"/>
          </p:cNvSpPr>
          <p:nvPr/>
        </p:nvSpPr>
        <p:spPr bwMode="auto">
          <a:xfrm>
            <a:off x="323850" y="5229225"/>
            <a:ext cx="871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1400"/>
              <a:t>NB:  Este tiempo se llama en español ‘el pretérito indefinido’.  Se utiliza para acciones pasadas, específicas y terminadas.</a:t>
            </a:r>
          </a:p>
        </p:txBody>
      </p:sp>
      <p:sp>
        <p:nvSpPr>
          <p:cNvPr id="21571" name="TextBox 8"/>
          <p:cNvSpPr txBox="1">
            <a:spLocks noChangeArrowheads="1"/>
          </p:cNvSpPr>
          <p:nvPr/>
        </p:nvSpPr>
        <p:spPr bwMode="auto">
          <a:xfrm>
            <a:off x="334963" y="5773738"/>
            <a:ext cx="8424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1600"/>
              <a:t>3  Encuentra otros verbos en el cuento.  Puedes encontrar 3 infinitivos y 3 verbos en el presente y 2 verbos en el imperfecto.  ¿Qué quieren decir?</a:t>
            </a:r>
          </a:p>
        </p:txBody>
      </p:sp>
      <p:pic>
        <p:nvPicPr>
          <p:cNvPr id="21572"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t="31250" r="51563" b="3703"/>
          <a:stretch>
            <a:fillRect/>
          </a:stretch>
        </p:blipFill>
        <p:spPr bwMode="auto">
          <a:xfrm>
            <a:off x="215900" y="836613"/>
            <a:ext cx="5772150" cy="581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extBox 1"/>
          <p:cNvSpPr txBox="1">
            <a:spLocks noChangeArrowheads="1"/>
          </p:cNvSpPr>
          <p:nvPr/>
        </p:nvSpPr>
        <p:spPr bwMode="auto">
          <a:xfrm>
            <a:off x="179388" y="-66675"/>
            <a:ext cx="84248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b="1"/>
              <a:t>Cómo usar un conjugador de verbos</a:t>
            </a:r>
            <a:br>
              <a:rPr lang="en-GB" sz="2400" b="1"/>
            </a:br>
            <a:r>
              <a:rPr lang="en-GB" sz="2400" b="1">
                <a:hlinkClick r:id="rId4"/>
              </a:rPr>
              <a:t>www.verbix.com</a:t>
            </a:r>
            <a:r>
              <a:rPr lang="en-GB" sz="2400" b="1"/>
              <a:t>  </a:t>
            </a:r>
          </a:p>
        </p:txBody>
      </p:sp>
      <p:sp>
        <p:nvSpPr>
          <p:cNvPr id="3" name="Oval 2"/>
          <p:cNvSpPr/>
          <p:nvPr/>
        </p:nvSpPr>
        <p:spPr>
          <a:xfrm>
            <a:off x="1042988" y="722313"/>
            <a:ext cx="936625" cy="4746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a:xfrm>
            <a:off x="250825" y="5229225"/>
            <a:ext cx="1185863"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Oval 6"/>
          <p:cNvSpPr/>
          <p:nvPr/>
        </p:nvSpPr>
        <p:spPr>
          <a:xfrm>
            <a:off x="250825" y="3743325"/>
            <a:ext cx="1185863"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p:nvSpPr>
        <p:spPr>
          <a:xfrm>
            <a:off x="206375" y="2205038"/>
            <a:ext cx="1184275" cy="4746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aphicFrame>
        <p:nvGraphicFramePr>
          <p:cNvPr id="4" name="Table 3"/>
          <p:cNvGraphicFramePr>
            <a:graphicFrameLocks noGrp="1"/>
          </p:cNvGraphicFramePr>
          <p:nvPr/>
        </p:nvGraphicFramePr>
        <p:xfrm>
          <a:off x="5724525" y="1968500"/>
          <a:ext cx="3155950" cy="4500565"/>
        </p:xfrm>
        <a:graphic>
          <a:graphicData uri="http://schemas.openxmlformats.org/drawingml/2006/table">
            <a:tbl>
              <a:tblPr firstRow="1" bandRow="1">
                <a:tableStyleId>{5940675A-B579-460E-94D1-54222C63F5DA}</a:tableStyleId>
              </a:tblPr>
              <a:tblGrid>
                <a:gridCol w="1577975"/>
                <a:gridCol w="1577975"/>
              </a:tblGrid>
              <a:tr h="900113">
                <a:tc>
                  <a:txBody>
                    <a:bodyPr/>
                    <a:lstStyle/>
                    <a:p>
                      <a:pPr algn="ctr"/>
                      <a:r>
                        <a:rPr lang="en-GB" sz="1800" b="1" dirty="0" err="1" smtClean="0"/>
                        <a:t>acercarse</a:t>
                      </a:r>
                      <a:endParaRPr lang="en-GB" sz="1800" b="1" dirty="0"/>
                    </a:p>
                  </a:txBody>
                  <a:tcPr marL="91438" marR="91438" marT="45721" marB="45721" anchor="ctr"/>
                </a:tc>
                <a:tc>
                  <a:txBody>
                    <a:bodyPr/>
                    <a:lstStyle/>
                    <a:p>
                      <a:pPr algn="ctr"/>
                      <a:r>
                        <a:rPr lang="en-GB" sz="1800" b="1" dirty="0" smtClean="0"/>
                        <a:t>to go over to</a:t>
                      </a:r>
                      <a:br>
                        <a:rPr lang="en-GB" sz="1800" b="1" dirty="0" smtClean="0"/>
                      </a:br>
                      <a:r>
                        <a:rPr lang="en-GB" sz="1800" b="1" dirty="0" smtClean="0"/>
                        <a:t>(approach)</a:t>
                      </a:r>
                      <a:endParaRPr lang="en-GB" sz="1800" b="1" dirty="0"/>
                    </a:p>
                  </a:txBody>
                  <a:tcPr marL="91438" marR="91438" marT="45721" marB="45721" anchor="ctr"/>
                </a:tc>
              </a:tr>
              <a:tr h="900113">
                <a:tc>
                  <a:txBody>
                    <a:bodyPr/>
                    <a:lstStyle/>
                    <a:p>
                      <a:r>
                        <a:rPr lang="en-GB" sz="1800" dirty="0" smtClean="0"/>
                        <a:t>se </a:t>
                      </a:r>
                      <a:r>
                        <a:rPr lang="en-GB" sz="1800" dirty="0" err="1" smtClean="0"/>
                        <a:t>acercó</a:t>
                      </a:r>
                      <a:endParaRPr lang="en-GB" sz="1800" dirty="0"/>
                    </a:p>
                  </a:txBody>
                  <a:tcPr marL="91438" marR="91438" marT="45721" marB="45721" anchor="ctr"/>
                </a:tc>
                <a:tc>
                  <a:txBody>
                    <a:bodyPr/>
                    <a:lstStyle/>
                    <a:p>
                      <a:endParaRPr lang="en-GB" sz="1800" dirty="0"/>
                    </a:p>
                  </a:txBody>
                  <a:tcPr marL="91438" marR="91438" marT="45721" marB="45721" anchor="ctr"/>
                </a:tc>
              </a:tr>
              <a:tr h="900113">
                <a:tc>
                  <a:txBody>
                    <a:bodyPr/>
                    <a:lstStyle/>
                    <a:p>
                      <a:r>
                        <a:rPr lang="en-GB" sz="1800" dirty="0" smtClean="0"/>
                        <a:t>se </a:t>
                      </a:r>
                      <a:r>
                        <a:rPr lang="en-GB" sz="1800" dirty="0" err="1" smtClean="0"/>
                        <a:t>acercaba</a:t>
                      </a:r>
                      <a:endParaRPr lang="en-GB" sz="1800" dirty="0"/>
                    </a:p>
                  </a:txBody>
                  <a:tcPr marL="91438" marR="91438" marT="45721" marB="45721" anchor="ctr"/>
                </a:tc>
                <a:tc>
                  <a:txBody>
                    <a:bodyPr/>
                    <a:lstStyle/>
                    <a:p>
                      <a:endParaRPr lang="en-GB" sz="1800" dirty="0"/>
                    </a:p>
                  </a:txBody>
                  <a:tcPr marL="91438" marR="91438" marT="45721" marB="45721" anchor="ctr"/>
                </a:tc>
              </a:tr>
              <a:tr h="900113">
                <a:tc>
                  <a:txBody>
                    <a:bodyPr/>
                    <a:lstStyle/>
                    <a:p>
                      <a:r>
                        <a:rPr lang="en-GB" sz="1800" dirty="0" smtClean="0"/>
                        <a:t>se </a:t>
                      </a:r>
                      <a:r>
                        <a:rPr lang="en-GB" sz="1800" dirty="0" err="1" smtClean="0"/>
                        <a:t>acerca</a:t>
                      </a:r>
                      <a:endParaRPr lang="en-GB" sz="1800" dirty="0"/>
                    </a:p>
                  </a:txBody>
                  <a:tcPr marL="91438" marR="91438" marT="45721" marB="45721" anchor="ctr"/>
                </a:tc>
                <a:tc>
                  <a:txBody>
                    <a:bodyPr/>
                    <a:lstStyle/>
                    <a:p>
                      <a:endParaRPr lang="en-GB" sz="1800" dirty="0"/>
                    </a:p>
                  </a:txBody>
                  <a:tcPr marL="91438" marR="91438" marT="45721" marB="45721" anchor="ctr"/>
                </a:tc>
              </a:tr>
              <a:tr h="900113">
                <a:tc>
                  <a:txBody>
                    <a:bodyPr/>
                    <a:lstStyle/>
                    <a:p>
                      <a:r>
                        <a:rPr lang="en-GB" sz="1800" dirty="0" smtClean="0"/>
                        <a:t>se </a:t>
                      </a:r>
                      <a:r>
                        <a:rPr lang="en-GB" sz="1800" dirty="0" err="1" smtClean="0"/>
                        <a:t>acercará</a:t>
                      </a:r>
                      <a:endParaRPr lang="en-GB" sz="1800" dirty="0"/>
                    </a:p>
                  </a:txBody>
                  <a:tcPr marL="91438" marR="91438" marT="45721" marB="45721" anchor="ctr"/>
                </a:tc>
                <a:tc>
                  <a:txBody>
                    <a:bodyPr/>
                    <a:lstStyle/>
                    <a:p>
                      <a:endParaRPr lang="en-GB" sz="1800" dirty="0"/>
                    </a:p>
                  </a:txBody>
                  <a:tcPr marL="91438" marR="91438" marT="45721" marB="45721" anchor="ctr"/>
                </a:tc>
              </a:tr>
            </a:tbl>
          </a:graphicData>
        </a:graphic>
      </p:graphicFrame>
      <p:pic>
        <p:nvPicPr>
          <p:cNvPr id="22556" name="Picture 3"/>
          <p:cNvPicPr>
            <a:picLocks noChangeAspect="1" noChangeArrowheads="1"/>
          </p:cNvPicPr>
          <p:nvPr/>
        </p:nvPicPr>
        <p:blipFill>
          <a:blip r:embed="rId5">
            <a:extLst>
              <a:ext uri="{28A0092B-C50C-407E-A947-70E740481C1C}">
                <a14:useLocalDpi xmlns:a14="http://schemas.microsoft.com/office/drawing/2010/main" val="0"/>
              </a:ext>
            </a:extLst>
          </a:blip>
          <a:srcRect l="15971" t="54303" r="42014" b="13773"/>
          <a:stretch>
            <a:fillRect/>
          </a:stretch>
        </p:blipFill>
        <p:spPr bwMode="auto">
          <a:xfrm>
            <a:off x="5943600" y="47625"/>
            <a:ext cx="32004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7075488" y="357188"/>
            <a:ext cx="936625" cy="473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TextBox 8"/>
          <p:cNvSpPr txBox="1">
            <a:spLocks noChangeArrowheads="1"/>
          </p:cNvSpPr>
          <p:nvPr/>
        </p:nvSpPr>
        <p:spPr bwMode="auto">
          <a:xfrm>
            <a:off x="7380288" y="2997200"/>
            <a:ext cx="1512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b="1">
                <a:solidFill>
                  <a:srgbClr val="FF0000"/>
                </a:solidFill>
              </a:rPr>
              <a:t>s/he went over..</a:t>
            </a:r>
          </a:p>
        </p:txBody>
      </p:sp>
      <p:sp>
        <p:nvSpPr>
          <p:cNvPr id="13" name="TextBox 12"/>
          <p:cNvSpPr txBox="1">
            <a:spLocks noChangeArrowheads="1"/>
          </p:cNvSpPr>
          <p:nvPr/>
        </p:nvSpPr>
        <p:spPr bwMode="auto">
          <a:xfrm>
            <a:off x="7380288" y="3895725"/>
            <a:ext cx="1512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b="1">
                <a:solidFill>
                  <a:srgbClr val="FF0000"/>
                </a:solidFill>
              </a:rPr>
              <a:t>s/he was going over..</a:t>
            </a:r>
          </a:p>
        </p:txBody>
      </p:sp>
      <p:sp>
        <p:nvSpPr>
          <p:cNvPr id="14" name="TextBox 13"/>
          <p:cNvSpPr txBox="1">
            <a:spLocks noChangeArrowheads="1"/>
          </p:cNvSpPr>
          <p:nvPr/>
        </p:nvSpPr>
        <p:spPr bwMode="auto">
          <a:xfrm>
            <a:off x="7373938" y="4819650"/>
            <a:ext cx="1512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b="1">
                <a:solidFill>
                  <a:srgbClr val="FF0000"/>
                </a:solidFill>
              </a:rPr>
              <a:t>s/he goes over…</a:t>
            </a:r>
          </a:p>
        </p:txBody>
      </p:sp>
      <p:sp>
        <p:nvSpPr>
          <p:cNvPr id="15" name="TextBox 14"/>
          <p:cNvSpPr txBox="1">
            <a:spLocks noChangeArrowheads="1"/>
          </p:cNvSpPr>
          <p:nvPr/>
        </p:nvSpPr>
        <p:spPr bwMode="auto">
          <a:xfrm>
            <a:off x="7380288" y="5703888"/>
            <a:ext cx="1512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b="1">
                <a:solidFill>
                  <a:srgbClr val="FF0000"/>
                </a:solidFill>
              </a:rPr>
              <a:t>s/he will go over…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1" grpId="0" animBg="1"/>
      <p:bldP spid="9"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9512" y="188640"/>
            <a:ext cx="8784976" cy="584775"/>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GB" sz="3200" b="1" dirty="0" smtClean="0">
                <a:solidFill>
                  <a:schemeClr val="bg1"/>
                </a:solidFill>
              </a:rPr>
              <a:t>¿</a:t>
            </a:r>
            <a:r>
              <a:rPr lang="en-GB" sz="3200" b="1" dirty="0" err="1" smtClean="0">
                <a:solidFill>
                  <a:schemeClr val="bg1"/>
                </a:solidFill>
              </a:rPr>
              <a:t>Cómo</a:t>
            </a:r>
            <a:r>
              <a:rPr lang="en-GB" sz="3200" b="1" dirty="0" smtClean="0">
                <a:solidFill>
                  <a:schemeClr val="bg1"/>
                </a:solidFill>
              </a:rPr>
              <a:t> se dice?</a:t>
            </a:r>
          </a:p>
        </p:txBody>
      </p:sp>
      <p:sp>
        <p:nvSpPr>
          <p:cNvPr id="3" name="TextBox 2"/>
          <p:cNvSpPr txBox="1"/>
          <p:nvPr/>
        </p:nvSpPr>
        <p:spPr>
          <a:xfrm>
            <a:off x="2613025" y="1993900"/>
            <a:ext cx="3384550" cy="522288"/>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She put (it)</a:t>
            </a:r>
          </a:p>
        </p:txBody>
      </p:sp>
      <p:sp>
        <p:nvSpPr>
          <p:cNvPr id="4" name="TextBox 3"/>
          <p:cNvSpPr txBox="1"/>
          <p:nvPr/>
        </p:nvSpPr>
        <p:spPr>
          <a:xfrm>
            <a:off x="455613" y="981075"/>
            <a:ext cx="3384550" cy="522288"/>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She decided</a:t>
            </a:r>
          </a:p>
        </p:txBody>
      </p:sp>
      <p:sp>
        <p:nvSpPr>
          <p:cNvPr id="5" name="TextBox 4"/>
          <p:cNvSpPr txBox="1"/>
          <p:nvPr/>
        </p:nvSpPr>
        <p:spPr>
          <a:xfrm>
            <a:off x="5580063" y="981075"/>
            <a:ext cx="3384550" cy="522288"/>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She made</a:t>
            </a:r>
          </a:p>
        </p:txBody>
      </p:sp>
      <p:sp>
        <p:nvSpPr>
          <p:cNvPr id="6" name="TextBox 5"/>
          <p:cNvSpPr txBox="1"/>
          <p:nvPr/>
        </p:nvSpPr>
        <p:spPr>
          <a:xfrm>
            <a:off x="484188" y="2924175"/>
            <a:ext cx="3384550" cy="522288"/>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He came out</a:t>
            </a:r>
          </a:p>
        </p:txBody>
      </p:sp>
      <p:sp>
        <p:nvSpPr>
          <p:cNvPr id="7" name="TextBox 6"/>
          <p:cNvSpPr txBox="1"/>
          <p:nvPr/>
        </p:nvSpPr>
        <p:spPr>
          <a:xfrm>
            <a:off x="5580063" y="2662238"/>
            <a:ext cx="3384550" cy="522287"/>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He ran</a:t>
            </a:r>
          </a:p>
        </p:txBody>
      </p:sp>
      <p:sp>
        <p:nvSpPr>
          <p:cNvPr id="8" name="TextBox 7"/>
          <p:cNvSpPr txBox="1"/>
          <p:nvPr/>
        </p:nvSpPr>
        <p:spPr>
          <a:xfrm>
            <a:off x="5580063" y="3971925"/>
            <a:ext cx="3384550" cy="522288"/>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He met</a:t>
            </a:r>
          </a:p>
        </p:txBody>
      </p:sp>
      <p:sp>
        <p:nvSpPr>
          <p:cNvPr id="9" name="TextBox 8"/>
          <p:cNvSpPr txBox="1"/>
          <p:nvPr/>
        </p:nvSpPr>
        <p:spPr>
          <a:xfrm>
            <a:off x="1436688" y="3971925"/>
            <a:ext cx="3384550" cy="522288"/>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She followed (him)</a:t>
            </a:r>
          </a:p>
        </p:txBody>
      </p:sp>
      <p:sp>
        <p:nvSpPr>
          <p:cNvPr id="10" name="TextBox 9"/>
          <p:cNvSpPr txBox="1"/>
          <p:nvPr/>
        </p:nvSpPr>
        <p:spPr>
          <a:xfrm>
            <a:off x="5076825" y="5157788"/>
            <a:ext cx="3382963" cy="522287"/>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They arrived</a:t>
            </a:r>
          </a:p>
        </p:txBody>
      </p:sp>
      <p:sp>
        <p:nvSpPr>
          <p:cNvPr id="11" name="TextBox 10"/>
          <p:cNvSpPr txBox="1"/>
          <p:nvPr/>
        </p:nvSpPr>
        <p:spPr>
          <a:xfrm>
            <a:off x="900113" y="5157788"/>
            <a:ext cx="3384550" cy="522287"/>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He said</a:t>
            </a:r>
          </a:p>
        </p:txBody>
      </p:sp>
      <p:sp>
        <p:nvSpPr>
          <p:cNvPr id="12" name="TextBox 11"/>
          <p:cNvSpPr txBox="1"/>
          <p:nvPr/>
        </p:nvSpPr>
        <p:spPr>
          <a:xfrm>
            <a:off x="3128963" y="6165850"/>
            <a:ext cx="3384550" cy="522288"/>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He fell</a:t>
            </a:r>
          </a:p>
        </p:txBody>
      </p:sp>
      <p:pic>
        <p:nvPicPr>
          <p:cNvPr id="23567"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692400" y="107950"/>
          <a:ext cx="2239963" cy="1472184"/>
        </p:xfrm>
        <a:graphic>
          <a:graphicData uri="http://schemas.openxmlformats.org/drawingml/2006/table">
            <a:tbl>
              <a:tblPr/>
              <a:tblGrid>
                <a:gridCol w="2239963"/>
              </a:tblGrid>
              <a:tr h="490538">
                <a:tc>
                  <a:txBody>
                    <a:bodyPr/>
                    <a:lstStyle/>
                    <a:p>
                      <a:pPr algn="l">
                        <a:lnSpc>
                          <a:spcPct val="115000"/>
                        </a:lnSpc>
                        <a:spcAft>
                          <a:spcPts val="0"/>
                        </a:spcAft>
                      </a:pPr>
                      <a:r>
                        <a:rPr lang="en-GB" sz="2800" b="1" dirty="0" err="1" smtClean="0">
                          <a:latin typeface="Calibri" pitchFamily="34" charset="0"/>
                          <a:ea typeface="Calibri"/>
                          <a:cs typeface="Times New Roman"/>
                        </a:rPr>
                        <a:t>una</a:t>
                      </a:r>
                      <a:r>
                        <a:rPr lang="en-GB" sz="2800" b="1" dirty="0" smtClean="0">
                          <a:latin typeface="Calibri" pitchFamily="34" charset="0"/>
                          <a:ea typeface="Calibri"/>
                          <a:cs typeface="Times New Roman"/>
                        </a:rPr>
                        <a:t> </a:t>
                      </a:r>
                      <a:r>
                        <a:rPr lang="en-GB" sz="2800" b="1" dirty="0" err="1" smtClean="0">
                          <a:latin typeface="Calibri" pitchFamily="34" charset="0"/>
                          <a:ea typeface="Calibri"/>
                          <a:cs typeface="Times New Roman"/>
                        </a:rPr>
                        <a:t>princesa</a:t>
                      </a:r>
                      <a:endParaRPr lang="en-US" sz="2800" dirty="0">
                        <a:latin typeface="Calibri" pitchFamily="34" charset="0"/>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8">
                <a:tc>
                  <a:txBody>
                    <a:bodyPr/>
                    <a:lstStyle/>
                    <a:p>
                      <a:pPr algn="l">
                        <a:lnSpc>
                          <a:spcPct val="115000"/>
                        </a:lnSpc>
                        <a:spcAft>
                          <a:spcPts val="0"/>
                        </a:spcAft>
                      </a:pPr>
                      <a:r>
                        <a:rPr lang="en-GB" sz="2800" b="1" dirty="0" smtClean="0">
                          <a:latin typeface="Calibri" pitchFamily="34" charset="0"/>
                          <a:ea typeface="Calibri"/>
                          <a:cs typeface="Times New Roman"/>
                        </a:rPr>
                        <a:t>un </a:t>
                      </a:r>
                      <a:r>
                        <a:rPr lang="en-GB" sz="2800" b="1" dirty="0" err="1" smtClean="0">
                          <a:latin typeface="Calibri" pitchFamily="34" charset="0"/>
                          <a:ea typeface="Calibri"/>
                          <a:cs typeface="Times New Roman"/>
                        </a:rPr>
                        <a:t>dragón</a:t>
                      </a:r>
                      <a:endParaRPr lang="en-US" sz="2800" dirty="0">
                        <a:latin typeface="Calibri" pitchFamily="34" charset="0"/>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8">
                <a:tc>
                  <a:txBody>
                    <a:bodyPr/>
                    <a:lstStyle/>
                    <a:p>
                      <a:pPr algn="l">
                        <a:lnSpc>
                          <a:spcPct val="115000"/>
                        </a:lnSpc>
                        <a:spcAft>
                          <a:spcPts val="0"/>
                        </a:spcAft>
                      </a:pPr>
                      <a:r>
                        <a:rPr lang="en-GB" sz="2800" b="1" dirty="0" smtClean="0">
                          <a:latin typeface="Calibri" pitchFamily="34" charset="0"/>
                          <a:ea typeface="Calibri"/>
                          <a:cs typeface="Times New Roman"/>
                        </a:rPr>
                        <a:t>un lobo</a:t>
                      </a:r>
                      <a:endParaRPr lang="en-US" sz="2800" dirty="0">
                        <a:latin typeface="Calibri" pitchFamily="34" charset="0"/>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8" name="Rectangle 1"/>
          <p:cNvSpPr>
            <a:spLocks noChangeArrowheads="1"/>
          </p:cNvSpPr>
          <p:nvPr/>
        </p:nvSpPr>
        <p:spPr bwMode="auto">
          <a:xfrm>
            <a:off x="214313" y="214313"/>
            <a:ext cx="2478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ea typeface="Calibri" pitchFamily="34" charset="0"/>
                <a:cs typeface="Times New Roman" pitchFamily="18" charset="0"/>
              </a:rPr>
              <a:t>Érase una vez</a:t>
            </a:r>
            <a:endParaRPr lang="en-GB" sz="2800">
              <a:ea typeface="Calibri" pitchFamily="34" charset="0"/>
              <a:cs typeface="Times New Roman" pitchFamily="18" charset="0"/>
            </a:endParaRPr>
          </a:p>
        </p:txBody>
      </p:sp>
      <p:sp>
        <p:nvSpPr>
          <p:cNvPr id="4109" name="Rectangle 1"/>
          <p:cNvSpPr>
            <a:spLocks noChangeArrowheads="1"/>
          </p:cNvSpPr>
          <p:nvPr/>
        </p:nvSpPr>
        <p:spPr bwMode="auto">
          <a:xfrm>
            <a:off x="288925" y="2163763"/>
            <a:ext cx="2914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3200" b="1">
                <a:ea typeface="Calibri" pitchFamily="34" charset="0"/>
                <a:cs typeface="Times New Roman" pitchFamily="18" charset="0"/>
              </a:rPr>
              <a:t>que se llamaba</a:t>
            </a:r>
            <a:endParaRPr lang="en-GB" sz="2800">
              <a:ea typeface="Calibri" pitchFamily="34" charset="0"/>
              <a:cs typeface="Times New Roman" pitchFamily="18" charset="0"/>
            </a:endParaRPr>
          </a:p>
        </p:txBody>
      </p:sp>
      <p:graphicFrame>
        <p:nvGraphicFramePr>
          <p:cNvPr id="5" name="Table 4"/>
          <p:cNvGraphicFramePr>
            <a:graphicFrameLocks noGrp="1"/>
          </p:cNvGraphicFramePr>
          <p:nvPr/>
        </p:nvGraphicFramePr>
        <p:xfrm>
          <a:off x="3059113" y="1773238"/>
          <a:ext cx="1779587" cy="1472184"/>
        </p:xfrm>
        <a:graphic>
          <a:graphicData uri="http://schemas.openxmlformats.org/drawingml/2006/table">
            <a:tbl>
              <a:tblPr/>
              <a:tblGrid>
                <a:gridCol w="1779587"/>
              </a:tblGrid>
              <a:tr h="490537">
                <a:tc>
                  <a:txBody>
                    <a:bodyPr/>
                    <a:lstStyle/>
                    <a:p>
                      <a:pPr algn="l">
                        <a:lnSpc>
                          <a:spcPct val="115000"/>
                        </a:lnSpc>
                        <a:spcAft>
                          <a:spcPts val="0"/>
                        </a:spcAft>
                      </a:pPr>
                      <a:r>
                        <a:rPr lang="en-GB" sz="2800" b="1" dirty="0" err="1" smtClean="0">
                          <a:latin typeface="Calibri" pitchFamily="34" charset="0"/>
                          <a:ea typeface="Calibri"/>
                          <a:cs typeface="Times New Roman"/>
                        </a:rPr>
                        <a:t>Grimaldo</a:t>
                      </a:r>
                      <a:r>
                        <a:rPr lang="en-GB" sz="2800" b="1" dirty="0" smtClean="0">
                          <a:latin typeface="Calibri" pitchFamily="34" charset="0"/>
                          <a:ea typeface="Calibri"/>
                          <a:cs typeface="Times New Roman"/>
                        </a:rPr>
                        <a:t>.</a:t>
                      </a:r>
                      <a:endParaRPr lang="en-US" sz="2800" dirty="0">
                        <a:latin typeface="Calibri" pitchFamily="34" charset="0"/>
                        <a:ea typeface="Calibri"/>
                        <a:cs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7">
                <a:tc>
                  <a:txBody>
                    <a:bodyPr/>
                    <a:lstStyle/>
                    <a:p>
                      <a:pPr algn="l">
                        <a:lnSpc>
                          <a:spcPct val="115000"/>
                        </a:lnSpc>
                        <a:spcAft>
                          <a:spcPts val="0"/>
                        </a:spcAft>
                      </a:pPr>
                      <a:r>
                        <a:rPr lang="en-GB" sz="2800" b="1" dirty="0" err="1" smtClean="0">
                          <a:latin typeface="Calibri" pitchFamily="34" charset="0"/>
                          <a:ea typeface="Calibri"/>
                          <a:cs typeface="Times New Roman"/>
                        </a:rPr>
                        <a:t>Dominio</a:t>
                      </a:r>
                      <a:r>
                        <a:rPr lang="en-GB" sz="2800" b="1" dirty="0" smtClean="0">
                          <a:latin typeface="Calibri" pitchFamily="34" charset="0"/>
                          <a:ea typeface="Calibri"/>
                          <a:cs typeface="Times New Roman"/>
                        </a:rPr>
                        <a:t>.</a:t>
                      </a:r>
                      <a:endParaRPr lang="en-US" sz="2800" dirty="0">
                        <a:latin typeface="Calibri" pitchFamily="34" charset="0"/>
                        <a:ea typeface="Calibri"/>
                        <a:cs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7">
                <a:tc>
                  <a:txBody>
                    <a:bodyPr/>
                    <a:lstStyle/>
                    <a:p>
                      <a:pPr algn="l">
                        <a:lnSpc>
                          <a:spcPct val="115000"/>
                        </a:lnSpc>
                        <a:spcAft>
                          <a:spcPts val="0"/>
                        </a:spcAft>
                      </a:pPr>
                      <a:r>
                        <a:rPr lang="en-GB" sz="2800" b="1" dirty="0" err="1" smtClean="0">
                          <a:latin typeface="Calibri" pitchFamily="34" charset="0"/>
                          <a:ea typeface="Calibri"/>
                          <a:cs typeface="Times New Roman"/>
                        </a:rPr>
                        <a:t>Zaragoz</a:t>
                      </a:r>
                      <a:r>
                        <a:rPr lang="en-GB" sz="2800" b="1" dirty="0" smtClean="0">
                          <a:latin typeface="Calibri" pitchFamily="34" charset="0"/>
                          <a:ea typeface="Calibri"/>
                          <a:cs typeface="Times New Roman"/>
                        </a:rPr>
                        <a:t>.</a:t>
                      </a:r>
                      <a:endParaRPr lang="en-US" sz="2800" dirty="0">
                        <a:latin typeface="Calibri" pitchFamily="34" charset="0"/>
                        <a:ea typeface="Calibri"/>
                        <a:cs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120" name="Picture 15" descr="talking picture icon.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0488" y="5797550"/>
            <a:ext cx="14176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1" name="Rectangle 1"/>
          <p:cNvSpPr>
            <a:spLocks noChangeArrowheads="1"/>
          </p:cNvSpPr>
          <p:nvPr/>
        </p:nvSpPr>
        <p:spPr bwMode="auto">
          <a:xfrm>
            <a:off x="5148263" y="2195513"/>
            <a:ext cx="172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ea typeface="Calibri" pitchFamily="34" charset="0"/>
                <a:cs typeface="Times New Roman" pitchFamily="18" charset="0"/>
              </a:rPr>
              <a:t>Vivía con</a:t>
            </a:r>
            <a:endParaRPr lang="en-GB" sz="2800">
              <a:ea typeface="Calibri" pitchFamily="34" charset="0"/>
              <a:cs typeface="Times New Roman" pitchFamily="18" charset="0"/>
            </a:endParaRPr>
          </a:p>
        </p:txBody>
      </p:sp>
      <p:graphicFrame>
        <p:nvGraphicFramePr>
          <p:cNvPr id="23" name="Table 22"/>
          <p:cNvGraphicFramePr>
            <a:graphicFrameLocks noGrp="1"/>
          </p:cNvGraphicFramePr>
          <p:nvPr/>
        </p:nvGraphicFramePr>
        <p:xfrm>
          <a:off x="6804025" y="1773238"/>
          <a:ext cx="2268538" cy="1472184"/>
        </p:xfrm>
        <a:graphic>
          <a:graphicData uri="http://schemas.openxmlformats.org/drawingml/2006/table">
            <a:tbl>
              <a:tblPr/>
              <a:tblGrid>
                <a:gridCol w="2268538"/>
              </a:tblGrid>
              <a:tr h="490537">
                <a:tc>
                  <a:txBody>
                    <a:bodyPr/>
                    <a:lstStyle/>
                    <a:p>
                      <a:pPr algn="l">
                        <a:lnSpc>
                          <a:spcPct val="115000"/>
                        </a:lnSpc>
                        <a:spcAft>
                          <a:spcPts val="0"/>
                        </a:spcAft>
                      </a:pPr>
                      <a:r>
                        <a:rPr lang="en-GB" sz="2800" b="1" dirty="0" err="1" smtClean="0">
                          <a:latin typeface="Calibri" pitchFamily="34" charset="0"/>
                          <a:ea typeface="Calibri"/>
                          <a:cs typeface="Times New Roman"/>
                        </a:rPr>
                        <a:t>su</a:t>
                      </a:r>
                      <a:r>
                        <a:rPr lang="en-GB" sz="2800" b="1" dirty="0" smtClean="0">
                          <a:latin typeface="Calibri" pitchFamily="34" charset="0"/>
                          <a:ea typeface="Calibri"/>
                          <a:cs typeface="Times New Roman"/>
                        </a:rPr>
                        <a:t> </a:t>
                      </a:r>
                      <a:r>
                        <a:rPr lang="en-GB" sz="2800" b="1" dirty="0" err="1" smtClean="0">
                          <a:latin typeface="Calibri" pitchFamily="34" charset="0"/>
                          <a:ea typeface="Calibri"/>
                          <a:cs typeface="Times New Roman"/>
                        </a:rPr>
                        <a:t>madre</a:t>
                      </a:r>
                      <a:endParaRPr lang="en-US" sz="2800" dirty="0">
                        <a:latin typeface="Calibri" pitchFamily="34" charset="0"/>
                        <a:ea typeface="Calibri"/>
                        <a:cs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7">
                <a:tc>
                  <a:txBody>
                    <a:bodyPr/>
                    <a:lstStyle/>
                    <a:p>
                      <a:pPr algn="l">
                        <a:lnSpc>
                          <a:spcPct val="115000"/>
                        </a:lnSpc>
                        <a:spcAft>
                          <a:spcPts val="0"/>
                        </a:spcAft>
                      </a:pPr>
                      <a:r>
                        <a:rPr lang="en-GB" sz="2800" b="1" dirty="0" err="1" smtClean="0">
                          <a:latin typeface="Calibri" pitchFamily="34" charset="0"/>
                          <a:ea typeface="Calibri"/>
                          <a:cs typeface="Times New Roman"/>
                        </a:rPr>
                        <a:t>su</a:t>
                      </a:r>
                      <a:r>
                        <a:rPr lang="en-GB" sz="2800" b="1" dirty="0" smtClean="0">
                          <a:latin typeface="Calibri" pitchFamily="34" charset="0"/>
                          <a:ea typeface="Calibri"/>
                          <a:cs typeface="Times New Roman"/>
                        </a:rPr>
                        <a:t> </a:t>
                      </a:r>
                      <a:r>
                        <a:rPr lang="en-GB" sz="2800" b="1" dirty="0" err="1" smtClean="0">
                          <a:latin typeface="Calibri" pitchFamily="34" charset="0"/>
                          <a:ea typeface="Calibri"/>
                          <a:cs typeface="Times New Roman"/>
                        </a:rPr>
                        <a:t>hermano</a:t>
                      </a:r>
                      <a:endParaRPr lang="en-US" sz="2800" dirty="0">
                        <a:latin typeface="Calibri" pitchFamily="34" charset="0"/>
                        <a:ea typeface="Calibri"/>
                        <a:cs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7">
                <a:tc>
                  <a:txBody>
                    <a:bodyPr/>
                    <a:lstStyle/>
                    <a:p>
                      <a:pPr algn="l">
                        <a:lnSpc>
                          <a:spcPct val="115000"/>
                        </a:lnSpc>
                        <a:spcAft>
                          <a:spcPts val="0"/>
                        </a:spcAft>
                      </a:pPr>
                      <a:r>
                        <a:rPr lang="en-GB" sz="2800" b="1" dirty="0" err="1" smtClean="0">
                          <a:latin typeface="Calibri" pitchFamily="34" charset="0"/>
                          <a:ea typeface="Calibri"/>
                          <a:cs typeface="Times New Roman"/>
                        </a:rPr>
                        <a:t>su</a:t>
                      </a:r>
                      <a:r>
                        <a:rPr lang="en-GB" sz="2800" b="1" dirty="0" smtClean="0">
                          <a:latin typeface="Calibri" pitchFamily="34" charset="0"/>
                          <a:ea typeface="Calibri"/>
                          <a:cs typeface="Times New Roman"/>
                        </a:rPr>
                        <a:t> </a:t>
                      </a:r>
                      <a:r>
                        <a:rPr lang="en-GB" sz="2800" b="1" dirty="0" err="1" smtClean="0">
                          <a:latin typeface="Calibri" pitchFamily="34" charset="0"/>
                          <a:ea typeface="Calibri"/>
                          <a:cs typeface="Times New Roman"/>
                        </a:rPr>
                        <a:t>sapo</a:t>
                      </a:r>
                      <a:endParaRPr lang="en-US" sz="2800" dirty="0">
                        <a:latin typeface="Calibri" pitchFamily="34" charset="0"/>
                        <a:ea typeface="Calibri"/>
                        <a:cs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32" name="Rectangle 1"/>
          <p:cNvSpPr>
            <a:spLocks noChangeArrowheads="1"/>
          </p:cNvSpPr>
          <p:nvPr/>
        </p:nvSpPr>
        <p:spPr bwMode="auto">
          <a:xfrm>
            <a:off x="3779838" y="3789363"/>
            <a:ext cx="1512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ea typeface="Calibri" pitchFamily="34" charset="0"/>
                <a:cs typeface="Times New Roman" pitchFamily="18" charset="0"/>
              </a:rPr>
              <a:t>en un/a</a:t>
            </a:r>
            <a:endParaRPr lang="en-GB" sz="2800">
              <a:ea typeface="Calibri" pitchFamily="34" charset="0"/>
              <a:cs typeface="Times New Roman" pitchFamily="18" charset="0"/>
            </a:endParaRPr>
          </a:p>
        </p:txBody>
      </p:sp>
      <p:graphicFrame>
        <p:nvGraphicFramePr>
          <p:cNvPr id="25" name="Table 24"/>
          <p:cNvGraphicFramePr>
            <a:graphicFrameLocks noGrp="1"/>
          </p:cNvGraphicFramePr>
          <p:nvPr/>
        </p:nvGraphicFramePr>
        <p:xfrm>
          <a:off x="5292725" y="3357563"/>
          <a:ext cx="1403350" cy="1472184"/>
        </p:xfrm>
        <a:graphic>
          <a:graphicData uri="http://schemas.openxmlformats.org/drawingml/2006/table">
            <a:tbl>
              <a:tblPr/>
              <a:tblGrid>
                <a:gridCol w="1403350"/>
              </a:tblGrid>
              <a:tr h="490537">
                <a:tc>
                  <a:txBody>
                    <a:bodyPr/>
                    <a:lstStyle/>
                    <a:p>
                      <a:pPr algn="l">
                        <a:lnSpc>
                          <a:spcPct val="115000"/>
                        </a:lnSpc>
                        <a:spcAft>
                          <a:spcPts val="0"/>
                        </a:spcAft>
                      </a:pPr>
                      <a:r>
                        <a:rPr lang="en-GB" sz="2800" b="1" dirty="0" err="1" smtClean="0">
                          <a:latin typeface="Calibri" pitchFamily="34" charset="0"/>
                          <a:ea typeface="Calibri"/>
                          <a:cs typeface="Times New Roman"/>
                        </a:rPr>
                        <a:t>castillo</a:t>
                      </a:r>
                      <a:r>
                        <a:rPr lang="en-GB" sz="2800" b="1" dirty="0" smtClean="0">
                          <a:latin typeface="Calibri" pitchFamily="34" charset="0"/>
                          <a:ea typeface="Calibri"/>
                          <a:cs typeface="Times New Roman"/>
                        </a:rPr>
                        <a:t>.</a:t>
                      </a:r>
                      <a:endParaRPr lang="en-US" sz="2800" dirty="0">
                        <a:latin typeface="Calibri" pitchFamily="34" charset="0"/>
                        <a:ea typeface="Calibri"/>
                        <a:cs typeface="Times New Roman"/>
                      </a:endParaRP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7">
                <a:tc>
                  <a:txBody>
                    <a:bodyPr/>
                    <a:lstStyle/>
                    <a:p>
                      <a:pPr algn="l">
                        <a:lnSpc>
                          <a:spcPct val="115000"/>
                        </a:lnSpc>
                        <a:spcAft>
                          <a:spcPts val="0"/>
                        </a:spcAft>
                      </a:pPr>
                      <a:r>
                        <a:rPr lang="en-GB" sz="2800" b="1" dirty="0" err="1" smtClean="0">
                          <a:latin typeface="Calibri" pitchFamily="34" charset="0"/>
                          <a:ea typeface="Calibri"/>
                          <a:cs typeface="Times New Roman"/>
                        </a:rPr>
                        <a:t>bosque</a:t>
                      </a:r>
                      <a:r>
                        <a:rPr lang="en-GB" sz="2800" b="1" dirty="0" smtClean="0">
                          <a:latin typeface="Calibri" pitchFamily="34" charset="0"/>
                          <a:ea typeface="Calibri"/>
                          <a:cs typeface="Times New Roman"/>
                        </a:rPr>
                        <a:t>.</a:t>
                      </a:r>
                      <a:endParaRPr lang="en-US" sz="2800" dirty="0">
                        <a:latin typeface="Calibri" pitchFamily="34" charset="0"/>
                        <a:ea typeface="Calibri"/>
                        <a:cs typeface="Times New Roman"/>
                      </a:endParaRP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7">
                <a:tc>
                  <a:txBody>
                    <a:bodyPr/>
                    <a:lstStyle/>
                    <a:p>
                      <a:pPr algn="l">
                        <a:lnSpc>
                          <a:spcPct val="115000"/>
                        </a:lnSpc>
                        <a:spcAft>
                          <a:spcPts val="0"/>
                        </a:spcAft>
                      </a:pPr>
                      <a:r>
                        <a:rPr lang="en-GB" sz="2800" b="1" dirty="0" smtClean="0">
                          <a:latin typeface="Calibri" pitchFamily="34" charset="0"/>
                          <a:ea typeface="Calibri"/>
                          <a:cs typeface="Times New Roman"/>
                        </a:rPr>
                        <a:t>casa.</a:t>
                      </a:r>
                      <a:endParaRPr lang="en-US" sz="2800" dirty="0">
                        <a:latin typeface="Calibri" pitchFamily="34" charset="0"/>
                        <a:ea typeface="Calibri"/>
                        <a:cs typeface="Times New Roman"/>
                      </a:endParaRP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43" name="Rectangle 1"/>
          <p:cNvSpPr>
            <a:spLocks noChangeArrowheads="1"/>
          </p:cNvSpPr>
          <p:nvPr/>
        </p:nvSpPr>
        <p:spPr bwMode="auto">
          <a:xfrm>
            <a:off x="49213" y="3792538"/>
            <a:ext cx="1457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3200" b="1">
                <a:ea typeface="Calibri" pitchFamily="34" charset="0"/>
                <a:cs typeface="Times New Roman" pitchFamily="18" charset="0"/>
              </a:rPr>
              <a:t>que era</a:t>
            </a:r>
            <a:endParaRPr lang="en-GB" sz="2800">
              <a:ea typeface="Calibri" pitchFamily="34" charset="0"/>
              <a:cs typeface="Times New Roman" pitchFamily="18" charset="0"/>
            </a:endParaRPr>
          </a:p>
        </p:txBody>
      </p:sp>
      <p:graphicFrame>
        <p:nvGraphicFramePr>
          <p:cNvPr id="27" name="Table 26"/>
          <p:cNvGraphicFramePr>
            <a:graphicFrameLocks noGrp="1"/>
          </p:cNvGraphicFramePr>
          <p:nvPr/>
        </p:nvGraphicFramePr>
        <p:xfrm>
          <a:off x="1511300" y="3357563"/>
          <a:ext cx="2268538" cy="1472184"/>
        </p:xfrm>
        <a:graphic>
          <a:graphicData uri="http://schemas.openxmlformats.org/drawingml/2006/table">
            <a:tbl>
              <a:tblPr/>
              <a:tblGrid>
                <a:gridCol w="2268538"/>
              </a:tblGrid>
              <a:tr h="490537">
                <a:tc>
                  <a:txBody>
                    <a:bodyPr/>
                    <a:lstStyle/>
                    <a:p>
                      <a:pPr algn="l">
                        <a:lnSpc>
                          <a:spcPct val="115000"/>
                        </a:lnSpc>
                        <a:spcAft>
                          <a:spcPts val="0"/>
                        </a:spcAft>
                      </a:pPr>
                      <a:r>
                        <a:rPr lang="en-GB" sz="2800" b="1" dirty="0" err="1" smtClean="0">
                          <a:latin typeface="Calibri" pitchFamily="34" charset="0"/>
                          <a:ea typeface="Calibri"/>
                          <a:cs typeface="Times New Roman"/>
                        </a:rPr>
                        <a:t>una</a:t>
                      </a:r>
                      <a:r>
                        <a:rPr lang="en-GB" sz="2800" b="1" dirty="0" smtClean="0">
                          <a:latin typeface="Calibri" pitchFamily="34" charset="0"/>
                          <a:ea typeface="Calibri"/>
                          <a:cs typeface="Times New Roman"/>
                        </a:rPr>
                        <a:t> </a:t>
                      </a:r>
                      <a:r>
                        <a:rPr lang="en-GB" sz="2800" b="1" dirty="0" err="1" smtClean="0">
                          <a:latin typeface="Calibri" pitchFamily="34" charset="0"/>
                          <a:ea typeface="Calibri"/>
                          <a:cs typeface="Times New Roman"/>
                        </a:rPr>
                        <a:t>bruja</a:t>
                      </a:r>
                      <a:endParaRPr lang="en-US" sz="2800" dirty="0">
                        <a:latin typeface="Calibri" pitchFamily="34" charset="0"/>
                        <a:ea typeface="Calibri"/>
                        <a:cs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7">
                <a:tc>
                  <a:txBody>
                    <a:bodyPr/>
                    <a:lstStyle/>
                    <a:p>
                      <a:pPr algn="l">
                        <a:lnSpc>
                          <a:spcPct val="115000"/>
                        </a:lnSpc>
                        <a:spcAft>
                          <a:spcPts val="0"/>
                        </a:spcAft>
                      </a:pPr>
                      <a:r>
                        <a:rPr lang="en-GB" sz="2800" b="1" dirty="0" smtClean="0">
                          <a:latin typeface="Calibri" pitchFamily="34" charset="0"/>
                          <a:ea typeface="Calibri"/>
                          <a:cs typeface="Times New Roman"/>
                        </a:rPr>
                        <a:t>un</a:t>
                      </a:r>
                      <a:r>
                        <a:rPr lang="en-GB" sz="2800" b="1" baseline="0" dirty="0" smtClean="0">
                          <a:latin typeface="Calibri" pitchFamily="34" charset="0"/>
                          <a:ea typeface="Calibri"/>
                          <a:cs typeface="Times New Roman"/>
                        </a:rPr>
                        <a:t> </a:t>
                      </a:r>
                      <a:r>
                        <a:rPr lang="en-GB" sz="2800" b="1" baseline="0" dirty="0" err="1" smtClean="0">
                          <a:latin typeface="Calibri" pitchFamily="34" charset="0"/>
                          <a:ea typeface="Calibri"/>
                          <a:cs typeface="Times New Roman"/>
                        </a:rPr>
                        <a:t>rey</a:t>
                      </a:r>
                      <a:endParaRPr lang="en-US" sz="2800" dirty="0">
                        <a:latin typeface="Calibri" pitchFamily="34" charset="0"/>
                        <a:ea typeface="Calibri"/>
                        <a:cs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7">
                <a:tc>
                  <a:txBody>
                    <a:bodyPr/>
                    <a:lstStyle/>
                    <a:p>
                      <a:pPr algn="l">
                        <a:lnSpc>
                          <a:spcPct val="115000"/>
                        </a:lnSpc>
                        <a:spcAft>
                          <a:spcPts val="0"/>
                        </a:spcAft>
                      </a:pPr>
                      <a:r>
                        <a:rPr lang="en-GB" sz="2800" b="1" dirty="0" smtClean="0">
                          <a:latin typeface="Calibri" pitchFamily="34" charset="0"/>
                          <a:ea typeface="Calibri"/>
                          <a:cs typeface="Times New Roman"/>
                        </a:rPr>
                        <a:t>un </a:t>
                      </a:r>
                      <a:r>
                        <a:rPr lang="en-GB" sz="2800" b="1" dirty="0" err="1" smtClean="0">
                          <a:latin typeface="Calibri" pitchFamily="34" charset="0"/>
                          <a:ea typeface="Calibri"/>
                          <a:cs typeface="Times New Roman"/>
                        </a:rPr>
                        <a:t>enano</a:t>
                      </a:r>
                      <a:endParaRPr lang="en-US" sz="2800" dirty="0">
                        <a:latin typeface="Calibri" pitchFamily="34" charset="0"/>
                        <a:ea typeface="Calibri"/>
                        <a:cs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54" name="Rectangle 1"/>
          <p:cNvSpPr>
            <a:spLocks noChangeArrowheads="1"/>
          </p:cNvSpPr>
          <p:nvPr/>
        </p:nvSpPr>
        <p:spPr bwMode="auto">
          <a:xfrm>
            <a:off x="214313" y="5440363"/>
            <a:ext cx="942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ea typeface="Calibri" pitchFamily="34" charset="0"/>
                <a:cs typeface="Times New Roman" pitchFamily="18" charset="0"/>
              </a:rPr>
              <a:t>Eran</a:t>
            </a:r>
            <a:endParaRPr lang="en-GB" sz="2800">
              <a:ea typeface="Calibri" pitchFamily="34" charset="0"/>
              <a:cs typeface="Times New Roman" pitchFamily="18" charset="0"/>
            </a:endParaRPr>
          </a:p>
        </p:txBody>
      </p:sp>
      <p:graphicFrame>
        <p:nvGraphicFramePr>
          <p:cNvPr id="29" name="Table 28"/>
          <p:cNvGraphicFramePr>
            <a:graphicFrameLocks noGrp="1"/>
          </p:cNvGraphicFramePr>
          <p:nvPr/>
        </p:nvGraphicFramePr>
        <p:xfrm>
          <a:off x="1116013" y="5013325"/>
          <a:ext cx="1295400" cy="1472184"/>
        </p:xfrm>
        <a:graphic>
          <a:graphicData uri="http://schemas.openxmlformats.org/drawingml/2006/table">
            <a:tbl>
              <a:tblPr/>
              <a:tblGrid>
                <a:gridCol w="1295400"/>
              </a:tblGrid>
              <a:tr h="490538">
                <a:tc>
                  <a:txBody>
                    <a:bodyPr/>
                    <a:lstStyle/>
                    <a:p>
                      <a:pPr algn="l">
                        <a:lnSpc>
                          <a:spcPct val="115000"/>
                        </a:lnSpc>
                        <a:spcAft>
                          <a:spcPts val="0"/>
                        </a:spcAft>
                      </a:pPr>
                      <a:r>
                        <a:rPr lang="en-GB" sz="2800" b="1" dirty="0" err="1" smtClean="0">
                          <a:latin typeface="Calibri" pitchFamily="34" charset="0"/>
                          <a:ea typeface="Calibri"/>
                          <a:cs typeface="Times New Roman"/>
                        </a:rPr>
                        <a:t>pobres</a:t>
                      </a:r>
                      <a:endParaRPr lang="en-US" sz="2800" dirty="0">
                        <a:latin typeface="Calibri" pitchFamily="34" charset="0"/>
                        <a:ea typeface="Calibri"/>
                        <a:cs typeface="Times New Roman"/>
                      </a:endParaRPr>
                    </a:p>
                  </a:txBody>
                  <a:tcPr marL="68541" marR="68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8">
                <a:tc>
                  <a:txBody>
                    <a:bodyPr/>
                    <a:lstStyle/>
                    <a:p>
                      <a:pPr algn="l">
                        <a:lnSpc>
                          <a:spcPct val="115000"/>
                        </a:lnSpc>
                        <a:spcAft>
                          <a:spcPts val="0"/>
                        </a:spcAft>
                      </a:pPr>
                      <a:r>
                        <a:rPr lang="en-GB" sz="2800" b="1" dirty="0" err="1" smtClean="0">
                          <a:latin typeface="Calibri" pitchFamily="34" charset="0"/>
                          <a:ea typeface="Calibri"/>
                          <a:cs typeface="Times New Roman"/>
                        </a:rPr>
                        <a:t>ricos</a:t>
                      </a:r>
                      <a:endParaRPr lang="en-US" sz="2800" dirty="0">
                        <a:latin typeface="Calibri" pitchFamily="34" charset="0"/>
                        <a:ea typeface="Calibri"/>
                        <a:cs typeface="Times New Roman"/>
                      </a:endParaRPr>
                    </a:p>
                  </a:txBody>
                  <a:tcPr marL="68541" marR="68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8">
                <a:tc>
                  <a:txBody>
                    <a:bodyPr/>
                    <a:lstStyle/>
                    <a:p>
                      <a:pPr algn="l">
                        <a:lnSpc>
                          <a:spcPct val="115000"/>
                        </a:lnSpc>
                        <a:spcAft>
                          <a:spcPts val="0"/>
                        </a:spcAft>
                      </a:pPr>
                      <a:r>
                        <a:rPr lang="en-GB" sz="2800" b="1" dirty="0" err="1" smtClean="0">
                          <a:latin typeface="Calibri" pitchFamily="34" charset="0"/>
                          <a:ea typeface="Calibri"/>
                          <a:cs typeface="Times New Roman"/>
                        </a:rPr>
                        <a:t>felices</a:t>
                      </a:r>
                      <a:endParaRPr lang="en-US" sz="2800" dirty="0">
                        <a:latin typeface="Calibri" pitchFamily="34" charset="0"/>
                        <a:ea typeface="Calibri"/>
                        <a:cs typeface="Times New Roman"/>
                      </a:endParaRPr>
                    </a:p>
                  </a:txBody>
                  <a:tcPr marL="68541" marR="68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65" name="Rectangle 1"/>
          <p:cNvSpPr>
            <a:spLocks noChangeArrowheads="1"/>
          </p:cNvSpPr>
          <p:nvPr/>
        </p:nvSpPr>
        <p:spPr bwMode="auto">
          <a:xfrm>
            <a:off x="2439988" y="5453063"/>
            <a:ext cx="2852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3200" b="1">
                <a:ea typeface="Calibri" pitchFamily="34" charset="0"/>
                <a:cs typeface="Times New Roman" pitchFamily="18" charset="0"/>
              </a:rPr>
              <a:t>pero tenían</a:t>
            </a:r>
            <a:endParaRPr lang="en-GB" sz="2800">
              <a:ea typeface="Calibri" pitchFamily="34" charset="0"/>
              <a:cs typeface="Times New Roman" pitchFamily="18" charset="0"/>
            </a:endParaRPr>
          </a:p>
        </p:txBody>
      </p:sp>
      <p:graphicFrame>
        <p:nvGraphicFramePr>
          <p:cNvPr id="31" name="Table 30"/>
          <p:cNvGraphicFramePr>
            <a:graphicFrameLocks noGrp="1"/>
          </p:cNvGraphicFramePr>
          <p:nvPr/>
        </p:nvGraphicFramePr>
        <p:xfrm>
          <a:off x="4562475" y="5060950"/>
          <a:ext cx="2746375" cy="1472184"/>
        </p:xfrm>
        <a:graphic>
          <a:graphicData uri="http://schemas.openxmlformats.org/drawingml/2006/table">
            <a:tbl>
              <a:tblPr/>
              <a:tblGrid>
                <a:gridCol w="2746375"/>
              </a:tblGrid>
              <a:tr h="490538">
                <a:tc>
                  <a:txBody>
                    <a:bodyPr/>
                    <a:lstStyle/>
                    <a:p>
                      <a:pPr algn="l">
                        <a:lnSpc>
                          <a:spcPct val="115000"/>
                        </a:lnSpc>
                        <a:spcAft>
                          <a:spcPts val="0"/>
                        </a:spcAft>
                      </a:pPr>
                      <a:r>
                        <a:rPr lang="en-GB" sz="2800" b="1" dirty="0" err="1" smtClean="0">
                          <a:latin typeface="Calibri" pitchFamily="34" charset="0"/>
                          <a:ea typeface="Calibri"/>
                          <a:cs typeface="Times New Roman"/>
                        </a:rPr>
                        <a:t>una</a:t>
                      </a:r>
                      <a:r>
                        <a:rPr lang="en-GB" sz="2800" b="1" dirty="0" smtClean="0">
                          <a:latin typeface="Calibri" pitchFamily="34" charset="0"/>
                          <a:ea typeface="Calibri"/>
                          <a:cs typeface="Times New Roman"/>
                        </a:rPr>
                        <a:t> </a:t>
                      </a:r>
                      <a:r>
                        <a:rPr lang="en-GB" sz="2800" b="1" dirty="0" err="1" smtClean="0">
                          <a:latin typeface="Calibri" pitchFamily="34" charset="0"/>
                          <a:ea typeface="Calibri"/>
                          <a:cs typeface="Times New Roman"/>
                        </a:rPr>
                        <a:t>espada</a:t>
                      </a:r>
                      <a:r>
                        <a:rPr lang="en-GB" sz="2800" b="1" dirty="0" smtClean="0">
                          <a:latin typeface="Calibri" pitchFamily="34" charset="0"/>
                          <a:ea typeface="Calibri"/>
                          <a:cs typeface="Times New Roman"/>
                        </a:rPr>
                        <a:t>.</a:t>
                      </a:r>
                      <a:endParaRPr lang="en-US" sz="2800" dirty="0">
                        <a:latin typeface="Calibri" pitchFamily="34" charset="0"/>
                        <a:ea typeface="Calibri"/>
                        <a:cs typeface="Times New Roman"/>
                      </a:endParaRPr>
                    </a:p>
                  </a:txBody>
                  <a:tcPr marL="68609" marR="68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8">
                <a:tc>
                  <a:txBody>
                    <a:bodyPr/>
                    <a:lstStyle/>
                    <a:p>
                      <a:pPr algn="l">
                        <a:lnSpc>
                          <a:spcPct val="115000"/>
                        </a:lnSpc>
                        <a:spcAft>
                          <a:spcPts val="0"/>
                        </a:spcAft>
                      </a:pPr>
                      <a:r>
                        <a:rPr lang="en-GB" sz="2800" b="1" dirty="0" smtClean="0">
                          <a:latin typeface="Calibri" pitchFamily="34" charset="0"/>
                          <a:ea typeface="Calibri"/>
                          <a:cs typeface="Times New Roman"/>
                        </a:rPr>
                        <a:t>un </a:t>
                      </a:r>
                      <a:r>
                        <a:rPr lang="en-GB" sz="2800" b="1" dirty="0" err="1" smtClean="0">
                          <a:latin typeface="Calibri" pitchFamily="34" charset="0"/>
                          <a:ea typeface="Calibri"/>
                          <a:cs typeface="Times New Roman"/>
                        </a:rPr>
                        <a:t>anillo</a:t>
                      </a:r>
                      <a:r>
                        <a:rPr lang="en-GB" sz="2800" b="1" dirty="0" smtClean="0">
                          <a:latin typeface="Calibri" pitchFamily="34" charset="0"/>
                          <a:ea typeface="Calibri"/>
                          <a:cs typeface="Times New Roman"/>
                        </a:rPr>
                        <a:t>.</a:t>
                      </a:r>
                      <a:endParaRPr lang="en-US" sz="2800" dirty="0">
                        <a:latin typeface="Calibri" pitchFamily="34" charset="0"/>
                        <a:ea typeface="Calibri"/>
                        <a:cs typeface="Times New Roman"/>
                      </a:endParaRPr>
                    </a:p>
                  </a:txBody>
                  <a:tcPr marL="68609" marR="68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8">
                <a:tc>
                  <a:txBody>
                    <a:bodyPr/>
                    <a:lstStyle/>
                    <a:p>
                      <a:pPr algn="l">
                        <a:lnSpc>
                          <a:spcPct val="115000"/>
                        </a:lnSpc>
                        <a:spcAft>
                          <a:spcPts val="0"/>
                        </a:spcAft>
                      </a:pPr>
                      <a:r>
                        <a:rPr lang="en-GB" sz="2800" b="1" dirty="0" smtClean="0">
                          <a:latin typeface="Calibri" pitchFamily="34" charset="0"/>
                          <a:ea typeface="Calibri"/>
                          <a:cs typeface="Times New Roman"/>
                        </a:rPr>
                        <a:t>un </a:t>
                      </a:r>
                      <a:r>
                        <a:rPr lang="en-GB" sz="2800" b="1" dirty="0" err="1" smtClean="0">
                          <a:latin typeface="Calibri" pitchFamily="34" charset="0"/>
                          <a:ea typeface="Calibri"/>
                          <a:cs typeface="Times New Roman"/>
                        </a:rPr>
                        <a:t>problema</a:t>
                      </a:r>
                      <a:r>
                        <a:rPr lang="en-GB" sz="2800" b="1" dirty="0" smtClean="0">
                          <a:latin typeface="Calibri" pitchFamily="34" charset="0"/>
                          <a:ea typeface="Calibri"/>
                          <a:cs typeface="Times New Roman"/>
                        </a:rPr>
                        <a:t>.</a:t>
                      </a:r>
                      <a:endParaRPr lang="en-US" sz="2800" dirty="0">
                        <a:latin typeface="Calibri" pitchFamily="34" charset="0"/>
                        <a:ea typeface="Calibri"/>
                        <a:cs typeface="Times New Roman"/>
                      </a:endParaRPr>
                    </a:p>
                  </a:txBody>
                  <a:tcPr marL="68609" marR="68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176" name="Picture 31"/>
          <p:cNvPicPr>
            <a:picLocks noChangeAspect="1"/>
          </p:cNvPicPr>
          <p:nvPr/>
        </p:nvPicPr>
        <p:blipFill>
          <a:blip r:embed="rId4"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580063" y="196850"/>
            <a:ext cx="11525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7" name="Picture 3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5763" y="847725"/>
            <a:ext cx="8159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8" name="Picture 3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5538" y="161925"/>
            <a:ext cx="14160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9" name="Picture 3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063" y="2636838"/>
            <a:ext cx="731837"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0" name="Picture 35"/>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6675" y="3389313"/>
            <a:ext cx="1122363"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1" name="Picture 36"/>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0" y="2770188"/>
            <a:ext cx="5095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2" name="Picture 3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2913" y="3789363"/>
            <a:ext cx="9175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3" name="Picture 38"/>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5063" y="7567613"/>
            <a:ext cx="5603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4" name="Picture 39"/>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5300" y="4084638"/>
            <a:ext cx="67786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5" name="Picture 40"/>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813" y="2747963"/>
            <a:ext cx="720725"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6" name="Picture 41"/>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40463" y="5503863"/>
            <a:ext cx="552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7" name="Picture 42"/>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607612">
            <a:off x="6739732" y="4815681"/>
            <a:ext cx="92075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8" name="Picture 5" descr="storybook.jpg"/>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036" y="14585"/>
            <a:ext cx="7150439" cy="1754326"/>
          </a:xfrm>
          <a:prstGeom prst="rect">
            <a:avLst/>
          </a:prstGeom>
          <a:noFill/>
        </p:spPr>
        <p:txBody>
          <a:bodyPr>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El hombrecito del pan de jengibre</a:t>
            </a:r>
          </a:p>
        </p:txBody>
      </p:sp>
      <p:pic>
        <p:nvPicPr>
          <p:cNvPr id="51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4900" y="2546350"/>
            <a:ext cx="1684338"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1927225"/>
            <a:ext cx="4332287"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torybook.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3000"/>
                                        <p:tgtEl>
                                          <p:spTgt spid="3"/>
                                        </p:tgtEl>
                                      </p:cBhvr>
                                    </p:animEffect>
                                    <p:set>
                                      <p:cBhvr>
                                        <p:cTn id="7" dur="1" fill="hold">
                                          <p:stCondLst>
                                            <p:cond delay="2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385888" y="4786313"/>
            <a:ext cx="67802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2400" b="1" dirty="0"/>
              <a:t>Érase</a:t>
            </a:r>
            <a:r>
              <a:rPr lang="es-ES_tradnl" sz="2400" dirty="0"/>
              <a:t> una vez, en </a:t>
            </a:r>
            <a:r>
              <a:rPr lang="es-ES_tradnl" sz="2400" dirty="0" smtClean="0"/>
              <a:t>medio </a:t>
            </a:r>
            <a:r>
              <a:rPr lang="es-ES_tradnl" sz="2400" dirty="0"/>
              <a:t>de un bosque precioso y al lado de un río, una casita de madera, en la cual </a:t>
            </a:r>
            <a:r>
              <a:rPr lang="es-ES_tradnl" sz="2400" b="1" dirty="0"/>
              <a:t>vivía</a:t>
            </a:r>
            <a:r>
              <a:rPr lang="es-ES_tradnl" sz="2400" dirty="0"/>
              <a:t> una pareja de ancianos.</a:t>
            </a:r>
            <a:r>
              <a:rPr lang="es-ES_tradnl" sz="2400" b="1" dirty="0"/>
              <a:t> Eran </a:t>
            </a:r>
            <a:r>
              <a:rPr lang="es-ES_tradnl" sz="2400" dirty="0"/>
              <a:t>muy felices.</a:t>
            </a:r>
            <a:endParaRPr lang="en-GB" sz="2400" dirty="0"/>
          </a:p>
        </p:txBody>
      </p:sp>
      <p:pic>
        <p:nvPicPr>
          <p:cNvPr id="61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1263" y="1768475"/>
            <a:ext cx="4248150" cy="29305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015036" y="14585"/>
            <a:ext cx="7150439" cy="1754326"/>
          </a:xfrm>
          <a:prstGeom prst="rect">
            <a:avLst/>
          </a:prstGeom>
          <a:noFill/>
        </p:spPr>
        <p:txBody>
          <a:bodyPr>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El hombrecito del pan de jengibre</a:t>
            </a:r>
          </a:p>
        </p:txBody>
      </p:sp>
      <p:sp>
        <p:nvSpPr>
          <p:cNvPr id="6" name="Freeform 5"/>
          <p:cNvSpPr/>
          <p:nvPr/>
        </p:nvSpPr>
        <p:spPr>
          <a:xfrm>
            <a:off x="2419350" y="3524250"/>
            <a:ext cx="3529013" cy="1200150"/>
          </a:xfrm>
          <a:custGeom>
            <a:avLst/>
            <a:gdLst>
              <a:gd name="connsiteX0" fmla="*/ 57150 w 3528608"/>
              <a:gd name="connsiteY0" fmla="*/ 838200 h 1200150"/>
              <a:gd name="connsiteX1" fmla="*/ 57150 w 3528608"/>
              <a:gd name="connsiteY1" fmla="*/ 838200 h 1200150"/>
              <a:gd name="connsiteX2" fmla="*/ 304800 w 3528608"/>
              <a:gd name="connsiteY2" fmla="*/ 800100 h 1200150"/>
              <a:gd name="connsiteX3" fmla="*/ 419100 w 3528608"/>
              <a:gd name="connsiteY3" fmla="*/ 762000 h 1200150"/>
              <a:gd name="connsiteX4" fmla="*/ 476250 w 3528608"/>
              <a:gd name="connsiteY4" fmla="*/ 723900 h 1200150"/>
              <a:gd name="connsiteX5" fmla="*/ 590550 w 3528608"/>
              <a:gd name="connsiteY5" fmla="*/ 704850 h 1200150"/>
              <a:gd name="connsiteX6" fmla="*/ 895350 w 3528608"/>
              <a:gd name="connsiteY6" fmla="*/ 647700 h 1200150"/>
              <a:gd name="connsiteX7" fmla="*/ 1028700 w 3528608"/>
              <a:gd name="connsiteY7" fmla="*/ 590550 h 1200150"/>
              <a:gd name="connsiteX8" fmla="*/ 1104900 w 3528608"/>
              <a:gd name="connsiteY8" fmla="*/ 514350 h 1200150"/>
              <a:gd name="connsiteX9" fmla="*/ 1200150 w 3528608"/>
              <a:gd name="connsiteY9" fmla="*/ 438150 h 1200150"/>
              <a:gd name="connsiteX10" fmla="*/ 1276350 w 3528608"/>
              <a:gd name="connsiteY10" fmla="*/ 381000 h 1200150"/>
              <a:gd name="connsiteX11" fmla="*/ 1352550 w 3528608"/>
              <a:gd name="connsiteY11" fmla="*/ 361950 h 1200150"/>
              <a:gd name="connsiteX12" fmla="*/ 1752600 w 3528608"/>
              <a:gd name="connsiteY12" fmla="*/ 323850 h 1200150"/>
              <a:gd name="connsiteX13" fmla="*/ 1866900 w 3528608"/>
              <a:gd name="connsiteY13" fmla="*/ 266700 h 1200150"/>
              <a:gd name="connsiteX14" fmla="*/ 1924050 w 3528608"/>
              <a:gd name="connsiteY14" fmla="*/ 247650 h 1200150"/>
              <a:gd name="connsiteX15" fmla="*/ 1981200 w 3528608"/>
              <a:gd name="connsiteY15" fmla="*/ 209550 h 1200150"/>
              <a:gd name="connsiteX16" fmla="*/ 2114550 w 3528608"/>
              <a:gd name="connsiteY16" fmla="*/ 190500 h 1200150"/>
              <a:gd name="connsiteX17" fmla="*/ 2571750 w 3528608"/>
              <a:gd name="connsiteY17" fmla="*/ 152400 h 1200150"/>
              <a:gd name="connsiteX18" fmla="*/ 2628900 w 3528608"/>
              <a:gd name="connsiteY18" fmla="*/ 133350 h 1200150"/>
              <a:gd name="connsiteX19" fmla="*/ 2647950 w 3528608"/>
              <a:gd name="connsiteY19" fmla="*/ 190500 h 1200150"/>
              <a:gd name="connsiteX20" fmla="*/ 2686050 w 3528608"/>
              <a:gd name="connsiteY20" fmla="*/ 381000 h 1200150"/>
              <a:gd name="connsiteX21" fmla="*/ 2800350 w 3528608"/>
              <a:gd name="connsiteY21" fmla="*/ 476250 h 1200150"/>
              <a:gd name="connsiteX22" fmla="*/ 2838450 w 3528608"/>
              <a:gd name="connsiteY22" fmla="*/ 590550 h 1200150"/>
              <a:gd name="connsiteX23" fmla="*/ 2857500 w 3528608"/>
              <a:gd name="connsiteY23" fmla="*/ 647700 h 1200150"/>
              <a:gd name="connsiteX24" fmla="*/ 2876550 w 3528608"/>
              <a:gd name="connsiteY24" fmla="*/ 762000 h 1200150"/>
              <a:gd name="connsiteX25" fmla="*/ 2952750 w 3528608"/>
              <a:gd name="connsiteY25" fmla="*/ 876300 h 1200150"/>
              <a:gd name="connsiteX26" fmla="*/ 3124200 w 3528608"/>
              <a:gd name="connsiteY26" fmla="*/ 914400 h 1200150"/>
              <a:gd name="connsiteX27" fmla="*/ 3238500 w 3528608"/>
              <a:gd name="connsiteY27" fmla="*/ 952500 h 1200150"/>
              <a:gd name="connsiteX28" fmla="*/ 3295650 w 3528608"/>
              <a:gd name="connsiteY28" fmla="*/ 971550 h 1200150"/>
              <a:gd name="connsiteX29" fmla="*/ 3314700 w 3528608"/>
              <a:gd name="connsiteY29" fmla="*/ 1143000 h 1200150"/>
              <a:gd name="connsiteX30" fmla="*/ 3371850 w 3528608"/>
              <a:gd name="connsiteY30" fmla="*/ 1162050 h 1200150"/>
              <a:gd name="connsiteX31" fmla="*/ 3429000 w 3528608"/>
              <a:gd name="connsiteY31" fmla="*/ 1200150 h 1200150"/>
              <a:gd name="connsiteX32" fmla="*/ 3524250 w 3528608"/>
              <a:gd name="connsiteY32" fmla="*/ 1181100 h 1200150"/>
              <a:gd name="connsiteX33" fmla="*/ 3505200 w 3528608"/>
              <a:gd name="connsiteY33" fmla="*/ 1123950 h 1200150"/>
              <a:gd name="connsiteX34" fmla="*/ 3409950 w 3528608"/>
              <a:gd name="connsiteY34" fmla="*/ 1028700 h 1200150"/>
              <a:gd name="connsiteX35" fmla="*/ 3333750 w 3528608"/>
              <a:gd name="connsiteY35" fmla="*/ 857250 h 1200150"/>
              <a:gd name="connsiteX36" fmla="*/ 3276600 w 3528608"/>
              <a:gd name="connsiteY36" fmla="*/ 800100 h 1200150"/>
              <a:gd name="connsiteX37" fmla="*/ 3219450 w 3528608"/>
              <a:gd name="connsiteY37" fmla="*/ 781050 h 1200150"/>
              <a:gd name="connsiteX38" fmla="*/ 3105150 w 3528608"/>
              <a:gd name="connsiteY38" fmla="*/ 704850 h 1200150"/>
              <a:gd name="connsiteX39" fmla="*/ 3048000 w 3528608"/>
              <a:gd name="connsiteY39" fmla="*/ 666750 h 1200150"/>
              <a:gd name="connsiteX40" fmla="*/ 2971800 w 3528608"/>
              <a:gd name="connsiteY40" fmla="*/ 552450 h 1200150"/>
              <a:gd name="connsiteX41" fmla="*/ 2952750 w 3528608"/>
              <a:gd name="connsiteY41" fmla="*/ 495300 h 1200150"/>
              <a:gd name="connsiteX42" fmla="*/ 2895600 w 3528608"/>
              <a:gd name="connsiteY42" fmla="*/ 457200 h 1200150"/>
              <a:gd name="connsiteX43" fmla="*/ 2857500 w 3528608"/>
              <a:gd name="connsiteY43" fmla="*/ 400050 h 1200150"/>
              <a:gd name="connsiteX44" fmla="*/ 2743200 w 3528608"/>
              <a:gd name="connsiteY44" fmla="*/ 342900 h 1200150"/>
              <a:gd name="connsiteX45" fmla="*/ 2667000 w 3528608"/>
              <a:gd name="connsiteY45" fmla="*/ 323850 h 1200150"/>
              <a:gd name="connsiteX46" fmla="*/ 2552700 w 3528608"/>
              <a:gd name="connsiteY46" fmla="*/ 95250 h 1200150"/>
              <a:gd name="connsiteX47" fmla="*/ 2362200 w 3528608"/>
              <a:gd name="connsiteY47" fmla="*/ 57150 h 1200150"/>
              <a:gd name="connsiteX48" fmla="*/ 2247900 w 3528608"/>
              <a:gd name="connsiteY48" fmla="*/ 0 h 1200150"/>
              <a:gd name="connsiteX49" fmla="*/ 2190750 w 3528608"/>
              <a:gd name="connsiteY49" fmla="*/ 19050 h 1200150"/>
              <a:gd name="connsiteX50" fmla="*/ 1924050 w 3528608"/>
              <a:gd name="connsiteY50" fmla="*/ 38100 h 1200150"/>
              <a:gd name="connsiteX51" fmla="*/ 1828800 w 3528608"/>
              <a:gd name="connsiteY51" fmla="*/ 152400 h 1200150"/>
              <a:gd name="connsiteX52" fmla="*/ 1714500 w 3528608"/>
              <a:gd name="connsiteY52" fmla="*/ 190500 h 1200150"/>
              <a:gd name="connsiteX53" fmla="*/ 1524000 w 3528608"/>
              <a:gd name="connsiteY53" fmla="*/ 228600 h 1200150"/>
              <a:gd name="connsiteX54" fmla="*/ 1238250 w 3528608"/>
              <a:gd name="connsiteY54" fmla="*/ 285750 h 1200150"/>
              <a:gd name="connsiteX55" fmla="*/ 1104900 w 3528608"/>
              <a:gd name="connsiteY55" fmla="*/ 323850 h 1200150"/>
              <a:gd name="connsiteX56" fmla="*/ 914400 w 3528608"/>
              <a:gd name="connsiteY56" fmla="*/ 381000 h 1200150"/>
              <a:gd name="connsiteX57" fmla="*/ 704850 w 3528608"/>
              <a:gd name="connsiteY57" fmla="*/ 438150 h 1200150"/>
              <a:gd name="connsiteX58" fmla="*/ 533400 w 3528608"/>
              <a:gd name="connsiteY58" fmla="*/ 457200 h 1200150"/>
              <a:gd name="connsiteX59" fmla="*/ 476250 w 3528608"/>
              <a:gd name="connsiteY59" fmla="*/ 514350 h 1200150"/>
              <a:gd name="connsiteX60" fmla="*/ 381000 w 3528608"/>
              <a:gd name="connsiteY60" fmla="*/ 609600 h 1200150"/>
              <a:gd name="connsiteX61" fmla="*/ 266700 w 3528608"/>
              <a:gd name="connsiteY61" fmla="*/ 628650 h 1200150"/>
              <a:gd name="connsiteX62" fmla="*/ 171450 w 3528608"/>
              <a:gd name="connsiteY62" fmla="*/ 647700 h 1200150"/>
              <a:gd name="connsiteX63" fmla="*/ 19050 w 3528608"/>
              <a:gd name="connsiteY63" fmla="*/ 704850 h 1200150"/>
              <a:gd name="connsiteX64" fmla="*/ 0 w 3528608"/>
              <a:gd name="connsiteY64" fmla="*/ 952500 h 1200150"/>
              <a:gd name="connsiteX65" fmla="*/ 38100 w 3528608"/>
              <a:gd name="connsiteY65" fmla="*/ 952500 h 1200150"/>
              <a:gd name="connsiteX66" fmla="*/ 38100 w 3528608"/>
              <a:gd name="connsiteY66" fmla="*/ 89535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528608" h="1200150">
                <a:moveTo>
                  <a:pt x="57150" y="838200"/>
                </a:moveTo>
                <a:lnTo>
                  <a:pt x="57150" y="838200"/>
                </a:lnTo>
                <a:cubicBezTo>
                  <a:pt x="177891" y="824784"/>
                  <a:pt x="207752" y="829214"/>
                  <a:pt x="304800" y="800100"/>
                </a:cubicBezTo>
                <a:cubicBezTo>
                  <a:pt x="343267" y="788560"/>
                  <a:pt x="385684" y="784277"/>
                  <a:pt x="419100" y="762000"/>
                </a:cubicBezTo>
                <a:cubicBezTo>
                  <a:pt x="438150" y="749300"/>
                  <a:pt x="454530" y="731140"/>
                  <a:pt x="476250" y="723900"/>
                </a:cubicBezTo>
                <a:cubicBezTo>
                  <a:pt x="512893" y="711686"/>
                  <a:pt x="553078" y="714218"/>
                  <a:pt x="590550" y="704850"/>
                </a:cubicBezTo>
                <a:cubicBezTo>
                  <a:pt x="862526" y="636856"/>
                  <a:pt x="510539" y="686181"/>
                  <a:pt x="895350" y="647700"/>
                </a:cubicBezTo>
                <a:cubicBezTo>
                  <a:pt x="941107" y="636261"/>
                  <a:pt x="995811" y="631662"/>
                  <a:pt x="1028700" y="590550"/>
                </a:cubicBezTo>
                <a:cubicBezTo>
                  <a:pt x="1102591" y="498186"/>
                  <a:pt x="980209" y="555914"/>
                  <a:pt x="1104900" y="514350"/>
                </a:cubicBezTo>
                <a:cubicBezTo>
                  <a:pt x="1177197" y="405905"/>
                  <a:pt x="1101056" y="494775"/>
                  <a:pt x="1200150" y="438150"/>
                </a:cubicBezTo>
                <a:cubicBezTo>
                  <a:pt x="1227717" y="422398"/>
                  <a:pt x="1247952" y="395199"/>
                  <a:pt x="1276350" y="381000"/>
                </a:cubicBezTo>
                <a:cubicBezTo>
                  <a:pt x="1299768" y="369291"/>
                  <a:pt x="1327376" y="369143"/>
                  <a:pt x="1352550" y="361950"/>
                </a:cubicBezTo>
                <a:cubicBezTo>
                  <a:pt x="1552595" y="304794"/>
                  <a:pt x="1194148" y="354875"/>
                  <a:pt x="1752600" y="323850"/>
                </a:cubicBezTo>
                <a:cubicBezTo>
                  <a:pt x="1896248" y="275967"/>
                  <a:pt x="1719184" y="340558"/>
                  <a:pt x="1866900" y="266700"/>
                </a:cubicBezTo>
                <a:cubicBezTo>
                  <a:pt x="1884861" y="257720"/>
                  <a:pt x="1906089" y="256630"/>
                  <a:pt x="1924050" y="247650"/>
                </a:cubicBezTo>
                <a:cubicBezTo>
                  <a:pt x="1944528" y="237411"/>
                  <a:pt x="1959270" y="216129"/>
                  <a:pt x="1981200" y="209550"/>
                </a:cubicBezTo>
                <a:cubicBezTo>
                  <a:pt x="2024208" y="196648"/>
                  <a:pt x="2070043" y="196434"/>
                  <a:pt x="2114550" y="190500"/>
                </a:cubicBezTo>
                <a:cubicBezTo>
                  <a:pt x="2338149" y="160687"/>
                  <a:pt x="2275136" y="170938"/>
                  <a:pt x="2571750" y="152400"/>
                </a:cubicBezTo>
                <a:cubicBezTo>
                  <a:pt x="2590800" y="146050"/>
                  <a:pt x="2610939" y="124370"/>
                  <a:pt x="2628900" y="133350"/>
                </a:cubicBezTo>
                <a:cubicBezTo>
                  <a:pt x="2646861" y="142330"/>
                  <a:pt x="2644012" y="170809"/>
                  <a:pt x="2647950" y="190500"/>
                </a:cubicBezTo>
                <a:cubicBezTo>
                  <a:pt x="2650485" y="203176"/>
                  <a:pt x="2661457" y="344110"/>
                  <a:pt x="2686050" y="381000"/>
                </a:cubicBezTo>
                <a:cubicBezTo>
                  <a:pt x="2715386" y="425004"/>
                  <a:pt x="2758180" y="448137"/>
                  <a:pt x="2800350" y="476250"/>
                </a:cubicBezTo>
                <a:lnTo>
                  <a:pt x="2838450" y="590550"/>
                </a:lnTo>
                <a:cubicBezTo>
                  <a:pt x="2844800" y="609600"/>
                  <a:pt x="2854199" y="627893"/>
                  <a:pt x="2857500" y="647700"/>
                </a:cubicBezTo>
                <a:cubicBezTo>
                  <a:pt x="2863850" y="685800"/>
                  <a:pt x="2861694" y="726346"/>
                  <a:pt x="2876550" y="762000"/>
                </a:cubicBezTo>
                <a:cubicBezTo>
                  <a:pt x="2894162" y="804268"/>
                  <a:pt x="2909309" y="861820"/>
                  <a:pt x="2952750" y="876300"/>
                </a:cubicBezTo>
                <a:cubicBezTo>
                  <a:pt x="3116262" y="930804"/>
                  <a:pt x="2855986" y="847346"/>
                  <a:pt x="3124200" y="914400"/>
                </a:cubicBezTo>
                <a:cubicBezTo>
                  <a:pt x="3163162" y="924140"/>
                  <a:pt x="3200400" y="939800"/>
                  <a:pt x="3238500" y="952500"/>
                </a:cubicBezTo>
                <a:lnTo>
                  <a:pt x="3295650" y="971550"/>
                </a:lnTo>
                <a:cubicBezTo>
                  <a:pt x="3302000" y="1028700"/>
                  <a:pt x="3293344" y="1089611"/>
                  <a:pt x="3314700" y="1143000"/>
                </a:cubicBezTo>
                <a:cubicBezTo>
                  <a:pt x="3322158" y="1161644"/>
                  <a:pt x="3353889" y="1153070"/>
                  <a:pt x="3371850" y="1162050"/>
                </a:cubicBezTo>
                <a:cubicBezTo>
                  <a:pt x="3392328" y="1172289"/>
                  <a:pt x="3409950" y="1187450"/>
                  <a:pt x="3429000" y="1200150"/>
                </a:cubicBezTo>
                <a:cubicBezTo>
                  <a:pt x="3460750" y="1193800"/>
                  <a:pt x="3501355" y="1203995"/>
                  <a:pt x="3524250" y="1181100"/>
                </a:cubicBezTo>
                <a:cubicBezTo>
                  <a:pt x="3538449" y="1166901"/>
                  <a:pt x="3514180" y="1141911"/>
                  <a:pt x="3505200" y="1123950"/>
                </a:cubicBezTo>
                <a:cubicBezTo>
                  <a:pt x="3473450" y="1060450"/>
                  <a:pt x="3467100" y="1066800"/>
                  <a:pt x="3409950" y="1028700"/>
                </a:cubicBezTo>
                <a:cubicBezTo>
                  <a:pt x="3382261" y="945634"/>
                  <a:pt x="3384064" y="917627"/>
                  <a:pt x="3333750" y="857250"/>
                </a:cubicBezTo>
                <a:cubicBezTo>
                  <a:pt x="3316503" y="836554"/>
                  <a:pt x="3299016" y="815044"/>
                  <a:pt x="3276600" y="800100"/>
                </a:cubicBezTo>
                <a:cubicBezTo>
                  <a:pt x="3259892" y="788961"/>
                  <a:pt x="3237003" y="790802"/>
                  <a:pt x="3219450" y="781050"/>
                </a:cubicBezTo>
                <a:cubicBezTo>
                  <a:pt x="3179422" y="758812"/>
                  <a:pt x="3143250" y="730250"/>
                  <a:pt x="3105150" y="704850"/>
                </a:cubicBezTo>
                <a:lnTo>
                  <a:pt x="3048000" y="666750"/>
                </a:lnTo>
                <a:cubicBezTo>
                  <a:pt x="3022600" y="628650"/>
                  <a:pt x="2986280" y="595891"/>
                  <a:pt x="2971800" y="552450"/>
                </a:cubicBezTo>
                <a:cubicBezTo>
                  <a:pt x="2965450" y="533400"/>
                  <a:pt x="2965294" y="510980"/>
                  <a:pt x="2952750" y="495300"/>
                </a:cubicBezTo>
                <a:cubicBezTo>
                  <a:pt x="2938447" y="477422"/>
                  <a:pt x="2914650" y="469900"/>
                  <a:pt x="2895600" y="457200"/>
                </a:cubicBezTo>
                <a:cubicBezTo>
                  <a:pt x="2882900" y="438150"/>
                  <a:pt x="2873689" y="416239"/>
                  <a:pt x="2857500" y="400050"/>
                </a:cubicBezTo>
                <a:cubicBezTo>
                  <a:pt x="2824104" y="366654"/>
                  <a:pt x="2786583" y="355295"/>
                  <a:pt x="2743200" y="342900"/>
                </a:cubicBezTo>
                <a:cubicBezTo>
                  <a:pt x="2718026" y="335707"/>
                  <a:pt x="2692400" y="330200"/>
                  <a:pt x="2667000" y="323850"/>
                </a:cubicBezTo>
                <a:cubicBezTo>
                  <a:pt x="2652207" y="279470"/>
                  <a:pt x="2608093" y="113714"/>
                  <a:pt x="2552700" y="95250"/>
                </a:cubicBezTo>
                <a:cubicBezTo>
                  <a:pt x="2452953" y="62001"/>
                  <a:pt x="2515429" y="79040"/>
                  <a:pt x="2362200" y="57150"/>
                </a:cubicBezTo>
                <a:cubicBezTo>
                  <a:pt x="2333305" y="37887"/>
                  <a:pt x="2287335" y="0"/>
                  <a:pt x="2247900" y="0"/>
                </a:cubicBezTo>
                <a:cubicBezTo>
                  <a:pt x="2227820" y="0"/>
                  <a:pt x="2210693" y="16704"/>
                  <a:pt x="2190750" y="19050"/>
                </a:cubicBezTo>
                <a:cubicBezTo>
                  <a:pt x="2102234" y="29464"/>
                  <a:pt x="2012950" y="31750"/>
                  <a:pt x="1924050" y="38100"/>
                </a:cubicBezTo>
                <a:cubicBezTo>
                  <a:pt x="1900336" y="73671"/>
                  <a:pt x="1867627" y="130830"/>
                  <a:pt x="1828800" y="152400"/>
                </a:cubicBezTo>
                <a:cubicBezTo>
                  <a:pt x="1793693" y="171904"/>
                  <a:pt x="1752600" y="177800"/>
                  <a:pt x="1714500" y="190500"/>
                </a:cubicBezTo>
                <a:cubicBezTo>
                  <a:pt x="1614753" y="223749"/>
                  <a:pt x="1677229" y="206710"/>
                  <a:pt x="1524000" y="228600"/>
                </a:cubicBezTo>
                <a:cubicBezTo>
                  <a:pt x="1355149" y="284884"/>
                  <a:pt x="1449615" y="262265"/>
                  <a:pt x="1238250" y="285750"/>
                </a:cubicBezTo>
                <a:cubicBezTo>
                  <a:pt x="1000036" y="345303"/>
                  <a:pt x="1296206" y="269191"/>
                  <a:pt x="1104900" y="323850"/>
                </a:cubicBezTo>
                <a:cubicBezTo>
                  <a:pt x="903367" y="381431"/>
                  <a:pt x="1186026" y="290458"/>
                  <a:pt x="914400" y="381000"/>
                </a:cubicBezTo>
                <a:cubicBezTo>
                  <a:pt x="848770" y="402877"/>
                  <a:pt x="769305" y="430988"/>
                  <a:pt x="704850" y="438150"/>
                </a:cubicBezTo>
                <a:lnTo>
                  <a:pt x="533400" y="457200"/>
                </a:lnTo>
                <a:cubicBezTo>
                  <a:pt x="514350" y="476250"/>
                  <a:pt x="493497" y="493654"/>
                  <a:pt x="476250" y="514350"/>
                </a:cubicBezTo>
                <a:cubicBezTo>
                  <a:pt x="437173" y="561242"/>
                  <a:pt x="445477" y="588108"/>
                  <a:pt x="381000" y="609600"/>
                </a:cubicBezTo>
                <a:cubicBezTo>
                  <a:pt x="344357" y="621814"/>
                  <a:pt x="304703" y="621740"/>
                  <a:pt x="266700" y="628650"/>
                </a:cubicBezTo>
                <a:cubicBezTo>
                  <a:pt x="234843" y="634442"/>
                  <a:pt x="202688" y="639181"/>
                  <a:pt x="171450" y="647700"/>
                </a:cubicBezTo>
                <a:cubicBezTo>
                  <a:pt x="77752" y="673254"/>
                  <a:pt x="81025" y="673863"/>
                  <a:pt x="19050" y="704850"/>
                </a:cubicBezTo>
                <a:lnTo>
                  <a:pt x="0" y="952500"/>
                </a:lnTo>
                <a:lnTo>
                  <a:pt x="38100" y="952500"/>
                </a:lnTo>
                <a:lnTo>
                  <a:pt x="38100" y="895350"/>
                </a:lnTo>
              </a:path>
            </a:pathLst>
          </a:custGeom>
          <a:solidFill>
            <a:srgbClr val="0070C0"/>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pic>
        <p:nvPicPr>
          <p:cNvPr id="6150"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666750" y="5197475"/>
            <a:ext cx="84963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_tradnl" sz="2800"/>
              <a:t>Un día, la anciana </a:t>
            </a:r>
            <a:r>
              <a:rPr lang="es-ES_tradnl" sz="2800" b="1"/>
              <a:t>decidió</a:t>
            </a:r>
            <a:r>
              <a:rPr lang="es-ES_tradnl" sz="2800"/>
              <a:t>, (como una sorpresa para su esposo), </a:t>
            </a:r>
            <a:r>
              <a:rPr lang="es-ES_tradnl" sz="2800" b="1"/>
              <a:t>cocinar</a:t>
            </a:r>
            <a:r>
              <a:rPr lang="es-ES_tradnl" sz="2800"/>
              <a:t> algo especial. -"</a:t>
            </a:r>
            <a:r>
              <a:rPr lang="es-ES_tradnl" sz="2800" b="1" i="1"/>
              <a:t>Voy a hacer </a:t>
            </a:r>
            <a:r>
              <a:rPr lang="es-ES_tradnl" sz="2800" i="1"/>
              <a:t>un hombrecito de jengibre</a:t>
            </a:r>
            <a:r>
              <a:rPr lang="es-ES_tradnl" sz="2800"/>
              <a:t>", </a:t>
            </a:r>
            <a:r>
              <a:rPr lang="es-ES_tradnl" sz="2800" b="1"/>
              <a:t>dijo</a:t>
            </a:r>
            <a:r>
              <a:rPr lang="es-ES_tradnl" sz="2800"/>
              <a:t> la anciana.  </a:t>
            </a:r>
            <a:endParaRPr lang="en-GB" sz="2800"/>
          </a:p>
          <a:p>
            <a:pPr eaLnBrk="1" hangingPunct="1"/>
            <a:endParaRPr lang="en-GB"/>
          </a:p>
        </p:txBody>
      </p:sp>
      <p:pic>
        <p:nvPicPr>
          <p:cNvPr id="717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773238"/>
            <a:ext cx="2281237"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2516188"/>
            <a:ext cx="213995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1754188" y="336550"/>
            <a:ext cx="3609975" cy="2205038"/>
          </a:xfrm>
          <a:prstGeom prst="wedgeRoundRectCallout">
            <a:avLst>
              <a:gd name="adj1" fmla="val 66414"/>
              <a:gd name="adj2" fmla="val 346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4000" b="1" dirty="0">
                <a:solidFill>
                  <a:srgbClr val="FFFFFF"/>
                </a:solidFill>
              </a:rPr>
              <a:t>Voy a hacer </a:t>
            </a:r>
            <a:r>
              <a:rPr lang="es-ES_tradnl" sz="4000" dirty="0">
                <a:solidFill>
                  <a:srgbClr val="FFFFFF"/>
                </a:solidFill>
              </a:rPr>
              <a:t>un hombrecito de jengibre</a:t>
            </a:r>
            <a:endParaRPr lang="en-GB" sz="4000" dirty="0">
              <a:solidFill>
                <a:srgbClr val="FFFFFF"/>
              </a:solidFill>
            </a:endParaRPr>
          </a:p>
        </p:txBody>
      </p:sp>
      <p:pic>
        <p:nvPicPr>
          <p:cNvPr id="7174"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268413"/>
            <a:ext cx="2935287"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3708400" y="1316038"/>
            <a:ext cx="51831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_tradnl" sz="2400" dirty="0"/>
              <a:t>Entonces la anciana </a:t>
            </a:r>
            <a:r>
              <a:rPr lang="es-ES_tradnl" sz="2400" b="1" dirty="0"/>
              <a:t>hizo</a:t>
            </a:r>
            <a:r>
              <a:rPr lang="es-ES_tradnl" sz="2400" dirty="0"/>
              <a:t> una galleta de jengibre </a:t>
            </a:r>
            <a:r>
              <a:rPr lang="es-ES_tradnl" sz="2400" dirty="0" smtClean="0"/>
              <a:t>con </a:t>
            </a:r>
            <a:r>
              <a:rPr lang="es-ES_tradnl" sz="2400" dirty="0"/>
              <a:t>forma de hombre y la </a:t>
            </a:r>
            <a:r>
              <a:rPr lang="es-ES_tradnl" sz="2400" b="1" dirty="0"/>
              <a:t>puso </a:t>
            </a:r>
            <a:r>
              <a:rPr lang="es-ES_tradnl" sz="2400" dirty="0"/>
              <a:t>al horno. </a:t>
            </a:r>
            <a:br>
              <a:rPr lang="es-ES_tradnl" sz="2400" dirty="0"/>
            </a:br>
            <a:r>
              <a:rPr lang="es-ES_tradnl" sz="2400" dirty="0"/>
              <a:t/>
            </a:r>
            <a:br>
              <a:rPr lang="es-ES_tradnl" sz="2400" dirty="0"/>
            </a:br>
            <a:r>
              <a:rPr lang="es-ES_tradnl" sz="2400" dirty="0"/>
              <a:t>Pronto, </a:t>
            </a:r>
            <a:r>
              <a:rPr lang="es-ES_tradnl" sz="2400" b="1" dirty="0"/>
              <a:t>oyó</a:t>
            </a:r>
            <a:r>
              <a:rPr lang="es-ES_tradnl" sz="2400" dirty="0"/>
              <a:t> una suave voz. La anciana </a:t>
            </a:r>
            <a:r>
              <a:rPr lang="es-ES_tradnl" sz="2400" b="1" dirty="0"/>
              <a:t>se acercó al </a:t>
            </a:r>
            <a:r>
              <a:rPr lang="es-ES_tradnl" sz="2400" dirty="0"/>
              <a:t>horno para </a:t>
            </a:r>
            <a:r>
              <a:rPr lang="es-ES_tradnl" sz="2400" b="1" dirty="0"/>
              <a:t>escuchar</a:t>
            </a:r>
            <a:r>
              <a:rPr lang="es-ES_tradnl" sz="2400" dirty="0"/>
              <a:t> mejor. </a:t>
            </a:r>
            <a:br>
              <a:rPr lang="es-ES_tradnl" sz="2400" dirty="0"/>
            </a:br>
            <a:r>
              <a:rPr lang="es-ES_tradnl" sz="2400" dirty="0"/>
              <a:t/>
            </a:r>
            <a:br>
              <a:rPr lang="es-ES_tradnl" sz="2400" dirty="0"/>
            </a:br>
            <a:r>
              <a:rPr lang="es-ES_tradnl" sz="2400" b="1" dirty="0"/>
              <a:t>Apoyó</a:t>
            </a:r>
            <a:r>
              <a:rPr lang="es-ES_tradnl" sz="2400" dirty="0"/>
              <a:t> su oreja en el horno y </a:t>
            </a:r>
            <a:r>
              <a:rPr lang="es-ES_tradnl" sz="2400" b="1" dirty="0"/>
              <a:t>decidió abrir</a:t>
            </a:r>
            <a:r>
              <a:rPr lang="es-ES_tradnl" sz="2400" dirty="0"/>
              <a:t> la puerta ..... </a:t>
            </a:r>
            <a:endParaRPr lang="en-GB" sz="2400" dirty="0"/>
          </a:p>
        </p:txBody>
      </p:sp>
      <p:pic>
        <p:nvPicPr>
          <p:cNvPr id="8196"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425" y="4492625"/>
            <a:ext cx="22225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9700" y="1052513"/>
            <a:ext cx="45100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p:cNvSpPr>
            <a:spLocks noChangeArrowheads="1"/>
          </p:cNvSpPr>
          <p:nvPr/>
        </p:nvSpPr>
        <p:spPr bwMode="auto">
          <a:xfrm>
            <a:off x="295275" y="47625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2400"/>
              <a:t>El hombrecito de jengibre </a:t>
            </a:r>
            <a:r>
              <a:rPr lang="es-ES_tradnl" sz="2400" b="1"/>
              <a:t>salió</a:t>
            </a:r>
            <a:r>
              <a:rPr lang="es-ES_tradnl" sz="2400"/>
              <a:t> del horno, </a:t>
            </a:r>
            <a:r>
              <a:rPr lang="es-ES_tradnl" sz="2400" b="1"/>
              <a:t>atravesó </a:t>
            </a:r>
            <a:r>
              <a:rPr lang="es-ES_tradnl" sz="2400"/>
              <a:t>la cocina </a:t>
            </a:r>
            <a:r>
              <a:rPr lang="es-ES_tradnl" sz="2400" b="1"/>
              <a:t>saltando </a:t>
            </a:r>
            <a:r>
              <a:rPr lang="es-ES_tradnl" sz="2400"/>
              <a:t>y </a:t>
            </a:r>
            <a:r>
              <a:rPr lang="es-ES_tradnl" sz="2400" b="1"/>
              <a:t>corrió</a:t>
            </a:r>
            <a:r>
              <a:rPr lang="es-ES_tradnl" sz="2400"/>
              <a:t> hacia afuera de la casa. </a:t>
            </a:r>
            <a:br>
              <a:rPr lang="es-ES_tradnl" sz="2400"/>
            </a:br>
            <a:r>
              <a:rPr lang="es-ES_tradnl" sz="2400"/>
              <a:t/>
            </a:r>
            <a:br>
              <a:rPr lang="es-ES_tradnl" sz="2400"/>
            </a:br>
            <a:r>
              <a:rPr lang="es-ES_tradnl" sz="2400"/>
              <a:t>la anciana lo </a:t>
            </a:r>
            <a:r>
              <a:rPr lang="es-ES_tradnl" sz="2400" b="1"/>
              <a:t>siguió</a:t>
            </a:r>
            <a:r>
              <a:rPr lang="es-ES_tradnl" sz="2400"/>
              <a:t>. </a:t>
            </a:r>
            <a:r>
              <a:rPr lang="es-ES_tradnl" sz="2400" b="1" i="1"/>
              <a:t>"¡Para!, quiero comerte</a:t>
            </a:r>
            <a:r>
              <a:rPr lang="es-ES_tradnl" sz="2400"/>
              <a:t>", </a:t>
            </a:r>
            <a:r>
              <a:rPr lang="es-ES_tradnl" sz="2400" b="1"/>
              <a:t>gritó</a:t>
            </a:r>
            <a:r>
              <a:rPr lang="es-ES_tradnl" sz="2400"/>
              <a:t> la anciana. </a:t>
            </a:r>
            <a:endParaRPr lang="en-GB" sz="2400"/>
          </a:p>
        </p:txBody>
      </p:sp>
      <p:pic>
        <p:nvPicPr>
          <p:cNvPr id="9220"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314450"/>
            <a:ext cx="410527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5148263" y="333375"/>
            <a:ext cx="3744912" cy="2016125"/>
          </a:xfrm>
          <a:prstGeom prst="wedgeRoundRectCallout">
            <a:avLst>
              <a:gd name="adj1" fmla="val -67348"/>
              <a:gd name="adj2" fmla="val 250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a:solidFill>
                  <a:schemeClr val="bg1"/>
                </a:solidFill>
              </a:rPr>
              <a:t>¡Corre, corre </a:t>
            </a:r>
            <a:r>
              <a:rPr lang="es-ES_tradnl" sz="2400" dirty="0">
                <a:solidFill>
                  <a:schemeClr val="bg1"/>
                </a:solidFill>
              </a:rPr>
              <a:t>tan rápido como </a:t>
            </a:r>
            <a:r>
              <a:rPr lang="es-ES_tradnl" sz="2400" b="1" dirty="0">
                <a:solidFill>
                  <a:schemeClr val="bg1"/>
                </a:solidFill>
              </a:rPr>
              <a:t>puedas</a:t>
            </a:r>
            <a:r>
              <a:rPr lang="es-ES_tradnl" sz="2400" dirty="0">
                <a:solidFill>
                  <a:schemeClr val="bg1"/>
                </a:solidFill>
              </a:rPr>
              <a:t>! ¡No </a:t>
            </a:r>
            <a:r>
              <a:rPr lang="es-ES_tradnl" sz="2400" b="1" dirty="0">
                <a:solidFill>
                  <a:schemeClr val="bg1"/>
                </a:solidFill>
              </a:rPr>
              <a:t>puedes alcanzar</a:t>
            </a:r>
            <a:r>
              <a:rPr lang="es-ES_tradnl" sz="2400" dirty="0">
                <a:solidFill>
                  <a:schemeClr val="bg1"/>
                </a:solidFill>
              </a:rPr>
              <a:t>me! ¡Yo </a:t>
            </a:r>
            <a:r>
              <a:rPr lang="es-ES_tradnl" sz="2400" b="1" dirty="0">
                <a:solidFill>
                  <a:schemeClr val="bg1"/>
                </a:solidFill>
              </a:rPr>
              <a:t>soy</a:t>
            </a:r>
            <a:r>
              <a:rPr lang="es-ES_tradnl" sz="2400" dirty="0">
                <a:solidFill>
                  <a:schemeClr val="bg1"/>
                </a:solidFill>
              </a:rPr>
              <a:t> el Hombrecito de Pan de Jengibre! </a:t>
            </a:r>
            <a:endParaRPr lang="en-GB" sz="2400" dirty="0">
              <a:solidFill>
                <a:schemeClr val="bg1"/>
              </a:solidFill>
            </a:endParaRPr>
          </a:p>
        </p:txBody>
      </p:sp>
      <p:sp>
        <p:nvSpPr>
          <p:cNvPr id="10244" name="Rectangle 3"/>
          <p:cNvSpPr>
            <a:spLocks noChangeArrowheads="1"/>
          </p:cNvSpPr>
          <p:nvPr/>
        </p:nvSpPr>
        <p:spPr bwMode="auto">
          <a:xfrm>
            <a:off x="4859338" y="2420938"/>
            <a:ext cx="4240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ES_tradnl" sz="2400"/>
              <a:t> - </a:t>
            </a:r>
            <a:r>
              <a:rPr lang="es-ES_tradnl" sz="2400" b="1"/>
              <a:t>dijo</a:t>
            </a:r>
            <a:r>
              <a:rPr lang="es-ES_tradnl" sz="2400"/>
              <a:t> el hombrecito de jengibre</a:t>
            </a:r>
            <a:r>
              <a:rPr lang="es-ES_tradnl"/>
              <a:t>.</a:t>
            </a:r>
            <a:endParaRPr lang="en-GB"/>
          </a:p>
        </p:txBody>
      </p:sp>
      <p:pic>
        <p:nvPicPr>
          <p:cNvPr id="10245"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1780</TotalTime>
  <Words>1397</Words>
  <Application>Microsoft Office PowerPoint</Application>
  <PresentationFormat>On-screen Show (4:3)</PresentationFormat>
  <Paragraphs>166</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Cuentos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Cuentos</dc:title>
  <dc:creator> </dc:creator>
  <cp:lastModifiedBy> </cp:lastModifiedBy>
  <cp:revision>29</cp:revision>
  <dcterms:created xsi:type="dcterms:W3CDTF">2011-07-12T09:16:00Z</dcterms:created>
  <dcterms:modified xsi:type="dcterms:W3CDTF">2011-09-03T03:55:50Z</dcterms:modified>
</cp:coreProperties>
</file>