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288" r:id="rId3"/>
    <p:sldId id="289" r:id="rId4"/>
    <p:sldId id="281" r:id="rId5"/>
    <p:sldId id="282" r:id="rId6"/>
    <p:sldId id="283" r:id="rId7"/>
    <p:sldId id="284" r:id="rId8"/>
    <p:sldId id="285" r:id="rId9"/>
    <p:sldId id="286" r:id="rId10"/>
    <p:sldId id="28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72583" autoAdjust="0"/>
  </p:normalViewPr>
  <p:slideViewPr>
    <p:cSldViewPr>
      <p:cViewPr>
        <p:scale>
          <a:sx n="50" d="100"/>
          <a:sy n="50" d="100"/>
        </p:scale>
        <p:origin x="-69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BDDF23-995F-4FF4-A4F9-82527B0DB125}" type="datetimeFigureOut">
              <a:rPr lang="en-GB"/>
              <a:pPr>
                <a:defRPr/>
              </a:pPr>
              <a:t>19/07/2011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89FFE6D-0356-4549-8494-C02FB50AC7A5}" type="slidenum">
              <a:rPr lang="en-GB"/>
              <a:pPr>
                <a:defRPr/>
              </a:pPr>
              <a:t>‹#›</a:t>
            </a:fld>
            <a:endParaRPr lang="en-GB"/>
          </a:p>
        </p:txBody>
      </p:sp>
    </p:spTree>
    <p:extLst>
      <p:ext uri="{BB962C8B-B14F-4D97-AF65-F5344CB8AC3E}">
        <p14:creationId xmlns:p14="http://schemas.microsoft.com/office/powerpoint/2010/main" val="2007993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Starter activity – a whole class re-telling with gestures of this text.  See what they have retained from last lesson.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65C59D-AA26-47B8-B540-8A9208B46972}"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smtClean="0"/>
              <a:t>Use this slide for an activity to revise articles and swopping between them, if you identified a need for this in the plenary of last lesson.  </a:t>
            </a:r>
            <a:br>
              <a:rPr lang="en-GB" dirty="0" smtClean="0"/>
            </a:br>
            <a:r>
              <a:rPr lang="en-GB" dirty="0" smtClean="0"/>
              <a:t>If you feel they would benefit, use this text as the basis for a translation type activity where you ask them to generate the phrases e.g.</a:t>
            </a:r>
            <a:br>
              <a:rPr lang="en-GB" dirty="0" smtClean="0"/>
            </a:br>
            <a:r>
              <a:rPr lang="en-GB" dirty="0" smtClean="0"/>
              <a:t>a ferocious wolf</a:t>
            </a:r>
            <a:br>
              <a:rPr lang="en-GB" dirty="0" smtClean="0"/>
            </a:br>
            <a:r>
              <a:rPr lang="en-GB" dirty="0" smtClean="0"/>
              <a:t>some boots</a:t>
            </a:r>
            <a:br>
              <a:rPr lang="en-GB" dirty="0" smtClean="0"/>
            </a:br>
            <a:r>
              <a:rPr lang="en-GB" dirty="0" smtClean="0"/>
              <a:t>the cat</a:t>
            </a:r>
            <a:br>
              <a:rPr lang="en-GB" dirty="0" smtClean="0"/>
            </a:br>
            <a:r>
              <a:rPr lang="en-GB" dirty="0" smtClean="0"/>
              <a:t>some robes</a:t>
            </a:r>
            <a:br>
              <a:rPr lang="en-GB" dirty="0" smtClean="0"/>
            </a:br>
            <a:r>
              <a:rPr lang="en-GB" dirty="0" smtClean="0"/>
              <a:t>the king</a:t>
            </a:r>
            <a:br>
              <a:rPr lang="en-GB" dirty="0" smtClean="0"/>
            </a:br>
            <a:r>
              <a:rPr lang="en-GB" dirty="0" smtClean="0"/>
              <a:t>a nose</a:t>
            </a:r>
            <a:br>
              <a:rPr lang="en-GB" dirty="0" smtClean="0"/>
            </a:br>
            <a:r>
              <a:rPr lang="en-GB" dirty="0" smtClean="0"/>
              <a:t>etc…</a:t>
            </a:r>
            <a:br>
              <a:rPr lang="en-GB" dirty="0" smtClean="0"/>
            </a:br>
            <a:r>
              <a:rPr lang="en-GB" dirty="0" smtClean="0"/>
              <a:t>You can bring this back in the starter of the following lesson too if needed.</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5C5D1B-6110-4BC0-A7C6-783C4897C70F}"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activity introduces the theme of fairy tales and the use of the imperfect to ‘set the scene’.  Students just need to match them up.</a:t>
            </a: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CFBD91-C40E-41E2-9B97-AFC835932FA9}" type="slidenum">
              <a:rPr lang="en-US" smtClean="0"/>
              <a:pPr eaLnBrk="1" hangingPunct="1"/>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helpful if student have (or copy) the left hand column of this slide and try to identify the words using the previous slide.  This slide can then be used to check the answers.  As this language is going to be very useful to them it would be helpful for them to have it clearly in their books.</a:t>
            </a: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F08225-F286-4296-B291-825E3F27BD6B}"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 simple text telling the story of sleeping beauty.  The first task could be for them to try to guess the story (get the gist by skimming).  Then to be given the pictures on the next slide, which are mixed up, for them to match to each line of text.  Slide 5 has the answers and Slide 6 has the pictures ordered correctly.  To familiarise students further with the language you could do some ‘speed listening’ whereby students put the cards in order according to the order in which they are read out.</a:t>
            </a:r>
          </a:p>
          <a:p>
            <a:pPr eaLnBrk="1" hangingPunct="1">
              <a:spcBef>
                <a:spcPct val="0"/>
              </a:spcBef>
            </a:pPr>
            <a:endParaRPr lang="en-GB" smtClean="0"/>
          </a:p>
          <a:p>
            <a:pPr eaLnBrk="1" hangingPunct="1">
              <a:spcBef>
                <a:spcPct val="0"/>
              </a:spcBef>
            </a:pPr>
            <a:r>
              <a:rPr lang="en-GB" smtClean="0"/>
              <a:t>This text could also be practised interactively whole class with gestures for each phrase to embed key structures for storytelling that can be used and re-used over and over again.</a:t>
            </a:r>
            <a:br>
              <a:rPr lang="en-GB" smtClean="0"/>
            </a:b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54D235-9564-4DCC-BA87-A291565AF991}"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Finally, students could use dictionaries to create a surreal fairy tale, by changing the words not in bold type.  This will focus them on the meanings of individual words as well as at sentence level.  Some whole class modelling might be needed here, depending on the level of the class.  </a:t>
            </a: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F63128-E9F6-4307-9FE3-28A032D315FE}"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B90A0C-36E5-4D94-9CC1-32E1AEEA7512}" type="datetimeFigureOut">
              <a:rPr lang="en-US"/>
              <a:pPr>
                <a:defRPr/>
              </a:pPr>
              <a:t>7/19/2011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9F572D-3EDB-4FCB-AFFF-4D253731DF76}" type="slidenum">
              <a:rPr lang="en-US"/>
              <a:pPr>
                <a:defRPr/>
              </a:pPr>
              <a:t>‹#›</a:t>
            </a:fld>
            <a:endParaRPr lang="en-US"/>
          </a:p>
        </p:txBody>
      </p:sp>
    </p:spTree>
    <p:extLst>
      <p:ext uri="{BB962C8B-B14F-4D97-AF65-F5344CB8AC3E}">
        <p14:creationId xmlns:p14="http://schemas.microsoft.com/office/powerpoint/2010/main" val="406567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F6116B-00E7-4472-92FB-20B2D4C11153}" type="datetimeFigureOut">
              <a:rPr lang="en-US"/>
              <a:pPr>
                <a:defRPr/>
              </a:pPr>
              <a:t>7/19/2011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397D8D-777E-41A9-A46E-5A64AE096AFD}" type="slidenum">
              <a:rPr lang="en-US"/>
              <a:pPr>
                <a:defRPr/>
              </a:pPr>
              <a:t>‹#›</a:t>
            </a:fld>
            <a:endParaRPr lang="en-US"/>
          </a:p>
        </p:txBody>
      </p:sp>
    </p:spTree>
    <p:extLst>
      <p:ext uri="{BB962C8B-B14F-4D97-AF65-F5344CB8AC3E}">
        <p14:creationId xmlns:p14="http://schemas.microsoft.com/office/powerpoint/2010/main" val="137735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6C6F19-A491-483C-9449-91ABD49ED0BF}" type="datetimeFigureOut">
              <a:rPr lang="en-US"/>
              <a:pPr>
                <a:defRPr/>
              </a:pPr>
              <a:t>7/19/2011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12CCD5-6F6B-460C-A035-6EA4AEF96BD4}" type="slidenum">
              <a:rPr lang="en-US"/>
              <a:pPr>
                <a:defRPr/>
              </a:pPr>
              <a:t>‹#›</a:t>
            </a:fld>
            <a:endParaRPr lang="en-US"/>
          </a:p>
        </p:txBody>
      </p:sp>
    </p:spTree>
    <p:extLst>
      <p:ext uri="{BB962C8B-B14F-4D97-AF65-F5344CB8AC3E}">
        <p14:creationId xmlns:p14="http://schemas.microsoft.com/office/powerpoint/2010/main" val="190036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E9473-56D4-420B-943E-CF0065DB5641}" type="datetimeFigureOut">
              <a:rPr lang="en-US"/>
              <a:pPr>
                <a:defRPr/>
              </a:pPr>
              <a:t>7/19/2011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6E935-04AD-419F-AC5B-80E4D1EFEA7F}" type="slidenum">
              <a:rPr lang="en-US"/>
              <a:pPr>
                <a:defRPr/>
              </a:pPr>
              <a:t>‹#›</a:t>
            </a:fld>
            <a:endParaRPr lang="en-US"/>
          </a:p>
        </p:txBody>
      </p:sp>
    </p:spTree>
    <p:extLst>
      <p:ext uri="{BB962C8B-B14F-4D97-AF65-F5344CB8AC3E}">
        <p14:creationId xmlns:p14="http://schemas.microsoft.com/office/powerpoint/2010/main" val="215441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8CB3D8-6A7E-4B13-9CDB-232DD56C5296}" type="datetimeFigureOut">
              <a:rPr lang="en-US"/>
              <a:pPr>
                <a:defRPr/>
              </a:pPr>
              <a:t>7/19/2011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949D0C-9BFD-4BF2-98C2-FA38C3D974AD}" type="slidenum">
              <a:rPr lang="en-US"/>
              <a:pPr>
                <a:defRPr/>
              </a:pPr>
              <a:t>‹#›</a:t>
            </a:fld>
            <a:endParaRPr lang="en-US"/>
          </a:p>
        </p:txBody>
      </p:sp>
    </p:spTree>
    <p:extLst>
      <p:ext uri="{BB962C8B-B14F-4D97-AF65-F5344CB8AC3E}">
        <p14:creationId xmlns:p14="http://schemas.microsoft.com/office/powerpoint/2010/main" val="311120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8DAAE5-5C32-4989-B299-A04BA24B42C2}" type="datetimeFigureOut">
              <a:rPr lang="en-US"/>
              <a:pPr>
                <a:defRPr/>
              </a:pPr>
              <a:t>7/19/2011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FC14EA-991C-40AF-AEF3-AB665DC2A85B}" type="slidenum">
              <a:rPr lang="en-US"/>
              <a:pPr>
                <a:defRPr/>
              </a:pPr>
              <a:t>‹#›</a:t>
            </a:fld>
            <a:endParaRPr lang="en-US"/>
          </a:p>
        </p:txBody>
      </p:sp>
    </p:spTree>
    <p:extLst>
      <p:ext uri="{BB962C8B-B14F-4D97-AF65-F5344CB8AC3E}">
        <p14:creationId xmlns:p14="http://schemas.microsoft.com/office/powerpoint/2010/main" val="301701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6012DB-628F-45ED-BDC4-12C38D4F59E3}" type="datetimeFigureOut">
              <a:rPr lang="en-US"/>
              <a:pPr>
                <a:defRPr/>
              </a:pPr>
              <a:t>7/19/2011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DECC92-19A3-4A9A-AA5C-60EF86AA153D}" type="slidenum">
              <a:rPr lang="en-US"/>
              <a:pPr>
                <a:defRPr/>
              </a:pPr>
              <a:t>‹#›</a:t>
            </a:fld>
            <a:endParaRPr lang="en-US"/>
          </a:p>
        </p:txBody>
      </p:sp>
    </p:spTree>
    <p:extLst>
      <p:ext uri="{BB962C8B-B14F-4D97-AF65-F5344CB8AC3E}">
        <p14:creationId xmlns:p14="http://schemas.microsoft.com/office/powerpoint/2010/main" val="277730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2C87248-FBEC-4066-B96A-B3A786BFC118}" type="datetimeFigureOut">
              <a:rPr lang="en-US"/>
              <a:pPr>
                <a:defRPr/>
              </a:pPr>
              <a:t>7/19/2011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A02EB8-7C91-4F0C-8E52-7CF0D9719927}" type="slidenum">
              <a:rPr lang="en-US"/>
              <a:pPr>
                <a:defRPr/>
              </a:pPr>
              <a:t>‹#›</a:t>
            </a:fld>
            <a:endParaRPr lang="en-US"/>
          </a:p>
        </p:txBody>
      </p:sp>
    </p:spTree>
    <p:extLst>
      <p:ext uri="{BB962C8B-B14F-4D97-AF65-F5344CB8AC3E}">
        <p14:creationId xmlns:p14="http://schemas.microsoft.com/office/powerpoint/2010/main" val="142396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3BAF2E-0254-4491-B7DF-50D3F04F7995}" type="datetimeFigureOut">
              <a:rPr lang="en-US"/>
              <a:pPr>
                <a:defRPr/>
              </a:pPr>
              <a:t>7/19/2011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383F33-9662-4987-86BC-110072EDEA06}" type="slidenum">
              <a:rPr lang="en-US"/>
              <a:pPr>
                <a:defRPr/>
              </a:pPr>
              <a:t>‹#›</a:t>
            </a:fld>
            <a:endParaRPr lang="en-US"/>
          </a:p>
        </p:txBody>
      </p:sp>
    </p:spTree>
    <p:extLst>
      <p:ext uri="{BB962C8B-B14F-4D97-AF65-F5344CB8AC3E}">
        <p14:creationId xmlns:p14="http://schemas.microsoft.com/office/powerpoint/2010/main" val="360217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CA11CE-5E19-4376-8D05-4484DB4648D9}" type="datetimeFigureOut">
              <a:rPr lang="en-US"/>
              <a:pPr>
                <a:defRPr/>
              </a:pPr>
              <a:t>7/19/2011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3D477-BAEE-4B43-B057-CEFD75336F3B}" type="slidenum">
              <a:rPr lang="en-US"/>
              <a:pPr>
                <a:defRPr/>
              </a:pPr>
              <a:t>‹#›</a:t>
            </a:fld>
            <a:endParaRPr lang="en-US"/>
          </a:p>
        </p:txBody>
      </p:sp>
    </p:spTree>
    <p:extLst>
      <p:ext uri="{BB962C8B-B14F-4D97-AF65-F5344CB8AC3E}">
        <p14:creationId xmlns:p14="http://schemas.microsoft.com/office/powerpoint/2010/main" val="310649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0B1384-54DC-4689-9776-E1E3F7D5244F}" type="datetimeFigureOut">
              <a:rPr lang="en-US"/>
              <a:pPr>
                <a:defRPr/>
              </a:pPr>
              <a:t>7/19/2011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A5CD06-AF37-453C-9061-45A95C6AA8E4}" type="slidenum">
              <a:rPr lang="en-US"/>
              <a:pPr>
                <a:defRPr/>
              </a:pPr>
              <a:t>‹#›</a:t>
            </a:fld>
            <a:endParaRPr lang="en-US"/>
          </a:p>
        </p:txBody>
      </p:sp>
    </p:spTree>
    <p:extLst>
      <p:ext uri="{BB962C8B-B14F-4D97-AF65-F5344CB8AC3E}">
        <p14:creationId xmlns:p14="http://schemas.microsoft.com/office/powerpoint/2010/main" val="309173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63947B2-3111-4E8C-958B-F3200256FEF9}" type="datetimeFigureOut">
              <a:rPr lang="en-US"/>
              <a:pPr>
                <a:defRPr/>
              </a:pPr>
              <a:t>7/19/2011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20DB032-CFAF-45E4-A04F-796B5D5E10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3.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44624"/>
            <a:ext cx="7772400" cy="1470025"/>
          </a:xfrm>
        </p:spPr>
        <p:txBody>
          <a:bodyPr/>
          <a:lstStyle/>
          <a:p>
            <a:r>
              <a:rPr lang="en-GB" sz="11500" smtClean="0">
                <a:latin typeface="Lucida Handwriting" pitchFamily="66" charset="0"/>
              </a:rPr>
              <a:t>Cuentos</a:t>
            </a: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628949"/>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6140450"/>
            <a:ext cx="9350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784369">
            <a:off x="2498725" y="2787824"/>
            <a:ext cx="4116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200">
                <a:latin typeface="Lucida Handwriting" pitchFamily="66" charset="0"/>
              </a:rPr>
              <a:t>Érase una vez</a:t>
            </a:r>
          </a:p>
        </p:txBody>
      </p:sp>
      <p:sp>
        <p:nvSpPr>
          <p:cNvPr id="2054" name="TextBox 13"/>
          <p:cNvSpPr txBox="1">
            <a:spLocks noChangeArrowheads="1"/>
          </p:cNvSpPr>
          <p:nvPr/>
        </p:nvSpPr>
        <p:spPr bwMode="auto">
          <a:xfrm>
            <a:off x="179388" y="62404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a:latin typeface="Lucida Handwriting" pitchFamily="66" charset="0"/>
              </a:rPr>
              <a:t>2</a:t>
            </a:r>
          </a:p>
        </p:txBody>
      </p:sp>
      <p:sp>
        <p:nvSpPr>
          <p:cNvPr id="7" name="TextBox 6"/>
          <p:cNvSpPr txBox="1"/>
          <p:nvPr/>
        </p:nvSpPr>
        <p:spPr>
          <a:xfrm>
            <a:off x="1835696" y="4941168"/>
            <a:ext cx="6912768" cy="1815882"/>
          </a:xfrm>
          <a:prstGeom prst="rect">
            <a:avLst/>
          </a:prstGeom>
          <a:noFill/>
        </p:spPr>
        <p:txBody>
          <a:bodyPr wrap="square" rtlCol="0">
            <a:spAutoFit/>
          </a:bodyPr>
          <a:lstStyle/>
          <a:p>
            <a:pPr marL="285750" indent="-285750">
              <a:buFont typeface="Wingdings" pitchFamily="2" charset="2"/>
              <a:buChar char="q"/>
            </a:pPr>
            <a:r>
              <a:rPr lang="en-GB" sz="2400" dirty="0" smtClean="0"/>
              <a:t> </a:t>
            </a:r>
            <a:r>
              <a:rPr lang="en-GB" sz="2800" dirty="0" err="1" smtClean="0"/>
              <a:t>utilizar</a:t>
            </a:r>
            <a:r>
              <a:rPr lang="en-GB" sz="2800" dirty="0" smtClean="0"/>
              <a:t> el </a:t>
            </a:r>
            <a:r>
              <a:rPr lang="en-GB" sz="2800" dirty="0" err="1" smtClean="0"/>
              <a:t>imperfecto</a:t>
            </a:r>
            <a:r>
              <a:rPr lang="en-GB" sz="2800" dirty="0" smtClean="0"/>
              <a:t> </a:t>
            </a:r>
            <a:r>
              <a:rPr lang="en-GB" sz="2800" dirty="0" err="1" smtClean="0"/>
              <a:t>para</a:t>
            </a:r>
            <a:r>
              <a:rPr lang="en-GB" sz="2800" dirty="0" smtClean="0"/>
              <a:t> </a:t>
            </a:r>
            <a:r>
              <a:rPr lang="en-GB" sz="2800" dirty="0" err="1" smtClean="0"/>
              <a:t>iniciar</a:t>
            </a:r>
            <a:r>
              <a:rPr lang="en-GB" sz="2800" dirty="0" smtClean="0"/>
              <a:t> un </a:t>
            </a:r>
            <a:r>
              <a:rPr lang="en-GB" sz="2800" dirty="0" err="1" smtClean="0"/>
              <a:t>cuento</a:t>
            </a:r>
            <a:endParaRPr lang="en-GB" sz="2800" dirty="0" smtClean="0"/>
          </a:p>
          <a:p>
            <a:pPr marL="285750" indent="-285750">
              <a:buFont typeface="Wingdings" pitchFamily="2" charset="2"/>
              <a:buChar char="q"/>
            </a:pPr>
            <a:r>
              <a:rPr lang="en-GB" sz="2800" dirty="0"/>
              <a:t> </a:t>
            </a:r>
            <a:r>
              <a:rPr lang="en-GB" sz="2800" dirty="0" err="1" smtClean="0"/>
              <a:t>entender</a:t>
            </a:r>
            <a:r>
              <a:rPr lang="en-GB" sz="2800" dirty="0" smtClean="0"/>
              <a:t> y </a:t>
            </a:r>
            <a:r>
              <a:rPr lang="en-GB" sz="2800" dirty="0" err="1" smtClean="0"/>
              <a:t>adaptar</a:t>
            </a:r>
            <a:r>
              <a:rPr lang="en-GB" sz="2800" dirty="0" smtClean="0"/>
              <a:t> un </a:t>
            </a:r>
            <a:r>
              <a:rPr lang="en-GB" sz="2800" dirty="0" err="1" smtClean="0"/>
              <a:t>cuento</a:t>
            </a:r>
            <a:r>
              <a:rPr lang="en-GB" sz="2800" dirty="0" smtClean="0"/>
              <a:t> </a:t>
            </a:r>
            <a:r>
              <a:rPr lang="en-GB" sz="2800" dirty="0" err="1" smtClean="0"/>
              <a:t>corto</a:t>
            </a:r>
            <a:r>
              <a:rPr lang="en-GB" sz="2800" dirty="0" smtClean="0"/>
              <a:t> (</a:t>
            </a:r>
            <a:r>
              <a:rPr lang="en-GB" sz="2800" dirty="0" err="1" smtClean="0"/>
              <a:t>usando</a:t>
            </a:r>
            <a:r>
              <a:rPr lang="en-GB" sz="2800" dirty="0" smtClean="0"/>
              <a:t> el </a:t>
            </a:r>
            <a:r>
              <a:rPr lang="en-GB" sz="2800" dirty="0" err="1" smtClean="0"/>
              <a:t>imperfecto</a:t>
            </a:r>
            <a:r>
              <a:rPr lang="en-GB" sz="2800" dirty="0" smtClean="0"/>
              <a:t> y el </a:t>
            </a:r>
            <a:r>
              <a:rPr lang="en-GB" sz="2800" dirty="0" err="1" smtClean="0"/>
              <a:t>pretérito</a:t>
            </a:r>
            <a:r>
              <a:rPr lang="en-GB" sz="2800" dirty="0" smtClean="0"/>
              <a: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23850" y="368300"/>
            <a:ext cx="8605838" cy="6132513"/>
          </a:xfrm>
          <a:prstGeom prst="rect">
            <a:avLst/>
          </a:prstGeom>
          <a:noFill/>
          <a:ln w="9525">
            <a:noFill/>
            <a:miter lim="800000"/>
            <a:headEnd/>
            <a:tailEnd/>
          </a:ln>
        </p:spPr>
        <p:txBody>
          <a:bodyPr>
            <a:spAutoFit/>
          </a:bodyPr>
          <a:lstStyle/>
          <a:p>
            <a:pPr>
              <a:defRPr/>
            </a:pPr>
            <a:r>
              <a:rPr lang="en-GB" sz="3200" dirty="0">
                <a:latin typeface="+mn-lt"/>
              </a:rPr>
              <a:t>1. </a:t>
            </a:r>
            <a:r>
              <a:rPr lang="en-GB" sz="3200" b="1" dirty="0" err="1">
                <a:latin typeface="+mn-lt"/>
              </a:rPr>
              <a:t>Había</a:t>
            </a:r>
            <a:r>
              <a:rPr lang="en-GB" sz="3200" b="1" dirty="0">
                <a:latin typeface="+mn-lt"/>
              </a:rPr>
              <a:t> </a:t>
            </a:r>
            <a:r>
              <a:rPr lang="en-GB" sz="3200" b="1" dirty="0" err="1">
                <a:latin typeface="+mn-lt"/>
              </a:rPr>
              <a:t>una</a:t>
            </a:r>
            <a:r>
              <a:rPr lang="en-GB" sz="3200" b="1" dirty="0">
                <a:latin typeface="+mn-lt"/>
              </a:rPr>
              <a:t> </a:t>
            </a:r>
            <a:r>
              <a:rPr lang="en-GB" sz="3200" b="1" dirty="0" err="1">
                <a:latin typeface="+mn-lt"/>
              </a:rPr>
              <a:t>vez</a:t>
            </a:r>
            <a:r>
              <a:rPr lang="en-GB" sz="3200" b="1" dirty="0">
                <a:latin typeface="+mn-lt"/>
              </a:rPr>
              <a:t> </a:t>
            </a:r>
            <a:r>
              <a:rPr lang="en-GB" sz="3200" dirty="0" err="1">
                <a:latin typeface="+mn-lt"/>
              </a:rPr>
              <a:t>una</a:t>
            </a:r>
            <a:r>
              <a:rPr lang="en-GB" sz="3200" dirty="0">
                <a:latin typeface="+mn-lt"/>
              </a:rPr>
              <a:t> </a:t>
            </a:r>
            <a:r>
              <a:rPr lang="en-GB" sz="3200" dirty="0" err="1">
                <a:latin typeface="+mn-lt"/>
              </a:rPr>
              <a:t>princesa</a:t>
            </a:r>
            <a:r>
              <a:rPr lang="en-GB" sz="3200" dirty="0">
                <a:latin typeface="+mn-lt"/>
              </a:rPr>
              <a:t>.  </a:t>
            </a:r>
            <a:r>
              <a:rPr lang="en-GB" sz="3200" b="1" dirty="0">
                <a:latin typeface="+mn-lt"/>
              </a:rPr>
              <a:t>Era</a:t>
            </a:r>
            <a:r>
              <a:rPr lang="en-GB" sz="3200" dirty="0">
                <a:latin typeface="+mn-lt"/>
              </a:rPr>
              <a:t> </a:t>
            </a:r>
            <a:r>
              <a:rPr lang="en-GB" sz="3200" dirty="0" err="1">
                <a:latin typeface="+mn-lt"/>
              </a:rPr>
              <a:t>dulce</a:t>
            </a:r>
            <a:r>
              <a:rPr lang="en-GB" sz="3200" dirty="0">
                <a:latin typeface="+mn-lt"/>
              </a:rPr>
              <a:t> y </a:t>
            </a:r>
            <a:r>
              <a:rPr lang="en-GB" sz="3200" dirty="0" err="1">
                <a:latin typeface="+mn-lt"/>
              </a:rPr>
              <a:t>muy</a:t>
            </a:r>
            <a:r>
              <a:rPr lang="en-GB" sz="3200" dirty="0">
                <a:latin typeface="+mn-lt"/>
              </a:rPr>
              <a:t> </a:t>
            </a:r>
            <a:r>
              <a:rPr lang="en-GB" sz="3200" dirty="0" err="1">
                <a:latin typeface="+mn-lt"/>
              </a:rPr>
              <a:t>guapa</a:t>
            </a:r>
            <a:r>
              <a:rPr lang="en-GB" sz="3200" dirty="0">
                <a:latin typeface="+mn-lt"/>
              </a:rPr>
              <a:t>.</a:t>
            </a:r>
          </a:p>
          <a:p>
            <a:pPr>
              <a:defRPr/>
            </a:pPr>
            <a:r>
              <a:rPr lang="en-GB" sz="3200" dirty="0">
                <a:latin typeface="+mn-lt"/>
              </a:rPr>
              <a:t>2. </a:t>
            </a:r>
            <a:r>
              <a:rPr lang="en-GB" sz="3200" b="1" dirty="0" err="1">
                <a:latin typeface="+mn-lt"/>
              </a:rPr>
              <a:t>Vino</a:t>
            </a:r>
            <a:r>
              <a:rPr lang="en-GB" sz="3200" dirty="0">
                <a:latin typeface="+mn-lt"/>
              </a:rPr>
              <a:t> </a:t>
            </a:r>
            <a:r>
              <a:rPr lang="en-GB" sz="3200" dirty="0" err="1">
                <a:latin typeface="+mn-lt"/>
              </a:rPr>
              <a:t>una</a:t>
            </a:r>
            <a:r>
              <a:rPr lang="en-GB" sz="3200" dirty="0">
                <a:latin typeface="+mn-lt"/>
              </a:rPr>
              <a:t> </a:t>
            </a:r>
            <a:r>
              <a:rPr lang="en-GB" sz="3200" dirty="0" err="1">
                <a:latin typeface="+mn-lt"/>
              </a:rPr>
              <a:t>bruja</a:t>
            </a:r>
            <a:r>
              <a:rPr lang="en-GB" sz="3200" dirty="0">
                <a:latin typeface="+mn-lt"/>
              </a:rPr>
              <a:t>.</a:t>
            </a:r>
          </a:p>
          <a:p>
            <a:pPr>
              <a:defRPr/>
            </a:pPr>
            <a:r>
              <a:rPr lang="en-GB" sz="3200" dirty="0">
                <a:latin typeface="+mn-lt"/>
              </a:rPr>
              <a:t>3.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pinchó</a:t>
            </a:r>
            <a:r>
              <a:rPr lang="en-GB" sz="3200" b="1" dirty="0">
                <a:latin typeface="+mn-lt"/>
              </a:rPr>
              <a:t> </a:t>
            </a:r>
            <a:r>
              <a:rPr lang="en-GB" sz="3200" dirty="0" err="1">
                <a:latin typeface="+mn-lt"/>
              </a:rPr>
              <a:t>su</a:t>
            </a:r>
            <a:r>
              <a:rPr lang="en-GB" sz="3200" dirty="0">
                <a:latin typeface="+mn-lt"/>
              </a:rPr>
              <a:t> </a:t>
            </a:r>
            <a:r>
              <a:rPr lang="en-GB" sz="3200" dirty="0" err="1">
                <a:latin typeface="+mn-lt"/>
              </a:rPr>
              <a:t>bello</a:t>
            </a:r>
            <a:r>
              <a:rPr lang="en-GB" sz="3200" dirty="0">
                <a:latin typeface="+mn-lt"/>
              </a:rPr>
              <a:t> </a:t>
            </a:r>
            <a:r>
              <a:rPr lang="en-GB" sz="3200" dirty="0" err="1">
                <a:latin typeface="+mn-lt"/>
              </a:rPr>
              <a:t>dedo</a:t>
            </a:r>
            <a:r>
              <a:rPr lang="en-GB" sz="3200" dirty="0">
                <a:latin typeface="+mn-lt"/>
              </a:rPr>
              <a:t>.</a:t>
            </a:r>
          </a:p>
          <a:p>
            <a:pPr>
              <a:defRPr/>
            </a:pPr>
            <a:r>
              <a:rPr lang="en-GB" sz="3200" dirty="0">
                <a:latin typeface="+mn-lt"/>
              </a:rPr>
              <a:t>4. </a:t>
            </a:r>
            <a:r>
              <a:rPr lang="en-GB" sz="3200" b="1" dirty="0" err="1">
                <a:latin typeface="+mn-lt"/>
              </a:rPr>
              <a:t>Durmió</a:t>
            </a:r>
            <a:r>
              <a:rPr lang="en-GB" sz="3200" dirty="0">
                <a:latin typeface="+mn-lt"/>
              </a:rPr>
              <a:t> </a:t>
            </a:r>
            <a:r>
              <a:rPr lang="en-GB" sz="3200" dirty="0" err="1">
                <a:latin typeface="+mn-lt"/>
              </a:rPr>
              <a:t>cien</a:t>
            </a:r>
            <a:r>
              <a:rPr lang="en-GB" sz="3200" dirty="0">
                <a:latin typeface="+mn-lt"/>
              </a:rPr>
              <a:t> </a:t>
            </a:r>
            <a:r>
              <a:rPr lang="en-GB" sz="3200" dirty="0" err="1">
                <a:latin typeface="+mn-lt"/>
              </a:rPr>
              <a:t>años</a:t>
            </a:r>
            <a:r>
              <a:rPr lang="en-GB" sz="3200" dirty="0">
                <a:latin typeface="+mn-lt"/>
              </a:rPr>
              <a:t>.</a:t>
            </a:r>
          </a:p>
          <a:p>
            <a:pPr>
              <a:defRPr/>
            </a:pPr>
            <a:r>
              <a:rPr lang="en-GB" sz="3200" dirty="0">
                <a:latin typeface="+mn-lt"/>
              </a:rPr>
              <a:t>5. Un </a:t>
            </a:r>
            <a:r>
              <a:rPr lang="en-GB" sz="3200" dirty="0" err="1">
                <a:latin typeface="+mn-lt"/>
              </a:rPr>
              <a:t>bosque</a:t>
            </a:r>
            <a:r>
              <a:rPr lang="en-GB" sz="3200" dirty="0">
                <a:latin typeface="+mn-lt"/>
              </a:rPr>
              <a:t> </a:t>
            </a:r>
            <a:r>
              <a:rPr lang="en-GB" sz="3200" b="1" dirty="0" err="1">
                <a:latin typeface="+mn-lt"/>
              </a:rPr>
              <a:t>creció</a:t>
            </a:r>
            <a:r>
              <a:rPr lang="en-GB" sz="3200" dirty="0">
                <a:latin typeface="+mn-lt"/>
              </a:rPr>
              <a:t> </a:t>
            </a:r>
            <a:r>
              <a:rPr lang="en-GB" sz="3200" dirty="0" err="1">
                <a:latin typeface="+mn-lt"/>
              </a:rPr>
              <a:t>aldrededor</a:t>
            </a:r>
            <a:r>
              <a:rPr lang="en-GB" sz="3200" dirty="0">
                <a:latin typeface="+mn-lt"/>
              </a:rPr>
              <a:t>.</a:t>
            </a:r>
          </a:p>
          <a:p>
            <a:pPr>
              <a:defRPr/>
            </a:pPr>
            <a:r>
              <a:rPr lang="en-GB" sz="3200" dirty="0">
                <a:latin typeface="+mn-lt"/>
              </a:rPr>
              <a:t>6.  Un </a:t>
            </a:r>
            <a:r>
              <a:rPr lang="en-GB" sz="3200" dirty="0" err="1">
                <a:latin typeface="+mn-lt"/>
              </a:rPr>
              <a:t>príncipe</a:t>
            </a:r>
            <a:r>
              <a:rPr lang="en-GB" sz="3200" dirty="0">
                <a:latin typeface="+mn-lt"/>
              </a:rPr>
              <a:t> </a:t>
            </a:r>
            <a:r>
              <a:rPr lang="en-GB" sz="3200" dirty="0" err="1">
                <a:latin typeface="+mn-lt"/>
              </a:rPr>
              <a:t>muy</a:t>
            </a:r>
            <a:r>
              <a:rPr lang="en-GB" sz="3200" dirty="0">
                <a:latin typeface="+mn-lt"/>
              </a:rPr>
              <a:t> </a:t>
            </a:r>
            <a:r>
              <a:rPr lang="en-GB" sz="3200" dirty="0" err="1">
                <a:latin typeface="+mn-lt"/>
              </a:rPr>
              <a:t>guapo</a:t>
            </a:r>
            <a:r>
              <a:rPr lang="en-GB" sz="3200" dirty="0">
                <a:latin typeface="+mn-lt"/>
              </a:rPr>
              <a:t> </a:t>
            </a:r>
            <a:r>
              <a:rPr lang="en-GB" sz="3200" b="1" dirty="0" err="1">
                <a:latin typeface="+mn-lt"/>
              </a:rPr>
              <a:t>cortó</a:t>
            </a:r>
            <a:r>
              <a:rPr lang="en-GB" sz="3200" b="1" dirty="0">
                <a:latin typeface="+mn-lt"/>
              </a:rPr>
              <a:t> </a:t>
            </a:r>
            <a:r>
              <a:rPr lang="en-GB" sz="3200" dirty="0" err="1">
                <a:latin typeface="+mn-lt"/>
              </a:rPr>
              <a:t>las</a:t>
            </a:r>
            <a:r>
              <a:rPr lang="en-GB" sz="3200" dirty="0">
                <a:latin typeface="+mn-lt"/>
              </a:rPr>
              <a:t> </a:t>
            </a:r>
            <a:r>
              <a:rPr lang="en-GB" sz="3200" dirty="0" err="1">
                <a:latin typeface="+mn-lt"/>
              </a:rPr>
              <a:t>ramas</a:t>
            </a:r>
            <a:r>
              <a:rPr lang="en-GB" sz="3200" dirty="0">
                <a:latin typeface="+mn-lt"/>
              </a:rPr>
              <a:t> con </a:t>
            </a:r>
            <a:r>
              <a:rPr lang="en-GB" sz="3200" dirty="0" err="1">
                <a:latin typeface="+mn-lt"/>
              </a:rPr>
              <a:t>su</a:t>
            </a:r>
            <a:r>
              <a:rPr lang="en-GB" sz="3200" dirty="0">
                <a:latin typeface="+mn-lt"/>
              </a:rPr>
              <a:t> </a:t>
            </a:r>
            <a:r>
              <a:rPr lang="en-GB" sz="3200" dirty="0" err="1">
                <a:latin typeface="+mn-lt"/>
              </a:rPr>
              <a:t>espada</a:t>
            </a:r>
            <a:r>
              <a:rPr lang="en-GB" sz="3200" dirty="0">
                <a:latin typeface="+mn-lt"/>
              </a:rPr>
              <a:t>.</a:t>
            </a:r>
          </a:p>
          <a:p>
            <a:pPr>
              <a:defRPr/>
            </a:pPr>
            <a:r>
              <a:rPr lang="en-GB" sz="3200" dirty="0">
                <a:latin typeface="+mn-lt"/>
              </a:rPr>
              <a:t>7.  </a:t>
            </a:r>
            <a:r>
              <a:rPr lang="en-GB" sz="3200" b="1" dirty="0" err="1">
                <a:latin typeface="+mn-lt"/>
              </a:rPr>
              <a:t>Encontró</a:t>
            </a:r>
            <a:r>
              <a:rPr lang="en-GB" sz="3200" dirty="0">
                <a:latin typeface="+mn-lt"/>
              </a:rPr>
              <a:t> a la </a:t>
            </a:r>
            <a:r>
              <a:rPr lang="en-GB" sz="3200" dirty="0" err="1">
                <a:latin typeface="+mn-lt"/>
              </a:rPr>
              <a:t>princesa</a:t>
            </a:r>
            <a:r>
              <a:rPr lang="en-GB" sz="3200" dirty="0">
                <a:latin typeface="+mn-lt"/>
              </a:rPr>
              <a:t>.</a:t>
            </a:r>
          </a:p>
          <a:p>
            <a:pPr>
              <a:defRPr/>
            </a:pPr>
            <a:r>
              <a:rPr lang="en-GB" sz="3200" dirty="0">
                <a:latin typeface="+mn-lt"/>
              </a:rPr>
              <a:t>8.  La </a:t>
            </a:r>
            <a:r>
              <a:rPr lang="en-GB" sz="3200" b="1" dirty="0" err="1">
                <a:latin typeface="+mn-lt"/>
              </a:rPr>
              <a:t>despertó</a:t>
            </a:r>
            <a:r>
              <a:rPr lang="en-GB" sz="3200" dirty="0">
                <a:latin typeface="+mn-lt"/>
              </a:rPr>
              <a:t> con un </a:t>
            </a:r>
            <a:r>
              <a:rPr lang="en-GB" sz="3200" dirty="0" err="1">
                <a:latin typeface="+mn-lt"/>
              </a:rPr>
              <a:t>beso</a:t>
            </a:r>
            <a:r>
              <a:rPr lang="en-GB" sz="3200" dirty="0">
                <a:latin typeface="+mn-lt"/>
              </a:rPr>
              <a:t>.</a:t>
            </a:r>
          </a:p>
          <a:p>
            <a:pPr>
              <a:defRPr/>
            </a:pPr>
            <a:r>
              <a:rPr lang="en-GB" sz="3200" dirty="0">
                <a:latin typeface="+mn-lt"/>
              </a:rPr>
              <a:t>9.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casó</a:t>
            </a:r>
            <a:r>
              <a:rPr lang="en-GB" sz="3200" b="1" dirty="0">
                <a:latin typeface="+mn-lt"/>
              </a:rPr>
              <a:t> con </a:t>
            </a:r>
            <a:r>
              <a:rPr lang="en-GB" sz="3200" dirty="0" err="1">
                <a:latin typeface="+mn-lt"/>
              </a:rPr>
              <a:t>su</a:t>
            </a:r>
            <a:r>
              <a:rPr lang="en-GB" sz="3200" dirty="0">
                <a:latin typeface="+mn-lt"/>
              </a:rPr>
              <a:t> </a:t>
            </a:r>
            <a:r>
              <a:rPr lang="en-GB" sz="3200" dirty="0" err="1">
                <a:latin typeface="+mn-lt"/>
              </a:rPr>
              <a:t>principe</a:t>
            </a:r>
            <a:r>
              <a:rPr lang="en-GB" sz="3200" dirty="0">
                <a:latin typeface="+mn-lt"/>
              </a:rPr>
              <a:t>.  </a:t>
            </a:r>
            <a:r>
              <a:rPr lang="en-GB" sz="3200" dirty="0" err="1">
                <a:latin typeface="+mn-lt"/>
              </a:rPr>
              <a:t>Todos</a:t>
            </a:r>
            <a:r>
              <a:rPr lang="en-GB" sz="3200" dirty="0">
                <a:latin typeface="+mn-lt"/>
              </a:rPr>
              <a:t> </a:t>
            </a:r>
            <a:r>
              <a:rPr lang="en-GB" sz="3200" b="1" dirty="0" err="1">
                <a:latin typeface="+mn-lt"/>
              </a:rPr>
              <a:t>fueron</a:t>
            </a:r>
            <a:r>
              <a:rPr lang="en-GB" sz="3200" dirty="0">
                <a:latin typeface="+mn-lt"/>
              </a:rPr>
              <a:t> </a:t>
            </a:r>
            <a:r>
              <a:rPr lang="en-GB" sz="3200" dirty="0" err="1">
                <a:latin typeface="+mn-lt"/>
              </a:rPr>
              <a:t>muy</a:t>
            </a:r>
            <a:r>
              <a:rPr lang="en-GB" sz="3200" dirty="0">
                <a:latin typeface="+mn-lt"/>
              </a:rPr>
              <a:t> </a:t>
            </a:r>
            <a:r>
              <a:rPr lang="en-GB" sz="3200" dirty="0" err="1">
                <a:latin typeface="+mn-lt"/>
              </a:rPr>
              <a:t>felices</a:t>
            </a:r>
            <a:r>
              <a:rPr lang="en-GB" sz="3200" dirty="0">
                <a:latin typeface="+mn-lt"/>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6350" y="4763"/>
          <a:ext cx="9137652" cy="6853235"/>
        </p:xfrm>
        <a:graphic>
          <a:graphicData uri="http://schemas.openxmlformats.org/drawingml/2006/table">
            <a:tbl>
              <a:tblPr firstRow="1" bandRow="1">
                <a:tableStyleId>{5940675A-B579-460E-94D1-54222C63F5DA}</a:tableStyleId>
              </a:tblPr>
              <a:tblGrid>
                <a:gridCol w="2284413"/>
                <a:gridCol w="2284413"/>
                <a:gridCol w="2284413"/>
                <a:gridCol w="2284413"/>
              </a:tblGrid>
              <a:tr h="1370647">
                <a:tc>
                  <a:txBody>
                    <a:bodyPr/>
                    <a:lstStyle/>
                    <a:p>
                      <a:endParaRPr lang="en-GB" sz="1800" dirty="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r>
              <a:tr h="1370647">
                <a:tc>
                  <a:txBody>
                    <a:bodyPr/>
                    <a:lstStyle/>
                    <a:p>
                      <a:endParaRPr lang="en-GB" sz="1800"/>
                    </a:p>
                  </a:txBody>
                  <a:tcPr marL="91447" marR="91447" marT="45722" marB="45722"/>
                </a:tc>
                <a:tc>
                  <a:txBody>
                    <a:bodyPr/>
                    <a:lstStyle/>
                    <a:p>
                      <a:endParaRPr lang="en-GB" sz="1800" dirty="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r>
              <a:tr h="1370647">
                <a:tc>
                  <a:txBody>
                    <a:bodyPr/>
                    <a:lstStyle/>
                    <a:p>
                      <a:endParaRPr lang="en-GB" sz="180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r>
              <a:tr h="1370647">
                <a:tc>
                  <a:txBody>
                    <a:bodyPr/>
                    <a:lstStyle/>
                    <a:p>
                      <a:endParaRPr lang="en-GB" sz="1800"/>
                    </a:p>
                  </a:txBody>
                  <a:tcPr marL="91447" marR="91447" marT="45722" marB="45722"/>
                </a:tc>
                <a:tc>
                  <a:txBody>
                    <a:bodyPr/>
                    <a:lstStyle/>
                    <a:p>
                      <a:endParaRPr lang="en-GB" sz="1800" dirty="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r>
              <a:tr h="1370647">
                <a:tc>
                  <a:txBody>
                    <a:bodyPr/>
                    <a:lstStyle/>
                    <a:p>
                      <a:endParaRPr lang="en-GB" sz="1800"/>
                    </a:p>
                  </a:txBody>
                  <a:tcPr marL="91447" marR="91447" marT="45722" marB="45722"/>
                </a:tc>
                <a:tc>
                  <a:txBody>
                    <a:bodyPr/>
                    <a:lstStyle/>
                    <a:p>
                      <a:endParaRPr lang="en-GB" sz="1800"/>
                    </a:p>
                  </a:txBody>
                  <a:tcPr marL="91447" marR="91447" marT="45722" marB="45722"/>
                </a:tc>
                <a:tc>
                  <a:txBody>
                    <a:bodyPr/>
                    <a:lstStyle/>
                    <a:p>
                      <a:endParaRPr lang="en-GB" sz="1800"/>
                    </a:p>
                  </a:txBody>
                  <a:tcPr marL="91447" marR="91447" marT="45722" marB="45722"/>
                </a:tc>
                <a:tc>
                  <a:txBody>
                    <a:bodyPr/>
                    <a:lstStyle/>
                    <a:p>
                      <a:endParaRPr lang="en-GB" sz="1800" dirty="0"/>
                    </a:p>
                  </a:txBody>
                  <a:tcPr marL="91447" marR="91447" marT="45722" marB="45722"/>
                </a:tc>
              </a:tr>
            </a:tbl>
          </a:graphicData>
        </a:graphic>
      </p:graphicFrame>
      <p:pic>
        <p:nvPicPr>
          <p:cNvPr id="3106"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588"/>
            <a:ext cx="189230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37755" y="-99392"/>
            <a:ext cx="814646"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2</a:t>
            </a:r>
          </a:p>
        </p:txBody>
      </p:sp>
      <p:pic>
        <p:nvPicPr>
          <p:cNvPr id="3108" name="Picture 5"/>
          <p:cNvPicPr>
            <a:picLocks noChangeAspect="1"/>
          </p:cNvPicPr>
          <p:nvPr/>
        </p:nvPicPr>
        <p:blipFill>
          <a:blip r:embed="rId4">
            <a:extLst>
              <a:ext uri="{28A0092B-C50C-407E-A947-70E740481C1C}">
                <a14:useLocalDpi xmlns:a14="http://schemas.microsoft.com/office/drawing/2010/main" val="0"/>
              </a:ext>
            </a:extLst>
          </a:blip>
          <a:srcRect t="29739" r="12088"/>
          <a:stretch>
            <a:fillRect/>
          </a:stretch>
        </p:blipFill>
        <p:spPr bwMode="auto">
          <a:xfrm>
            <a:off x="7415213" y="58738"/>
            <a:ext cx="12874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6038" y="36513"/>
            <a:ext cx="115093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18327" y="1355947"/>
            <a:ext cx="814646"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3</a:t>
            </a:r>
          </a:p>
        </p:txBody>
      </p:sp>
      <p:sp>
        <p:nvSpPr>
          <p:cNvPr id="9" name="Rectangle 8"/>
          <p:cNvSpPr/>
          <p:nvPr/>
        </p:nvSpPr>
        <p:spPr>
          <a:xfrm>
            <a:off x="3043871" y="1355284"/>
            <a:ext cx="814647"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4</a:t>
            </a:r>
          </a:p>
        </p:txBody>
      </p:sp>
      <p:pic>
        <p:nvPicPr>
          <p:cNvPr id="311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4625" y="1504950"/>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60826"/>
          <a:stretch>
            <a:fillRect/>
          </a:stretch>
        </p:blipFill>
        <p:spPr bwMode="auto">
          <a:xfrm>
            <a:off x="7635875" y="1416050"/>
            <a:ext cx="911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24058" y="2671465"/>
            <a:ext cx="814647"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5</a:t>
            </a:r>
          </a:p>
        </p:txBody>
      </p:sp>
      <p:sp>
        <p:nvSpPr>
          <p:cNvPr id="13" name="Rectangle 12"/>
          <p:cNvSpPr/>
          <p:nvPr/>
        </p:nvSpPr>
        <p:spPr>
          <a:xfrm>
            <a:off x="3066973" y="2671465"/>
            <a:ext cx="814647"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6</a:t>
            </a:r>
          </a:p>
        </p:txBody>
      </p:sp>
      <p:pic>
        <p:nvPicPr>
          <p:cNvPr id="3116"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4300" y="2792413"/>
            <a:ext cx="10128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14"/>
          <p:cNvPicPr>
            <a:picLocks noChangeAspect="1"/>
          </p:cNvPicPr>
          <p:nvPr/>
        </p:nvPicPr>
        <p:blipFill>
          <a:blip r:embed="rId9">
            <a:extLst>
              <a:ext uri="{28A0092B-C50C-407E-A947-70E740481C1C}">
                <a14:useLocalDpi xmlns:a14="http://schemas.microsoft.com/office/drawing/2010/main" val="0"/>
              </a:ext>
            </a:extLst>
          </a:blip>
          <a:srcRect r="50000" b="28397"/>
          <a:stretch>
            <a:fillRect/>
          </a:stretch>
        </p:blipFill>
        <p:spPr bwMode="auto">
          <a:xfrm>
            <a:off x="7494588" y="2852738"/>
            <a:ext cx="12080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42130" y="4131859"/>
            <a:ext cx="814647"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7</a:t>
            </a:r>
          </a:p>
        </p:txBody>
      </p:sp>
      <p:sp>
        <p:nvSpPr>
          <p:cNvPr id="17" name="Rectangle 16"/>
          <p:cNvSpPr/>
          <p:nvPr/>
        </p:nvSpPr>
        <p:spPr>
          <a:xfrm>
            <a:off x="3109281" y="4091588"/>
            <a:ext cx="814647"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8</a:t>
            </a:r>
          </a:p>
        </p:txBody>
      </p:sp>
      <p:pic>
        <p:nvPicPr>
          <p:cNvPr id="3120"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26038" y="4198938"/>
            <a:ext cx="1081087"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12038" y="4186238"/>
            <a:ext cx="129063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742129" y="5373216"/>
            <a:ext cx="814647"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9</a:t>
            </a:r>
          </a:p>
        </p:txBody>
      </p:sp>
      <p:sp>
        <p:nvSpPr>
          <p:cNvPr id="21" name="Rectangle 20"/>
          <p:cNvSpPr/>
          <p:nvPr/>
        </p:nvSpPr>
        <p:spPr>
          <a:xfrm>
            <a:off x="2794291" y="5373216"/>
            <a:ext cx="1444626"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10</a:t>
            </a:r>
          </a:p>
        </p:txBody>
      </p:sp>
      <p:pic>
        <p:nvPicPr>
          <p:cNvPr id="3124"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5688" y="5473700"/>
            <a:ext cx="18923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ircular Arrow 22"/>
          <p:cNvSpPr/>
          <p:nvPr/>
        </p:nvSpPr>
        <p:spPr>
          <a:xfrm rot="7334373">
            <a:off x="7601744" y="5688807"/>
            <a:ext cx="911225" cy="1023937"/>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4" name="Circular Arrow 23"/>
          <p:cNvSpPr/>
          <p:nvPr/>
        </p:nvSpPr>
        <p:spPr>
          <a:xfrm rot="18060146">
            <a:off x="7442200" y="5614988"/>
            <a:ext cx="909637" cy="1023938"/>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0" y="1412875"/>
            <a:ext cx="4968875" cy="4832350"/>
          </a:xfrm>
          <a:prstGeom prst="rect">
            <a:avLst/>
          </a:prstGeom>
          <a:noFill/>
        </p:spPr>
        <p:txBody>
          <a:bodyPr>
            <a:spAutoFit/>
          </a:bodyPr>
          <a:lstStyle/>
          <a:p>
            <a:pPr>
              <a:defRPr/>
            </a:pPr>
            <a:r>
              <a:rPr lang="en-GB" sz="2800" b="1" dirty="0" err="1">
                <a:latin typeface="+mn-lt"/>
              </a:rPr>
              <a:t>Cuenta</a:t>
            </a:r>
            <a:r>
              <a:rPr lang="en-GB" sz="2800" b="1" dirty="0">
                <a:latin typeface="+mn-lt"/>
              </a:rPr>
              <a:t> </a:t>
            </a:r>
            <a:r>
              <a:rPr lang="en-GB" sz="2800" b="1" dirty="0" err="1">
                <a:latin typeface="+mn-lt"/>
              </a:rPr>
              <a:t>cuentos</a:t>
            </a:r>
            <a:r>
              <a:rPr lang="en-GB" sz="2800" b="1" dirty="0">
                <a:latin typeface="+mn-lt"/>
              </a:rPr>
              <a:t/>
            </a:r>
            <a:br>
              <a:rPr lang="en-GB" sz="2800" b="1" dirty="0">
                <a:latin typeface="+mn-lt"/>
              </a:rPr>
            </a:br>
            <a:r>
              <a:rPr lang="en-GB" sz="2800" dirty="0" err="1">
                <a:latin typeface="+mn-lt"/>
              </a:rPr>
              <a:t>Cuenta</a:t>
            </a:r>
            <a:r>
              <a:rPr lang="en-GB" sz="2800" dirty="0">
                <a:latin typeface="+mn-lt"/>
              </a:rPr>
              <a:t> un </a:t>
            </a:r>
            <a:r>
              <a:rPr lang="en-GB" sz="2800" dirty="0" err="1">
                <a:latin typeface="+mn-lt"/>
              </a:rPr>
              <a:t>cuento</a:t>
            </a:r>
            <a:r>
              <a:rPr lang="en-GB" sz="2800" dirty="0">
                <a:latin typeface="+mn-lt"/>
              </a:rPr>
              <a:t>, </a:t>
            </a:r>
            <a:r>
              <a:rPr lang="en-GB" sz="2800" dirty="0" err="1">
                <a:latin typeface="+mn-lt"/>
              </a:rPr>
              <a:t>cuenta</a:t>
            </a:r>
            <a:r>
              <a:rPr lang="en-GB" sz="2800" dirty="0">
                <a:latin typeface="+mn-lt"/>
              </a:rPr>
              <a:t> dos </a:t>
            </a:r>
            <a:br>
              <a:rPr lang="en-GB" sz="2800" dirty="0">
                <a:latin typeface="+mn-lt"/>
              </a:rPr>
            </a:br>
            <a:r>
              <a:rPr lang="en-GB" sz="2800" dirty="0">
                <a:latin typeface="+mn-lt"/>
              </a:rPr>
              <a:t>de </a:t>
            </a:r>
            <a:r>
              <a:rPr lang="en-GB" sz="2800" dirty="0" err="1">
                <a:latin typeface="+mn-lt"/>
              </a:rPr>
              <a:t>Caperucita</a:t>
            </a:r>
            <a:r>
              <a:rPr lang="en-GB" sz="2800" dirty="0">
                <a:latin typeface="+mn-lt"/>
              </a:rPr>
              <a:t> y el lobo </a:t>
            </a:r>
            <a:r>
              <a:rPr lang="en-GB" sz="2800" dirty="0" err="1">
                <a:latin typeface="+mn-lt"/>
              </a:rPr>
              <a:t>feroz</a:t>
            </a:r>
            <a:r>
              <a:rPr lang="en-GB" sz="2800" dirty="0">
                <a:latin typeface="+mn-lt"/>
              </a:rPr>
              <a:t>.</a:t>
            </a:r>
            <a:br>
              <a:rPr lang="en-GB" sz="2800" dirty="0">
                <a:latin typeface="+mn-lt"/>
              </a:rPr>
            </a:br>
            <a:r>
              <a:rPr lang="en-GB" sz="2800" dirty="0" err="1">
                <a:latin typeface="+mn-lt"/>
              </a:rPr>
              <a:t>Cuenta</a:t>
            </a:r>
            <a:r>
              <a:rPr lang="en-GB" sz="2800" dirty="0">
                <a:latin typeface="+mn-lt"/>
              </a:rPr>
              <a:t> </a:t>
            </a:r>
            <a:r>
              <a:rPr lang="en-GB" sz="2800" dirty="0" err="1">
                <a:latin typeface="+mn-lt"/>
              </a:rPr>
              <a:t>tres</a:t>
            </a:r>
            <a:r>
              <a:rPr lang="en-GB" sz="2800" dirty="0">
                <a:latin typeface="+mn-lt"/>
              </a:rPr>
              <a:t>, </a:t>
            </a:r>
            <a:r>
              <a:rPr lang="en-GB" sz="2800" dirty="0" err="1">
                <a:latin typeface="+mn-lt"/>
              </a:rPr>
              <a:t>cuenta</a:t>
            </a:r>
            <a:r>
              <a:rPr lang="en-GB" sz="2800" dirty="0">
                <a:latin typeface="+mn-lt"/>
              </a:rPr>
              <a:t> </a:t>
            </a:r>
            <a:r>
              <a:rPr lang="en-GB" sz="2800" dirty="0" err="1">
                <a:latin typeface="+mn-lt"/>
              </a:rPr>
              <a:t>cuatro</a:t>
            </a:r>
            <a:r>
              <a:rPr lang="en-GB" sz="2800" dirty="0">
                <a:latin typeface="+mn-lt"/>
              </a:rPr>
              <a:t/>
            </a:r>
            <a:br>
              <a:rPr lang="en-GB" sz="2800" dirty="0">
                <a:latin typeface="+mn-lt"/>
              </a:rPr>
            </a:br>
            <a:r>
              <a:rPr lang="en-GB" sz="2800" dirty="0">
                <a:latin typeface="+mn-lt"/>
              </a:rPr>
              <a:t>de </a:t>
            </a:r>
            <a:r>
              <a:rPr lang="en-GB" sz="2800" dirty="0" err="1">
                <a:latin typeface="+mn-lt"/>
              </a:rPr>
              <a:t>las</a:t>
            </a:r>
            <a:r>
              <a:rPr lang="en-GB" sz="2800" dirty="0">
                <a:latin typeface="+mn-lt"/>
              </a:rPr>
              <a:t> </a:t>
            </a:r>
            <a:r>
              <a:rPr lang="en-GB" sz="2800" dirty="0" err="1">
                <a:latin typeface="+mn-lt"/>
              </a:rPr>
              <a:t>botas</a:t>
            </a:r>
            <a:r>
              <a:rPr lang="en-GB" sz="2800" dirty="0">
                <a:latin typeface="+mn-lt"/>
              </a:rPr>
              <a:t> </a:t>
            </a:r>
            <a:r>
              <a:rPr lang="en-GB" sz="2800" dirty="0" err="1">
                <a:latin typeface="+mn-lt"/>
              </a:rPr>
              <a:t>que</a:t>
            </a:r>
            <a:r>
              <a:rPr lang="en-GB" sz="2800" dirty="0">
                <a:latin typeface="+mn-lt"/>
              </a:rPr>
              <a:t> </a:t>
            </a:r>
            <a:r>
              <a:rPr lang="en-GB" sz="2800" dirty="0" err="1">
                <a:latin typeface="+mn-lt"/>
              </a:rPr>
              <a:t>tenía</a:t>
            </a:r>
            <a:r>
              <a:rPr lang="en-GB" sz="2800" dirty="0">
                <a:latin typeface="+mn-lt"/>
              </a:rPr>
              <a:t> un </a:t>
            </a:r>
            <a:r>
              <a:rPr lang="en-GB" sz="2800" dirty="0" err="1">
                <a:latin typeface="+mn-lt"/>
              </a:rPr>
              <a:t>gato</a:t>
            </a:r>
            <a:r>
              <a:rPr lang="en-GB" sz="2800" dirty="0">
                <a:latin typeface="+mn-lt"/>
              </a:rPr>
              <a:t>.</a:t>
            </a:r>
            <a:br>
              <a:rPr lang="en-GB" sz="2800" dirty="0">
                <a:latin typeface="+mn-lt"/>
              </a:rPr>
            </a:br>
            <a:r>
              <a:rPr lang="en-GB" sz="2800" dirty="0" err="1">
                <a:latin typeface="+mn-lt"/>
              </a:rPr>
              <a:t>Cuenta</a:t>
            </a:r>
            <a:r>
              <a:rPr lang="en-GB" sz="2800" dirty="0">
                <a:latin typeface="+mn-lt"/>
              </a:rPr>
              <a:t> </a:t>
            </a:r>
            <a:r>
              <a:rPr lang="en-GB" sz="2800" dirty="0" err="1">
                <a:latin typeface="+mn-lt"/>
              </a:rPr>
              <a:t>cinco</a:t>
            </a:r>
            <a:r>
              <a:rPr lang="en-GB" sz="2800" dirty="0">
                <a:latin typeface="+mn-lt"/>
              </a:rPr>
              <a:t>, </a:t>
            </a:r>
            <a:r>
              <a:rPr lang="en-GB" sz="2800" dirty="0" err="1">
                <a:latin typeface="+mn-lt"/>
              </a:rPr>
              <a:t>cuenta</a:t>
            </a:r>
            <a:r>
              <a:rPr lang="en-GB" sz="2800" dirty="0">
                <a:latin typeface="+mn-lt"/>
              </a:rPr>
              <a:t> </a:t>
            </a:r>
            <a:r>
              <a:rPr lang="en-GB" sz="2800" dirty="0" err="1">
                <a:latin typeface="+mn-lt"/>
              </a:rPr>
              <a:t>seis</a:t>
            </a:r>
            <a:r>
              <a:rPr lang="en-GB" sz="2800" dirty="0">
                <a:latin typeface="+mn-lt"/>
              </a:rPr>
              <a:t/>
            </a:r>
            <a:br>
              <a:rPr lang="en-GB" sz="2800" dirty="0">
                <a:latin typeface="+mn-lt"/>
              </a:rPr>
            </a:br>
            <a:r>
              <a:rPr lang="en-GB" sz="2800" dirty="0" err="1">
                <a:latin typeface="+mn-lt"/>
              </a:rPr>
              <a:t>sobre</a:t>
            </a:r>
            <a:r>
              <a:rPr lang="en-GB" sz="2800" dirty="0">
                <a:latin typeface="+mn-lt"/>
              </a:rPr>
              <a:t> los </a:t>
            </a:r>
            <a:r>
              <a:rPr lang="en-GB" sz="2800" dirty="0" err="1">
                <a:latin typeface="+mn-lt"/>
              </a:rPr>
              <a:t>trajes</a:t>
            </a:r>
            <a:r>
              <a:rPr lang="en-GB" sz="2800" dirty="0">
                <a:latin typeface="+mn-lt"/>
              </a:rPr>
              <a:t> de un </a:t>
            </a:r>
            <a:r>
              <a:rPr lang="en-GB" sz="2800" dirty="0" err="1">
                <a:latin typeface="+mn-lt"/>
              </a:rPr>
              <a:t>rey</a:t>
            </a:r>
            <a:r>
              <a:rPr lang="en-GB" sz="2800" dirty="0">
                <a:latin typeface="+mn-lt"/>
              </a:rPr>
              <a:t>.</a:t>
            </a:r>
            <a:br>
              <a:rPr lang="en-GB" sz="2800" dirty="0">
                <a:latin typeface="+mn-lt"/>
              </a:rPr>
            </a:br>
            <a:r>
              <a:rPr lang="en-GB" sz="2800" dirty="0" err="1">
                <a:latin typeface="+mn-lt"/>
              </a:rPr>
              <a:t>Cuenta</a:t>
            </a:r>
            <a:r>
              <a:rPr lang="en-GB" sz="2800" dirty="0">
                <a:latin typeface="+mn-lt"/>
              </a:rPr>
              <a:t> </a:t>
            </a:r>
            <a:r>
              <a:rPr lang="en-GB" sz="2800" dirty="0" err="1">
                <a:latin typeface="+mn-lt"/>
              </a:rPr>
              <a:t>siete</a:t>
            </a:r>
            <a:r>
              <a:rPr lang="en-GB" sz="2800" dirty="0">
                <a:latin typeface="+mn-lt"/>
              </a:rPr>
              <a:t>, </a:t>
            </a:r>
            <a:r>
              <a:rPr lang="en-GB" sz="2800" dirty="0" err="1">
                <a:latin typeface="+mn-lt"/>
              </a:rPr>
              <a:t>cuenta</a:t>
            </a:r>
            <a:r>
              <a:rPr lang="en-GB" sz="2800" dirty="0">
                <a:latin typeface="+mn-lt"/>
              </a:rPr>
              <a:t> </a:t>
            </a:r>
            <a:r>
              <a:rPr lang="en-GB" sz="2800" dirty="0" err="1">
                <a:latin typeface="+mn-lt"/>
              </a:rPr>
              <a:t>ocho</a:t>
            </a:r>
            <a:r>
              <a:rPr lang="en-GB" sz="2800" dirty="0">
                <a:latin typeface="+mn-lt"/>
              </a:rPr>
              <a:t/>
            </a:r>
            <a:br>
              <a:rPr lang="en-GB" sz="2800" dirty="0">
                <a:latin typeface="+mn-lt"/>
              </a:rPr>
            </a:br>
            <a:r>
              <a:rPr lang="en-GB" sz="2800" dirty="0">
                <a:latin typeface="+mn-lt"/>
              </a:rPr>
              <a:t>de la </a:t>
            </a:r>
            <a:r>
              <a:rPr lang="en-GB" sz="2800" dirty="0" err="1">
                <a:latin typeface="+mn-lt"/>
              </a:rPr>
              <a:t>nariz</a:t>
            </a:r>
            <a:r>
              <a:rPr lang="en-GB" sz="2800" dirty="0">
                <a:latin typeface="+mn-lt"/>
              </a:rPr>
              <a:t> de </a:t>
            </a:r>
            <a:r>
              <a:rPr lang="en-GB" sz="2800" dirty="0" err="1">
                <a:latin typeface="+mn-lt"/>
              </a:rPr>
              <a:t>Pinocho</a:t>
            </a:r>
            <a:r>
              <a:rPr lang="en-GB" sz="2800" dirty="0">
                <a:latin typeface="+mn-lt"/>
              </a:rPr>
              <a:t>.</a:t>
            </a:r>
            <a:br>
              <a:rPr lang="en-GB" sz="2800" dirty="0">
                <a:latin typeface="+mn-lt"/>
              </a:rPr>
            </a:br>
            <a:r>
              <a:rPr lang="en-GB" sz="2800" dirty="0" err="1">
                <a:latin typeface="+mn-lt"/>
              </a:rPr>
              <a:t>Cuenta</a:t>
            </a:r>
            <a:r>
              <a:rPr lang="en-GB" sz="2800" dirty="0">
                <a:latin typeface="+mn-lt"/>
              </a:rPr>
              <a:t> </a:t>
            </a:r>
            <a:r>
              <a:rPr lang="en-GB" sz="2800" dirty="0" err="1">
                <a:latin typeface="+mn-lt"/>
              </a:rPr>
              <a:t>nueve</a:t>
            </a:r>
            <a:r>
              <a:rPr lang="en-GB" sz="2800" dirty="0">
                <a:latin typeface="+mn-lt"/>
              </a:rPr>
              <a:t>, </a:t>
            </a:r>
            <a:r>
              <a:rPr lang="en-GB" sz="2800" dirty="0" err="1">
                <a:latin typeface="+mn-lt"/>
              </a:rPr>
              <a:t>cuenta</a:t>
            </a:r>
            <a:r>
              <a:rPr lang="en-GB" sz="2800" dirty="0">
                <a:latin typeface="+mn-lt"/>
              </a:rPr>
              <a:t> </a:t>
            </a:r>
            <a:r>
              <a:rPr lang="en-GB" sz="2800" dirty="0" err="1">
                <a:latin typeface="+mn-lt"/>
              </a:rPr>
              <a:t>diez</a:t>
            </a:r>
            <a:r>
              <a:rPr lang="en-GB" sz="2800" dirty="0">
                <a:latin typeface="+mn-lt"/>
              </a:rPr>
              <a:t/>
            </a:r>
            <a:br>
              <a:rPr lang="en-GB" sz="2800" dirty="0">
                <a:latin typeface="+mn-lt"/>
              </a:rPr>
            </a:br>
            <a:r>
              <a:rPr lang="en-GB" sz="2800" dirty="0">
                <a:latin typeface="+mn-lt"/>
              </a:rPr>
              <a:t>y </a:t>
            </a:r>
            <a:r>
              <a:rPr lang="en-GB" sz="2800" dirty="0" err="1">
                <a:latin typeface="+mn-lt"/>
              </a:rPr>
              <a:t>cuéntalos</a:t>
            </a:r>
            <a:r>
              <a:rPr lang="en-GB" sz="2800" dirty="0">
                <a:latin typeface="+mn-lt"/>
              </a:rPr>
              <a:t> </a:t>
            </a:r>
            <a:r>
              <a:rPr lang="en-GB" sz="2800" dirty="0" err="1">
                <a:latin typeface="+mn-lt"/>
              </a:rPr>
              <a:t>otra</a:t>
            </a:r>
            <a:r>
              <a:rPr lang="en-GB" sz="2800" dirty="0">
                <a:latin typeface="+mn-lt"/>
              </a:rPr>
              <a:t> </a:t>
            </a:r>
            <a:r>
              <a:rPr lang="en-GB" sz="2800" dirty="0" err="1">
                <a:latin typeface="+mn-lt"/>
              </a:rPr>
              <a:t>vez</a:t>
            </a:r>
            <a:r>
              <a:rPr lang="en-GB" sz="2800" dirty="0">
                <a:latin typeface="+mn-lt"/>
              </a:rPr>
              <a:t>.</a:t>
            </a:r>
          </a:p>
        </p:txBody>
      </p:sp>
      <p:pic>
        <p:nvPicPr>
          <p:cNvPr id="40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3851275"/>
            <a:ext cx="16081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p:cNvPicPr>
          <p:nvPr/>
        </p:nvPicPr>
        <p:blipFill>
          <a:blip r:embed="rId4">
            <a:extLst>
              <a:ext uri="{28A0092B-C50C-407E-A947-70E740481C1C}">
                <a14:useLocalDpi xmlns:a14="http://schemas.microsoft.com/office/drawing/2010/main" val="0"/>
              </a:ext>
            </a:extLst>
          </a:blip>
          <a:srcRect r="60826"/>
          <a:stretch>
            <a:fillRect/>
          </a:stretch>
        </p:blipFill>
        <p:spPr bwMode="auto">
          <a:xfrm>
            <a:off x="7378700" y="4510088"/>
            <a:ext cx="14414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25438"/>
            <a:ext cx="23796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2205038"/>
            <a:ext cx="21685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7504" y="188640"/>
            <a:ext cx="4968552" cy="461665"/>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defRPr/>
            </a:pPr>
            <a:r>
              <a:rPr lang="en-GB" sz="2400" dirty="0"/>
              <a:t>¿</a:t>
            </a:r>
            <a:r>
              <a:rPr lang="en-GB" sz="2400" dirty="0" err="1"/>
              <a:t>Cuántos</a:t>
            </a:r>
            <a:r>
              <a:rPr lang="en-GB" sz="2400" dirty="0"/>
              <a:t> </a:t>
            </a:r>
            <a:r>
              <a:rPr lang="en-GB" sz="2400" dirty="0" err="1"/>
              <a:t>cuentos</a:t>
            </a:r>
            <a:r>
              <a:rPr lang="en-GB" sz="2400" dirty="0"/>
              <a:t> hay?  </a:t>
            </a:r>
            <a:r>
              <a:rPr lang="en-GB" sz="2400" dirty="0" err="1"/>
              <a:t>Identifícalos</a:t>
            </a:r>
            <a:r>
              <a:rPr lang="en-GB" sz="2400" dirty="0"/>
              <a:t>.</a:t>
            </a:r>
          </a:p>
        </p:txBody>
      </p:sp>
      <p:sp>
        <p:nvSpPr>
          <p:cNvPr id="11" name="TextBox 10"/>
          <p:cNvSpPr txBox="1"/>
          <p:nvPr/>
        </p:nvSpPr>
        <p:spPr>
          <a:xfrm>
            <a:off x="137015" y="827488"/>
            <a:ext cx="4968552" cy="461665"/>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defRPr/>
            </a:pPr>
            <a:r>
              <a:rPr lang="en-GB" sz="2400" dirty="0" err="1"/>
              <a:t>Pon</a:t>
            </a:r>
            <a:r>
              <a:rPr lang="en-GB" sz="2400" dirty="0"/>
              <a:t> </a:t>
            </a:r>
            <a:r>
              <a:rPr lang="en-GB" sz="2400" dirty="0" err="1"/>
              <a:t>las</a:t>
            </a:r>
            <a:r>
              <a:rPr lang="en-GB" sz="2400" dirty="0"/>
              <a:t> </a:t>
            </a:r>
            <a:r>
              <a:rPr lang="en-GB" sz="2400" dirty="0" err="1"/>
              <a:t>imágenes</a:t>
            </a:r>
            <a:r>
              <a:rPr lang="en-GB" sz="2400" dirty="0"/>
              <a:t> en el </a:t>
            </a:r>
            <a:r>
              <a:rPr lang="en-GB" sz="2400" dirty="0" err="1"/>
              <a:t>órden</a:t>
            </a:r>
            <a:r>
              <a:rPr lang="en-GB" sz="2400" dirty="0"/>
              <a:t> </a:t>
            </a:r>
            <a:r>
              <a:rPr lang="en-GB" sz="2400" dirty="0" err="1"/>
              <a:t>correcto</a:t>
            </a:r>
            <a:r>
              <a:rPr lang="en-GB" sz="2400" dirty="0"/>
              <a:t>.</a:t>
            </a:r>
          </a:p>
        </p:txBody>
      </p:sp>
      <p:pic>
        <p:nvPicPr>
          <p:cNvPr id="4109" name="Picture 5" descr="storybook.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6140450"/>
            <a:ext cx="9350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35505" y="3729806"/>
            <a:ext cx="588623"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1</a:t>
            </a:r>
          </a:p>
        </p:txBody>
      </p:sp>
      <p:sp>
        <p:nvSpPr>
          <p:cNvPr id="13" name="Rectangle 12"/>
          <p:cNvSpPr/>
          <p:nvPr/>
        </p:nvSpPr>
        <p:spPr>
          <a:xfrm>
            <a:off x="8344058" y="4377878"/>
            <a:ext cx="588623"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2</a:t>
            </a:r>
          </a:p>
        </p:txBody>
      </p:sp>
      <p:sp>
        <p:nvSpPr>
          <p:cNvPr id="14" name="Rectangle 13"/>
          <p:cNvSpPr/>
          <p:nvPr/>
        </p:nvSpPr>
        <p:spPr>
          <a:xfrm>
            <a:off x="7295745" y="201414"/>
            <a:ext cx="588623"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3</a:t>
            </a:r>
          </a:p>
        </p:txBody>
      </p:sp>
      <p:sp>
        <p:nvSpPr>
          <p:cNvPr id="15" name="Rectangle 14"/>
          <p:cNvSpPr/>
          <p:nvPr/>
        </p:nvSpPr>
        <p:spPr>
          <a:xfrm>
            <a:off x="8443327" y="2204864"/>
            <a:ext cx="588623"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cen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214313"/>
            <a:ext cx="200025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5715000" y="4286250"/>
            <a:ext cx="3143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sz="3200" b="1">
                <a:latin typeface="Calibri" pitchFamily="34" charset="0"/>
              </a:rPr>
              <a:t>3</a:t>
            </a:r>
            <a:r>
              <a:rPr lang="it-IT" sz="2000">
                <a:latin typeface="Calibri" pitchFamily="34" charset="0"/>
              </a:rPr>
              <a:t>  Había una vez tres cabritillos traviesos.</a:t>
            </a:r>
            <a:r>
              <a:rPr lang="en-US" sz="2000">
                <a:latin typeface="Calibri" pitchFamily="34" charset="0"/>
              </a:rPr>
              <a:t> </a:t>
            </a:r>
            <a:r>
              <a:rPr lang="it-IT" sz="2000">
                <a:latin typeface="Calibri" pitchFamily="34" charset="0"/>
              </a:rPr>
              <a:t> Vivían en un pequeño valle en las montañas.</a:t>
            </a:r>
            <a:r>
              <a:rPr lang="en-US" sz="2000">
                <a:latin typeface="Calibri" pitchFamily="34" charset="0"/>
              </a:rPr>
              <a:t> </a:t>
            </a:r>
            <a:r>
              <a:rPr lang="it-IT" sz="2000">
                <a:latin typeface="Calibri" pitchFamily="34" charset="0"/>
              </a:rPr>
              <a:t> </a:t>
            </a:r>
            <a:endParaRPr lang="en-US" sz="2000">
              <a:latin typeface="Calibri" pitchFamily="34" charset="0"/>
            </a:endParaRPr>
          </a:p>
          <a:p>
            <a:pPr eaLnBrk="1" hangingPunct="1"/>
            <a:endParaRPr lang="en-US" sz="2000">
              <a:latin typeface="Calibri" pitchFamily="34" charset="0"/>
            </a:endParaRPr>
          </a:p>
        </p:txBody>
      </p:sp>
      <p:sp>
        <p:nvSpPr>
          <p:cNvPr id="5124" name="TextBox 5"/>
          <p:cNvSpPr txBox="1">
            <a:spLocks noChangeArrowheads="1"/>
          </p:cNvSpPr>
          <p:nvPr/>
        </p:nvSpPr>
        <p:spPr bwMode="auto">
          <a:xfrm>
            <a:off x="285750" y="5000625"/>
            <a:ext cx="3357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3200" b="1">
                <a:latin typeface="Calibri" pitchFamily="34" charset="0"/>
              </a:rPr>
              <a:t>5</a:t>
            </a:r>
            <a:r>
              <a:rPr lang="es-ES" sz="2000">
                <a:latin typeface="Calibri" pitchFamily="34" charset="0"/>
              </a:rPr>
              <a:t>   Había una vez una niña pequeña que se llamaba Caperucita Roja porque llevaba siempre una</a:t>
            </a:r>
            <a:br>
              <a:rPr lang="es-ES" sz="2000">
                <a:latin typeface="Calibri" pitchFamily="34" charset="0"/>
              </a:rPr>
            </a:br>
            <a:r>
              <a:rPr lang="es-ES" sz="2000">
                <a:latin typeface="Calibri" pitchFamily="34" charset="0"/>
              </a:rPr>
              <a:t>capa muy bonita de color rojo.</a:t>
            </a:r>
            <a:endParaRPr lang="en-US" sz="2000">
              <a:latin typeface="Calibri" pitchFamily="34" charset="0"/>
            </a:endParaRPr>
          </a:p>
        </p:txBody>
      </p:sp>
      <p:pic>
        <p:nvPicPr>
          <p:cNvPr id="5125" name="Picture 6" descr="CaperucitaRoj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357438"/>
            <a:ext cx="29337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7"/>
          <p:cNvSpPr txBox="1">
            <a:spLocks noChangeArrowheads="1"/>
          </p:cNvSpPr>
          <p:nvPr/>
        </p:nvSpPr>
        <p:spPr bwMode="auto">
          <a:xfrm>
            <a:off x="214313" y="3357563"/>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latin typeface="Calibri" pitchFamily="34" charset="0"/>
              </a:rPr>
              <a:t>1</a:t>
            </a:r>
            <a:r>
              <a:rPr lang="en-GB" sz="2000">
                <a:latin typeface="Calibri" pitchFamily="34" charset="0"/>
              </a:rPr>
              <a:t>  Había una vez una princesa.  Era dulce y muy guapa.</a:t>
            </a:r>
            <a:endParaRPr lang="en-US" sz="2000">
              <a:latin typeface="Calibri" pitchFamily="34" charset="0"/>
            </a:endParaRPr>
          </a:p>
        </p:txBody>
      </p:sp>
      <p:pic>
        <p:nvPicPr>
          <p:cNvPr id="5127" name="Picture 8" descr="bella-durmien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214313"/>
            <a:ext cx="25717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p:cNvPicPr>
            <a:picLocks noChangeAspect="1" noChangeArrowheads="1"/>
          </p:cNvPicPr>
          <p:nvPr/>
        </p:nvPicPr>
        <p:blipFill>
          <a:blip r:embed="rId6">
            <a:extLst>
              <a:ext uri="{28A0092B-C50C-407E-A947-70E740481C1C}">
                <a14:useLocalDpi xmlns:a14="http://schemas.microsoft.com/office/drawing/2010/main" val="0"/>
              </a:ext>
            </a:extLst>
          </a:blip>
          <a:srcRect t="5911" r="1022" b="2463"/>
          <a:stretch>
            <a:fillRect/>
          </a:stretch>
        </p:blipFill>
        <p:spPr bwMode="auto">
          <a:xfrm>
            <a:off x="2428875" y="214313"/>
            <a:ext cx="29241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10"/>
          <p:cNvSpPr txBox="1">
            <a:spLocks noChangeArrowheads="1"/>
          </p:cNvSpPr>
          <p:nvPr/>
        </p:nvSpPr>
        <p:spPr bwMode="auto">
          <a:xfrm>
            <a:off x="3000375" y="4214813"/>
            <a:ext cx="2571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latin typeface="Calibri" pitchFamily="34" charset="0"/>
              </a:rPr>
              <a:t>2</a:t>
            </a:r>
            <a:r>
              <a:rPr lang="en-GB" sz="2000">
                <a:latin typeface="Calibri" pitchFamily="34" charset="0"/>
              </a:rPr>
              <a:t>  Érase una vez una ratita muy presumida.</a:t>
            </a:r>
            <a:endParaRPr lang="en-US" sz="2000">
              <a:latin typeface="Calibri" pitchFamily="34" charset="0"/>
            </a:endParaRPr>
          </a:p>
        </p:txBody>
      </p:sp>
      <p:sp>
        <p:nvSpPr>
          <p:cNvPr id="5130" name="Rectangle 11"/>
          <p:cNvSpPr>
            <a:spLocks noChangeArrowheads="1"/>
          </p:cNvSpPr>
          <p:nvPr/>
        </p:nvSpPr>
        <p:spPr bwMode="auto">
          <a:xfrm>
            <a:off x="3929063" y="5770563"/>
            <a:ext cx="5000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b="1">
                <a:latin typeface="Calibri" pitchFamily="34" charset="0"/>
              </a:rPr>
              <a:t>4</a:t>
            </a:r>
            <a:r>
              <a:rPr lang="en-GB" sz="2000">
                <a:latin typeface="Calibri" pitchFamily="34" charset="0"/>
              </a:rPr>
              <a:t>  Érase una vez un chico que se llamaba Juan.  Vivía con su madre y eran muy pobres. </a:t>
            </a:r>
            <a:endParaRPr lang="en-US" sz="2000">
              <a:latin typeface="Calibri" pitchFamily="34" charset="0"/>
            </a:endParaRPr>
          </a:p>
        </p:txBody>
      </p:sp>
      <p:pic>
        <p:nvPicPr>
          <p:cNvPr id="5131" name="Picture 2"/>
          <p:cNvPicPr>
            <a:picLocks noChangeAspect="1" noChangeArrowheads="1"/>
          </p:cNvPicPr>
          <p:nvPr/>
        </p:nvPicPr>
        <p:blipFill>
          <a:blip r:embed="rId7">
            <a:extLst>
              <a:ext uri="{28A0092B-C50C-407E-A947-70E740481C1C}">
                <a14:useLocalDpi xmlns:a14="http://schemas.microsoft.com/office/drawing/2010/main" val="0"/>
              </a:ext>
            </a:extLst>
          </a:blip>
          <a:srcRect l="19922" t="36621" r="21027" b="30420"/>
          <a:stretch>
            <a:fillRect/>
          </a:stretch>
        </p:blipFill>
        <p:spPr bwMode="auto">
          <a:xfrm>
            <a:off x="5857875" y="2428875"/>
            <a:ext cx="242887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13"/>
          <p:cNvSpPr txBox="1">
            <a:spLocks noChangeArrowheads="1"/>
          </p:cNvSpPr>
          <p:nvPr/>
        </p:nvSpPr>
        <p:spPr bwMode="auto">
          <a:xfrm>
            <a:off x="1643063" y="21431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600" b="1">
                <a:latin typeface="AntigoniBd" pitchFamily="34" charset="0"/>
              </a:rPr>
              <a:t>A</a:t>
            </a:r>
            <a:endParaRPr lang="en-US" sz="3600" b="1">
              <a:latin typeface="AntigoniBd" pitchFamily="34" charset="0"/>
            </a:endParaRPr>
          </a:p>
        </p:txBody>
      </p:sp>
      <p:sp>
        <p:nvSpPr>
          <p:cNvPr id="5133" name="TextBox 14"/>
          <p:cNvSpPr txBox="1">
            <a:spLocks noChangeArrowheads="1"/>
          </p:cNvSpPr>
          <p:nvPr/>
        </p:nvSpPr>
        <p:spPr bwMode="auto">
          <a:xfrm>
            <a:off x="4857750" y="71438"/>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600" b="1">
                <a:latin typeface="AntigoniBd" pitchFamily="34" charset="0"/>
              </a:rPr>
              <a:t>B</a:t>
            </a:r>
            <a:endParaRPr lang="en-US" sz="3600" b="1">
              <a:latin typeface="AntigoniBd" pitchFamily="34" charset="0"/>
            </a:endParaRPr>
          </a:p>
        </p:txBody>
      </p:sp>
      <p:sp>
        <p:nvSpPr>
          <p:cNvPr id="5134" name="TextBox 15"/>
          <p:cNvSpPr txBox="1">
            <a:spLocks noChangeArrowheads="1"/>
          </p:cNvSpPr>
          <p:nvPr/>
        </p:nvSpPr>
        <p:spPr bwMode="auto">
          <a:xfrm>
            <a:off x="7858125" y="21431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600" b="1">
                <a:solidFill>
                  <a:schemeClr val="bg1"/>
                </a:solidFill>
                <a:latin typeface="AntigoniBd" pitchFamily="34" charset="0"/>
              </a:rPr>
              <a:t>C</a:t>
            </a:r>
            <a:endParaRPr lang="en-US" sz="3600" b="1">
              <a:solidFill>
                <a:schemeClr val="bg1"/>
              </a:solidFill>
              <a:latin typeface="AntigoniBd" pitchFamily="34" charset="0"/>
            </a:endParaRPr>
          </a:p>
        </p:txBody>
      </p:sp>
      <p:sp>
        <p:nvSpPr>
          <p:cNvPr id="5135" name="TextBox 16"/>
          <p:cNvSpPr txBox="1">
            <a:spLocks noChangeArrowheads="1"/>
          </p:cNvSpPr>
          <p:nvPr/>
        </p:nvSpPr>
        <p:spPr bwMode="auto">
          <a:xfrm>
            <a:off x="5000625" y="221456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600" b="1">
                <a:solidFill>
                  <a:schemeClr val="bg1"/>
                </a:solidFill>
                <a:latin typeface="AntigoniBd" pitchFamily="34" charset="0"/>
              </a:rPr>
              <a:t>D</a:t>
            </a:r>
            <a:endParaRPr lang="en-US" sz="3600" b="1">
              <a:solidFill>
                <a:schemeClr val="bg1"/>
              </a:solidFill>
              <a:latin typeface="AntigoniBd" pitchFamily="34" charset="0"/>
            </a:endParaRPr>
          </a:p>
        </p:txBody>
      </p:sp>
      <p:sp>
        <p:nvSpPr>
          <p:cNvPr id="5136" name="TextBox 17"/>
          <p:cNvSpPr txBox="1">
            <a:spLocks noChangeArrowheads="1"/>
          </p:cNvSpPr>
          <p:nvPr/>
        </p:nvSpPr>
        <p:spPr bwMode="auto">
          <a:xfrm>
            <a:off x="5857875" y="2286000"/>
            <a:ext cx="57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600" b="1">
                <a:latin typeface="AntigoniBd" pitchFamily="34" charset="0"/>
              </a:rPr>
              <a:t>E</a:t>
            </a:r>
            <a:endParaRPr lang="en-US" sz="3600" b="1">
              <a:latin typeface="AntigoniB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500063"/>
          <a:ext cx="8286750" cy="6000748"/>
        </p:xfrm>
        <a:graphic>
          <a:graphicData uri="http://schemas.openxmlformats.org/drawingml/2006/table">
            <a:tbl>
              <a:tblPr firstRow="1" bandRow="1">
                <a:tableStyleId>{5940675A-B579-460E-94D1-54222C63F5DA}</a:tableStyleId>
              </a:tblPr>
              <a:tblGrid>
                <a:gridCol w="3929063"/>
                <a:gridCol w="4357687"/>
              </a:tblGrid>
              <a:tr h="1111870">
                <a:tc>
                  <a:txBody>
                    <a:bodyPr/>
                    <a:lstStyle/>
                    <a:p>
                      <a:r>
                        <a:rPr lang="en-GB" sz="2800" dirty="0" smtClean="0"/>
                        <a:t>Once upon</a:t>
                      </a:r>
                      <a:r>
                        <a:rPr lang="en-GB" sz="2800" baseline="0" dirty="0" smtClean="0"/>
                        <a:t> a time there was.. (x 2)</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S/he</a:t>
                      </a:r>
                      <a:r>
                        <a:rPr lang="en-GB" sz="2800" baseline="0" dirty="0" smtClean="0"/>
                        <a:t> was called…</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S/he lived…</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They lived…</a:t>
                      </a:r>
                      <a:endParaRPr lang="en-US" sz="2800" dirty="0"/>
                    </a:p>
                  </a:txBody>
                  <a:tcPr marL="91439" marR="91439" anchor="ctr"/>
                </a:tc>
                <a:tc>
                  <a:txBody>
                    <a:bodyPr/>
                    <a:lstStyle/>
                    <a:p>
                      <a:endParaRPr lang="en-US" sz="2800" dirty="0"/>
                    </a:p>
                  </a:txBody>
                  <a:tcPr marL="91439" marR="91439"/>
                </a:tc>
              </a:tr>
              <a:tr h="814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S/he was…</a:t>
                      </a:r>
                      <a:endParaRPr lang="en-US" sz="2800" dirty="0" smtClean="0"/>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marL="91439" marR="91439"/>
                </a:tc>
              </a:tr>
              <a:tr h="814813">
                <a:tc>
                  <a:txBody>
                    <a:bodyPr/>
                    <a:lstStyle/>
                    <a:p>
                      <a:r>
                        <a:rPr lang="en-GB" sz="2800" dirty="0" smtClean="0"/>
                        <a:t>They</a:t>
                      </a:r>
                      <a:r>
                        <a:rPr lang="en-GB" sz="2800" baseline="0" dirty="0" smtClean="0"/>
                        <a:t> were…</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S/he</a:t>
                      </a:r>
                      <a:r>
                        <a:rPr lang="en-GB" sz="2800" baseline="0" dirty="0" smtClean="0"/>
                        <a:t> used to wear…</a:t>
                      </a:r>
                      <a:endParaRPr lang="en-US" sz="2800" dirty="0"/>
                    </a:p>
                  </a:txBody>
                  <a:tcPr marL="91439" marR="91439" anchor="ctr"/>
                </a:tc>
                <a:tc>
                  <a:txBody>
                    <a:bodyPr/>
                    <a:lstStyle/>
                    <a:p>
                      <a:endParaRPr lang="en-US" sz="2800" dirty="0"/>
                    </a:p>
                  </a:txBody>
                  <a:tcPr marL="91439" marR="91439"/>
                </a:tc>
              </a:tr>
            </a:tbl>
          </a:graphicData>
        </a:graphic>
      </p:graphicFrame>
      <p:sp>
        <p:nvSpPr>
          <p:cNvPr id="3" name="TextBox 2"/>
          <p:cNvSpPr txBox="1">
            <a:spLocks noChangeArrowheads="1"/>
          </p:cNvSpPr>
          <p:nvPr/>
        </p:nvSpPr>
        <p:spPr bwMode="auto">
          <a:xfrm>
            <a:off x="4857750" y="617538"/>
            <a:ext cx="3429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dirty="0" err="1">
                <a:solidFill>
                  <a:srgbClr val="6600FF"/>
                </a:solidFill>
                <a:latin typeface="Calibri" pitchFamily="34" charset="0"/>
              </a:rPr>
              <a:t>Había</a:t>
            </a:r>
            <a:r>
              <a:rPr lang="en-GB" sz="2800" b="1" dirty="0">
                <a:solidFill>
                  <a:srgbClr val="6600FF"/>
                </a:solidFill>
                <a:latin typeface="Calibri" pitchFamily="34" charset="0"/>
              </a:rPr>
              <a:t> </a:t>
            </a:r>
            <a:r>
              <a:rPr lang="en-GB" sz="2800" b="1" dirty="0" err="1">
                <a:solidFill>
                  <a:srgbClr val="6600FF"/>
                </a:solidFill>
                <a:latin typeface="Calibri" pitchFamily="34" charset="0"/>
              </a:rPr>
              <a:t>una</a:t>
            </a:r>
            <a:r>
              <a:rPr lang="en-GB" sz="2800" b="1" dirty="0">
                <a:solidFill>
                  <a:srgbClr val="6600FF"/>
                </a:solidFill>
                <a:latin typeface="Calibri" pitchFamily="34" charset="0"/>
              </a:rPr>
              <a:t> </a:t>
            </a:r>
            <a:r>
              <a:rPr lang="en-GB" sz="2800" b="1" dirty="0" err="1">
                <a:solidFill>
                  <a:srgbClr val="6600FF"/>
                </a:solidFill>
                <a:latin typeface="Calibri" pitchFamily="34" charset="0"/>
              </a:rPr>
              <a:t>vez</a:t>
            </a:r>
            <a:r>
              <a:rPr lang="en-GB" sz="2800" b="1" dirty="0">
                <a:solidFill>
                  <a:srgbClr val="6600FF"/>
                </a:solidFill>
                <a:latin typeface="Calibri" pitchFamily="34" charset="0"/>
              </a:rPr>
              <a:t> / </a:t>
            </a:r>
            <a:br>
              <a:rPr lang="en-GB" sz="2800" b="1" dirty="0">
                <a:solidFill>
                  <a:srgbClr val="6600FF"/>
                </a:solidFill>
                <a:latin typeface="Calibri" pitchFamily="34" charset="0"/>
              </a:rPr>
            </a:br>
            <a:r>
              <a:rPr lang="en-GB" sz="2800" b="1" dirty="0" err="1">
                <a:solidFill>
                  <a:srgbClr val="6600FF"/>
                </a:solidFill>
                <a:latin typeface="Calibri" pitchFamily="34" charset="0"/>
              </a:rPr>
              <a:t>Érase</a:t>
            </a:r>
            <a:r>
              <a:rPr lang="en-GB" sz="2800" b="1" dirty="0">
                <a:solidFill>
                  <a:srgbClr val="6600FF"/>
                </a:solidFill>
                <a:latin typeface="Calibri" pitchFamily="34" charset="0"/>
              </a:rPr>
              <a:t> </a:t>
            </a:r>
            <a:r>
              <a:rPr lang="en-GB" sz="2800" b="1" dirty="0" err="1">
                <a:solidFill>
                  <a:srgbClr val="6600FF"/>
                </a:solidFill>
                <a:latin typeface="Calibri" pitchFamily="34" charset="0"/>
              </a:rPr>
              <a:t>una</a:t>
            </a:r>
            <a:r>
              <a:rPr lang="en-GB" sz="2800" b="1" dirty="0">
                <a:solidFill>
                  <a:srgbClr val="6600FF"/>
                </a:solidFill>
                <a:latin typeface="Calibri" pitchFamily="34" charset="0"/>
              </a:rPr>
              <a:t> </a:t>
            </a:r>
            <a:r>
              <a:rPr lang="en-GB" sz="2800" b="1" dirty="0" err="1">
                <a:solidFill>
                  <a:srgbClr val="6600FF"/>
                </a:solidFill>
                <a:latin typeface="Calibri" pitchFamily="34" charset="0"/>
              </a:rPr>
              <a:t>vez</a:t>
            </a:r>
            <a:endParaRPr lang="en-US" sz="2800" b="1" dirty="0">
              <a:solidFill>
                <a:srgbClr val="6600FF"/>
              </a:solidFill>
              <a:latin typeface="Calibri" pitchFamily="34" charset="0"/>
            </a:endParaRPr>
          </a:p>
        </p:txBody>
      </p:sp>
      <p:sp>
        <p:nvSpPr>
          <p:cNvPr id="5" name="TextBox 4"/>
          <p:cNvSpPr txBox="1">
            <a:spLocks noChangeArrowheads="1"/>
          </p:cNvSpPr>
          <p:nvPr/>
        </p:nvSpPr>
        <p:spPr bwMode="auto">
          <a:xfrm>
            <a:off x="4857750" y="176212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rgbClr val="6600FF"/>
                </a:solidFill>
                <a:latin typeface="Calibri" pitchFamily="34" charset="0"/>
              </a:rPr>
              <a:t>Se llamaba</a:t>
            </a:r>
            <a:endParaRPr lang="en-US" sz="2800" b="1">
              <a:solidFill>
                <a:srgbClr val="6600FF"/>
              </a:solidFill>
              <a:latin typeface="Calibri" pitchFamily="34" charset="0"/>
            </a:endParaRPr>
          </a:p>
        </p:txBody>
      </p:sp>
      <p:sp>
        <p:nvSpPr>
          <p:cNvPr id="6" name="TextBox 5"/>
          <p:cNvSpPr txBox="1">
            <a:spLocks noChangeArrowheads="1"/>
          </p:cNvSpPr>
          <p:nvPr/>
        </p:nvSpPr>
        <p:spPr bwMode="auto">
          <a:xfrm>
            <a:off x="4857750" y="257175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rgbClr val="6600FF"/>
                </a:solidFill>
                <a:latin typeface="Calibri" pitchFamily="34" charset="0"/>
              </a:rPr>
              <a:t>Vivía</a:t>
            </a:r>
            <a:endParaRPr lang="en-US" sz="2800" b="1">
              <a:solidFill>
                <a:srgbClr val="6600FF"/>
              </a:solidFill>
              <a:latin typeface="Calibri" pitchFamily="34" charset="0"/>
            </a:endParaRPr>
          </a:p>
        </p:txBody>
      </p:sp>
      <p:sp>
        <p:nvSpPr>
          <p:cNvPr id="7" name="TextBox 6"/>
          <p:cNvSpPr txBox="1">
            <a:spLocks noChangeArrowheads="1"/>
          </p:cNvSpPr>
          <p:nvPr/>
        </p:nvSpPr>
        <p:spPr bwMode="auto">
          <a:xfrm>
            <a:off x="4929188" y="335756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rgbClr val="6600FF"/>
                </a:solidFill>
                <a:latin typeface="Calibri" pitchFamily="34" charset="0"/>
              </a:rPr>
              <a:t>Vivían</a:t>
            </a:r>
            <a:endParaRPr lang="en-US" sz="2800" b="1">
              <a:solidFill>
                <a:srgbClr val="6600FF"/>
              </a:solidFill>
              <a:latin typeface="Calibri" pitchFamily="34" charset="0"/>
            </a:endParaRPr>
          </a:p>
        </p:txBody>
      </p:sp>
      <p:sp>
        <p:nvSpPr>
          <p:cNvPr id="8" name="TextBox 7"/>
          <p:cNvSpPr txBox="1">
            <a:spLocks noChangeArrowheads="1"/>
          </p:cNvSpPr>
          <p:nvPr/>
        </p:nvSpPr>
        <p:spPr bwMode="auto">
          <a:xfrm>
            <a:off x="4786313" y="4191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rgbClr val="6600FF"/>
                </a:solidFill>
                <a:latin typeface="Calibri" pitchFamily="34" charset="0"/>
              </a:rPr>
              <a:t>Era</a:t>
            </a:r>
            <a:endParaRPr lang="en-US" sz="2800" b="1">
              <a:solidFill>
                <a:srgbClr val="6600FF"/>
              </a:solidFill>
              <a:latin typeface="Calibri" pitchFamily="34" charset="0"/>
            </a:endParaRPr>
          </a:p>
        </p:txBody>
      </p:sp>
      <p:sp>
        <p:nvSpPr>
          <p:cNvPr id="9" name="TextBox 8"/>
          <p:cNvSpPr txBox="1">
            <a:spLocks noChangeArrowheads="1"/>
          </p:cNvSpPr>
          <p:nvPr/>
        </p:nvSpPr>
        <p:spPr bwMode="auto">
          <a:xfrm>
            <a:off x="4857750" y="500062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rgbClr val="6600FF"/>
                </a:solidFill>
                <a:latin typeface="Calibri" pitchFamily="34" charset="0"/>
              </a:rPr>
              <a:t>Eran</a:t>
            </a:r>
            <a:endParaRPr lang="en-US" sz="2800" b="1">
              <a:solidFill>
                <a:srgbClr val="6600FF"/>
              </a:solidFill>
              <a:latin typeface="Calibri" pitchFamily="34" charset="0"/>
            </a:endParaRPr>
          </a:p>
        </p:txBody>
      </p:sp>
      <p:sp>
        <p:nvSpPr>
          <p:cNvPr id="10" name="TextBox 9"/>
          <p:cNvSpPr txBox="1">
            <a:spLocks noChangeArrowheads="1"/>
          </p:cNvSpPr>
          <p:nvPr/>
        </p:nvSpPr>
        <p:spPr bwMode="auto">
          <a:xfrm>
            <a:off x="4929188" y="5786438"/>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rgbClr val="6600FF"/>
                </a:solidFill>
                <a:latin typeface="Calibri" pitchFamily="34" charset="0"/>
              </a:rPr>
              <a:t>Llevaba</a:t>
            </a:r>
            <a:endParaRPr lang="en-US" sz="2800" b="1">
              <a:solidFill>
                <a:srgbClr val="66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250" autoRev="1" fill="hold">
                                          <p:stCondLst>
                                            <p:cond delay="0"/>
                                          </p:stCondLst>
                                        </p:cTn>
                                        <p:tgtEl>
                                          <p:spTgt spid="5"/>
                                        </p:tgtEl>
                                        <p:attrNameLst>
                                          <p:attrName>ppt_w</p:attrName>
                                        </p:attrNameLst>
                                      </p:cBhvr>
                                    </p:anim>
                                    <p:anim by="(#ppt_w*0.50)" calcmode="lin" valueType="num">
                                      <p:cBhvr>
                                        <p:cTn id="16" dur="250" decel="50000" autoRev="1" fill="hold">
                                          <p:stCondLst>
                                            <p:cond delay="0"/>
                                          </p:stCondLst>
                                        </p:cTn>
                                        <p:tgtEl>
                                          <p:spTgt spid="5"/>
                                        </p:tgtEl>
                                        <p:attrNameLst>
                                          <p:attrName>ppt_x</p:attrName>
                                        </p:attrNameLst>
                                      </p:cBhvr>
                                    </p:anim>
                                    <p:anim from="(-#ppt_h/2)" to="(#ppt_y)" calcmode="lin" valueType="num">
                                      <p:cBhvr>
                                        <p:cTn id="17" dur="500" fill="hold">
                                          <p:stCondLst>
                                            <p:cond delay="0"/>
                                          </p:stCondLst>
                                        </p:cTn>
                                        <p:tgtEl>
                                          <p:spTgt spid="5"/>
                                        </p:tgtEl>
                                        <p:attrNameLst>
                                          <p:attrName>ppt_y</p:attrName>
                                        </p:attrNameLst>
                                      </p:cBhvr>
                                    </p:anim>
                                    <p:animRot by="21600000">
                                      <p:cBhvr>
                                        <p:cTn id="18" dur="500" fill="hold">
                                          <p:stCondLst>
                                            <p:cond delay="0"/>
                                          </p:stCondLst>
                                        </p:cTn>
                                        <p:tgtEl>
                                          <p:spTgt spid="5"/>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250" autoRev="1" fill="hold">
                                          <p:stCondLst>
                                            <p:cond delay="0"/>
                                          </p:stCondLst>
                                        </p:cTn>
                                        <p:tgtEl>
                                          <p:spTgt spid="6"/>
                                        </p:tgtEl>
                                        <p:attrNameLst>
                                          <p:attrName>ppt_w</p:attrName>
                                        </p:attrNameLst>
                                      </p:cBhvr>
                                    </p:anim>
                                    <p:anim by="(#ppt_w*0.50)" calcmode="lin" valueType="num">
                                      <p:cBhvr>
                                        <p:cTn id="24" dur="250" decel="50000" autoRev="1" fill="hold">
                                          <p:stCondLst>
                                            <p:cond delay="0"/>
                                          </p:stCondLst>
                                        </p:cTn>
                                        <p:tgtEl>
                                          <p:spTgt spid="6"/>
                                        </p:tgtEl>
                                        <p:attrNameLst>
                                          <p:attrName>ppt_x</p:attrName>
                                        </p:attrNameLst>
                                      </p:cBhvr>
                                    </p:anim>
                                    <p:anim from="(-#ppt_h/2)" to="(#ppt_y)" calcmode="lin" valueType="num">
                                      <p:cBhvr>
                                        <p:cTn id="25" dur="500" fill="hold">
                                          <p:stCondLst>
                                            <p:cond delay="0"/>
                                          </p:stCondLst>
                                        </p:cTn>
                                        <p:tgtEl>
                                          <p:spTgt spid="6"/>
                                        </p:tgtEl>
                                        <p:attrNameLst>
                                          <p:attrName>ppt_y</p:attrName>
                                        </p:attrNameLst>
                                      </p:cBhvr>
                                    </p:anim>
                                    <p:animRot by="21600000">
                                      <p:cBhvr>
                                        <p:cTn id="26" dur="500" fill="hold">
                                          <p:stCondLst>
                                            <p:cond delay="0"/>
                                          </p:stCondLst>
                                        </p:cTn>
                                        <p:tgtEl>
                                          <p:spTgt spid="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250" autoRev="1" fill="hold">
                                          <p:stCondLst>
                                            <p:cond delay="0"/>
                                          </p:stCondLst>
                                        </p:cTn>
                                        <p:tgtEl>
                                          <p:spTgt spid="7"/>
                                        </p:tgtEl>
                                        <p:attrNameLst>
                                          <p:attrName>ppt_w</p:attrName>
                                        </p:attrNameLst>
                                      </p:cBhvr>
                                    </p:anim>
                                    <p:anim by="(#ppt_w*0.50)" calcmode="lin" valueType="num">
                                      <p:cBhvr>
                                        <p:cTn id="32" dur="250" decel="50000" autoRev="1" fill="hold">
                                          <p:stCondLst>
                                            <p:cond delay="0"/>
                                          </p:stCondLst>
                                        </p:cTn>
                                        <p:tgtEl>
                                          <p:spTgt spid="7"/>
                                        </p:tgtEl>
                                        <p:attrNameLst>
                                          <p:attrName>ppt_x</p:attrName>
                                        </p:attrNameLst>
                                      </p:cBhvr>
                                    </p:anim>
                                    <p:anim from="(-#ppt_h/2)" to="(#ppt_y)" calcmode="lin" valueType="num">
                                      <p:cBhvr>
                                        <p:cTn id="33" dur="500" fill="hold">
                                          <p:stCondLst>
                                            <p:cond delay="0"/>
                                          </p:stCondLst>
                                        </p:cTn>
                                        <p:tgtEl>
                                          <p:spTgt spid="7"/>
                                        </p:tgtEl>
                                        <p:attrNameLst>
                                          <p:attrName>ppt_y</p:attrName>
                                        </p:attrNameLst>
                                      </p:cBhvr>
                                    </p:anim>
                                    <p:animRot by="21600000">
                                      <p:cBhvr>
                                        <p:cTn id="34" dur="500" fill="hold">
                                          <p:stCondLst>
                                            <p:cond delay="0"/>
                                          </p:stCondLst>
                                        </p:cTn>
                                        <p:tgtEl>
                                          <p:spTgt spid="7"/>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by="(-#ppt_w*2)" calcmode="lin" valueType="num">
                                      <p:cBhvr rctx="PPT">
                                        <p:cTn id="39" dur="250" autoRev="1" fill="hold">
                                          <p:stCondLst>
                                            <p:cond delay="0"/>
                                          </p:stCondLst>
                                        </p:cTn>
                                        <p:tgtEl>
                                          <p:spTgt spid="8"/>
                                        </p:tgtEl>
                                        <p:attrNameLst>
                                          <p:attrName>ppt_w</p:attrName>
                                        </p:attrNameLst>
                                      </p:cBhvr>
                                    </p:anim>
                                    <p:anim by="(#ppt_w*0.50)" calcmode="lin" valueType="num">
                                      <p:cBhvr>
                                        <p:cTn id="40" dur="250" decel="50000" autoRev="1" fill="hold">
                                          <p:stCondLst>
                                            <p:cond delay="0"/>
                                          </p:stCondLst>
                                        </p:cTn>
                                        <p:tgtEl>
                                          <p:spTgt spid="8"/>
                                        </p:tgtEl>
                                        <p:attrNameLst>
                                          <p:attrName>ppt_x</p:attrName>
                                        </p:attrNameLst>
                                      </p:cBhvr>
                                    </p:anim>
                                    <p:anim from="(-#ppt_h/2)" to="(#ppt_y)" calcmode="lin" valueType="num">
                                      <p:cBhvr>
                                        <p:cTn id="41" dur="500" fill="hold">
                                          <p:stCondLst>
                                            <p:cond delay="0"/>
                                          </p:stCondLst>
                                        </p:cTn>
                                        <p:tgtEl>
                                          <p:spTgt spid="8"/>
                                        </p:tgtEl>
                                        <p:attrNameLst>
                                          <p:attrName>ppt_y</p:attrName>
                                        </p:attrNameLst>
                                      </p:cBhvr>
                                    </p:anim>
                                    <p:animRot by="21600000">
                                      <p:cBhvr>
                                        <p:cTn id="42" dur="500" fill="hold">
                                          <p:stCondLst>
                                            <p:cond delay="0"/>
                                          </p:stCondLst>
                                        </p:cTn>
                                        <p:tgtEl>
                                          <p:spTgt spid="8"/>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by="(-#ppt_w*2)" calcmode="lin" valueType="num">
                                      <p:cBhvr rctx="PPT">
                                        <p:cTn id="47" dur="250" autoRev="1" fill="hold">
                                          <p:stCondLst>
                                            <p:cond delay="0"/>
                                          </p:stCondLst>
                                        </p:cTn>
                                        <p:tgtEl>
                                          <p:spTgt spid="9"/>
                                        </p:tgtEl>
                                        <p:attrNameLst>
                                          <p:attrName>ppt_w</p:attrName>
                                        </p:attrNameLst>
                                      </p:cBhvr>
                                    </p:anim>
                                    <p:anim by="(#ppt_w*0.50)" calcmode="lin" valueType="num">
                                      <p:cBhvr>
                                        <p:cTn id="48" dur="250" decel="50000" autoRev="1" fill="hold">
                                          <p:stCondLst>
                                            <p:cond delay="0"/>
                                          </p:stCondLst>
                                        </p:cTn>
                                        <p:tgtEl>
                                          <p:spTgt spid="9"/>
                                        </p:tgtEl>
                                        <p:attrNameLst>
                                          <p:attrName>ppt_x</p:attrName>
                                        </p:attrNameLst>
                                      </p:cBhvr>
                                    </p:anim>
                                    <p:anim from="(-#ppt_h/2)" to="(#ppt_y)" calcmode="lin" valueType="num">
                                      <p:cBhvr>
                                        <p:cTn id="49" dur="500" fill="hold">
                                          <p:stCondLst>
                                            <p:cond delay="0"/>
                                          </p:stCondLst>
                                        </p:cTn>
                                        <p:tgtEl>
                                          <p:spTgt spid="9"/>
                                        </p:tgtEl>
                                        <p:attrNameLst>
                                          <p:attrName>ppt_y</p:attrName>
                                        </p:attrNameLst>
                                      </p:cBhvr>
                                    </p:anim>
                                    <p:animRot by="21600000">
                                      <p:cBhvr>
                                        <p:cTn id="50" dur="500" fill="hold">
                                          <p:stCondLst>
                                            <p:cond delay="0"/>
                                          </p:stCondLst>
                                        </p:cTn>
                                        <p:tgtEl>
                                          <p:spTgt spid="9"/>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by="(-#ppt_w*2)" calcmode="lin" valueType="num">
                                      <p:cBhvr rctx="PPT">
                                        <p:cTn id="55" dur="250" autoRev="1" fill="hold">
                                          <p:stCondLst>
                                            <p:cond delay="0"/>
                                          </p:stCondLst>
                                        </p:cTn>
                                        <p:tgtEl>
                                          <p:spTgt spid="10"/>
                                        </p:tgtEl>
                                        <p:attrNameLst>
                                          <p:attrName>ppt_w</p:attrName>
                                        </p:attrNameLst>
                                      </p:cBhvr>
                                    </p:anim>
                                    <p:anim by="(#ppt_w*0.50)" calcmode="lin" valueType="num">
                                      <p:cBhvr>
                                        <p:cTn id="56" dur="250" decel="50000" autoRev="1" fill="hold">
                                          <p:stCondLst>
                                            <p:cond delay="0"/>
                                          </p:stCondLst>
                                        </p:cTn>
                                        <p:tgtEl>
                                          <p:spTgt spid="10"/>
                                        </p:tgtEl>
                                        <p:attrNameLst>
                                          <p:attrName>ppt_x</p:attrName>
                                        </p:attrNameLst>
                                      </p:cBhvr>
                                    </p:anim>
                                    <p:anim from="(-#ppt_h/2)" to="(#ppt_y)" calcmode="lin" valueType="num">
                                      <p:cBhvr>
                                        <p:cTn id="57" dur="500" fill="hold">
                                          <p:stCondLst>
                                            <p:cond delay="0"/>
                                          </p:stCondLst>
                                        </p:cTn>
                                        <p:tgtEl>
                                          <p:spTgt spid="10"/>
                                        </p:tgtEl>
                                        <p:attrNameLst>
                                          <p:attrName>ppt_y</p:attrName>
                                        </p:attrNameLst>
                                      </p:cBhvr>
                                    </p:anim>
                                    <p:animRot by="21600000">
                                      <p:cBhvr>
                                        <p:cTn id="58"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23850" y="368300"/>
            <a:ext cx="8605838" cy="6132513"/>
          </a:xfrm>
          <a:prstGeom prst="rect">
            <a:avLst/>
          </a:prstGeom>
          <a:noFill/>
          <a:ln w="9525">
            <a:noFill/>
            <a:miter lim="800000"/>
            <a:headEnd/>
            <a:tailEnd/>
          </a:ln>
        </p:spPr>
        <p:txBody>
          <a:bodyPr>
            <a:spAutoFit/>
          </a:bodyPr>
          <a:lstStyle/>
          <a:p>
            <a:pPr>
              <a:defRPr/>
            </a:pPr>
            <a:r>
              <a:rPr lang="en-GB" sz="3200" dirty="0">
                <a:latin typeface="+mn-lt"/>
              </a:rPr>
              <a:t>1. </a:t>
            </a:r>
            <a:r>
              <a:rPr lang="en-GB" sz="3200" b="1" dirty="0" err="1">
                <a:latin typeface="+mn-lt"/>
              </a:rPr>
              <a:t>Había</a:t>
            </a:r>
            <a:r>
              <a:rPr lang="en-GB" sz="3200" b="1" dirty="0">
                <a:latin typeface="+mn-lt"/>
              </a:rPr>
              <a:t> </a:t>
            </a:r>
            <a:r>
              <a:rPr lang="en-GB" sz="3200" b="1" dirty="0" err="1">
                <a:latin typeface="+mn-lt"/>
              </a:rPr>
              <a:t>una</a:t>
            </a:r>
            <a:r>
              <a:rPr lang="en-GB" sz="3200" b="1" dirty="0">
                <a:latin typeface="+mn-lt"/>
              </a:rPr>
              <a:t> </a:t>
            </a:r>
            <a:r>
              <a:rPr lang="en-GB" sz="3200" b="1" dirty="0" err="1">
                <a:latin typeface="+mn-lt"/>
              </a:rPr>
              <a:t>vez</a:t>
            </a:r>
            <a:r>
              <a:rPr lang="en-GB" sz="3200" b="1" dirty="0">
                <a:latin typeface="+mn-lt"/>
              </a:rPr>
              <a:t> </a:t>
            </a:r>
            <a:r>
              <a:rPr lang="en-GB" sz="3200" dirty="0" err="1">
                <a:latin typeface="+mn-lt"/>
              </a:rPr>
              <a:t>una</a:t>
            </a:r>
            <a:r>
              <a:rPr lang="en-GB" sz="3200" dirty="0">
                <a:latin typeface="+mn-lt"/>
              </a:rPr>
              <a:t> </a:t>
            </a:r>
            <a:r>
              <a:rPr lang="en-GB" sz="3200" dirty="0" err="1">
                <a:latin typeface="+mn-lt"/>
              </a:rPr>
              <a:t>princesa</a:t>
            </a:r>
            <a:r>
              <a:rPr lang="en-GB" sz="3200" dirty="0">
                <a:latin typeface="+mn-lt"/>
              </a:rPr>
              <a:t>.  </a:t>
            </a:r>
            <a:r>
              <a:rPr lang="en-GB" sz="3200" b="1" dirty="0">
                <a:latin typeface="+mn-lt"/>
              </a:rPr>
              <a:t>Era</a:t>
            </a:r>
            <a:r>
              <a:rPr lang="en-GB" sz="3200" dirty="0">
                <a:latin typeface="+mn-lt"/>
              </a:rPr>
              <a:t> </a:t>
            </a:r>
            <a:r>
              <a:rPr lang="en-GB" sz="3200" dirty="0" err="1">
                <a:latin typeface="+mn-lt"/>
              </a:rPr>
              <a:t>dulce</a:t>
            </a:r>
            <a:r>
              <a:rPr lang="en-GB" sz="3200" dirty="0">
                <a:latin typeface="+mn-lt"/>
              </a:rPr>
              <a:t> y </a:t>
            </a:r>
            <a:r>
              <a:rPr lang="en-GB" sz="3200" dirty="0" err="1">
                <a:latin typeface="+mn-lt"/>
              </a:rPr>
              <a:t>muy</a:t>
            </a:r>
            <a:r>
              <a:rPr lang="en-GB" sz="3200" dirty="0">
                <a:latin typeface="+mn-lt"/>
              </a:rPr>
              <a:t> </a:t>
            </a:r>
            <a:r>
              <a:rPr lang="en-GB" sz="3200" dirty="0" err="1">
                <a:latin typeface="+mn-lt"/>
              </a:rPr>
              <a:t>guapa</a:t>
            </a:r>
            <a:r>
              <a:rPr lang="en-GB" sz="3200" dirty="0">
                <a:latin typeface="+mn-lt"/>
              </a:rPr>
              <a:t>.</a:t>
            </a:r>
          </a:p>
          <a:p>
            <a:pPr>
              <a:defRPr/>
            </a:pPr>
            <a:r>
              <a:rPr lang="en-GB" sz="3200" dirty="0">
                <a:latin typeface="+mn-lt"/>
              </a:rPr>
              <a:t>2. </a:t>
            </a:r>
            <a:r>
              <a:rPr lang="en-GB" sz="3200" b="1" dirty="0" err="1">
                <a:latin typeface="+mn-lt"/>
              </a:rPr>
              <a:t>Vino</a:t>
            </a:r>
            <a:r>
              <a:rPr lang="en-GB" sz="3200" dirty="0">
                <a:latin typeface="+mn-lt"/>
              </a:rPr>
              <a:t> </a:t>
            </a:r>
            <a:r>
              <a:rPr lang="en-GB" sz="3200" dirty="0" err="1">
                <a:latin typeface="+mn-lt"/>
              </a:rPr>
              <a:t>una</a:t>
            </a:r>
            <a:r>
              <a:rPr lang="en-GB" sz="3200" dirty="0">
                <a:latin typeface="+mn-lt"/>
              </a:rPr>
              <a:t> </a:t>
            </a:r>
            <a:r>
              <a:rPr lang="en-GB" sz="3200" dirty="0" err="1">
                <a:latin typeface="+mn-lt"/>
              </a:rPr>
              <a:t>bruja</a:t>
            </a:r>
            <a:r>
              <a:rPr lang="en-GB" sz="3200" dirty="0">
                <a:latin typeface="+mn-lt"/>
              </a:rPr>
              <a:t>.</a:t>
            </a:r>
          </a:p>
          <a:p>
            <a:pPr>
              <a:defRPr/>
            </a:pPr>
            <a:r>
              <a:rPr lang="en-GB" sz="3200" dirty="0">
                <a:latin typeface="+mn-lt"/>
              </a:rPr>
              <a:t>3.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pinchó</a:t>
            </a:r>
            <a:r>
              <a:rPr lang="en-GB" sz="3200" b="1" dirty="0">
                <a:latin typeface="+mn-lt"/>
              </a:rPr>
              <a:t> </a:t>
            </a:r>
            <a:r>
              <a:rPr lang="en-GB" sz="3200" dirty="0" err="1">
                <a:latin typeface="+mn-lt"/>
              </a:rPr>
              <a:t>su</a:t>
            </a:r>
            <a:r>
              <a:rPr lang="en-GB" sz="3200" dirty="0">
                <a:latin typeface="+mn-lt"/>
              </a:rPr>
              <a:t> </a:t>
            </a:r>
            <a:r>
              <a:rPr lang="en-GB" sz="3200" dirty="0" err="1">
                <a:latin typeface="+mn-lt"/>
              </a:rPr>
              <a:t>bello</a:t>
            </a:r>
            <a:r>
              <a:rPr lang="en-GB" sz="3200" dirty="0">
                <a:latin typeface="+mn-lt"/>
              </a:rPr>
              <a:t> </a:t>
            </a:r>
            <a:r>
              <a:rPr lang="en-GB" sz="3200" dirty="0" err="1">
                <a:latin typeface="+mn-lt"/>
              </a:rPr>
              <a:t>dedo</a:t>
            </a:r>
            <a:r>
              <a:rPr lang="en-GB" sz="3200" dirty="0">
                <a:latin typeface="+mn-lt"/>
              </a:rPr>
              <a:t>.</a:t>
            </a:r>
          </a:p>
          <a:p>
            <a:pPr>
              <a:defRPr/>
            </a:pPr>
            <a:r>
              <a:rPr lang="en-GB" sz="3200" dirty="0">
                <a:latin typeface="+mn-lt"/>
              </a:rPr>
              <a:t>4. </a:t>
            </a:r>
            <a:r>
              <a:rPr lang="en-GB" sz="3200" b="1" dirty="0" err="1">
                <a:latin typeface="+mn-lt"/>
              </a:rPr>
              <a:t>Durmió</a:t>
            </a:r>
            <a:r>
              <a:rPr lang="en-GB" sz="3200" dirty="0">
                <a:latin typeface="+mn-lt"/>
              </a:rPr>
              <a:t> </a:t>
            </a:r>
            <a:r>
              <a:rPr lang="en-GB" sz="3200" dirty="0" err="1">
                <a:latin typeface="+mn-lt"/>
              </a:rPr>
              <a:t>cien</a:t>
            </a:r>
            <a:r>
              <a:rPr lang="en-GB" sz="3200" dirty="0">
                <a:latin typeface="+mn-lt"/>
              </a:rPr>
              <a:t> </a:t>
            </a:r>
            <a:r>
              <a:rPr lang="en-GB" sz="3200" dirty="0" err="1">
                <a:latin typeface="+mn-lt"/>
              </a:rPr>
              <a:t>años</a:t>
            </a:r>
            <a:r>
              <a:rPr lang="en-GB" sz="3200" dirty="0">
                <a:latin typeface="+mn-lt"/>
              </a:rPr>
              <a:t>.</a:t>
            </a:r>
          </a:p>
          <a:p>
            <a:pPr>
              <a:defRPr/>
            </a:pPr>
            <a:r>
              <a:rPr lang="en-GB" sz="3200" dirty="0">
                <a:latin typeface="+mn-lt"/>
              </a:rPr>
              <a:t>5. Un </a:t>
            </a:r>
            <a:r>
              <a:rPr lang="en-GB" sz="3200" dirty="0" err="1">
                <a:latin typeface="+mn-lt"/>
              </a:rPr>
              <a:t>bosque</a:t>
            </a:r>
            <a:r>
              <a:rPr lang="en-GB" sz="3200" dirty="0">
                <a:latin typeface="+mn-lt"/>
              </a:rPr>
              <a:t> </a:t>
            </a:r>
            <a:r>
              <a:rPr lang="en-GB" sz="3200" b="1" dirty="0" err="1">
                <a:latin typeface="+mn-lt"/>
              </a:rPr>
              <a:t>creció</a:t>
            </a:r>
            <a:r>
              <a:rPr lang="en-GB" sz="3200" dirty="0">
                <a:latin typeface="+mn-lt"/>
              </a:rPr>
              <a:t> </a:t>
            </a:r>
            <a:r>
              <a:rPr lang="en-GB" sz="3200" dirty="0" err="1">
                <a:latin typeface="+mn-lt"/>
              </a:rPr>
              <a:t>aldrededor</a:t>
            </a:r>
            <a:r>
              <a:rPr lang="en-GB" sz="3200" dirty="0">
                <a:latin typeface="+mn-lt"/>
              </a:rPr>
              <a:t>.</a:t>
            </a:r>
          </a:p>
          <a:p>
            <a:pPr>
              <a:defRPr/>
            </a:pPr>
            <a:r>
              <a:rPr lang="en-GB" sz="3200" dirty="0">
                <a:latin typeface="+mn-lt"/>
              </a:rPr>
              <a:t>6.  Un </a:t>
            </a:r>
            <a:r>
              <a:rPr lang="en-GB" sz="3200" dirty="0" err="1">
                <a:latin typeface="+mn-lt"/>
              </a:rPr>
              <a:t>príncipe</a:t>
            </a:r>
            <a:r>
              <a:rPr lang="en-GB" sz="3200" dirty="0">
                <a:latin typeface="+mn-lt"/>
              </a:rPr>
              <a:t> </a:t>
            </a:r>
            <a:r>
              <a:rPr lang="en-GB" sz="3200" dirty="0" err="1">
                <a:latin typeface="+mn-lt"/>
              </a:rPr>
              <a:t>muy</a:t>
            </a:r>
            <a:r>
              <a:rPr lang="en-GB" sz="3200" dirty="0">
                <a:latin typeface="+mn-lt"/>
              </a:rPr>
              <a:t> </a:t>
            </a:r>
            <a:r>
              <a:rPr lang="en-GB" sz="3200" dirty="0" err="1">
                <a:latin typeface="+mn-lt"/>
              </a:rPr>
              <a:t>guapo</a:t>
            </a:r>
            <a:r>
              <a:rPr lang="en-GB" sz="3200" dirty="0">
                <a:latin typeface="+mn-lt"/>
              </a:rPr>
              <a:t> </a:t>
            </a:r>
            <a:r>
              <a:rPr lang="en-GB" sz="3200" b="1" dirty="0" err="1">
                <a:latin typeface="+mn-lt"/>
              </a:rPr>
              <a:t>cortó</a:t>
            </a:r>
            <a:r>
              <a:rPr lang="en-GB" sz="3200" b="1" dirty="0">
                <a:latin typeface="+mn-lt"/>
              </a:rPr>
              <a:t> </a:t>
            </a:r>
            <a:r>
              <a:rPr lang="en-GB" sz="3200" dirty="0" err="1">
                <a:latin typeface="+mn-lt"/>
              </a:rPr>
              <a:t>las</a:t>
            </a:r>
            <a:r>
              <a:rPr lang="en-GB" sz="3200" dirty="0">
                <a:latin typeface="+mn-lt"/>
              </a:rPr>
              <a:t> </a:t>
            </a:r>
            <a:r>
              <a:rPr lang="en-GB" sz="3200" dirty="0" err="1">
                <a:latin typeface="+mn-lt"/>
              </a:rPr>
              <a:t>ramas</a:t>
            </a:r>
            <a:r>
              <a:rPr lang="en-GB" sz="3200" dirty="0">
                <a:latin typeface="+mn-lt"/>
              </a:rPr>
              <a:t> con </a:t>
            </a:r>
            <a:r>
              <a:rPr lang="en-GB" sz="3200" dirty="0" err="1">
                <a:latin typeface="+mn-lt"/>
              </a:rPr>
              <a:t>su</a:t>
            </a:r>
            <a:r>
              <a:rPr lang="en-GB" sz="3200" dirty="0">
                <a:latin typeface="+mn-lt"/>
              </a:rPr>
              <a:t> </a:t>
            </a:r>
            <a:r>
              <a:rPr lang="en-GB" sz="3200" dirty="0" err="1">
                <a:latin typeface="+mn-lt"/>
              </a:rPr>
              <a:t>espada</a:t>
            </a:r>
            <a:r>
              <a:rPr lang="en-GB" sz="3200" dirty="0">
                <a:latin typeface="+mn-lt"/>
              </a:rPr>
              <a:t>.</a:t>
            </a:r>
          </a:p>
          <a:p>
            <a:pPr>
              <a:defRPr/>
            </a:pPr>
            <a:r>
              <a:rPr lang="en-GB" sz="3200" dirty="0">
                <a:latin typeface="+mn-lt"/>
              </a:rPr>
              <a:t>7.  </a:t>
            </a:r>
            <a:r>
              <a:rPr lang="en-GB" sz="3200" b="1" dirty="0" err="1">
                <a:latin typeface="+mn-lt"/>
              </a:rPr>
              <a:t>Encontró</a:t>
            </a:r>
            <a:r>
              <a:rPr lang="en-GB" sz="3200" dirty="0">
                <a:latin typeface="+mn-lt"/>
              </a:rPr>
              <a:t> a la </a:t>
            </a:r>
            <a:r>
              <a:rPr lang="en-GB" sz="3200" dirty="0" err="1">
                <a:latin typeface="+mn-lt"/>
              </a:rPr>
              <a:t>princesa</a:t>
            </a:r>
            <a:r>
              <a:rPr lang="en-GB" sz="3200" dirty="0">
                <a:latin typeface="+mn-lt"/>
              </a:rPr>
              <a:t>.</a:t>
            </a:r>
          </a:p>
          <a:p>
            <a:pPr>
              <a:defRPr/>
            </a:pPr>
            <a:r>
              <a:rPr lang="en-GB" sz="3200" dirty="0">
                <a:latin typeface="+mn-lt"/>
              </a:rPr>
              <a:t>8.  La </a:t>
            </a:r>
            <a:r>
              <a:rPr lang="en-GB" sz="3200" b="1" dirty="0" err="1">
                <a:latin typeface="+mn-lt"/>
              </a:rPr>
              <a:t>despertó</a:t>
            </a:r>
            <a:r>
              <a:rPr lang="en-GB" sz="3200" dirty="0">
                <a:latin typeface="+mn-lt"/>
              </a:rPr>
              <a:t> con un </a:t>
            </a:r>
            <a:r>
              <a:rPr lang="en-GB" sz="3200" dirty="0" err="1">
                <a:latin typeface="+mn-lt"/>
              </a:rPr>
              <a:t>beso</a:t>
            </a:r>
            <a:r>
              <a:rPr lang="en-GB" sz="3200" dirty="0">
                <a:latin typeface="+mn-lt"/>
              </a:rPr>
              <a:t>.</a:t>
            </a:r>
          </a:p>
          <a:p>
            <a:pPr>
              <a:defRPr/>
            </a:pPr>
            <a:r>
              <a:rPr lang="en-GB" sz="3200" dirty="0">
                <a:latin typeface="+mn-lt"/>
              </a:rPr>
              <a:t>9.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casó</a:t>
            </a:r>
            <a:r>
              <a:rPr lang="en-GB" sz="3200" b="1" dirty="0">
                <a:latin typeface="+mn-lt"/>
              </a:rPr>
              <a:t> con </a:t>
            </a:r>
            <a:r>
              <a:rPr lang="en-GB" sz="3200" dirty="0" err="1">
                <a:latin typeface="+mn-lt"/>
              </a:rPr>
              <a:t>su</a:t>
            </a:r>
            <a:r>
              <a:rPr lang="en-GB" sz="3200" dirty="0">
                <a:latin typeface="+mn-lt"/>
              </a:rPr>
              <a:t> </a:t>
            </a:r>
            <a:r>
              <a:rPr lang="en-GB" sz="3200" dirty="0" err="1">
                <a:latin typeface="+mn-lt"/>
              </a:rPr>
              <a:t>principe</a:t>
            </a:r>
            <a:r>
              <a:rPr lang="en-GB" sz="3200" dirty="0">
                <a:latin typeface="+mn-lt"/>
              </a:rPr>
              <a:t>.  </a:t>
            </a:r>
            <a:r>
              <a:rPr lang="en-GB" sz="3200" dirty="0" err="1">
                <a:latin typeface="+mn-lt"/>
              </a:rPr>
              <a:t>Todos</a:t>
            </a:r>
            <a:r>
              <a:rPr lang="en-GB" sz="3200" dirty="0">
                <a:latin typeface="+mn-lt"/>
              </a:rPr>
              <a:t> </a:t>
            </a:r>
            <a:r>
              <a:rPr lang="en-GB" sz="3200" b="1" dirty="0" err="1">
                <a:latin typeface="+mn-lt"/>
              </a:rPr>
              <a:t>fueron</a:t>
            </a:r>
            <a:r>
              <a:rPr lang="en-GB" sz="3200" dirty="0">
                <a:latin typeface="+mn-lt"/>
              </a:rPr>
              <a:t> </a:t>
            </a:r>
            <a:r>
              <a:rPr lang="en-GB" sz="3200" dirty="0" err="1">
                <a:latin typeface="+mn-lt"/>
              </a:rPr>
              <a:t>muy</a:t>
            </a:r>
            <a:r>
              <a:rPr lang="en-GB" sz="3200" dirty="0">
                <a:latin typeface="+mn-lt"/>
              </a:rPr>
              <a:t> </a:t>
            </a:r>
            <a:r>
              <a:rPr lang="en-GB" sz="3200" dirty="0" err="1">
                <a:latin typeface="+mn-lt"/>
              </a:rPr>
              <a:t>felices</a:t>
            </a:r>
            <a:r>
              <a:rPr lang="en-GB" sz="3200" dirty="0">
                <a:latin typeface="+mn-lt"/>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endParaRPr lang="en-US" dirty="0"/>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8212" name="Picture 2" descr="durmio100an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643438"/>
            <a:ext cx="25717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3" descr="ladesper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428875"/>
            <a:ext cx="2752725"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4" descr="bellaprinc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42875"/>
            <a:ext cx="25463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5" descr="Malefi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4714875"/>
            <a:ext cx="2428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6" descr="sepinchoelded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2500313"/>
            <a:ext cx="27860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7" descr="Principecortolasramas.jpg"/>
          <p:cNvPicPr>
            <a:picLocks noChangeAspect="1"/>
          </p:cNvPicPr>
          <p:nvPr/>
        </p:nvPicPr>
        <p:blipFill>
          <a:blip r:embed="rId7">
            <a:extLst>
              <a:ext uri="{28A0092B-C50C-407E-A947-70E740481C1C}">
                <a14:useLocalDpi xmlns:a14="http://schemas.microsoft.com/office/drawing/2010/main" val="0"/>
              </a:ext>
            </a:extLst>
          </a:blip>
          <a:srcRect l="12718" r="10951"/>
          <a:stretch>
            <a:fillRect/>
          </a:stretch>
        </p:blipFill>
        <p:spPr bwMode="auto">
          <a:xfrm>
            <a:off x="214313" y="4713288"/>
            <a:ext cx="271462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9" descr="Finds.jpg"/>
          <p:cNvPicPr>
            <a:picLocks noChangeAspect="1"/>
          </p:cNvPicPr>
          <p:nvPr/>
        </p:nvPicPr>
        <p:blipFill>
          <a:blip r:embed="rId8">
            <a:extLst>
              <a:ext uri="{28A0092B-C50C-407E-A947-70E740481C1C}">
                <a14:useLocalDpi xmlns:a14="http://schemas.microsoft.com/office/drawing/2010/main" val="0"/>
              </a:ext>
            </a:extLst>
          </a:blip>
          <a:srcRect t="33681"/>
          <a:stretch>
            <a:fillRect/>
          </a:stretch>
        </p:blipFill>
        <p:spPr bwMode="auto">
          <a:xfrm>
            <a:off x="6286500" y="2500313"/>
            <a:ext cx="27146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10" descr="bosqu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4313" y="214313"/>
            <a:ext cx="27146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11" descr="AlFinal.jpg"/>
          <p:cNvPicPr>
            <a:picLocks noChangeAspect="1"/>
          </p:cNvPicPr>
          <p:nvPr/>
        </p:nvPicPr>
        <p:blipFill>
          <a:blip r:embed="rId10">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714750" y="0"/>
            <a:ext cx="1765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Box 12"/>
          <p:cNvSpPr txBox="1">
            <a:spLocks noChangeArrowheads="1"/>
          </p:cNvSpPr>
          <p:nvPr/>
        </p:nvSpPr>
        <p:spPr bwMode="auto">
          <a:xfrm>
            <a:off x="142875" y="130175"/>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solidFill>
                  <a:schemeClr val="bg1"/>
                </a:solidFill>
                <a:latin typeface="AntigoniBd" pitchFamily="34" charset="0"/>
              </a:rPr>
              <a:t>A</a:t>
            </a:r>
            <a:endParaRPr lang="en-US" sz="3200" b="1">
              <a:solidFill>
                <a:schemeClr val="bg1"/>
              </a:solidFill>
              <a:latin typeface="AntigoniBd" pitchFamily="34" charset="0"/>
            </a:endParaRPr>
          </a:p>
        </p:txBody>
      </p:sp>
      <p:sp>
        <p:nvSpPr>
          <p:cNvPr id="8222" name="TextBox 13"/>
          <p:cNvSpPr txBox="1">
            <a:spLocks noChangeArrowheads="1"/>
          </p:cNvSpPr>
          <p:nvPr/>
        </p:nvSpPr>
        <p:spPr bwMode="auto">
          <a:xfrm>
            <a:off x="3214688" y="130175"/>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latin typeface="AntigoniBd" pitchFamily="34" charset="0"/>
              </a:rPr>
              <a:t>B</a:t>
            </a:r>
            <a:endParaRPr lang="en-US" sz="3200" b="1">
              <a:latin typeface="AntigoniBd" pitchFamily="34" charset="0"/>
            </a:endParaRPr>
          </a:p>
        </p:txBody>
      </p:sp>
      <p:sp>
        <p:nvSpPr>
          <p:cNvPr id="8223" name="TextBox 14"/>
          <p:cNvSpPr txBox="1">
            <a:spLocks noChangeArrowheads="1"/>
          </p:cNvSpPr>
          <p:nvPr/>
        </p:nvSpPr>
        <p:spPr bwMode="auto">
          <a:xfrm>
            <a:off x="6286500" y="71438"/>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latin typeface="AntigoniBd" pitchFamily="34" charset="0"/>
              </a:rPr>
              <a:t>C</a:t>
            </a:r>
            <a:endParaRPr lang="en-US" sz="3200" b="1">
              <a:latin typeface="AntigoniBd" pitchFamily="34" charset="0"/>
            </a:endParaRPr>
          </a:p>
        </p:txBody>
      </p:sp>
      <p:sp>
        <p:nvSpPr>
          <p:cNvPr id="8224" name="TextBox 15"/>
          <p:cNvSpPr txBox="1">
            <a:spLocks noChangeArrowheads="1"/>
          </p:cNvSpPr>
          <p:nvPr/>
        </p:nvSpPr>
        <p:spPr bwMode="auto">
          <a:xfrm>
            <a:off x="214313" y="2428875"/>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solidFill>
                  <a:schemeClr val="bg1"/>
                </a:solidFill>
                <a:latin typeface="AntigoniBd" pitchFamily="34" charset="0"/>
              </a:rPr>
              <a:t>D</a:t>
            </a:r>
            <a:endParaRPr lang="en-US" sz="3200" b="1">
              <a:solidFill>
                <a:schemeClr val="bg1"/>
              </a:solidFill>
              <a:latin typeface="AntigoniBd" pitchFamily="34" charset="0"/>
            </a:endParaRPr>
          </a:p>
        </p:txBody>
      </p:sp>
      <p:sp>
        <p:nvSpPr>
          <p:cNvPr id="8225" name="TextBox 16"/>
          <p:cNvSpPr txBox="1">
            <a:spLocks noChangeArrowheads="1"/>
          </p:cNvSpPr>
          <p:nvPr/>
        </p:nvSpPr>
        <p:spPr bwMode="auto">
          <a:xfrm>
            <a:off x="3214688" y="2416175"/>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solidFill>
                  <a:schemeClr val="bg1"/>
                </a:solidFill>
                <a:latin typeface="AntigoniBd" pitchFamily="34" charset="0"/>
              </a:rPr>
              <a:t>E</a:t>
            </a:r>
            <a:endParaRPr lang="en-US" sz="3200" b="1">
              <a:solidFill>
                <a:schemeClr val="bg1"/>
              </a:solidFill>
              <a:latin typeface="AntigoniBd" pitchFamily="34" charset="0"/>
            </a:endParaRPr>
          </a:p>
        </p:txBody>
      </p:sp>
      <p:sp>
        <p:nvSpPr>
          <p:cNvPr id="8226" name="TextBox 17"/>
          <p:cNvSpPr txBox="1">
            <a:spLocks noChangeArrowheads="1"/>
          </p:cNvSpPr>
          <p:nvPr/>
        </p:nvSpPr>
        <p:spPr bwMode="auto">
          <a:xfrm>
            <a:off x="6286500" y="2416175"/>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latin typeface="AntigoniBd" pitchFamily="34" charset="0"/>
              </a:rPr>
              <a:t>F</a:t>
            </a:r>
            <a:endParaRPr lang="en-US" sz="3200" b="1">
              <a:latin typeface="AntigoniBd" pitchFamily="34" charset="0"/>
            </a:endParaRPr>
          </a:p>
        </p:txBody>
      </p:sp>
      <p:sp>
        <p:nvSpPr>
          <p:cNvPr id="8227" name="TextBox 18"/>
          <p:cNvSpPr txBox="1">
            <a:spLocks noChangeArrowheads="1"/>
          </p:cNvSpPr>
          <p:nvPr/>
        </p:nvSpPr>
        <p:spPr bwMode="auto">
          <a:xfrm>
            <a:off x="214313" y="4714875"/>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solidFill>
                  <a:schemeClr val="bg1"/>
                </a:solidFill>
                <a:latin typeface="AntigoniBd" pitchFamily="34" charset="0"/>
              </a:rPr>
              <a:t>G</a:t>
            </a:r>
            <a:endParaRPr lang="en-US" sz="3200" b="1">
              <a:solidFill>
                <a:schemeClr val="bg1"/>
              </a:solidFill>
              <a:latin typeface="AntigoniBd" pitchFamily="34" charset="0"/>
            </a:endParaRPr>
          </a:p>
        </p:txBody>
      </p:sp>
      <p:sp>
        <p:nvSpPr>
          <p:cNvPr id="8228" name="TextBox 19"/>
          <p:cNvSpPr txBox="1">
            <a:spLocks noChangeArrowheads="1"/>
          </p:cNvSpPr>
          <p:nvPr/>
        </p:nvSpPr>
        <p:spPr bwMode="auto">
          <a:xfrm>
            <a:off x="3357563" y="4643438"/>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solidFill>
                  <a:schemeClr val="bg1"/>
                </a:solidFill>
                <a:latin typeface="AntigoniBd" pitchFamily="34" charset="0"/>
              </a:rPr>
              <a:t>H</a:t>
            </a:r>
            <a:endParaRPr lang="en-US" sz="3200" b="1">
              <a:solidFill>
                <a:schemeClr val="bg1"/>
              </a:solidFill>
              <a:latin typeface="AntigoniBd" pitchFamily="34" charset="0"/>
            </a:endParaRPr>
          </a:p>
        </p:txBody>
      </p:sp>
      <p:sp>
        <p:nvSpPr>
          <p:cNvPr id="8229" name="TextBox 20"/>
          <p:cNvSpPr txBox="1">
            <a:spLocks noChangeArrowheads="1"/>
          </p:cNvSpPr>
          <p:nvPr/>
        </p:nvSpPr>
        <p:spPr bwMode="auto">
          <a:xfrm>
            <a:off x="6286500" y="457200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b="1">
                <a:solidFill>
                  <a:schemeClr val="bg1"/>
                </a:solidFill>
                <a:latin typeface="AntigoniBd" pitchFamily="34" charset="0"/>
              </a:rPr>
              <a:t>I</a:t>
            </a:r>
            <a:endParaRPr lang="en-US" sz="3200" b="1">
              <a:solidFill>
                <a:schemeClr val="bg1"/>
              </a:solidFill>
              <a:latin typeface="AntigoniB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23850" y="368300"/>
            <a:ext cx="8605838" cy="6132513"/>
          </a:xfrm>
          <a:prstGeom prst="rect">
            <a:avLst/>
          </a:prstGeom>
          <a:noFill/>
          <a:ln w="9525">
            <a:noFill/>
            <a:miter lim="800000"/>
            <a:headEnd/>
            <a:tailEnd/>
          </a:ln>
        </p:spPr>
        <p:txBody>
          <a:bodyPr>
            <a:spAutoFit/>
          </a:bodyPr>
          <a:lstStyle/>
          <a:p>
            <a:pPr>
              <a:defRPr/>
            </a:pPr>
            <a:r>
              <a:rPr lang="en-GB" sz="3200" dirty="0">
                <a:latin typeface="+mn-lt"/>
              </a:rPr>
              <a:t>1. </a:t>
            </a:r>
            <a:r>
              <a:rPr lang="en-GB" sz="3200" b="1" dirty="0" err="1">
                <a:latin typeface="+mn-lt"/>
              </a:rPr>
              <a:t>Había</a:t>
            </a:r>
            <a:r>
              <a:rPr lang="en-GB" sz="3200" b="1" dirty="0">
                <a:latin typeface="+mn-lt"/>
              </a:rPr>
              <a:t> </a:t>
            </a:r>
            <a:r>
              <a:rPr lang="en-GB" sz="3200" b="1" dirty="0" err="1">
                <a:latin typeface="+mn-lt"/>
              </a:rPr>
              <a:t>una</a:t>
            </a:r>
            <a:r>
              <a:rPr lang="en-GB" sz="3200" b="1" dirty="0">
                <a:latin typeface="+mn-lt"/>
              </a:rPr>
              <a:t> </a:t>
            </a:r>
            <a:r>
              <a:rPr lang="en-GB" sz="3200" b="1" dirty="0" err="1">
                <a:latin typeface="+mn-lt"/>
              </a:rPr>
              <a:t>vez</a:t>
            </a:r>
            <a:r>
              <a:rPr lang="en-GB" sz="3200" b="1" dirty="0">
                <a:latin typeface="+mn-lt"/>
              </a:rPr>
              <a:t> </a:t>
            </a:r>
            <a:r>
              <a:rPr lang="en-GB" sz="3200" dirty="0" err="1">
                <a:latin typeface="+mn-lt"/>
              </a:rPr>
              <a:t>una</a:t>
            </a:r>
            <a:r>
              <a:rPr lang="en-GB" sz="3200" dirty="0">
                <a:latin typeface="+mn-lt"/>
              </a:rPr>
              <a:t> </a:t>
            </a:r>
            <a:r>
              <a:rPr lang="en-GB" sz="3200" dirty="0" err="1">
                <a:latin typeface="+mn-lt"/>
              </a:rPr>
              <a:t>princesa</a:t>
            </a:r>
            <a:r>
              <a:rPr lang="en-GB" sz="3200" dirty="0">
                <a:latin typeface="+mn-lt"/>
              </a:rPr>
              <a:t>.  </a:t>
            </a:r>
            <a:r>
              <a:rPr lang="en-GB" sz="3200" b="1" dirty="0">
                <a:latin typeface="+mn-lt"/>
              </a:rPr>
              <a:t>Era</a:t>
            </a:r>
            <a:r>
              <a:rPr lang="en-GB" sz="3200" dirty="0">
                <a:latin typeface="+mn-lt"/>
              </a:rPr>
              <a:t> </a:t>
            </a:r>
            <a:r>
              <a:rPr lang="en-GB" sz="3200" dirty="0" err="1">
                <a:latin typeface="+mn-lt"/>
              </a:rPr>
              <a:t>dulce</a:t>
            </a:r>
            <a:r>
              <a:rPr lang="en-GB" sz="3200" dirty="0">
                <a:latin typeface="+mn-lt"/>
              </a:rPr>
              <a:t> y </a:t>
            </a:r>
            <a:r>
              <a:rPr lang="en-GB" sz="3200" dirty="0" err="1">
                <a:latin typeface="+mn-lt"/>
              </a:rPr>
              <a:t>muy</a:t>
            </a:r>
            <a:r>
              <a:rPr lang="en-GB" sz="3200" dirty="0">
                <a:latin typeface="+mn-lt"/>
              </a:rPr>
              <a:t> </a:t>
            </a:r>
            <a:r>
              <a:rPr lang="en-GB" sz="3200" dirty="0" err="1">
                <a:latin typeface="+mn-lt"/>
              </a:rPr>
              <a:t>guapa</a:t>
            </a:r>
            <a:r>
              <a:rPr lang="en-GB" sz="3200" dirty="0">
                <a:latin typeface="+mn-lt"/>
              </a:rPr>
              <a:t>.</a:t>
            </a:r>
          </a:p>
          <a:p>
            <a:pPr>
              <a:defRPr/>
            </a:pPr>
            <a:r>
              <a:rPr lang="en-GB" sz="3200" dirty="0">
                <a:latin typeface="+mn-lt"/>
              </a:rPr>
              <a:t>2. </a:t>
            </a:r>
            <a:r>
              <a:rPr lang="en-GB" sz="3200" b="1" dirty="0" err="1">
                <a:latin typeface="+mn-lt"/>
              </a:rPr>
              <a:t>Vino</a:t>
            </a:r>
            <a:r>
              <a:rPr lang="en-GB" sz="3200" dirty="0">
                <a:latin typeface="+mn-lt"/>
              </a:rPr>
              <a:t> </a:t>
            </a:r>
            <a:r>
              <a:rPr lang="en-GB" sz="3200" dirty="0" err="1">
                <a:latin typeface="+mn-lt"/>
              </a:rPr>
              <a:t>una</a:t>
            </a:r>
            <a:r>
              <a:rPr lang="en-GB" sz="3200" dirty="0">
                <a:latin typeface="+mn-lt"/>
              </a:rPr>
              <a:t> </a:t>
            </a:r>
            <a:r>
              <a:rPr lang="en-GB" sz="3200" dirty="0" err="1">
                <a:latin typeface="+mn-lt"/>
              </a:rPr>
              <a:t>bruja</a:t>
            </a:r>
            <a:r>
              <a:rPr lang="en-GB" sz="3200" dirty="0">
                <a:latin typeface="+mn-lt"/>
              </a:rPr>
              <a:t>.</a:t>
            </a:r>
          </a:p>
          <a:p>
            <a:pPr>
              <a:defRPr/>
            </a:pPr>
            <a:r>
              <a:rPr lang="en-GB" sz="3200" dirty="0">
                <a:latin typeface="+mn-lt"/>
              </a:rPr>
              <a:t>3.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pinchó</a:t>
            </a:r>
            <a:r>
              <a:rPr lang="en-GB" sz="3200" b="1" dirty="0">
                <a:latin typeface="+mn-lt"/>
              </a:rPr>
              <a:t> </a:t>
            </a:r>
            <a:r>
              <a:rPr lang="en-GB" sz="3200" dirty="0" err="1">
                <a:latin typeface="+mn-lt"/>
              </a:rPr>
              <a:t>su</a:t>
            </a:r>
            <a:r>
              <a:rPr lang="en-GB" sz="3200" dirty="0">
                <a:latin typeface="+mn-lt"/>
              </a:rPr>
              <a:t> </a:t>
            </a:r>
            <a:r>
              <a:rPr lang="en-GB" sz="3200" dirty="0" err="1">
                <a:latin typeface="+mn-lt"/>
              </a:rPr>
              <a:t>bello</a:t>
            </a:r>
            <a:r>
              <a:rPr lang="en-GB" sz="3200" dirty="0">
                <a:latin typeface="+mn-lt"/>
              </a:rPr>
              <a:t> </a:t>
            </a:r>
            <a:r>
              <a:rPr lang="en-GB" sz="3200" dirty="0" err="1">
                <a:latin typeface="+mn-lt"/>
              </a:rPr>
              <a:t>dedo</a:t>
            </a:r>
            <a:r>
              <a:rPr lang="en-GB" sz="3200" dirty="0">
                <a:latin typeface="+mn-lt"/>
              </a:rPr>
              <a:t>.</a:t>
            </a:r>
          </a:p>
          <a:p>
            <a:pPr>
              <a:defRPr/>
            </a:pPr>
            <a:r>
              <a:rPr lang="en-GB" sz="3200" dirty="0">
                <a:latin typeface="+mn-lt"/>
              </a:rPr>
              <a:t>4. </a:t>
            </a:r>
            <a:r>
              <a:rPr lang="en-GB" sz="3200" b="1" dirty="0" err="1">
                <a:latin typeface="+mn-lt"/>
              </a:rPr>
              <a:t>Durmió</a:t>
            </a:r>
            <a:r>
              <a:rPr lang="en-GB" sz="3200" dirty="0">
                <a:latin typeface="+mn-lt"/>
              </a:rPr>
              <a:t> </a:t>
            </a:r>
            <a:r>
              <a:rPr lang="en-GB" sz="3200" dirty="0" err="1">
                <a:latin typeface="+mn-lt"/>
              </a:rPr>
              <a:t>cien</a:t>
            </a:r>
            <a:r>
              <a:rPr lang="en-GB" sz="3200" dirty="0">
                <a:latin typeface="+mn-lt"/>
              </a:rPr>
              <a:t> </a:t>
            </a:r>
            <a:r>
              <a:rPr lang="en-GB" sz="3200" dirty="0" err="1">
                <a:latin typeface="+mn-lt"/>
              </a:rPr>
              <a:t>años</a:t>
            </a:r>
            <a:r>
              <a:rPr lang="en-GB" sz="3200" dirty="0">
                <a:latin typeface="+mn-lt"/>
              </a:rPr>
              <a:t>.</a:t>
            </a:r>
          </a:p>
          <a:p>
            <a:pPr>
              <a:defRPr/>
            </a:pPr>
            <a:r>
              <a:rPr lang="en-GB" sz="3200" dirty="0">
                <a:latin typeface="+mn-lt"/>
              </a:rPr>
              <a:t>5. Un </a:t>
            </a:r>
            <a:r>
              <a:rPr lang="en-GB" sz="3200" dirty="0" err="1">
                <a:latin typeface="+mn-lt"/>
              </a:rPr>
              <a:t>bosque</a:t>
            </a:r>
            <a:r>
              <a:rPr lang="en-GB" sz="3200" dirty="0">
                <a:latin typeface="+mn-lt"/>
              </a:rPr>
              <a:t> </a:t>
            </a:r>
            <a:r>
              <a:rPr lang="en-GB" sz="3200" b="1" dirty="0" err="1">
                <a:latin typeface="+mn-lt"/>
              </a:rPr>
              <a:t>creció</a:t>
            </a:r>
            <a:r>
              <a:rPr lang="en-GB" sz="3200" dirty="0">
                <a:latin typeface="+mn-lt"/>
              </a:rPr>
              <a:t> </a:t>
            </a:r>
            <a:r>
              <a:rPr lang="en-GB" sz="3200" dirty="0" err="1">
                <a:latin typeface="+mn-lt"/>
              </a:rPr>
              <a:t>aldrededor</a:t>
            </a:r>
            <a:r>
              <a:rPr lang="en-GB" sz="3200" dirty="0">
                <a:latin typeface="+mn-lt"/>
              </a:rPr>
              <a:t>.</a:t>
            </a:r>
          </a:p>
          <a:p>
            <a:pPr>
              <a:defRPr/>
            </a:pPr>
            <a:r>
              <a:rPr lang="en-GB" sz="3200" dirty="0">
                <a:latin typeface="+mn-lt"/>
              </a:rPr>
              <a:t>6.  Un </a:t>
            </a:r>
            <a:r>
              <a:rPr lang="en-GB" sz="3200" dirty="0" err="1">
                <a:latin typeface="+mn-lt"/>
              </a:rPr>
              <a:t>príncipe</a:t>
            </a:r>
            <a:r>
              <a:rPr lang="en-GB" sz="3200" dirty="0">
                <a:latin typeface="+mn-lt"/>
              </a:rPr>
              <a:t> </a:t>
            </a:r>
            <a:r>
              <a:rPr lang="en-GB" sz="3200" dirty="0" err="1">
                <a:latin typeface="+mn-lt"/>
              </a:rPr>
              <a:t>muy</a:t>
            </a:r>
            <a:r>
              <a:rPr lang="en-GB" sz="3200" dirty="0">
                <a:latin typeface="+mn-lt"/>
              </a:rPr>
              <a:t> </a:t>
            </a:r>
            <a:r>
              <a:rPr lang="en-GB" sz="3200" dirty="0" err="1">
                <a:latin typeface="+mn-lt"/>
              </a:rPr>
              <a:t>guapo</a:t>
            </a:r>
            <a:r>
              <a:rPr lang="en-GB" sz="3200" dirty="0">
                <a:latin typeface="+mn-lt"/>
              </a:rPr>
              <a:t> </a:t>
            </a:r>
            <a:r>
              <a:rPr lang="en-GB" sz="3200" b="1" dirty="0" err="1">
                <a:latin typeface="+mn-lt"/>
              </a:rPr>
              <a:t>cortó</a:t>
            </a:r>
            <a:r>
              <a:rPr lang="en-GB" sz="3200" b="1" dirty="0">
                <a:latin typeface="+mn-lt"/>
              </a:rPr>
              <a:t> </a:t>
            </a:r>
            <a:r>
              <a:rPr lang="en-GB" sz="3200" dirty="0" err="1">
                <a:latin typeface="+mn-lt"/>
              </a:rPr>
              <a:t>las</a:t>
            </a:r>
            <a:r>
              <a:rPr lang="en-GB" sz="3200" dirty="0">
                <a:latin typeface="+mn-lt"/>
              </a:rPr>
              <a:t> </a:t>
            </a:r>
            <a:r>
              <a:rPr lang="en-GB" sz="3200" dirty="0" err="1">
                <a:latin typeface="+mn-lt"/>
              </a:rPr>
              <a:t>ramas</a:t>
            </a:r>
            <a:r>
              <a:rPr lang="en-GB" sz="3200" dirty="0">
                <a:latin typeface="+mn-lt"/>
              </a:rPr>
              <a:t> con </a:t>
            </a:r>
            <a:r>
              <a:rPr lang="en-GB" sz="3200" dirty="0" err="1">
                <a:latin typeface="+mn-lt"/>
              </a:rPr>
              <a:t>su</a:t>
            </a:r>
            <a:r>
              <a:rPr lang="en-GB" sz="3200" dirty="0">
                <a:latin typeface="+mn-lt"/>
              </a:rPr>
              <a:t> </a:t>
            </a:r>
            <a:r>
              <a:rPr lang="en-GB" sz="3200" dirty="0" err="1">
                <a:latin typeface="+mn-lt"/>
              </a:rPr>
              <a:t>espada</a:t>
            </a:r>
            <a:r>
              <a:rPr lang="en-GB" sz="3200" dirty="0">
                <a:latin typeface="+mn-lt"/>
              </a:rPr>
              <a:t>.</a:t>
            </a:r>
          </a:p>
          <a:p>
            <a:pPr>
              <a:defRPr/>
            </a:pPr>
            <a:r>
              <a:rPr lang="en-GB" sz="3200" dirty="0">
                <a:latin typeface="+mn-lt"/>
              </a:rPr>
              <a:t>7.  </a:t>
            </a:r>
            <a:r>
              <a:rPr lang="en-GB" sz="3200" b="1" dirty="0" err="1">
                <a:latin typeface="+mn-lt"/>
              </a:rPr>
              <a:t>Encontró</a:t>
            </a:r>
            <a:r>
              <a:rPr lang="en-GB" sz="3200" dirty="0">
                <a:latin typeface="+mn-lt"/>
              </a:rPr>
              <a:t> a la </a:t>
            </a:r>
            <a:r>
              <a:rPr lang="en-GB" sz="3200" dirty="0" err="1">
                <a:latin typeface="+mn-lt"/>
              </a:rPr>
              <a:t>princesa</a:t>
            </a:r>
            <a:r>
              <a:rPr lang="en-GB" sz="3200" dirty="0">
                <a:latin typeface="+mn-lt"/>
              </a:rPr>
              <a:t>.</a:t>
            </a:r>
          </a:p>
          <a:p>
            <a:pPr>
              <a:defRPr/>
            </a:pPr>
            <a:r>
              <a:rPr lang="en-GB" sz="3200" dirty="0">
                <a:latin typeface="+mn-lt"/>
              </a:rPr>
              <a:t>8.  La </a:t>
            </a:r>
            <a:r>
              <a:rPr lang="en-GB" sz="3200" b="1" dirty="0" err="1">
                <a:latin typeface="+mn-lt"/>
              </a:rPr>
              <a:t>despertó</a:t>
            </a:r>
            <a:r>
              <a:rPr lang="en-GB" sz="3200" dirty="0">
                <a:latin typeface="+mn-lt"/>
              </a:rPr>
              <a:t> con un </a:t>
            </a:r>
            <a:r>
              <a:rPr lang="en-GB" sz="3200" dirty="0" err="1">
                <a:latin typeface="+mn-lt"/>
              </a:rPr>
              <a:t>beso</a:t>
            </a:r>
            <a:r>
              <a:rPr lang="en-GB" sz="3200" dirty="0">
                <a:latin typeface="+mn-lt"/>
              </a:rPr>
              <a:t>.</a:t>
            </a:r>
          </a:p>
          <a:p>
            <a:pPr>
              <a:defRPr/>
            </a:pPr>
            <a:r>
              <a:rPr lang="en-GB" sz="3200" dirty="0">
                <a:latin typeface="+mn-lt"/>
              </a:rPr>
              <a:t>9.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casó</a:t>
            </a:r>
            <a:r>
              <a:rPr lang="en-GB" sz="3200" b="1" dirty="0">
                <a:latin typeface="+mn-lt"/>
              </a:rPr>
              <a:t> con </a:t>
            </a:r>
            <a:r>
              <a:rPr lang="en-GB" sz="3200" dirty="0" err="1">
                <a:latin typeface="+mn-lt"/>
              </a:rPr>
              <a:t>su</a:t>
            </a:r>
            <a:r>
              <a:rPr lang="en-GB" sz="3200" dirty="0">
                <a:latin typeface="+mn-lt"/>
              </a:rPr>
              <a:t> </a:t>
            </a:r>
            <a:r>
              <a:rPr lang="en-GB" sz="3200" dirty="0" err="1">
                <a:latin typeface="+mn-lt"/>
              </a:rPr>
              <a:t>principe</a:t>
            </a:r>
            <a:r>
              <a:rPr lang="en-GB" sz="3200" dirty="0">
                <a:latin typeface="+mn-lt"/>
              </a:rPr>
              <a:t>.  </a:t>
            </a:r>
            <a:r>
              <a:rPr lang="en-GB" sz="3200" dirty="0" err="1">
                <a:latin typeface="+mn-lt"/>
              </a:rPr>
              <a:t>Todos</a:t>
            </a:r>
            <a:r>
              <a:rPr lang="en-GB" sz="3200" dirty="0">
                <a:latin typeface="+mn-lt"/>
              </a:rPr>
              <a:t> </a:t>
            </a:r>
            <a:r>
              <a:rPr lang="en-GB" sz="3200" b="1" dirty="0" err="1">
                <a:latin typeface="+mn-lt"/>
              </a:rPr>
              <a:t>fueron</a:t>
            </a:r>
            <a:r>
              <a:rPr lang="en-GB" sz="3200" dirty="0">
                <a:latin typeface="+mn-lt"/>
              </a:rPr>
              <a:t> </a:t>
            </a:r>
            <a:r>
              <a:rPr lang="en-GB" sz="3200" dirty="0" err="1">
                <a:latin typeface="+mn-lt"/>
              </a:rPr>
              <a:t>muy</a:t>
            </a:r>
            <a:r>
              <a:rPr lang="en-GB" sz="3200" dirty="0">
                <a:latin typeface="+mn-lt"/>
              </a:rPr>
              <a:t> </a:t>
            </a:r>
            <a:r>
              <a:rPr lang="en-GB" sz="3200" dirty="0" err="1">
                <a:latin typeface="+mn-lt"/>
              </a:rPr>
              <a:t>felices</a:t>
            </a:r>
            <a:r>
              <a:rPr lang="en-GB" sz="3200" dirty="0">
                <a:latin typeface="Arial" charset="0"/>
              </a:rPr>
              <a:t>.</a:t>
            </a:r>
          </a:p>
        </p:txBody>
      </p:sp>
      <p:sp>
        <p:nvSpPr>
          <p:cNvPr id="3" name="TextBox 2"/>
          <p:cNvSpPr txBox="1">
            <a:spLocks noChangeArrowheads="1"/>
          </p:cNvSpPr>
          <p:nvPr/>
        </p:nvSpPr>
        <p:spPr bwMode="auto">
          <a:xfrm>
            <a:off x="2500313" y="714375"/>
            <a:ext cx="642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C</a:t>
            </a:r>
            <a:endParaRPr lang="en-US" sz="4800" b="1">
              <a:solidFill>
                <a:srgbClr val="00B050"/>
              </a:solidFill>
              <a:latin typeface="AntigoniBd" pitchFamily="34" charset="0"/>
            </a:endParaRPr>
          </a:p>
        </p:txBody>
      </p:sp>
      <p:sp>
        <p:nvSpPr>
          <p:cNvPr id="4" name="TextBox 3"/>
          <p:cNvSpPr txBox="1">
            <a:spLocks noChangeArrowheads="1"/>
          </p:cNvSpPr>
          <p:nvPr/>
        </p:nvSpPr>
        <p:spPr bwMode="auto">
          <a:xfrm>
            <a:off x="3571875" y="1241425"/>
            <a:ext cx="64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H</a:t>
            </a:r>
            <a:endParaRPr lang="en-US" sz="4800" b="1">
              <a:solidFill>
                <a:srgbClr val="00B050"/>
              </a:solidFill>
              <a:latin typeface="AntigoniBd" pitchFamily="34" charset="0"/>
            </a:endParaRPr>
          </a:p>
        </p:txBody>
      </p:sp>
      <p:sp>
        <p:nvSpPr>
          <p:cNvPr id="5" name="TextBox 4"/>
          <p:cNvSpPr txBox="1">
            <a:spLocks noChangeArrowheads="1"/>
          </p:cNvSpPr>
          <p:nvPr/>
        </p:nvSpPr>
        <p:spPr bwMode="auto">
          <a:xfrm>
            <a:off x="7572375" y="1670050"/>
            <a:ext cx="64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E</a:t>
            </a:r>
            <a:endParaRPr lang="en-US" sz="4800" b="1">
              <a:solidFill>
                <a:srgbClr val="00B050"/>
              </a:solidFill>
              <a:latin typeface="AntigoniBd" pitchFamily="34" charset="0"/>
            </a:endParaRPr>
          </a:p>
        </p:txBody>
      </p:sp>
      <p:sp>
        <p:nvSpPr>
          <p:cNvPr id="6" name="TextBox 5"/>
          <p:cNvSpPr txBox="1">
            <a:spLocks noChangeArrowheads="1"/>
          </p:cNvSpPr>
          <p:nvPr/>
        </p:nvSpPr>
        <p:spPr bwMode="auto">
          <a:xfrm>
            <a:off x="4214813" y="2214563"/>
            <a:ext cx="642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I</a:t>
            </a:r>
            <a:endParaRPr lang="en-US" sz="4800" b="1">
              <a:solidFill>
                <a:srgbClr val="00B050"/>
              </a:solidFill>
              <a:latin typeface="AntigoniBd" pitchFamily="34" charset="0"/>
            </a:endParaRPr>
          </a:p>
        </p:txBody>
      </p:sp>
      <p:sp>
        <p:nvSpPr>
          <p:cNvPr id="7" name="TextBox 6"/>
          <p:cNvSpPr txBox="1">
            <a:spLocks noChangeArrowheads="1"/>
          </p:cNvSpPr>
          <p:nvPr/>
        </p:nvSpPr>
        <p:spPr bwMode="auto">
          <a:xfrm>
            <a:off x="6357938" y="2571750"/>
            <a:ext cx="642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A</a:t>
            </a:r>
            <a:endParaRPr lang="en-US" sz="4800" b="1">
              <a:solidFill>
                <a:srgbClr val="00B050"/>
              </a:solidFill>
              <a:latin typeface="AntigoniBd" pitchFamily="34" charset="0"/>
            </a:endParaRPr>
          </a:p>
        </p:txBody>
      </p:sp>
      <p:sp>
        <p:nvSpPr>
          <p:cNvPr id="8" name="TextBox 7"/>
          <p:cNvSpPr txBox="1">
            <a:spLocks noChangeArrowheads="1"/>
          </p:cNvSpPr>
          <p:nvPr/>
        </p:nvSpPr>
        <p:spPr bwMode="auto">
          <a:xfrm>
            <a:off x="3214688" y="3643313"/>
            <a:ext cx="642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G</a:t>
            </a:r>
            <a:endParaRPr lang="en-US" sz="4800" b="1">
              <a:solidFill>
                <a:srgbClr val="00B050"/>
              </a:solidFill>
              <a:latin typeface="AntigoniBd" pitchFamily="34" charset="0"/>
            </a:endParaRPr>
          </a:p>
        </p:txBody>
      </p:sp>
      <p:sp>
        <p:nvSpPr>
          <p:cNvPr id="9" name="TextBox 8"/>
          <p:cNvSpPr txBox="1">
            <a:spLocks noChangeArrowheads="1"/>
          </p:cNvSpPr>
          <p:nvPr/>
        </p:nvSpPr>
        <p:spPr bwMode="auto">
          <a:xfrm>
            <a:off x="5214938" y="4071938"/>
            <a:ext cx="642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F</a:t>
            </a:r>
            <a:endParaRPr lang="en-US" sz="4800" b="1">
              <a:solidFill>
                <a:srgbClr val="00B050"/>
              </a:solidFill>
              <a:latin typeface="AntigoniBd" pitchFamily="34" charset="0"/>
            </a:endParaRPr>
          </a:p>
        </p:txBody>
      </p:sp>
      <p:sp>
        <p:nvSpPr>
          <p:cNvPr id="10" name="TextBox 9"/>
          <p:cNvSpPr txBox="1">
            <a:spLocks noChangeArrowheads="1"/>
          </p:cNvSpPr>
          <p:nvPr/>
        </p:nvSpPr>
        <p:spPr bwMode="auto">
          <a:xfrm>
            <a:off x="5715000" y="4572000"/>
            <a:ext cx="64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D</a:t>
            </a:r>
            <a:endParaRPr lang="en-US" sz="4800" b="1">
              <a:solidFill>
                <a:srgbClr val="00B050"/>
              </a:solidFill>
              <a:latin typeface="AntigoniBd" pitchFamily="34" charset="0"/>
            </a:endParaRPr>
          </a:p>
        </p:txBody>
      </p:sp>
      <p:sp>
        <p:nvSpPr>
          <p:cNvPr id="11" name="TextBox 10"/>
          <p:cNvSpPr txBox="1">
            <a:spLocks noChangeArrowheads="1"/>
          </p:cNvSpPr>
          <p:nvPr/>
        </p:nvSpPr>
        <p:spPr bwMode="auto">
          <a:xfrm>
            <a:off x="5143500" y="5715000"/>
            <a:ext cx="64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800" b="1">
                <a:solidFill>
                  <a:srgbClr val="00B050"/>
                </a:solidFill>
                <a:latin typeface="AntigoniBd" pitchFamily="34" charset="0"/>
              </a:rPr>
              <a:t>B</a:t>
            </a:r>
            <a:endParaRPr lang="en-US" sz="4800" b="1">
              <a:solidFill>
                <a:srgbClr val="00B050"/>
              </a:solidFill>
              <a:latin typeface="AntigoniB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3"/>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3"/>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Effect transition="in" filter="fade">
                                      <p:cBhvr>
                                        <p:cTn id="58" dur="1000"/>
                                        <p:tgtEl>
                                          <p:spTgt spid="1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3"/>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endParaRPr lang="en-US" dirty="0"/>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10260" name="Picture 2" descr="durmio100an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428875"/>
            <a:ext cx="2571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 descr="ladesper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4714875"/>
            <a:ext cx="2752725"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4" descr="bellaprinc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4542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5" descr="Malefi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185738"/>
            <a:ext cx="2428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6" descr="sepinchoelded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5063" y="142875"/>
            <a:ext cx="27860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Principecortolasramas.jpg"/>
          <p:cNvPicPr>
            <a:picLocks noChangeAspect="1"/>
          </p:cNvPicPr>
          <p:nvPr/>
        </p:nvPicPr>
        <p:blipFill>
          <a:blip r:embed="rId7">
            <a:extLst>
              <a:ext uri="{28A0092B-C50C-407E-A947-70E740481C1C}">
                <a14:useLocalDpi xmlns:a14="http://schemas.microsoft.com/office/drawing/2010/main" val="0"/>
              </a:ext>
            </a:extLst>
          </a:blip>
          <a:srcRect l="12718" r="10951"/>
          <a:stretch>
            <a:fillRect/>
          </a:stretch>
        </p:blipFill>
        <p:spPr bwMode="auto">
          <a:xfrm>
            <a:off x="6215063" y="2428875"/>
            <a:ext cx="2714625"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9" descr="Finds.jpg"/>
          <p:cNvPicPr>
            <a:picLocks noChangeAspect="1"/>
          </p:cNvPicPr>
          <p:nvPr/>
        </p:nvPicPr>
        <p:blipFill>
          <a:blip r:embed="rId8">
            <a:extLst>
              <a:ext uri="{28A0092B-C50C-407E-A947-70E740481C1C}">
                <a14:useLocalDpi xmlns:a14="http://schemas.microsoft.com/office/drawing/2010/main" val="0"/>
              </a:ext>
            </a:extLst>
          </a:blip>
          <a:srcRect t="33681"/>
          <a:stretch>
            <a:fillRect/>
          </a:stretch>
        </p:blipFill>
        <p:spPr bwMode="auto">
          <a:xfrm>
            <a:off x="214313" y="4786313"/>
            <a:ext cx="27146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10" descr="bosqu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14688" y="2428875"/>
            <a:ext cx="27146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1" descr="AlFinal.jpg"/>
          <p:cNvPicPr>
            <a:picLocks noChangeAspect="1"/>
          </p:cNvPicPr>
          <p:nvPr/>
        </p:nvPicPr>
        <p:blipFill>
          <a:blip r:embed="rId10">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6572250" y="4572000"/>
            <a:ext cx="1765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786</Words>
  <Application>Microsoft Office PowerPoint</Application>
  <PresentationFormat>On-screen Show (4:3)</PresentationFormat>
  <Paragraphs>104</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Cuentos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46</cp:revision>
  <dcterms:created xsi:type="dcterms:W3CDTF">2011-05-29T07:08:34Z</dcterms:created>
  <dcterms:modified xsi:type="dcterms:W3CDTF">2011-07-19T03:32:40Z</dcterms:modified>
</cp:coreProperties>
</file>