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56" r:id="rId3"/>
    <p:sldId id="257" r:id="rId4"/>
    <p:sldId id="259" r:id="rId5"/>
    <p:sldId id="260" r:id="rId6"/>
    <p:sldId id="258" r:id="rId7"/>
    <p:sldId id="261" r:id="rId8"/>
    <p:sldId id="262"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E2D46B4-D920-43E8-BEDA-89DB3E0DE2BF}" type="datetimeFigureOut">
              <a:rPr lang="en-US"/>
              <a:pPr>
                <a:defRPr/>
              </a:pPr>
              <a:t>8/22/2011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B64C343-7B5C-43A8-AE49-0C716EB61239}" type="slidenum">
              <a:rPr lang="en-US"/>
              <a:pPr>
                <a:defRPr/>
              </a:pPr>
              <a:t>‹#›</a:t>
            </a:fld>
            <a:endParaRPr lang="en-US"/>
          </a:p>
        </p:txBody>
      </p:sp>
    </p:spTree>
    <p:extLst>
      <p:ext uri="{BB962C8B-B14F-4D97-AF65-F5344CB8AC3E}">
        <p14:creationId xmlns:p14="http://schemas.microsoft.com/office/powerpoint/2010/main" val="14379824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start activity introduces the theme of fairy tales and the use of the imperfect to ‘set the scene’.  Students just need to match them up.</a:t>
            </a:r>
            <a:endParaRPr 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F38FDF-8C1C-44F6-8BD4-371EB6D7928B}" type="slidenum">
              <a:rPr lang="en-US"/>
              <a:pPr eaLnBrk="1" hangingPunct="1"/>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It is helpful if student have (or copy) the left hand column of this slide and try to identify the words using the previous slide.  This slide can then be used to check the answers.  As this language is going to be very useful to them it would be helpful for them to have it clearly in their books.</a:t>
            </a: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7E892D-5909-41B4-AD88-68E170D27B96}" type="slidenum">
              <a:rPr lang="en-US"/>
              <a:pPr eaLnBrk="1" hangingPunct="1"/>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The most challenging way to do this task would be for students either to have the pictures and text all cut up to order themselves or just the text strips without access to the pictures at all.  An easier version would be for them to have the pictures already in order and for them to order the text.  </a:t>
            </a: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BF1093D-16EF-43CD-BBAC-29C163354E22}" type="slidenum">
              <a:rPr lang="en-US"/>
              <a:pPr eaLnBrk="1" hangingPunct="1"/>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slide has the text in the correct order.</a:t>
            </a: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685046-F148-4592-8645-9642C323374F}" type="slidenum">
              <a:rPr lang="en-US"/>
              <a:pPr eaLnBrk="1" hangingPunct="1"/>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slide has the 9 pictures in the right order.  </a:t>
            </a: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70A28C-8E44-4580-AFF6-1CBD0C44C3A9}" type="slidenum">
              <a:rPr lang="en-US"/>
              <a:pPr eaLnBrk="1" hangingPunct="1"/>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As a final activity, students could be asked to use dictionaries to change the non-bold type to produce a different story.  This will focus them on the individual meanings of the words as well as at sentence level.  The first time around they should keep the verbs the same.</a:t>
            </a:r>
            <a:endParaRPr 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7CC612-1CAD-447E-88AC-8EE92E91CE67}" type="slidenum">
              <a:rPr lang="en-US"/>
              <a:pPr eaLnBrk="1" hangingPunct="1"/>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Students can add the English meanings to this list and then, time allowing, add some more story-telling verbs to this list.</a:t>
            </a: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B62046-C071-43CC-9783-0C8680352A57}" type="slidenum">
              <a:rPr lang="en-US"/>
              <a:pPr eaLnBrk="1" hangingPunct="1"/>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B765162-6CA3-48CC-8EAE-7527CD10FD32}"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5DD130-A68F-4317-8005-0BB6DF47D9BA}" type="slidenum">
              <a:rPr lang="en-US"/>
              <a:pPr>
                <a:defRPr/>
              </a:pPr>
              <a:t>‹#›</a:t>
            </a:fld>
            <a:endParaRPr lang="en-US"/>
          </a:p>
        </p:txBody>
      </p:sp>
    </p:spTree>
    <p:extLst>
      <p:ext uri="{BB962C8B-B14F-4D97-AF65-F5344CB8AC3E}">
        <p14:creationId xmlns:p14="http://schemas.microsoft.com/office/powerpoint/2010/main" val="26218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79CDC0-2445-4A4F-80F3-A281BE47C74E}"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29B046-E934-4969-B1C3-F1FFA31C3A92}" type="slidenum">
              <a:rPr lang="en-US"/>
              <a:pPr>
                <a:defRPr/>
              </a:pPr>
              <a:t>‹#›</a:t>
            </a:fld>
            <a:endParaRPr lang="en-US"/>
          </a:p>
        </p:txBody>
      </p:sp>
    </p:spTree>
    <p:extLst>
      <p:ext uri="{BB962C8B-B14F-4D97-AF65-F5344CB8AC3E}">
        <p14:creationId xmlns:p14="http://schemas.microsoft.com/office/powerpoint/2010/main" val="3284858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604683-2590-459E-8FD9-CA2773E96CC2}"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AD1B0E-7D46-4F9C-9ACB-E57F0AB23E49}" type="slidenum">
              <a:rPr lang="en-US"/>
              <a:pPr>
                <a:defRPr/>
              </a:pPr>
              <a:t>‹#›</a:t>
            </a:fld>
            <a:endParaRPr lang="en-US"/>
          </a:p>
        </p:txBody>
      </p:sp>
    </p:spTree>
    <p:extLst>
      <p:ext uri="{BB962C8B-B14F-4D97-AF65-F5344CB8AC3E}">
        <p14:creationId xmlns:p14="http://schemas.microsoft.com/office/powerpoint/2010/main" val="35943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5880AB6-A93F-4E14-9F56-E2932347DAD8}"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37532A-A30C-446C-980C-CCB2CC64BDD2}" type="slidenum">
              <a:rPr lang="en-US"/>
              <a:pPr>
                <a:defRPr/>
              </a:pPr>
              <a:t>‹#›</a:t>
            </a:fld>
            <a:endParaRPr lang="en-US"/>
          </a:p>
        </p:txBody>
      </p:sp>
    </p:spTree>
    <p:extLst>
      <p:ext uri="{BB962C8B-B14F-4D97-AF65-F5344CB8AC3E}">
        <p14:creationId xmlns:p14="http://schemas.microsoft.com/office/powerpoint/2010/main" val="199716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4D8DE31-1E8A-497E-9F52-4F982AA8B6E0}" type="datetimeFigureOut">
              <a:rPr lang="en-US"/>
              <a:pPr>
                <a:defRPr/>
              </a:pPr>
              <a:t>8/22/2011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7EB72C-0918-4A8F-95CA-C031C588077C}" type="slidenum">
              <a:rPr lang="en-US"/>
              <a:pPr>
                <a:defRPr/>
              </a:pPr>
              <a:t>‹#›</a:t>
            </a:fld>
            <a:endParaRPr lang="en-US"/>
          </a:p>
        </p:txBody>
      </p:sp>
    </p:spTree>
    <p:extLst>
      <p:ext uri="{BB962C8B-B14F-4D97-AF65-F5344CB8AC3E}">
        <p14:creationId xmlns:p14="http://schemas.microsoft.com/office/powerpoint/2010/main" val="4151426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7F2D9A-2A29-41E7-B53D-DB116D7B28C4}" type="datetimeFigureOut">
              <a:rPr lang="en-US"/>
              <a:pPr>
                <a:defRPr/>
              </a:pPr>
              <a:t>8/22/2011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2F4179-C285-452D-BF08-10A779715DE7}" type="slidenum">
              <a:rPr lang="en-US"/>
              <a:pPr>
                <a:defRPr/>
              </a:pPr>
              <a:t>‹#›</a:t>
            </a:fld>
            <a:endParaRPr lang="en-US"/>
          </a:p>
        </p:txBody>
      </p:sp>
    </p:spTree>
    <p:extLst>
      <p:ext uri="{BB962C8B-B14F-4D97-AF65-F5344CB8AC3E}">
        <p14:creationId xmlns:p14="http://schemas.microsoft.com/office/powerpoint/2010/main" val="235707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B39A954-6B68-4991-AC77-1238E77135EB}" type="datetimeFigureOut">
              <a:rPr lang="en-US"/>
              <a:pPr>
                <a:defRPr/>
              </a:pPr>
              <a:t>8/22/2011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DA28360-A5A4-4A7F-AF3F-EA186C39FDE1}" type="slidenum">
              <a:rPr lang="en-US"/>
              <a:pPr>
                <a:defRPr/>
              </a:pPr>
              <a:t>‹#›</a:t>
            </a:fld>
            <a:endParaRPr lang="en-US"/>
          </a:p>
        </p:txBody>
      </p:sp>
    </p:spTree>
    <p:extLst>
      <p:ext uri="{BB962C8B-B14F-4D97-AF65-F5344CB8AC3E}">
        <p14:creationId xmlns:p14="http://schemas.microsoft.com/office/powerpoint/2010/main" val="2488046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3BBC88-E644-4850-B6E9-B608FE7C756D}" type="datetimeFigureOut">
              <a:rPr lang="en-US"/>
              <a:pPr>
                <a:defRPr/>
              </a:pPr>
              <a:t>8/22/2011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ED90676-B298-419E-93C3-28D25CD58A59}" type="slidenum">
              <a:rPr lang="en-US"/>
              <a:pPr>
                <a:defRPr/>
              </a:pPr>
              <a:t>‹#›</a:t>
            </a:fld>
            <a:endParaRPr lang="en-US"/>
          </a:p>
        </p:txBody>
      </p:sp>
    </p:spTree>
    <p:extLst>
      <p:ext uri="{BB962C8B-B14F-4D97-AF65-F5344CB8AC3E}">
        <p14:creationId xmlns:p14="http://schemas.microsoft.com/office/powerpoint/2010/main" val="541610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070D98-0B07-4760-94E2-65B52B6B1C24}" type="datetimeFigureOut">
              <a:rPr lang="en-US"/>
              <a:pPr>
                <a:defRPr/>
              </a:pPr>
              <a:t>8/22/2011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ADAF34-FE29-4F8D-86A2-722A9FE65DF0}" type="slidenum">
              <a:rPr lang="en-US"/>
              <a:pPr>
                <a:defRPr/>
              </a:pPr>
              <a:t>‹#›</a:t>
            </a:fld>
            <a:endParaRPr lang="en-US"/>
          </a:p>
        </p:txBody>
      </p:sp>
    </p:spTree>
    <p:extLst>
      <p:ext uri="{BB962C8B-B14F-4D97-AF65-F5344CB8AC3E}">
        <p14:creationId xmlns:p14="http://schemas.microsoft.com/office/powerpoint/2010/main" val="125662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A60011-FC5F-42A6-AF9C-B28784096905}" type="datetimeFigureOut">
              <a:rPr lang="en-US"/>
              <a:pPr>
                <a:defRPr/>
              </a:pPr>
              <a:t>8/22/2011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50E8F0-8C69-42CA-8BCE-81B1810A2CC7}" type="slidenum">
              <a:rPr lang="en-US"/>
              <a:pPr>
                <a:defRPr/>
              </a:pPr>
              <a:t>‹#›</a:t>
            </a:fld>
            <a:endParaRPr lang="en-US"/>
          </a:p>
        </p:txBody>
      </p:sp>
    </p:spTree>
    <p:extLst>
      <p:ext uri="{BB962C8B-B14F-4D97-AF65-F5344CB8AC3E}">
        <p14:creationId xmlns:p14="http://schemas.microsoft.com/office/powerpoint/2010/main" val="1310874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4354805-FBF7-4EAD-B4BA-08680F5DC380}" type="datetimeFigureOut">
              <a:rPr lang="en-US"/>
              <a:pPr>
                <a:defRPr/>
              </a:pPr>
              <a:t>8/22/2011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E351AE-108E-453A-80E5-09416299C04E}" type="slidenum">
              <a:rPr lang="en-US"/>
              <a:pPr>
                <a:defRPr/>
              </a:pPr>
              <a:t>‹#›</a:t>
            </a:fld>
            <a:endParaRPr lang="en-US"/>
          </a:p>
        </p:txBody>
      </p:sp>
    </p:spTree>
    <p:extLst>
      <p:ext uri="{BB962C8B-B14F-4D97-AF65-F5344CB8AC3E}">
        <p14:creationId xmlns:p14="http://schemas.microsoft.com/office/powerpoint/2010/main" val="227899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48635E-68BC-44E6-9AE1-3C22370C1C68}" type="datetimeFigureOut">
              <a:rPr lang="en-US"/>
              <a:pPr>
                <a:defRPr/>
              </a:pPr>
              <a:t>8/22/2011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814C824-CDB1-4F2B-8ABA-AB0663B48C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5.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685800" y="549275"/>
            <a:ext cx="7772400" cy="1470025"/>
          </a:xfrm>
        </p:spPr>
        <p:txBody>
          <a:bodyPr rtlCol="0">
            <a:normAutofit fontScale="90000"/>
          </a:bodyPr>
          <a:lstStyle/>
          <a:p>
            <a:pPr eaLnBrk="1" fontAlgn="auto" hangingPunct="1">
              <a:spcAft>
                <a:spcPts val="0"/>
              </a:spcAft>
              <a:defRPr/>
            </a:pPr>
            <a:r>
              <a:rPr lang="en-GB" sz="11500" dirty="0" smtClean="0">
                <a:latin typeface="Lucida Handwriting" pitchFamily="66" charset="0"/>
              </a:rPr>
              <a:t>Cuentos</a:t>
            </a:r>
          </a:p>
        </p:txBody>
      </p:sp>
      <p:pic>
        <p:nvPicPr>
          <p:cNvPr id="205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57450" y="2133600"/>
            <a:ext cx="4286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storybook.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950" y="6140450"/>
            <a:ext cx="935038"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rot="-784369">
            <a:off x="2498725" y="3292475"/>
            <a:ext cx="41163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en-GB" sz="3200">
                <a:latin typeface="Lucida Handwriting" pitchFamily="66" charset="0"/>
              </a:rPr>
              <a:t>Érase una vez</a:t>
            </a:r>
          </a:p>
        </p:txBody>
      </p:sp>
      <p:sp>
        <p:nvSpPr>
          <p:cNvPr id="2054" name="TextBox 13"/>
          <p:cNvSpPr txBox="1">
            <a:spLocks noChangeArrowheads="1"/>
          </p:cNvSpPr>
          <p:nvPr/>
        </p:nvSpPr>
        <p:spPr bwMode="auto">
          <a:xfrm>
            <a:off x="179388" y="6240463"/>
            <a:ext cx="647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r>
              <a:rPr lang="en-GB" sz="2400" b="1" dirty="0" smtClean="0">
                <a:latin typeface="Lucida Handwriting" pitchFamily="66" charset="0"/>
              </a:rPr>
              <a:t>1</a:t>
            </a:r>
            <a:endParaRPr lang="en-GB" sz="2400" b="1" dirty="0">
              <a:latin typeface="Lucida Handwriting" pitchFamily="66" charset="0"/>
            </a:endParaRPr>
          </a:p>
        </p:txBody>
      </p:sp>
    </p:spTree>
    <p:extLst>
      <p:ext uri="{BB962C8B-B14F-4D97-AF65-F5344CB8AC3E}">
        <p14:creationId xmlns:p14="http://schemas.microsoft.com/office/powerpoint/2010/main" val="4243652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cen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313" y="214313"/>
            <a:ext cx="200025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4"/>
          <p:cNvSpPr txBox="1">
            <a:spLocks noChangeArrowheads="1"/>
          </p:cNvSpPr>
          <p:nvPr/>
        </p:nvSpPr>
        <p:spPr bwMode="auto">
          <a:xfrm>
            <a:off x="5715000" y="4286250"/>
            <a:ext cx="3143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3200" b="1">
                <a:latin typeface="Calibri" pitchFamily="34" charset="0"/>
              </a:rPr>
              <a:t>3</a:t>
            </a:r>
            <a:r>
              <a:rPr lang="it-IT" sz="2000">
                <a:latin typeface="Calibri" pitchFamily="34" charset="0"/>
              </a:rPr>
              <a:t>  Había una vez tres cabritillos traviesos.</a:t>
            </a:r>
            <a:r>
              <a:rPr lang="en-US" sz="2000">
                <a:latin typeface="Calibri" pitchFamily="34" charset="0"/>
              </a:rPr>
              <a:t> </a:t>
            </a:r>
            <a:r>
              <a:rPr lang="it-IT" sz="2000">
                <a:latin typeface="Calibri" pitchFamily="34" charset="0"/>
              </a:rPr>
              <a:t> Vivían en un pequeño valle en las montañas.</a:t>
            </a:r>
            <a:r>
              <a:rPr lang="en-US" sz="2000">
                <a:latin typeface="Calibri" pitchFamily="34" charset="0"/>
              </a:rPr>
              <a:t> </a:t>
            </a:r>
            <a:r>
              <a:rPr lang="it-IT" sz="2000">
                <a:latin typeface="Calibri" pitchFamily="34" charset="0"/>
              </a:rPr>
              <a:t> </a:t>
            </a:r>
            <a:endParaRPr lang="en-US" sz="2000">
              <a:latin typeface="Calibri" pitchFamily="34" charset="0"/>
            </a:endParaRPr>
          </a:p>
          <a:p>
            <a:pPr eaLnBrk="1" hangingPunct="1"/>
            <a:endParaRPr lang="en-US" sz="2000">
              <a:latin typeface="Calibri" pitchFamily="34" charset="0"/>
            </a:endParaRPr>
          </a:p>
        </p:txBody>
      </p:sp>
      <p:sp>
        <p:nvSpPr>
          <p:cNvPr id="2052" name="TextBox 5"/>
          <p:cNvSpPr txBox="1">
            <a:spLocks noChangeArrowheads="1"/>
          </p:cNvSpPr>
          <p:nvPr/>
        </p:nvSpPr>
        <p:spPr bwMode="auto">
          <a:xfrm>
            <a:off x="285750" y="5000625"/>
            <a:ext cx="33575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3200" b="1">
                <a:latin typeface="Calibri" pitchFamily="34" charset="0"/>
              </a:rPr>
              <a:t>5</a:t>
            </a:r>
            <a:r>
              <a:rPr lang="es-ES" sz="2000">
                <a:latin typeface="Calibri" pitchFamily="34" charset="0"/>
              </a:rPr>
              <a:t>   Había una vez una niña pequeña que se llamaba Caperucita Roja porque llevaba siempre una</a:t>
            </a:r>
            <a:br>
              <a:rPr lang="es-ES" sz="2000">
                <a:latin typeface="Calibri" pitchFamily="34" charset="0"/>
              </a:rPr>
            </a:br>
            <a:r>
              <a:rPr lang="es-ES" sz="2000">
                <a:latin typeface="Calibri" pitchFamily="34" charset="0"/>
              </a:rPr>
              <a:t>capa muy bonita de color rojo.</a:t>
            </a:r>
            <a:endParaRPr lang="en-US" sz="2000">
              <a:latin typeface="Calibri" pitchFamily="34" charset="0"/>
            </a:endParaRPr>
          </a:p>
        </p:txBody>
      </p:sp>
      <p:pic>
        <p:nvPicPr>
          <p:cNvPr id="2053" name="Picture 6" descr="CaperucitaRoj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2357438"/>
            <a:ext cx="2933700"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7"/>
          <p:cNvSpPr txBox="1">
            <a:spLocks noChangeArrowheads="1"/>
          </p:cNvSpPr>
          <p:nvPr/>
        </p:nvSpPr>
        <p:spPr bwMode="auto">
          <a:xfrm>
            <a:off x="214313" y="3357563"/>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latin typeface="Calibri" pitchFamily="34" charset="0"/>
              </a:rPr>
              <a:t>1</a:t>
            </a:r>
            <a:r>
              <a:rPr lang="en-GB" sz="2000">
                <a:latin typeface="Calibri" pitchFamily="34" charset="0"/>
              </a:rPr>
              <a:t>  Había una vez una princesa.  Era dulce y muy guapa.</a:t>
            </a:r>
            <a:endParaRPr lang="en-US" sz="2000">
              <a:latin typeface="Calibri" pitchFamily="34" charset="0"/>
            </a:endParaRPr>
          </a:p>
        </p:txBody>
      </p:sp>
      <p:pic>
        <p:nvPicPr>
          <p:cNvPr id="2055" name="Picture 8" descr="bella-durmient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57875" y="214313"/>
            <a:ext cx="257175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3"/>
          <p:cNvPicPr>
            <a:picLocks noChangeAspect="1" noChangeArrowheads="1"/>
          </p:cNvPicPr>
          <p:nvPr/>
        </p:nvPicPr>
        <p:blipFill>
          <a:blip r:embed="rId6">
            <a:extLst>
              <a:ext uri="{28A0092B-C50C-407E-A947-70E740481C1C}">
                <a14:useLocalDpi xmlns:a14="http://schemas.microsoft.com/office/drawing/2010/main" val="0"/>
              </a:ext>
            </a:extLst>
          </a:blip>
          <a:srcRect t="5911" r="1022" b="2463"/>
          <a:stretch>
            <a:fillRect/>
          </a:stretch>
        </p:blipFill>
        <p:spPr bwMode="auto">
          <a:xfrm>
            <a:off x="2428875" y="214313"/>
            <a:ext cx="2924175"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TextBox 10"/>
          <p:cNvSpPr txBox="1">
            <a:spLocks noChangeArrowheads="1"/>
          </p:cNvSpPr>
          <p:nvPr/>
        </p:nvSpPr>
        <p:spPr bwMode="auto">
          <a:xfrm>
            <a:off x="3000375" y="4214813"/>
            <a:ext cx="25717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200" b="1">
                <a:latin typeface="Calibri" pitchFamily="34" charset="0"/>
              </a:rPr>
              <a:t>2</a:t>
            </a:r>
            <a:r>
              <a:rPr lang="en-GB" sz="2000">
                <a:latin typeface="Calibri" pitchFamily="34" charset="0"/>
              </a:rPr>
              <a:t>  Érase una vez una ratita muy presumida.</a:t>
            </a:r>
            <a:endParaRPr lang="en-US" sz="2000">
              <a:latin typeface="Calibri" pitchFamily="34" charset="0"/>
            </a:endParaRPr>
          </a:p>
        </p:txBody>
      </p:sp>
      <p:sp>
        <p:nvSpPr>
          <p:cNvPr id="2058" name="Rectangle 11"/>
          <p:cNvSpPr>
            <a:spLocks noChangeArrowheads="1"/>
          </p:cNvSpPr>
          <p:nvPr/>
        </p:nvSpPr>
        <p:spPr bwMode="auto">
          <a:xfrm>
            <a:off x="3929063" y="5770563"/>
            <a:ext cx="5000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3200" b="1">
                <a:latin typeface="Calibri" pitchFamily="34" charset="0"/>
              </a:rPr>
              <a:t>4</a:t>
            </a:r>
            <a:r>
              <a:rPr lang="en-GB" sz="2000">
                <a:latin typeface="Calibri" pitchFamily="34" charset="0"/>
              </a:rPr>
              <a:t>  Érase una vez un chico que se llamaba Juan.  Vivía con su madre y eran muy pobres. </a:t>
            </a:r>
            <a:endParaRPr lang="en-US" sz="2000">
              <a:latin typeface="Calibri" pitchFamily="34" charset="0"/>
            </a:endParaRPr>
          </a:p>
        </p:txBody>
      </p:sp>
      <p:pic>
        <p:nvPicPr>
          <p:cNvPr id="2059" name="Picture 2"/>
          <p:cNvPicPr>
            <a:picLocks noChangeAspect="1" noChangeArrowheads="1"/>
          </p:cNvPicPr>
          <p:nvPr/>
        </p:nvPicPr>
        <p:blipFill>
          <a:blip r:embed="rId7">
            <a:extLst>
              <a:ext uri="{28A0092B-C50C-407E-A947-70E740481C1C}">
                <a14:useLocalDpi xmlns:a14="http://schemas.microsoft.com/office/drawing/2010/main" val="0"/>
              </a:ext>
            </a:extLst>
          </a:blip>
          <a:srcRect l="19922" t="36621" r="21027" b="30420"/>
          <a:stretch>
            <a:fillRect/>
          </a:stretch>
        </p:blipFill>
        <p:spPr bwMode="auto">
          <a:xfrm>
            <a:off x="5857875" y="2428875"/>
            <a:ext cx="2428875"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TextBox 13"/>
          <p:cNvSpPr txBox="1">
            <a:spLocks noChangeArrowheads="1"/>
          </p:cNvSpPr>
          <p:nvPr/>
        </p:nvSpPr>
        <p:spPr bwMode="auto">
          <a:xfrm>
            <a:off x="1643063" y="214313"/>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a:latin typeface="AntigoniBd" pitchFamily="34" charset="0"/>
              </a:rPr>
              <a:t>A</a:t>
            </a:r>
            <a:endParaRPr lang="en-US" sz="3600" b="1">
              <a:latin typeface="AntigoniBd" pitchFamily="34" charset="0"/>
            </a:endParaRPr>
          </a:p>
        </p:txBody>
      </p:sp>
      <p:sp>
        <p:nvSpPr>
          <p:cNvPr id="2061" name="TextBox 14"/>
          <p:cNvSpPr txBox="1">
            <a:spLocks noChangeArrowheads="1"/>
          </p:cNvSpPr>
          <p:nvPr/>
        </p:nvSpPr>
        <p:spPr bwMode="auto">
          <a:xfrm>
            <a:off x="4857750" y="71438"/>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a:latin typeface="AntigoniBd" pitchFamily="34" charset="0"/>
              </a:rPr>
              <a:t>B</a:t>
            </a:r>
            <a:endParaRPr lang="en-US" sz="3600" b="1">
              <a:latin typeface="AntigoniBd" pitchFamily="34" charset="0"/>
            </a:endParaRPr>
          </a:p>
        </p:txBody>
      </p:sp>
      <p:sp>
        <p:nvSpPr>
          <p:cNvPr id="2062" name="TextBox 15"/>
          <p:cNvSpPr txBox="1">
            <a:spLocks noChangeArrowheads="1"/>
          </p:cNvSpPr>
          <p:nvPr/>
        </p:nvSpPr>
        <p:spPr bwMode="auto">
          <a:xfrm>
            <a:off x="7858125" y="214313"/>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a:solidFill>
                  <a:schemeClr val="bg1"/>
                </a:solidFill>
                <a:latin typeface="AntigoniBd" pitchFamily="34" charset="0"/>
              </a:rPr>
              <a:t>C</a:t>
            </a:r>
            <a:endParaRPr lang="en-US" sz="3600" b="1">
              <a:solidFill>
                <a:schemeClr val="bg1"/>
              </a:solidFill>
              <a:latin typeface="AntigoniBd" pitchFamily="34" charset="0"/>
            </a:endParaRPr>
          </a:p>
        </p:txBody>
      </p:sp>
      <p:sp>
        <p:nvSpPr>
          <p:cNvPr id="2063" name="TextBox 16"/>
          <p:cNvSpPr txBox="1">
            <a:spLocks noChangeArrowheads="1"/>
          </p:cNvSpPr>
          <p:nvPr/>
        </p:nvSpPr>
        <p:spPr bwMode="auto">
          <a:xfrm>
            <a:off x="5000625" y="2214563"/>
            <a:ext cx="571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a:solidFill>
                  <a:schemeClr val="bg1"/>
                </a:solidFill>
                <a:latin typeface="AntigoniBd" pitchFamily="34" charset="0"/>
              </a:rPr>
              <a:t>D</a:t>
            </a:r>
            <a:endParaRPr lang="en-US" sz="3600" b="1">
              <a:solidFill>
                <a:schemeClr val="bg1"/>
              </a:solidFill>
              <a:latin typeface="AntigoniBd" pitchFamily="34" charset="0"/>
            </a:endParaRPr>
          </a:p>
        </p:txBody>
      </p:sp>
      <p:sp>
        <p:nvSpPr>
          <p:cNvPr id="2064" name="TextBox 17"/>
          <p:cNvSpPr txBox="1">
            <a:spLocks noChangeArrowheads="1"/>
          </p:cNvSpPr>
          <p:nvPr/>
        </p:nvSpPr>
        <p:spPr bwMode="auto">
          <a:xfrm>
            <a:off x="5857875" y="2286000"/>
            <a:ext cx="571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3600" b="1">
                <a:latin typeface="AntigoniBd" pitchFamily="34" charset="0"/>
              </a:rPr>
              <a:t>E</a:t>
            </a:r>
            <a:endParaRPr lang="en-US" sz="3600" b="1">
              <a:latin typeface="AntigoniBd"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00063" y="500063"/>
          <a:ext cx="8286751" cy="6000747"/>
        </p:xfrm>
        <a:graphic>
          <a:graphicData uri="http://schemas.openxmlformats.org/drawingml/2006/table">
            <a:tbl>
              <a:tblPr firstRow="1" bandRow="1">
                <a:tableStyleId>{5940675A-B579-460E-94D1-54222C63F5DA}</a:tableStyleId>
              </a:tblPr>
              <a:tblGrid>
                <a:gridCol w="3929063"/>
                <a:gridCol w="4357688"/>
              </a:tblGrid>
              <a:tr h="1111869">
                <a:tc>
                  <a:txBody>
                    <a:bodyPr/>
                    <a:lstStyle/>
                    <a:p>
                      <a:r>
                        <a:rPr lang="en-GB" sz="2800" dirty="0" smtClean="0"/>
                        <a:t>Once upon</a:t>
                      </a:r>
                      <a:r>
                        <a:rPr lang="en-GB" sz="2800" baseline="0" dirty="0" smtClean="0"/>
                        <a:t> a time there was.. (x 2)</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S/he</a:t>
                      </a:r>
                      <a:r>
                        <a:rPr lang="en-GB" sz="2800" baseline="0" dirty="0" smtClean="0"/>
                        <a:t> was called…</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S/he lived…</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They lived…</a:t>
                      </a:r>
                      <a:endParaRPr lang="en-US" sz="2800" dirty="0"/>
                    </a:p>
                  </a:txBody>
                  <a:tcPr marL="91439" marR="91439" anchor="ctr"/>
                </a:tc>
                <a:tc>
                  <a:txBody>
                    <a:bodyPr/>
                    <a:lstStyle/>
                    <a:p>
                      <a:endParaRPr lang="en-US" sz="2800" dirty="0"/>
                    </a:p>
                  </a:txBody>
                  <a:tcPr marL="91439" marR="91439"/>
                </a:tc>
              </a:tr>
              <a:tr h="8148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800" dirty="0" smtClean="0"/>
                        <a:t>S/he was…</a:t>
                      </a:r>
                      <a:endParaRPr lang="en-US" sz="2800" dirty="0" smtClean="0"/>
                    </a:p>
                  </a:txBody>
                  <a:tcPr marL="91439" marR="91439"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smtClean="0"/>
                    </a:p>
                  </a:txBody>
                  <a:tcPr marL="91439" marR="91439"/>
                </a:tc>
              </a:tr>
              <a:tr h="814813">
                <a:tc>
                  <a:txBody>
                    <a:bodyPr/>
                    <a:lstStyle/>
                    <a:p>
                      <a:r>
                        <a:rPr lang="en-GB" sz="2800" dirty="0" smtClean="0"/>
                        <a:t>They</a:t>
                      </a:r>
                      <a:r>
                        <a:rPr lang="en-GB" sz="2800" baseline="0" dirty="0" smtClean="0"/>
                        <a:t> were…</a:t>
                      </a:r>
                      <a:endParaRPr lang="en-US" sz="2800" dirty="0"/>
                    </a:p>
                  </a:txBody>
                  <a:tcPr marL="91439" marR="91439" anchor="ctr"/>
                </a:tc>
                <a:tc>
                  <a:txBody>
                    <a:bodyPr/>
                    <a:lstStyle/>
                    <a:p>
                      <a:endParaRPr lang="en-US" sz="2800" dirty="0"/>
                    </a:p>
                  </a:txBody>
                  <a:tcPr marL="91439" marR="91439"/>
                </a:tc>
              </a:tr>
              <a:tr h="814813">
                <a:tc>
                  <a:txBody>
                    <a:bodyPr/>
                    <a:lstStyle/>
                    <a:p>
                      <a:r>
                        <a:rPr lang="en-GB" sz="2800" dirty="0" smtClean="0"/>
                        <a:t>S/he</a:t>
                      </a:r>
                      <a:r>
                        <a:rPr lang="en-GB" sz="2800" baseline="0" dirty="0" smtClean="0"/>
                        <a:t> used to wear…</a:t>
                      </a:r>
                      <a:endParaRPr lang="en-US" sz="2800" dirty="0"/>
                    </a:p>
                  </a:txBody>
                  <a:tcPr marL="91439" marR="91439" anchor="ctr"/>
                </a:tc>
                <a:tc>
                  <a:txBody>
                    <a:bodyPr/>
                    <a:lstStyle/>
                    <a:p>
                      <a:endParaRPr lang="en-US" sz="2800" dirty="0"/>
                    </a:p>
                  </a:txBody>
                  <a:tcPr marL="91439" marR="91439"/>
                </a:tc>
              </a:tr>
            </a:tbl>
          </a:graphicData>
        </a:graphic>
      </p:graphicFrame>
      <p:sp>
        <p:nvSpPr>
          <p:cNvPr id="3" name="TextBox 2"/>
          <p:cNvSpPr txBox="1">
            <a:spLocks noChangeArrowheads="1"/>
          </p:cNvSpPr>
          <p:nvPr/>
        </p:nvSpPr>
        <p:spPr bwMode="auto">
          <a:xfrm>
            <a:off x="4857750" y="617538"/>
            <a:ext cx="3429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rgbClr val="6600FF"/>
                </a:solidFill>
                <a:latin typeface="Calibri" pitchFamily="34" charset="0"/>
              </a:rPr>
              <a:t>Había una vez / </a:t>
            </a:r>
            <a:br>
              <a:rPr lang="en-GB" sz="2800" b="1">
                <a:solidFill>
                  <a:srgbClr val="6600FF"/>
                </a:solidFill>
                <a:latin typeface="Calibri" pitchFamily="34" charset="0"/>
              </a:rPr>
            </a:br>
            <a:r>
              <a:rPr lang="en-GB" sz="2800" b="1">
                <a:solidFill>
                  <a:srgbClr val="6600FF"/>
                </a:solidFill>
                <a:latin typeface="Calibri" pitchFamily="34" charset="0"/>
              </a:rPr>
              <a:t>Érase una vez</a:t>
            </a:r>
            <a:endParaRPr lang="en-US" sz="2800" b="1">
              <a:solidFill>
                <a:srgbClr val="6600FF"/>
              </a:solidFill>
              <a:latin typeface="Calibri" pitchFamily="34" charset="0"/>
            </a:endParaRPr>
          </a:p>
        </p:txBody>
      </p:sp>
      <p:sp>
        <p:nvSpPr>
          <p:cNvPr id="5" name="TextBox 4"/>
          <p:cNvSpPr txBox="1">
            <a:spLocks noChangeArrowheads="1"/>
          </p:cNvSpPr>
          <p:nvPr/>
        </p:nvSpPr>
        <p:spPr bwMode="auto">
          <a:xfrm>
            <a:off x="4857750" y="176212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rgbClr val="6600FF"/>
                </a:solidFill>
                <a:latin typeface="Calibri" pitchFamily="34" charset="0"/>
              </a:rPr>
              <a:t>Se llamaba</a:t>
            </a:r>
            <a:endParaRPr lang="en-US" sz="2800" b="1">
              <a:solidFill>
                <a:srgbClr val="6600FF"/>
              </a:solidFill>
              <a:latin typeface="Calibri" pitchFamily="34" charset="0"/>
            </a:endParaRPr>
          </a:p>
        </p:txBody>
      </p:sp>
      <p:sp>
        <p:nvSpPr>
          <p:cNvPr id="6" name="TextBox 5"/>
          <p:cNvSpPr txBox="1">
            <a:spLocks noChangeArrowheads="1"/>
          </p:cNvSpPr>
          <p:nvPr/>
        </p:nvSpPr>
        <p:spPr bwMode="auto">
          <a:xfrm>
            <a:off x="4857750" y="257175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rgbClr val="6600FF"/>
                </a:solidFill>
                <a:latin typeface="Calibri" pitchFamily="34" charset="0"/>
              </a:rPr>
              <a:t>Vivía</a:t>
            </a:r>
            <a:endParaRPr lang="en-US" sz="2800" b="1">
              <a:solidFill>
                <a:srgbClr val="6600FF"/>
              </a:solidFill>
              <a:latin typeface="Calibri" pitchFamily="34" charset="0"/>
            </a:endParaRPr>
          </a:p>
        </p:txBody>
      </p:sp>
      <p:sp>
        <p:nvSpPr>
          <p:cNvPr id="7" name="TextBox 6"/>
          <p:cNvSpPr txBox="1">
            <a:spLocks noChangeArrowheads="1"/>
          </p:cNvSpPr>
          <p:nvPr/>
        </p:nvSpPr>
        <p:spPr bwMode="auto">
          <a:xfrm>
            <a:off x="4929188" y="3357563"/>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rgbClr val="6600FF"/>
                </a:solidFill>
                <a:latin typeface="Calibri" pitchFamily="34" charset="0"/>
              </a:rPr>
              <a:t>Vivían</a:t>
            </a:r>
            <a:endParaRPr lang="en-US" sz="2800" b="1">
              <a:solidFill>
                <a:srgbClr val="6600FF"/>
              </a:solidFill>
              <a:latin typeface="Calibri" pitchFamily="34" charset="0"/>
            </a:endParaRPr>
          </a:p>
        </p:txBody>
      </p:sp>
      <p:sp>
        <p:nvSpPr>
          <p:cNvPr id="8" name="TextBox 7"/>
          <p:cNvSpPr txBox="1">
            <a:spLocks noChangeArrowheads="1"/>
          </p:cNvSpPr>
          <p:nvPr/>
        </p:nvSpPr>
        <p:spPr bwMode="auto">
          <a:xfrm>
            <a:off x="4786313" y="419100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rgbClr val="6600FF"/>
                </a:solidFill>
                <a:latin typeface="Calibri" pitchFamily="34" charset="0"/>
              </a:rPr>
              <a:t>Era</a:t>
            </a:r>
            <a:endParaRPr lang="en-US" sz="2800" b="1">
              <a:solidFill>
                <a:srgbClr val="6600FF"/>
              </a:solidFill>
              <a:latin typeface="Calibri" pitchFamily="34" charset="0"/>
            </a:endParaRPr>
          </a:p>
        </p:txBody>
      </p:sp>
      <p:sp>
        <p:nvSpPr>
          <p:cNvPr id="9" name="TextBox 8"/>
          <p:cNvSpPr txBox="1">
            <a:spLocks noChangeArrowheads="1"/>
          </p:cNvSpPr>
          <p:nvPr/>
        </p:nvSpPr>
        <p:spPr bwMode="auto">
          <a:xfrm>
            <a:off x="4857750" y="500062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rgbClr val="6600FF"/>
                </a:solidFill>
                <a:latin typeface="Calibri" pitchFamily="34" charset="0"/>
              </a:rPr>
              <a:t>Eran</a:t>
            </a:r>
            <a:endParaRPr lang="en-US" sz="2800" b="1">
              <a:solidFill>
                <a:srgbClr val="6600FF"/>
              </a:solidFill>
              <a:latin typeface="Calibri" pitchFamily="34" charset="0"/>
            </a:endParaRPr>
          </a:p>
        </p:txBody>
      </p:sp>
      <p:sp>
        <p:nvSpPr>
          <p:cNvPr id="10" name="TextBox 9"/>
          <p:cNvSpPr txBox="1">
            <a:spLocks noChangeArrowheads="1"/>
          </p:cNvSpPr>
          <p:nvPr/>
        </p:nvSpPr>
        <p:spPr bwMode="auto">
          <a:xfrm>
            <a:off x="4929188" y="5786438"/>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800" b="1">
                <a:solidFill>
                  <a:srgbClr val="6600FF"/>
                </a:solidFill>
                <a:latin typeface="Calibri" pitchFamily="34" charset="0"/>
              </a:rPr>
              <a:t>Llevaba</a:t>
            </a:r>
            <a:endParaRPr lang="en-US" sz="2800" b="1">
              <a:solidFill>
                <a:srgbClr val="6600FF"/>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250" autoRev="1" fill="hold">
                                          <p:stCondLst>
                                            <p:cond delay="0"/>
                                          </p:stCondLst>
                                        </p:cTn>
                                        <p:tgtEl>
                                          <p:spTgt spid="3"/>
                                        </p:tgtEl>
                                        <p:attrNameLst>
                                          <p:attrName>ppt_w</p:attrName>
                                        </p:attrNameLst>
                                      </p:cBhvr>
                                    </p:anim>
                                    <p:anim by="(#ppt_w*0.50)" calcmode="lin" valueType="num">
                                      <p:cBhvr>
                                        <p:cTn id="8" dur="250" decel="50000" autoRev="1" fill="hold">
                                          <p:stCondLst>
                                            <p:cond delay="0"/>
                                          </p:stCondLst>
                                        </p:cTn>
                                        <p:tgtEl>
                                          <p:spTgt spid="3"/>
                                        </p:tgtEl>
                                        <p:attrNameLst>
                                          <p:attrName>ppt_x</p:attrName>
                                        </p:attrNameLst>
                                      </p:cBhvr>
                                    </p:anim>
                                    <p:anim from="(-#ppt_h/2)" to="(#ppt_y)" calcmode="lin" valueType="num">
                                      <p:cBhvr>
                                        <p:cTn id="9" dur="500" fill="hold">
                                          <p:stCondLst>
                                            <p:cond delay="0"/>
                                          </p:stCondLst>
                                        </p:cTn>
                                        <p:tgtEl>
                                          <p:spTgt spid="3"/>
                                        </p:tgtEl>
                                        <p:attrNameLst>
                                          <p:attrName>ppt_y</p:attrName>
                                        </p:attrNameLst>
                                      </p:cBhvr>
                                    </p:anim>
                                    <p:animRot by="21600000">
                                      <p:cBhvr>
                                        <p:cTn id="10" dur="500" fill="hold">
                                          <p:stCondLst>
                                            <p:cond delay="0"/>
                                          </p:stCondLst>
                                        </p:cTn>
                                        <p:tgtEl>
                                          <p:spTgt spid="3"/>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by="(-#ppt_w*2)" calcmode="lin" valueType="num">
                                      <p:cBhvr rctx="PPT">
                                        <p:cTn id="15" dur="250" autoRev="1" fill="hold">
                                          <p:stCondLst>
                                            <p:cond delay="0"/>
                                          </p:stCondLst>
                                        </p:cTn>
                                        <p:tgtEl>
                                          <p:spTgt spid="5"/>
                                        </p:tgtEl>
                                        <p:attrNameLst>
                                          <p:attrName>ppt_w</p:attrName>
                                        </p:attrNameLst>
                                      </p:cBhvr>
                                    </p:anim>
                                    <p:anim by="(#ppt_w*0.50)" calcmode="lin" valueType="num">
                                      <p:cBhvr>
                                        <p:cTn id="16" dur="250" decel="50000" autoRev="1" fill="hold">
                                          <p:stCondLst>
                                            <p:cond delay="0"/>
                                          </p:stCondLst>
                                        </p:cTn>
                                        <p:tgtEl>
                                          <p:spTgt spid="5"/>
                                        </p:tgtEl>
                                        <p:attrNameLst>
                                          <p:attrName>ppt_x</p:attrName>
                                        </p:attrNameLst>
                                      </p:cBhvr>
                                    </p:anim>
                                    <p:anim from="(-#ppt_h/2)" to="(#ppt_y)" calcmode="lin" valueType="num">
                                      <p:cBhvr>
                                        <p:cTn id="17" dur="500" fill="hold">
                                          <p:stCondLst>
                                            <p:cond delay="0"/>
                                          </p:stCondLst>
                                        </p:cTn>
                                        <p:tgtEl>
                                          <p:spTgt spid="5"/>
                                        </p:tgtEl>
                                        <p:attrNameLst>
                                          <p:attrName>ppt_y</p:attrName>
                                        </p:attrNameLst>
                                      </p:cBhvr>
                                    </p:anim>
                                    <p:animRot by="21600000">
                                      <p:cBhvr>
                                        <p:cTn id="18" dur="500" fill="hold">
                                          <p:stCondLst>
                                            <p:cond delay="0"/>
                                          </p:stCondLst>
                                        </p:cTn>
                                        <p:tgtEl>
                                          <p:spTgt spid="5"/>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6"/>
                                        </p:tgtEl>
                                        <p:attrNameLst>
                                          <p:attrName>style.visibility</p:attrName>
                                        </p:attrNameLst>
                                      </p:cBhvr>
                                      <p:to>
                                        <p:strVal val="visible"/>
                                      </p:to>
                                    </p:set>
                                    <p:anim by="(-#ppt_w*2)" calcmode="lin" valueType="num">
                                      <p:cBhvr rctx="PPT">
                                        <p:cTn id="23" dur="250" autoRev="1" fill="hold">
                                          <p:stCondLst>
                                            <p:cond delay="0"/>
                                          </p:stCondLst>
                                        </p:cTn>
                                        <p:tgtEl>
                                          <p:spTgt spid="6"/>
                                        </p:tgtEl>
                                        <p:attrNameLst>
                                          <p:attrName>ppt_w</p:attrName>
                                        </p:attrNameLst>
                                      </p:cBhvr>
                                    </p:anim>
                                    <p:anim by="(#ppt_w*0.50)" calcmode="lin" valueType="num">
                                      <p:cBhvr>
                                        <p:cTn id="24" dur="250" decel="50000" autoRev="1" fill="hold">
                                          <p:stCondLst>
                                            <p:cond delay="0"/>
                                          </p:stCondLst>
                                        </p:cTn>
                                        <p:tgtEl>
                                          <p:spTgt spid="6"/>
                                        </p:tgtEl>
                                        <p:attrNameLst>
                                          <p:attrName>ppt_x</p:attrName>
                                        </p:attrNameLst>
                                      </p:cBhvr>
                                    </p:anim>
                                    <p:anim from="(-#ppt_h/2)" to="(#ppt_y)" calcmode="lin" valueType="num">
                                      <p:cBhvr>
                                        <p:cTn id="25" dur="500" fill="hold">
                                          <p:stCondLst>
                                            <p:cond delay="0"/>
                                          </p:stCondLst>
                                        </p:cTn>
                                        <p:tgtEl>
                                          <p:spTgt spid="6"/>
                                        </p:tgtEl>
                                        <p:attrNameLst>
                                          <p:attrName>ppt_y</p:attrName>
                                        </p:attrNameLst>
                                      </p:cBhvr>
                                    </p:anim>
                                    <p:animRot by="21600000">
                                      <p:cBhvr>
                                        <p:cTn id="26" dur="500" fill="hold">
                                          <p:stCondLst>
                                            <p:cond delay="0"/>
                                          </p:stCondLst>
                                        </p:cTn>
                                        <p:tgtEl>
                                          <p:spTgt spid="6"/>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by="(-#ppt_w*2)" calcmode="lin" valueType="num">
                                      <p:cBhvr rctx="PPT">
                                        <p:cTn id="31" dur="250" autoRev="1" fill="hold">
                                          <p:stCondLst>
                                            <p:cond delay="0"/>
                                          </p:stCondLst>
                                        </p:cTn>
                                        <p:tgtEl>
                                          <p:spTgt spid="7"/>
                                        </p:tgtEl>
                                        <p:attrNameLst>
                                          <p:attrName>ppt_w</p:attrName>
                                        </p:attrNameLst>
                                      </p:cBhvr>
                                    </p:anim>
                                    <p:anim by="(#ppt_w*0.50)" calcmode="lin" valueType="num">
                                      <p:cBhvr>
                                        <p:cTn id="32" dur="250" decel="50000" autoRev="1" fill="hold">
                                          <p:stCondLst>
                                            <p:cond delay="0"/>
                                          </p:stCondLst>
                                        </p:cTn>
                                        <p:tgtEl>
                                          <p:spTgt spid="7"/>
                                        </p:tgtEl>
                                        <p:attrNameLst>
                                          <p:attrName>ppt_x</p:attrName>
                                        </p:attrNameLst>
                                      </p:cBhvr>
                                    </p:anim>
                                    <p:anim from="(-#ppt_h/2)" to="(#ppt_y)" calcmode="lin" valueType="num">
                                      <p:cBhvr>
                                        <p:cTn id="33" dur="500" fill="hold">
                                          <p:stCondLst>
                                            <p:cond delay="0"/>
                                          </p:stCondLst>
                                        </p:cTn>
                                        <p:tgtEl>
                                          <p:spTgt spid="7"/>
                                        </p:tgtEl>
                                        <p:attrNameLst>
                                          <p:attrName>ppt_y</p:attrName>
                                        </p:attrNameLst>
                                      </p:cBhvr>
                                    </p:anim>
                                    <p:animRot by="21600000">
                                      <p:cBhvr>
                                        <p:cTn id="34" dur="500" fill="hold">
                                          <p:stCondLst>
                                            <p:cond delay="0"/>
                                          </p:stCondLst>
                                        </p:cTn>
                                        <p:tgtEl>
                                          <p:spTgt spid="7"/>
                                        </p:tgtEl>
                                        <p:attrNameLst>
                                          <p:attrName>r</p:attrName>
                                        </p:attrNameLst>
                                      </p:cBhvr>
                                    </p:animRot>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by="(-#ppt_w*2)" calcmode="lin" valueType="num">
                                      <p:cBhvr rctx="PPT">
                                        <p:cTn id="39" dur="250" autoRev="1" fill="hold">
                                          <p:stCondLst>
                                            <p:cond delay="0"/>
                                          </p:stCondLst>
                                        </p:cTn>
                                        <p:tgtEl>
                                          <p:spTgt spid="8"/>
                                        </p:tgtEl>
                                        <p:attrNameLst>
                                          <p:attrName>ppt_w</p:attrName>
                                        </p:attrNameLst>
                                      </p:cBhvr>
                                    </p:anim>
                                    <p:anim by="(#ppt_w*0.50)" calcmode="lin" valueType="num">
                                      <p:cBhvr>
                                        <p:cTn id="40" dur="250" decel="50000" autoRev="1" fill="hold">
                                          <p:stCondLst>
                                            <p:cond delay="0"/>
                                          </p:stCondLst>
                                        </p:cTn>
                                        <p:tgtEl>
                                          <p:spTgt spid="8"/>
                                        </p:tgtEl>
                                        <p:attrNameLst>
                                          <p:attrName>ppt_x</p:attrName>
                                        </p:attrNameLst>
                                      </p:cBhvr>
                                    </p:anim>
                                    <p:anim from="(-#ppt_h/2)" to="(#ppt_y)" calcmode="lin" valueType="num">
                                      <p:cBhvr>
                                        <p:cTn id="41" dur="500" fill="hold">
                                          <p:stCondLst>
                                            <p:cond delay="0"/>
                                          </p:stCondLst>
                                        </p:cTn>
                                        <p:tgtEl>
                                          <p:spTgt spid="8"/>
                                        </p:tgtEl>
                                        <p:attrNameLst>
                                          <p:attrName>ppt_y</p:attrName>
                                        </p:attrNameLst>
                                      </p:cBhvr>
                                    </p:anim>
                                    <p:animRot by="21600000">
                                      <p:cBhvr>
                                        <p:cTn id="42" dur="500" fill="hold">
                                          <p:stCondLst>
                                            <p:cond delay="0"/>
                                          </p:stCondLst>
                                        </p:cTn>
                                        <p:tgtEl>
                                          <p:spTgt spid="8"/>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6" presetClass="entr" presetSubtype="0" fill="hold" grpId="0" nodeType="clickEffect">
                                  <p:stCondLst>
                                    <p:cond delay="0"/>
                                  </p:stCondLst>
                                  <p:iterate type="lt">
                                    <p:tmPct val="10000"/>
                                  </p:iterate>
                                  <p:childTnLst>
                                    <p:set>
                                      <p:cBhvr>
                                        <p:cTn id="46" dur="1" fill="hold">
                                          <p:stCondLst>
                                            <p:cond delay="0"/>
                                          </p:stCondLst>
                                        </p:cTn>
                                        <p:tgtEl>
                                          <p:spTgt spid="9"/>
                                        </p:tgtEl>
                                        <p:attrNameLst>
                                          <p:attrName>style.visibility</p:attrName>
                                        </p:attrNameLst>
                                      </p:cBhvr>
                                      <p:to>
                                        <p:strVal val="visible"/>
                                      </p:to>
                                    </p:set>
                                    <p:anim by="(-#ppt_w*2)" calcmode="lin" valueType="num">
                                      <p:cBhvr rctx="PPT">
                                        <p:cTn id="47" dur="250" autoRev="1" fill="hold">
                                          <p:stCondLst>
                                            <p:cond delay="0"/>
                                          </p:stCondLst>
                                        </p:cTn>
                                        <p:tgtEl>
                                          <p:spTgt spid="9"/>
                                        </p:tgtEl>
                                        <p:attrNameLst>
                                          <p:attrName>ppt_w</p:attrName>
                                        </p:attrNameLst>
                                      </p:cBhvr>
                                    </p:anim>
                                    <p:anim by="(#ppt_w*0.50)" calcmode="lin" valueType="num">
                                      <p:cBhvr>
                                        <p:cTn id="48" dur="250" decel="50000" autoRev="1" fill="hold">
                                          <p:stCondLst>
                                            <p:cond delay="0"/>
                                          </p:stCondLst>
                                        </p:cTn>
                                        <p:tgtEl>
                                          <p:spTgt spid="9"/>
                                        </p:tgtEl>
                                        <p:attrNameLst>
                                          <p:attrName>ppt_x</p:attrName>
                                        </p:attrNameLst>
                                      </p:cBhvr>
                                    </p:anim>
                                    <p:anim from="(-#ppt_h/2)" to="(#ppt_y)" calcmode="lin" valueType="num">
                                      <p:cBhvr>
                                        <p:cTn id="49" dur="500" fill="hold">
                                          <p:stCondLst>
                                            <p:cond delay="0"/>
                                          </p:stCondLst>
                                        </p:cTn>
                                        <p:tgtEl>
                                          <p:spTgt spid="9"/>
                                        </p:tgtEl>
                                        <p:attrNameLst>
                                          <p:attrName>ppt_y</p:attrName>
                                        </p:attrNameLst>
                                      </p:cBhvr>
                                    </p:anim>
                                    <p:animRot by="21600000">
                                      <p:cBhvr>
                                        <p:cTn id="50" dur="500" fill="hold">
                                          <p:stCondLst>
                                            <p:cond delay="0"/>
                                          </p:stCondLst>
                                        </p:cTn>
                                        <p:tgtEl>
                                          <p:spTgt spid="9"/>
                                        </p:tgtEl>
                                        <p:attrNameLst>
                                          <p:attrName>r</p:attrName>
                                        </p:attrNameLst>
                                      </p:cBhvr>
                                    </p:animRot>
                                  </p:childTnLst>
                                </p:cTn>
                              </p:par>
                            </p:childTnLst>
                          </p:cTn>
                        </p:par>
                      </p:childTnLst>
                    </p:cTn>
                  </p:par>
                  <p:par>
                    <p:cTn id="51" fill="hold" nodeType="clickPar">
                      <p:stCondLst>
                        <p:cond delay="indefinite"/>
                      </p:stCondLst>
                      <p:childTnLst>
                        <p:par>
                          <p:cTn id="52" fill="hold" nodeType="withGroup">
                            <p:stCondLst>
                              <p:cond delay="0"/>
                            </p:stCondLst>
                            <p:childTnLst>
                              <p:par>
                                <p:cTn id="53" presetID="56" presetClass="entr" presetSubtype="0" fill="hold" grpId="0" nodeType="clickEffect">
                                  <p:stCondLst>
                                    <p:cond delay="0"/>
                                  </p:stCondLst>
                                  <p:iterate type="lt">
                                    <p:tmPct val="10000"/>
                                  </p:iterate>
                                  <p:childTnLst>
                                    <p:set>
                                      <p:cBhvr>
                                        <p:cTn id="54" dur="1" fill="hold">
                                          <p:stCondLst>
                                            <p:cond delay="0"/>
                                          </p:stCondLst>
                                        </p:cTn>
                                        <p:tgtEl>
                                          <p:spTgt spid="10"/>
                                        </p:tgtEl>
                                        <p:attrNameLst>
                                          <p:attrName>style.visibility</p:attrName>
                                        </p:attrNameLst>
                                      </p:cBhvr>
                                      <p:to>
                                        <p:strVal val="visible"/>
                                      </p:to>
                                    </p:set>
                                    <p:anim by="(-#ppt_w*2)" calcmode="lin" valueType="num">
                                      <p:cBhvr rctx="PPT">
                                        <p:cTn id="55" dur="250" autoRev="1" fill="hold">
                                          <p:stCondLst>
                                            <p:cond delay="0"/>
                                          </p:stCondLst>
                                        </p:cTn>
                                        <p:tgtEl>
                                          <p:spTgt spid="10"/>
                                        </p:tgtEl>
                                        <p:attrNameLst>
                                          <p:attrName>ppt_w</p:attrName>
                                        </p:attrNameLst>
                                      </p:cBhvr>
                                    </p:anim>
                                    <p:anim by="(#ppt_w*0.50)" calcmode="lin" valueType="num">
                                      <p:cBhvr>
                                        <p:cTn id="56" dur="250" decel="50000" autoRev="1" fill="hold">
                                          <p:stCondLst>
                                            <p:cond delay="0"/>
                                          </p:stCondLst>
                                        </p:cTn>
                                        <p:tgtEl>
                                          <p:spTgt spid="10"/>
                                        </p:tgtEl>
                                        <p:attrNameLst>
                                          <p:attrName>ppt_x</p:attrName>
                                        </p:attrNameLst>
                                      </p:cBhvr>
                                    </p:anim>
                                    <p:anim from="(-#ppt_h/2)" to="(#ppt_y)" calcmode="lin" valueType="num">
                                      <p:cBhvr>
                                        <p:cTn id="57" dur="500" fill="hold">
                                          <p:stCondLst>
                                            <p:cond delay="0"/>
                                          </p:stCondLst>
                                        </p:cTn>
                                        <p:tgtEl>
                                          <p:spTgt spid="10"/>
                                        </p:tgtEl>
                                        <p:attrNameLst>
                                          <p:attrName>ppt_y</p:attrName>
                                        </p:attrNameLst>
                                      </p:cBhvr>
                                    </p:anim>
                                    <p:animRot by="21600000">
                                      <p:cBhvr>
                                        <p:cTn id="58"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9144000"/>
              </a:tblGrid>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err="1" smtClean="0"/>
                        <a:t>Encontró</a:t>
                      </a:r>
                      <a:r>
                        <a:rPr lang="en-GB" sz="2400" dirty="0" smtClean="0"/>
                        <a:t> a la </a:t>
                      </a:r>
                      <a:r>
                        <a:rPr lang="en-GB" sz="2400" dirty="0" err="1" smtClean="0"/>
                        <a:t>princesa</a:t>
                      </a:r>
                      <a:r>
                        <a:rPr lang="en-GB" sz="2400" dirty="0" smtClean="0"/>
                        <a:t>.</a:t>
                      </a:r>
                      <a:endParaRPr lang="en-US" sz="2400" dirty="0" smtClean="0"/>
                    </a:p>
                  </a:txBody>
                  <a:tcPr anchor="ctr"/>
                </a:tc>
              </a:tr>
              <a:tr h="762000">
                <a:tc>
                  <a:txBody>
                    <a:bodyPr/>
                    <a:lstStyle/>
                    <a:p>
                      <a:r>
                        <a:rPr lang="en-GB" sz="2400" b="1" dirty="0" err="1" smtClean="0"/>
                        <a:t>Vino</a:t>
                      </a:r>
                      <a:r>
                        <a:rPr lang="en-GB" sz="2400" dirty="0" smtClean="0"/>
                        <a:t> </a:t>
                      </a:r>
                      <a:r>
                        <a:rPr lang="en-GB" sz="2400" dirty="0" err="1" smtClean="0"/>
                        <a:t>una</a:t>
                      </a:r>
                      <a:r>
                        <a:rPr lang="en-GB" sz="2400" dirty="0" smtClean="0"/>
                        <a:t> </a:t>
                      </a:r>
                      <a:r>
                        <a:rPr lang="en-GB" sz="2400" dirty="0" err="1" smtClean="0"/>
                        <a:t>bruja</a:t>
                      </a:r>
                      <a:r>
                        <a:rPr lang="en-GB" sz="2400" dirty="0" smtClean="0"/>
                        <a:t>.</a:t>
                      </a:r>
                      <a:endParaRPr lang="en-US" sz="2400" dirty="0"/>
                    </a:p>
                  </a:txBody>
                  <a:tcPr anchor="ct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La </a:t>
                      </a:r>
                      <a:r>
                        <a:rPr lang="en-GB" sz="2400" dirty="0" err="1" smtClean="0"/>
                        <a:t>princesa</a:t>
                      </a:r>
                      <a:r>
                        <a:rPr lang="en-GB" sz="2400" dirty="0" smtClean="0"/>
                        <a:t> </a:t>
                      </a:r>
                      <a:r>
                        <a:rPr lang="en-GB" sz="2400" b="1" dirty="0" smtClean="0"/>
                        <a:t>se </a:t>
                      </a:r>
                      <a:r>
                        <a:rPr lang="en-GB" sz="2400" b="1" dirty="0" err="1" smtClean="0"/>
                        <a:t>casó</a:t>
                      </a:r>
                      <a:r>
                        <a:rPr lang="en-GB" sz="2400" b="1" dirty="0" smtClean="0"/>
                        <a:t> con </a:t>
                      </a:r>
                      <a:r>
                        <a:rPr lang="en-GB" sz="2400" dirty="0" err="1" smtClean="0"/>
                        <a:t>su</a:t>
                      </a:r>
                      <a:r>
                        <a:rPr lang="en-GB" sz="2400" dirty="0" smtClean="0"/>
                        <a:t> </a:t>
                      </a:r>
                      <a:r>
                        <a:rPr lang="en-GB" sz="2400" dirty="0" err="1" smtClean="0"/>
                        <a:t>principe</a:t>
                      </a:r>
                      <a:r>
                        <a:rPr lang="en-GB" sz="2400" dirty="0" smtClean="0"/>
                        <a:t>.  </a:t>
                      </a:r>
                      <a:r>
                        <a:rPr lang="en-GB" sz="2400" dirty="0" err="1" smtClean="0"/>
                        <a:t>Todos</a:t>
                      </a:r>
                      <a:r>
                        <a:rPr lang="en-GB" sz="2400" dirty="0" smtClean="0"/>
                        <a:t> </a:t>
                      </a:r>
                      <a:r>
                        <a:rPr lang="en-GB" sz="2400" b="1" dirty="0" err="1" smtClean="0"/>
                        <a:t>fueron</a:t>
                      </a:r>
                      <a:r>
                        <a:rPr lang="en-GB" sz="2400" dirty="0" smtClean="0"/>
                        <a:t> </a:t>
                      </a:r>
                      <a:r>
                        <a:rPr lang="en-GB" sz="2400" dirty="0" err="1" smtClean="0"/>
                        <a:t>muy</a:t>
                      </a:r>
                      <a:r>
                        <a:rPr lang="en-GB" sz="2400" dirty="0" smtClean="0"/>
                        <a:t> </a:t>
                      </a:r>
                      <a:r>
                        <a:rPr lang="en-GB" sz="2400" dirty="0" err="1" smtClean="0"/>
                        <a:t>felices</a:t>
                      </a:r>
                      <a:r>
                        <a:rPr lang="en-GB" sz="2400" dirty="0" smtClean="0"/>
                        <a:t>.</a:t>
                      </a:r>
                      <a:endParaRPr lang="en-US" sz="2400" dirty="0" smtClean="0"/>
                    </a:p>
                  </a:txBody>
                  <a:tcPr anchor="ctr"/>
                </a:tc>
              </a:tr>
              <a:tr h="762000">
                <a:tc>
                  <a:txBody>
                    <a:bodyPr/>
                    <a:lstStyle/>
                    <a:p>
                      <a:r>
                        <a:rPr lang="en-GB" sz="2400" b="1" dirty="0" err="1" smtClean="0"/>
                        <a:t>Durmió</a:t>
                      </a:r>
                      <a:r>
                        <a:rPr lang="en-GB" sz="2400" dirty="0" smtClean="0"/>
                        <a:t> </a:t>
                      </a:r>
                      <a:r>
                        <a:rPr lang="en-GB" sz="2400" dirty="0" err="1" smtClean="0"/>
                        <a:t>cien</a:t>
                      </a:r>
                      <a:r>
                        <a:rPr lang="en-GB" sz="2400" dirty="0" smtClean="0"/>
                        <a:t> </a:t>
                      </a:r>
                      <a:r>
                        <a:rPr lang="en-GB" sz="2400" dirty="0" err="1" smtClean="0"/>
                        <a:t>años</a:t>
                      </a:r>
                      <a:r>
                        <a:rPr lang="en-GB" sz="2400" dirty="0" smtClean="0"/>
                        <a:t>.</a:t>
                      </a:r>
                      <a:endParaRPr lang="en-US" sz="2400" dirty="0"/>
                    </a:p>
                  </a:txBody>
                  <a:tcPr anchor="ct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La </a:t>
                      </a:r>
                      <a:r>
                        <a:rPr lang="en-GB" sz="2400" b="1" dirty="0" err="1" smtClean="0"/>
                        <a:t>despertó</a:t>
                      </a:r>
                      <a:r>
                        <a:rPr lang="en-GB" sz="2400" dirty="0" smtClean="0"/>
                        <a:t> con un </a:t>
                      </a:r>
                      <a:r>
                        <a:rPr lang="en-GB" sz="2400" dirty="0" err="1" smtClean="0"/>
                        <a:t>beso</a:t>
                      </a:r>
                      <a:r>
                        <a:rPr lang="en-GB" sz="2400" dirty="0" smtClean="0"/>
                        <a:t>.</a:t>
                      </a:r>
                      <a:endParaRPr lang="en-US" sz="2400" dirty="0" smtClean="0"/>
                    </a:p>
                  </a:txBody>
                  <a:tcPr anchor="ct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La </a:t>
                      </a:r>
                      <a:r>
                        <a:rPr lang="en-GB" sz="2400" dirty="0" err="1" smtClean="0"/>
                        <a:t>princesa</a:t>
                      </a:r>
                      <a:r>
                        <a:rPr lang="en-GB" sz="2400" dirty="0" smtClean="0"/>
                        <a:t> </a:t>
                      </a:r>
                      <a:r>
                        <a:rPr lang="en-GB" sz="2400" b="1" dirty="0" smtClean="0"/>
                        <a:t>se </a:t>
                      </a:r>
                      <a:r>
                        <a:rPr lang="en-GB" sz="2400" b="1" dirty="0" err="1" smtClean="0"/>
                        <a:t>pinchó</a:t>
                      </a:r>
                      <a:r>
                        <a:rPr lang="en-GB" sz="2400" b="1" dirty="0" smtClean="0"/>
                        <a:t> </a:t>
                      </a:r>
                      <a:r>
                        <a:rPr lang="en-GB" sz="2400" dirty="0" err="1" smtClean="0"/>
                        <a:t>su</a:t>
                      </a:r>
                      <a:r>
                        <a:rPr lang="en-GB" sz="2400" dirty="0" smtClean="0"/>
                        <a:t> </a:t>
                      </a:r>
                      <a:r>
                        <a:rPr lang="en-GB" sz="2400" dirty="0" err="1" smtClean="0"/>
                        <a:t>bello</a:t>
                      </a:r>
                      <a:r>
                        <a:rPr lang="en-GB" sz="2400" dirty="0" smtClean="0"/>
                        <a:t> </a:t>
                      </a:r>
                      <a:r>
                        <a:rPr lang="en-GB" sz="2400" dirty="0" err="1" smtClean="0"/>
                        <a:t>dedo</a:t>
                      </a:r>
                      <a:r>
                        <a:rPr lang="en-GB" sz="2400" dirty="0" smtClean="0"/>
                        <a:t>.</a:t>
                      </a:r>
                      <a:endParaRPr lang="en-US" sz="2400" dirty="0" smtClean="0"/>
                    </a:p>
                  </a:txBody>
                  <a:tcPr anchor="ct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Un </a:t>
                      </a:r>
                      <a:r>
                        <a:rPr lang="en-GB" sz="2400" dirty="0" err="1" smtClean="0"/>
                        <a:t>príncipe</a:t>
                      </a:r>
                      <a:r>
                        <a:rPr lang="en-GB" sz="2400" dirty="0" smtClean="0"/>
                        <a:t> </a:t>
                      </a:r>
                      <a:r>
                        <a:rPr lang="en-GB" sz="2400" dirty="0" err="1" smtClean="0"/>
                        <a:t>muy</a:t>
                      </a:r>
                      <a:r>
                        <a:rPr lang="en-GB" sz="2400" dirty="0" smtClean="0"/>
                        <a:t> </a:t>
                      </a:r>
                      <a:r>
                        <a:rPr lang="en-GB" sz="2400" dirty="0" err="1" smtClean="0"/>
                        <a:t>guapo</a:t>
                      </a:r>
                      <a:r>
                        <a:rPr lang="en-GB" sz="2400" dirty="0" smtClean="0"/>
                        <a:t> </a:t>
                      </a:r>
                      <a:r>
                        <a:rPr lang="en-GB" sz="2400" b="1" dirty="0" err="1" smtClean="0"/>
                        <a:t>cortó</a:t>
                      </a:r>
                      <a:r>
                        <a:rPr lang="en-GB" sz="2400" b="1" dirty="0" smtClean="0"/>
                        <a:t> </a:t>
                      </a:r>
                      <a:r>
                        <a:rPr lang="en-GB" sz="2400" dirty="0" err="1" smtClean="0"/>
                        <a:t>las</a:t>
                      </a:r>
                      <a:r>
                        <a:rPr lang="en-GB" sz="2400" dirty="0" smtClean="0"/>
                        <a:t> </a:t>
                      </a:r>
                      <a:r>
                        <a:rPr lang="en-GB" sz="2400" dirty="0" err="1" smtClean="0"/>
                        <a:t>ramas</a:t>
                      </a:r>
                      <a:r>
                        <a:rPr lang="en-GB" sz="2400" dirty="0" smtClean="0"/>
                        <a:t> con </a:t>
                      </a:r>
                      <a:r>
                        <a:rPr lang="en-GB" sz="2400" dirty="0" err="1" smtClean="0"/>
                        <a:t>su</a:t>
                      </a:r>
                      <a:r>
                        <a:rPr lang="en-GB" sz="2400" dirty="0" smtClean="0"/>
                        <a:t> </a:t>
                      </a:r>
                      <a:r>
                        <a:rPr lang="en-GB" sz="2400" dirty="0" err="1" smtClean="0"/>
                        <a:t>espada</a:t>
                      </a:r>
                      <a:r>
                        <a:rPr lang="en-GB" sz="2400" dirty="0" smtClean="0"/>
                        <a:t>.</a:t>
                      </a:r>
                      <a:endParaRPr lang="en-US" sz="2400" dirty="0" smtClean="0"/>
                    </a:p>
                  </a:txBody>
                  <a:tcPr anchor="ct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b="1" dirty="0" err="1" smtClean="0"/>
                        <a:t>Había</a:t>
                      </a:r>
                      <a:r>
                        <a:rPr lang="en-GB" sz="2400" b="1" dirty="0" smtClean="0"/>
                        <a:t> </a:t>
                      </a:r>
                      <a:r>
                        <a:rPr lang="en-GB" sz="2400" b="1" dirty="0" err="1" smtClean="0"/>
                        <a:t>una</a:t>
                      </a:r>
                      <a:r>
                        <a:rPr lang="en-GB" sz="2400" b="1" dirty="0" smtClean="0"/>
                        <a:t> </a:t>
                      </a:r>
                      <a:r>
                        <a:rPr lang="en-GB" sz="2400" b="1" dirty="0" err="1" smtClean="0"/>
                        <a:t>vez</a:t>
                      </a:r>
                      <a:r>
                        <a:rPr lang="en-GB" sz="2400" b="1" dirty="0" smtClean="0"/>
                        <a:t> </a:t>
                      </a:r>
                      <a:r>
                        <a:rPr lang="en-GB" sz="2400" dirty="0" err="1" smtClean="0"/>
                        <a:t>una</a:t>
                      </a:r>
                      <a:r>
                        <a:rPr lang="en-GB" sz="2400" dirty="0" smtClean="0"/>
                        <a:t> </a:t>
                      </a:r>
                      <a:r>
                        <a:rPr lang="en-GB" sz="2400" dirty="0" err="1" smtClean="0"/>
                        <a:t>princesa</a:t>
                      </a:r>
                      <a:r>
                        <a:rPr lang="en-GB" sz="2400" dirty="0" smtClean="0"/>
                        <a:t>.  </a:t>
                      </a:r>
                      <a:r>
                        <a:rPr lang="en-GB" sz="2400" b="1" dirty="0" smtClean="0"/>
                        <a:t>Era</a:t>
                      </a:r>
                      <a:r>
                        <a:rPr lang="en-GB" sz="2400" dirty="0" smtClean="0"/>
                        <a:t> </a:t>
                      </a:r>
                      <a:r>
                        <a:rPr lang="en-GB" sz="2400" dirty="0" err="1" smtClean="0"/>
                        <a:t>dulce</a:t>
                      </a:r>
                      <a:r>
                        <a:rPr lang="en-GB" sz="2400" dirty="0" smtClean="0"/>
                        <a:t> y </a:t>
                      </a:r>
                      <a:r>
                        <a:rPr lang="en-GB" sz="2400" dirty="0" err="1" smtClean="0"/>
                        <a:t>muy</a:t>
                      </a:r>
                      <a:r>
                        <a:rPr lang="en-GB" sz="2400" dirty="0" smtClean="0"/>
                        <a:t> </a:t>
                      </a:r>
                      <a:r>
                        <a:rPr lang="en-GB" sz="2400" dirty="0" err="1" smtClean="0"/>
                        <a:t>guapa</a:t>
                      </a:r>
                      <a:r>
                        <a:rPr lang="en-GB" sz="2400" dirty="0" smtClean="0"/>
                        <a:t>.</a:t>
                      </a:r>
                      <a:endParaRPr lang="en-US" sz="2400" dirty="0" smtClean="0"/>
                    </a:p>
                  </a:txBody>
                  <a:tcPr anchor="ctr"/>
                </a:tc>
              </a:tr>
              <a:tr h="762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Un </a:t>
                      </a:r>
                      <a:r>
                        <a:rPr lang="en-GB" sz="2400" dirty="0" err="1" smtClean="0"/>
                        <a:t>bosque</a:t>
                      </a:r>
                      <a:r>
                        <a:rPr lang="en-GB" sz="2400" dirty="0" smtClean="0"/>
                        <a:t> </a:t>
                      </a:r>
                      <a:r>
                        <a:rPr lang="en-GB" sz="2400" b="1" dirty="0" err="1" smtClean="0"/>
                        <a:t>creció</a:t>
                      </a:r>
                      <a:r>
                        <a:rPr lang="en-GB" sz="2400" dirty="0" smtClean="0"/>
                        <a:t> </a:t>
                      </a:r>
                      <a:r>
                        <a:rPr lang="en-GB" sz="2400" dirty="0" err="1" smtClean="0"/>
                        <a:t>aldrededor</a:t>
                      </a:r>
                      <a:r>
                        <a:rPr lang="en-GB" sz="2400" dirty="0" smtClean="0"/>
                        <a:t>.</a:t>
                      </a:r>
                      <a:endParaRPr lang="en-US" sz="2400" dirty="0" smtClean="0"/>
                    </a:p>
                  </a:txBody>
                  <a:tcPr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9144000"/>
              </a:tblGrid>
              <a:tr h="762000">
                <a:tc>
                  <a:txBody>
                    <a:bodyPr/>
                    <a:lstStyle/>
                    <a:p>
                      <a:r>
                        <a:rPr lang="en-GB" sz="2400" b="1" dirty="0" err="1" smtClean="0"/>
                        <a:t>Había</a:t>
                      </a:r>
                      <a:r>
                        <a:rPr lang="en-GB" sz="2400" b="1" dirty="0" smtClean="0"/>
                        <a:t> </a:t>
                      </a:r>
                      <a:r>
                        <a:rPr lang="en-GB" sz="2400" b="1" dirty="0" err="1" smtClean="0"/>
                        <a:t>una</a:t>
                      </a:r>
                      <a:r>
                        <a:rPr lang="en-GB" sz="2400" b="1" dirty="0" smtClean="0"/>
                        <a:t> </a:t>
                      </a:r>
                      <a:r>
                        <a:rPr lang="en-GB" sz="2400" b="1" dirty="0" err="1" smtClean="0"/>
                        <a:t>vez</a:t>
                      </a:r>
                      <a:r>
                        <a:rPr lang="en-GB" sz="2400" b="1" dirty="0" smtClean="0"/>
                        <a:t> </a:t>
                      </a:r>
                      <a:r>
                        <a:rPr lang="en-GB" sz="2400" dirty="0" err="1" smtClean="0"/>
                        <a:t>una</a:t>
                      </a:r>
                      <a:r>
                        <a:rPr lang="en-GB" sz="2400" dirty="0" smtClean="0"/>
                        <a:t> </a:t>
                      </a:r>
                      <a:r>
                        <a:rPr lang="en-GB" sz="2400" dirty="0" err="1" smtClean="0"/>
                        <a:t>princesa</a:t>
                      </a:r>
                      <a:r>
                        <a:rPr lang="en-GB" sz="2400" dirty="0" smtClean="0"/>
                        <a:t>.  </a:t>
                      </a:r>
                      <a:r>
                        <a:rPr lang="en-GB" sz="2400" b="1" dirty="0" smtClean="0"/>
                        <a:t>Era</a:t>
                      </a:r>
                      <a:r>
                        <a:rPr lang="en-GB" sz="2400" dirty="0" smtClean="0"/>
                        <a:t> </a:t>
                      </a:r>
                      <a:r>
                        <a:rPr lang="en-GB" sz="2400" dirty="0" err="1" smtClean="0"/>
                        <a:t>dulce</a:t>
                      </a:r>
                      <a:r>
                        <a:rPr lang="en-GB" sz="2400" dirty="0" smtClean="0"/>
                        <a:t> y </a:t>
                      </a:r>
                      <a:r>
                        <a:rPr lang="en-GB" sz="2400" dirty="0" err="1" smtClean="0"/>
                        <a:t>muy</a:t>
                      </a:r>
                      <a:r>
                        <a:rPr lang="en-GB" sz="2400" dirty="0" smtClean="0"/>
                        <a:t> </a:t>
                      </a:r>
                      <a:r>
                        <a:rPr lang="en-GB" sz="2400" dirty="0" err="1" smtClean="0"/>
                        <a:t>guapa</a:t>
                      </a:r>
                      <a:r>
                        <a:rPr lang="en-GB" sz="2400" dirty="0" smtClean="0"/>
                        <a:t>.</a:t>
                      </a:r>
                      <a:endParaRPr lang="en-US" sz="2400" dirty="0"/>
                    </a:p>
                  </a:txBody>
                  <a:tcPr anchor="ctr"/>
                </a:tc>
              </a:tr>
              <a:tr h="762000">
                <a:tc>
                  <a:txBody>
                    <a:bodyPr/>
                    <a:lstStyle/>
                    <a:p>
                      <a:r>
                        <a:rPr lang="en-GB" sz="2400" b="1" dirty="0" err="1" smtClean="0"/>
                        <a:t>Vino</a:t>
                      </a:r>
                      <a:r>
                        <a:rPr lang="en-GB" sz="2400" dirty="0" smtClean="0"/>
                        <a:t> </a:t>
                      </a:r>
                      <a:r>
                        <a:rPr lang="en-GB" sz="2400" dirty="0" err="1" smtClean="0"/>
                        <a:t>una</a:t>
                      </a:r>
                      <a:r>
                        <a:rPr lang="en-GB" sz="2400" dirty="0" smtClean="0"/>
                        <a:t> </a:t>
                      </a:r>
                      <a:r>
                        <a:rPr lang="en-GB" sz="2400" dirty="0" err="1" smtClean="0"/>
                        <a:t>bruja</a:t>
                      </a:r>
                      <a:r>
                        <a:rPr lang="en-GB" sz="2400" dirty="0" smtClean="0"/>
                        <a:t>.</a:t>
                      </a:r>
                      <a:endParaRPr lang="en-US" sz="2400" dirty="0"/>
                    </a:p>
                  </a:txBody>
                  <a:tcPr anchor="ctr"/>
                </a:tc>
              </a:tr>
              <a:tr h="762000">
                <a:tc>
                  <a:txBody>
                    <a:bodyPr/>
                    <a:lstStyle/>
                    <a:p>
                      <a:r>
                        <a:rPr lang="en-GB" sz="2400" dirty="0" smtClean="0"/>
                        <a:t>La </a:t>
                      </a:r>
                      <a:r>
                        <a:rPr lang="en-GB" sz="2400" dirty="0" err="1" smtClean="0"/>
                        <a:t>princesa</a:t>
                      </a:r>
                      <a:r>
                        <a:rPr lang="en-GB" sz="2400" dirty="0" smtClean="0"/>
                        <a:t> </a:t>
                      </a:r>
                      <a:r>
                        <a:rPr lang="en-GB" sz="2400" b="1" dirty="0" smtClean="0"/>
                        <a:t>se </a:t>
                      </a:r>
                      <a:r>
                        <a:rPr lang="en-GB" sz="2400" b="1" dirty="0" err="1" smtClean="0"/>
                        <a:t>pinchó</a:t>
                      </a:r>
                      <a:r>
                        <a:rPr lang="en-GB" sz="2400" b="1" dirty="0" smtClean="0"/>
                        <a:t> </a:t>
                      </a:r>
                      <a:r>
                        <a:rPr lang="en-GB" sz="2400" dirty="0" err="1" smtClean="0"/>
                        <a:t>su</a:t>
                      </a:r>
                      <a:r>
                        <a:rPr lang="en-GB" sz="2400" dirty="0" smtClean="0"/>
                        <a:t> </a:t>
                      </a:r>
                      <a:r>
                        <a:rPr lang="en-GB" sz="2400" dirty="0" err="1" smtClean="0"/>
                        <a:t>bello</a:t>
                      </a:r>
                      <a:r>
                        <a:rPr lang="en-GB" sz="2400" dirty="0" smtClean="0"/>
                        <a:t> </a:t>
                      </a:r>
                      <a:r>
                        <a:rPr lang="en-GB" sz="2400" dirty="0" err="1" smtClean="0"/>
                        <a:t>dedo</a:t>
                      </a:r>
                      <a:r>
                        <a:rPr lang="en-GB" sz="2400" dirty="0" smtClean="0"/>
                        <a:t>.</a:t>
                      </a:r>
                      <a:endParaRPr lang="en-US" sz="2400" dirty="0"/>
                    </a:p>
                  </a:txBody>
                  <a:tcPr anchor="ctr"/>
                </a:tc>
              </a:tr>
              <a:tr h="762000">
                <a:tc>
                  <a:txBody>
                    <a:bodyPr/>
                    <a:lstStyle/>
                    <a:p>
                      <a:r>
                        <a:rPr lang="en-GB" sz="2400" b="1" dirty="0" err="1" smtClean="0"/>
                        <a:t>Durmió</a:t>
                      </a:r>
                      <a:r>
                        <a:rPr lang="en-GB" sz="2400" dirty="0" smtClean="0"/>
                        <a:t> </a:t>
                      </a:r>
                      <a:r>
                        <a:rPr lang="en-GB" sz="2400" dirty="0" err="1" smtClean="0"/>
                        <a:t>cien</a:t>
                      </a:r>
                      <a:r>
                        <a:rPr lang="en-GB" sz="2400" dirty="0" smtClean="0"/>
                        <a:t> </a:t>
                      </a:r>
                      <a:r>
                        <a:rPr lang="en-GB" sz="2400" dirty="0" err="1" smtClean="0"/>
                        <a:t>años</a:t>
                      </a:r>
                      <a:r>
                        <a:rPr lang="en-GB" sz="2400" dirty="0" smtClean="0"/>
                        <a:t>.</a:t>
                      </a:r>
                      <a:endParaRPr lang="en-US" sz="2400" dirty="0"/>
                    </a:p>
                  </a:txBody>
                  <a:tcPr anchor="ctr"/>
                </a:tc>
              </a:tr>
              <a:tr h="762000">
                <a:tc>
                  <a:txBody>
                    <a:bodyPr/>
                    <a:lstStyle/>
                    <a:p>
                      <a:r>
                        <a:rPr lang="en-GB" sz="2400" dirty="0" smtClean="0"/>
                        <a:t>Un </a:t>
                      </a:r>
                      <a:r>
                        <a:rPr lang="en-GB" sz="2400" dirty="0" err="1" smtClean="0"/>
                        <a:t>bosque</a:t>
                      </a:r>
                      <a:r>
                        <a:rPr lang="en-GB" sz="2400" dirty="0" smtClean="0"/>
                        <a:t> </a:t>
                      </a:r>
                      <a:r>
                        <a:rPr lang="en-GB" sz="2400" b="1" dirty="0" err="1" smtClean="0"/>
                        <a:t>creció</a:t>
                      </a:r>
                      <a:r>
                        <a:rPr lang="en-GB" sz="2400" dirty="0" smtClean="0"/>
                        <a:t> </a:t>
                      </a:r>
                      <a:r>
                        <a:rPr lang="en-GB" sz="2400" dirty="0" err="1" smtClean="0"/>
                        <a:t>aldrededor</a:t>
                      </a:r>
                      <a:r>
                        <a:rPr lang="en-GB" sz="2400" dirty="0" smtClean="0"/>
                        <a:t>.</a:t>
                      </a:r>
                      <a:endParaRPr lang="en-US" sz="2400" dirty="0"/>
                    </a:p>
                  </a:txBody>
                  <a:tcPr anchor="ctr"/>
                </a:tc>
              </a:tr>
              <a:tr h="762000">
                <a:tc>
                  <a:txBody>
                    <a:bodyPr/>
                    <a:lstStyle/>
                    <a:p>
                      <a:r>
                        <a:rPr lang="en-GB" sz="2400" dirty="0" smtClean="0"/>
                        <a:t>Un </a:t>
                      </a:r>
                      <a:r>
                        <a:rPr lang="en-GB" sz="2400" dirty="0" err="1" smtClean="0"/>
                        <a:t>príncipe</a:t>
                      </a:r>
                      <a:r>
                        <a:rPr lang="en-GB" sz="2400" dirty="0" smtClean="0"/>
                        <a:t> </a:t>
                      </a:r>
                      <a:r>
                        <a:rPr lang="en-GB" sz="2400" dirty="0" err="1" smtClean="0"/>
                        <a:t>muy</a:t>
                      </a:r>
                      <a:r>
                        <a:rPr lang="en-GB" sz="2400" dirty="0" smtClean="0"/>
                        <a:t> </a:t>
                      </a:r>
                      <a:r>
                        <a:rPr lang="en-GB" sz="2400" dirty="0" err="1" smtClean="0"/>
                        <a:t>guapo</a:t>
                      </a:r>
                      <a:r>
                        <a:rPr lang="en-GB" sz="2400" dirty="0" smtClean="0"/>
                        <a:t> </a:t>
                      </a:r>
                      <a:r>
                        <a:rPr lang="en-GB" sz="2400" b="1" dirty="0" err="1" smtClean="0"/>
                        <a:t>cortó</a:t>
                      </a:r>
                      <a:r>
                        <a:rPr lang="en-GB" sz="2400" b="1" dirty="0" smtClean="0"/>
                        <a:t> </a:t>
                      </a:r>
                      <a:r>
                        <a:rPr lang="en-GB" sz="2400" dirty="0" err="1" smtClean="0"/>
                        <a:t>las</a:t>
                      </a:r>
                      <a:r>
                        <a:rPr lang="en-GB" sz="2400" dirty="0" smtClean="0"/>
                        <a:t> </a:t>
                      </a:r>
                      <a:r>
                        <a:rPr lang="en-GB" sz="2400" dirty="0" err="1" smtClean="0"/>
                        <a:t>ramas</a:t>
                      </a:r>
                      <a:r>
                        <a:rPr lang="en-GB" sz="2400" dirty="0" smtClean="0"/>
                        <a:t> con </a:t>
                      </a:r>
                      <a:r>
                        <a:rPr lang="en-GB" sz="2400" dirty="0" err="1" smtClean="0"/>
                        <a:t>su</a:t>
                      </a:r>
                      <a:r>
                        <a:rPr lang="en-GB" sz="2400" dirty="0" smtClean="0"/>
                        <a:t> </a:t>
                      </a:r>
                      <a:r>
                        <a:rPr lang="en-GB" sz="2400" dirty="0" err="1" smtClean="0"/>
                        <a:t>espada</a:t>
                      </a:r>
                      <a:r>
                        <a:rPr lang="en-GB" sz="2400" dirty="0" smtClean="0"/>
                        <a:t>.</a:t>
                      </a:r>
                      <a:endParaRPr lang="en-US" sz="2400" dirty="0"/>
                    </a:p>
                  </a:txBody>
                  <a:tcPr anchor="ctr"/>
                </a:tc>
              </a:tr>
              <a:tr h="762000">
                <a:tc>
                  <a:txBody>
                    <a:bodyPr/>
                    <a:lstStyle/>
                    <a:p>
                      <a:r>
                        <a:rPr lang="en-GB" sz="2400" b="1" dirty="0" err="1" smtClean="0"/>
                        <a:t>Encontró</a:t>
                      </a:r>
                      <a:r>
                        <a:rPr lang="en-GB" sz="2400" dirty="0" smtClean="0"/>
                        <a:t> a la </a:t>
                      </a:r>
                      <a:r>
                        <a:rPr lang="en-GB" sz="2400" dirty="0" err="1" smtClean="0"/>
                        <a:t>princesa</a:t>
                      </a:r>
                      <a:r>
                        <a:rPr lang="en-GB" sz="2400" dirty="0" smtClean="0"/>
                        <a:t>.</a:t>
                      </a:r>
                      <a:endParaRPr lang="en-US" sz="2400" dirty="0"/>
                    </a:p>
                  </a:txBody>
                  <a:tcPr anchor="ctr"/>
                </a:tc>
              </a:tr>
              <a:tr h="762000">
                <a:tc>
                  <a:txBody>
                    <a:bodyPr/>
                    <a:lstStyle/>
                    <a:p>
                      <a:r>
                        <a:rPr lang="en-GB" sz="2400" dirty="0" smtClean="0"/>
                        <a:t>La </a:t>
                      </a:r>
                      <a:r>
                        <a:rPr lang="en-GB" sz="2400" b="1" dirty="0" err="1" smtClean="0"/>
                        <a:t>despertó</a:t>
                      </a:r>
                      <a:r>
                        <a:rPr lang="en-GB" sz="2400" dirty="0" smtClean="0"/>
                        <a:t> con un </a:t>
                      </a:r>
                      <a:r>
                        <a:rPr lang="en-GB" sz="2400" dirty="0" err="1" smtClean="0"/>
                        <a:t>beso</a:t>
                      </a:r>
                      <a:r>
                        <a:rPr lang="en-GB" sz="2400" dirty="0" smtClean="0"/>
                        <a:t>.</a:t>
                      </a:r>
                      <a:endParaRPr lang="en-US" sz="2400" dirty="0"/>
                    </a:p>
                  </a:txBody>
                  <a:tcPr anchor="ctr"/>
                </a:tc>
              </a:tr>
              <a:tr h="762000">
                <a:tc>
                  <a:txBody>
                    <a:bodyPr/>
                    <a:lstStyle/>
                    <a:p>
                      <a:r>
                        <a:rPr lang="en-GB" sz="2400" dirty="0" smtClean="0"/>
                        <a:t>La </a:t>
                      </a:r>
                      <a:r>
                        <a:rPr lang="en-GB" sz="2400" dirty="0" err="1" smtClean="0"/>
                        <a:t>princesa</a:t>
                      </a:r>
                      <a:r>
                        <a:rPr lang="en-GB" sz="2400" dirty="0" smtClean="0"/>
                        <a:t> </a:t>
                      </a:r>
                      <a:r>
                        <a:rPr lang="en-GB" sz="2400" b="1" dirty="0" smtClean="0"/>
                        <a:t>se </a:t>
                      </a:r>
                      <a:r>
                        <a:rPr lang="en-GB" sz="2400" b="1" dirty="0" err="1" smtClean="0"/>
                        <a:t>casó</a:t>
                      </a:r>
                      <a:r>
                        <a:rPr lang="en-GB" sz="2400" b="1" dirty="0" smtClean="0"/>
                        <a:t> con </a:t>
                      </a:r>
                      <a:r>
                        <a:rPr lang="en-GB" sz="2400" dirty="0" err="1" smtClean="0"/>
                        <a:t>su</a:t>
                      </a:r>
                      <a:r>
                        <a:rPr lang="en-GB" sz="2400" dirty="0" smtClean="0"/>
                        <a:t> </a:t>
                      </a:r>
                      <a:r>
                        <a:rPr lang="en-GB" sz="2400" dirty="0" err="1" smtClean="0"/>
                        <a:t>principe</a:t>
                      </a:r>
                      <a:r>
                        <a:rPr lang="en-GB" sz="2400" dirty="0" smtClean="0"/>
                        <a:t>.  </a:t>
                      </a:r>
                      <a:r>
                        <a:rPr lang="en-GB" sz="2400" dirty="0" err="1" smtClean="0"/>
                        <a:t>Todos</a:t>
                      </a:r>
                      <a:r>
                        <a:rPr lang="en-GB" sz="2400" dirty="0" smtClean="0"/>
                        <a:t> </a:t>
                      </a:r>
                      <a:r>
                        <a:rPr lang="en-GB" sz="2400" b="1" dirty="0" err="1" smtClean="0"/>
                        <a:t>fueron</a:t>
                      </a:r>
                      <a:r>
                        <a:rPr lang="en-GB" sz="2400" dirty="0" smtClean="0"/>
                        <a:t> </a:t>
                      </a:r>
                      <a:r>
                        <a:rPr lang="en-GB" sz="2400" dirty="0" err="1" smtClean="0"/>
                        <a:t>muy</a:t>
                      </a:r>
                      <a:r>
                        <a:rPr lang="en-GB" sz="2400" dirty="0" smtClean="0"/>
                        <a:t> </a:t>
                      </a:r>
                      <a:r>
                        <a:rPr lang="en-GB" sz="2400" dirty="0" err="1" smtClean="0"/>
                        <a:t>felices</a:t>
                      </a:r>
                      <a:r>
                        <a:rPr lang="en-GB" sz="2400" dirty="0" smtClean="0"/>
                        <a:t>.</a:t>
                      </a:r>
                      <a:endParaRPr lang="en-US" sz="2400" dirty="0"/>
                    </a:p>
                  </a:txBody>
                  <a:tcPr anchor="ct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3048000"/>
                <a:gridCol w="3048000"/>
                <a:gridCol w="3048000"/>
              </a:tblGrid>
              <a:tr h="2286000">
                <a:tc>
                  <a:txBody>
                    <a:bodyPr/>
                    <a:lstStyle/>
                    <a:p>
                      <a:endParaRPr lang="en-US" dirty="0"/>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6164" name="Picture 2" descr="durmio100ano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428875"/>
            <a:ext cx="25717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3" descr="ladespert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14688" y="4714875"/>
            <a:ext cx="2752725"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6" name="Picture 4" descr="bellaprinc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5750" y="214313"/>
            <a:ext cx="2454275"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5" descr="Malefica.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86125" y="185738"/>
            <a:ext cx="24288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6" descr="sepinchoelded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15063" y="142875"/>
            <a:ext cx="278606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9" name="Picture 7" descr="Principecortolasramas.jpg"/>
          <p:cNvPicPr>
            <a:picLocks noChangeAspect="1"/>
          </p:cNvPicPr>
          <p:nvPr/>
        </p:nvPicPr>
        <p:blipFill>
          <a:blip r:embed="rId8">
            <a:extLst>
              <a:ext uri="{28A0092B-C50C-407E-A947-70E740481C1C}">
                <a14:useLocalDpi xmlns:a14="http://schemas.microsoft.com/office/drawing/2010/main" val="0"/>
              </a:ext>
            </a:extLst>
          </a:blip>
          <a:srcRect l="12718" r="10951"/>
          <a:stretch>
            <a:fillRect/>
          </a:stretch>
        </p:blipFill>
        <p:spPr bwMode="auto">
          <a:xfrm>
            <a:off x="6215063" y="2428875"/>
            <a:ext cx="2714625"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0" name="Picture 9" descr="Finds.jpg"/>
          <p:cNvPicPr>
            <a:picLocks noChangeAspect="1"/>
          </p:cNvPicPr>
          <p:nvPr/>
        </p:nvPicPr>
        <p:blipFill>
          <a:blip r:embed="rId9">
            <a:extLst>
              <a:ext uri="{28A0092B-C50C-407E-A947-70E740481C1C}">
                <a14:useLocalDpi xmlns:a14="http://schemas.microsoft.com/office/drawing/2010/main" val="0"/>
              </a:ext>
            </a:extLst>
          </a:blip>
          <a:srcRect t="33681"/>
          <a:stretch>
            <a:fillRect/>
          </a:stretch>
        </p:blipFill>
        <p:spPr bwMode="auto">
          <a:xfrm>
            <a:off x="214313" y="4786313"/>
            <a:ext cx="271462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1" name="Picture 10" descr="bosque.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14688" y="2428875"/>
            <a:ext cx="271462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11" descr="AlFinal.jpg"/>
          <p:cNvPicPr>
            <a:picLocks noChangeAspect="1"/>
          </p:cNvPicPr>
          <p:nvPr/>
        </p:nvPicPr>
        <p:blipFill>
          <a:blip r:embed="rId11">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6572250" y="4572000"/>
            <a:ext cx="1765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23850" y="368300"/>
            <a:ext cx="8605838" cy="6132513"/>
          </a:xfrm>
          <a:prstGeom prst="rect">
            <a:avLst/>
          </a:prstGeom>
          <a:noFill/>
          <a:ln w="9525">
            <a:noFill/>
            <a:miter lim="800000"/>
            <a:headEnd/>
            <a:tailEnd/>
          </a:ln>
        </p:spPr>
        <p:txBody>
          <a:bodyPr>
            <a:spAutoFit/>
          </a:bodyPr>
          <a:lstStyle/>
          <a:p>
            <a:pPr>
              <a:defRPr/>
            </a:pPr>
            <a:r>
              <a:rPr lang="en-GB" sz="3200" dirty="0"/>
              <a:t>1.</a:t>
            </a:r>
            <a:r>
              <a:rPr lang="en-GB" sz="3200" dirty="0">
                <a:latin typeface="+mn-lt"/>
              </a:rPr>
              <a:t> </a:t>
            </a:r>
            <a:r>
              <a:rPr lang="en-GB" sz="3200" b="1" dirty="0" err="1">
                <a:latin typeface="+mn-lt"/>
              </a:rPr>
              <a:t>Había</a:t>
            </a:r>
            <a:r>
              <a:rPr lang="en-GB" sz="3200" b="1" dirty="0">
                <a:latin typeface="+mn-lt"/>
              </a:rPr>
              <a:t> </a:t>
            </a:r>
            <a:r>
              <a:rPr lang="en-GB" sz="3200" b="1" dirty="0" err="1">
                <a:latin typeface="+mn-lt"/>
              </a:rPr>
              <a:t>una</a:t>
            </a:r>
            <a:r>
              <a:rPr lang="en-GB" sz="3200" b="1" dirty="0">
                <a:latin typeface="+mn-lt"/>
              </a:rPr>
              <a:t> </a:t>
            </a:r>
            <a:r>
              <a:rPr lang="en-GB" sz="3200" b="1" dirty="0" err="1">
                <a:latin typeface="+mn-lt"/>
              </a:rPr>
              <a:t>vez</a:t>
            </a:r>
            <a:r>
              <a:rPr lang="en-GB" sz="3200" b="1" dirty="0">
                <a:latin typeface="+mn-lt"/>
              </a:rPr>
              <a:t> </a:t>
            </a:r>
            <a:r>
              <a:rPr lang="en-GB" sz="3200" dirty="0" err="1">
                <a:latin typeface="+mn-lt"/>
              </a:rPr>
              <a:t>una</a:t>
            </a:r>
            <a:r>
              <a:rPr lang="en-GB" sz="3200" dirty="0">
                <a:latin typeface="+mn-lt"/>
              </a:rPr>
              <a:t> </a:t>
            </a:r>
            <a:r>
              <a:rPr lang="en-GB" sz="3200" dirty="0" err="1">
                <a:latin typeface="+mn-lt"/>
              </a:rPr>
              <a:t>princesa</a:t>
            </a:r>
            <a:r>
              <a:rPr lang="en-GB" sz="3200" dirty="0">
                <a:latin typeface="+mn-lt"/>
              </a:rPr>
              <a:t>.  </a:t>
            </a:r>
            <a:r>
              <a:rPr lang="en-GB" sz="3200" b="1" dirty="0">
                <a:latin typeface="+mn-lt"/>
              </a:rPr>
              <a:t>Era</a:t>
            </a:r>
            <a:r>
              <a:rPr lang="en-GB" sz="3200" dirty="0">
                <a:latin typeface="+mn-lt"/>
              </a:rPr>
              <a:t> </a:t>
            </a:r>
            <a:r>
              <a:rPr lang="en-GB" sz="3200" dirty="0" err="1">
                <a:latin typeface="+mn-lt"/>
              </a:rPr>
              <a:t>dulce</a:t>
            </a:r>
            <a:r>
              <a:rPr lang="en-GB" sz="3200" dirty="0">
                <a:latin typeface="+mn-lt"/>
              </a:rPr>
              <a:t> y </a:t>
            </a:r>
            <a:r>
              <a:rPr lang="en-GB" sz="3200" dirty="0" err="1">
                <a:latin typeface="+mn-lt"/>
              </a:rPr>
              <a:t>muy</a:t>
            </a:r>
            <a:r>
              <a:rPr lang="en-GB" sz="3200" dirty="0">
                <a:latin typeface="+mn-lt"/>
              </a:rPr>
              <a:t> </a:t>
            </a:r>
            <a:r>
              <a:rPr lang="en-GB" sz="3200" dirty="0" err="1">
                <a:latin typeface="+mn-lt"/>
              </a:rPr>
              <a:t>guapa</a:t>
            </a:r>
            <a:r>
              <a:rPr lang="en-GB" sz="3200" dirty="0">
                <a:latin typeface="+mn-lt"/>
              </a:rPr>
              <a:t>.</a:t>
            </a:r>
          </a:p>
          <a:p>
            <a:pPr>
              <a:defRPr/>
            </a:pPr>
            <a:r>
              <a:rPr lang="en-GB" sz="3200" dirty="0">
                <a:latin typeface="+mn-lt"/>
              </a:rPr>
              <a:t>2. </a:t>
            </a:r>
            <a:r>
              <a:rPr lang="en-GB" sz="3200" b="1" dirty="0" err="1">
                <a:latin typeface="+mn-lt"/>
              </a:rPr>
              <a:t>Vino</a:t>
            </a:r>
            <a:r>
              <a:rPr lang="en-GB" sz="3200" dirty="0">
                <a:latin typeface="+mn-lt"/>
              </a:rPr>
              <a:t> </a:t>
            </a:r>
            <a:r>
              <a:rPr lang="en-GB" sz="3200" dirty="0" err="1">
                <a:latin typeface="+mn-lt"/>
              </a:rPr>
              <a:t>una</a:t>
            </a:r>
            <a:r>
              <a:rPr lang="en-GB" sz="3200" dirty="0">
                <a:latin typeface="+mn-lt"/>
              </a:rPr>
              <a:t> </a:t>
            </a:r>
            <a:r>
              <a:rPr lang="en-GB" sz="3200" dirty="0" err="1">
                <a:latin typeface="+mn-lt"/>
              </a:rPr>
              <a:t>bruja</a:t>
            </a:r>
            <a:r>
              <a:rPr lang="en-GB" sz="3200" dirty="0">
                <a:latin typeface="+mn-lt"/>
              </a:rPr>
              <a:t>.</a:t>
            </a:r>
          </a:p>
          <a:p>
            <a:pPr>
              <a:defRPr/>
            </a:pPr>
            <a:r>
              <a:rPr lang="en-GB" sz="3200" dirty="0">
                <a:latin typeface="+mn-lt"/>
              </a:rPr>
              <a:t>3.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pinchó</a:t>
            </a:r>
            <a:r>
              <a:rPr lang="en-GB" sz="3200" b="1" dirty="0">
                <a:latin typeface="+mn-lt"/>
              </a:rPr>
              <a:t> </a:t>
            </a:r>
            <a:r>
              <a:rPr lang="en-GB" sz="3200" dirty="0" err="1">
                <a:latin typeface="+mn-lt"/>
              </a:rPr>
              <a:t>su</a:t>
            </a:r>
            <a:r>
              <a:rPr lang="en-GB" sz="3200" dirty="0">
                <a:latin typeface="+mn-lt"/>
              </a:rPr>
              <a:t> </a:t>
            </a:r>
            <a:r>
              <a:rPr lang="en-GB" sz="3200" dirty="0" err="1">
                <a:latin typeface="+mn-lt"/>
              </a:rPr>
              <a:t>bello</a:t>
            </a:r>
            <a:r>
              <a:rPr lang="en-GB" sz="3200" dirty="0">
                <a:latin typeface="+mn-lt"/>
              </a:rPr>
              <a:t> </a:t>
            </a:r>
            <a:r>
              <a:rPr lang="en-GB" sz="3200" dirty="0" err="1">
                <a:latin typeface="+mn-lt"/>
              </a:rPr>
              <a:t>dedo</a:t>
            </a:r>
            <a:r>
              <a:rPr lang="en-GB" sz="3200" dirty="0">
                <a:latin typeface="+mn-lt"/>
              </a:rPr>
              <a:t>.</a:t>
            </a:r>
          </a:p>
          <a:p>
            <a:pPr>
              <a:defRPr/>
            </a:pPr>
            <a:r>
              <a:rPr lang="en-GB" sz="3200" dirty="0">
                <a:latin typeface="+mn-lt"/>
              </a:rPr>
              <a:t>4. </a:t>
            </a:r>
            <a:r>
              <a:rPr lang="en-GB" sz="3200" b="1" dirty="0" err="1">
                <a:latin typeface="+mn-lt"/>
              </a:rPr>
              <a:t>Durmió</a:t>
            </a:r>
            <a:r>
              <a:rPr lang="en-GB" sz="3200" dirty="0">
                <a:latin typeface="+mn-lt"/>
              </a:rPr>
              <a:t> </a:t>
            </a:r>
            <a:r>
              <a:rPr lang="en-GB" sz="3200" dirty="0" err="1">
                <a:latin typeface="+mn-lt"/>
              </a:rPr>
              <a:t>cien</a:t>
            </a:r>
            <a:r>
              <a:rPr lang="en-GB" sz="3200" dirty="0">
                <a:latin typeface="+mn-lt"/>
              </a:rPr>
              <a:t> </a:t>
            </a:r>
            <a:r>
              <a:rPr lang="en-GB" sz="3200" dirty="0" err="1">
                <a:latin typeface="+mn-lt"/>
              </a:rPr>
              <a:t>años</a:t>
            </a:r>
            <a:r>
              <a:rPr lang="en-GB" sz="3200" dirty="0">
                <a:latin typeface="+mn-lt"/>
              </a:rPr>
              <a:t>.</a:t>
            </a:r>
          </a:p>
          <a:p>
            <a:pPr>
              <a:defRPr/>
            </a:pPr>
            <a:r>
              <a:rPr lang="en-GB" sz="3200" dirty="0">
                <a:latin typeface="+mn-lt"/>
              </a:rPr>
              <a:t>5. Un </a:t>
            </a:r>
            <a:r>
              <a:rPr lang="en-GB" sz="3200" dirty="0" err="1">
                <a:latin typeface="+mn-lt"/>
              </a:rPr>
              <a:t>bosque</a:t>
            </a:r>
            <a:r>
              <a:rPr lang="en-GB" sz="3200" dirty="0">
                <a:latin typeface="+mn-lt"/>
              </a:rPr>
              <a:t> </a:t>
            </a:r>
            <a:r>
              <a:rPr lang="en-GB" sz="3200" b="1" dirty="0" err="1">
                <a:latin typeface="+mn-lt"/>
              </a:rPr>
              <a:t>creció</a:t>
            </a:r>
            <a:r>
              <a:rPr lang="en-GB" sz="3200" dirty="0">
                <a:latin typeface="+mn-lt"/>
              </a:rPr>
              <a:t> </a:t>
            </a:r>
            <a:r>
              <a:rPr lang="en-GB" sz="3200" dirty="0" err="1">
                <a:latin typeface="+mn-lt"/>
              </a:rPr>
              <a:t>aldrededor</a:t>
            </a:r>
            <a:r>
              <a:rPr lang="en-GB" sz="3200" dirty="0">
                <a:latin typeface="+mn-lt"/>
              </a:rPr>
              <a:t>.</a:t>
            </a:r>
          </a:p>
          <a:p>
            <a:pPr>
              <a:defRPr/>
            </a:pPr>
            <a:r>
              <a:rPr lang="en-GB" sz="3200" dirty="0">
                <a:latin typeface="+mn-lt"/>
              </a:rPr>
              <a:t>6.  Un </a:t>
            </a:r>
            <a:r>
              <a:rPr lang="en-GB" sz="3200" dirty="0" err="1">
                <a:latin typeface="+mn-lt"/>
              </a:rPr>
              <a:t>príncipe</a:t>
            </a:r>
            <a:r>
              <a:rPr lang="en-GB" sz="3200" dirty="0">
                <a:latin typeface="+mn-lt"/>
              </a:rPr>
              <a:t> </a:t>
            </a:r>
            <a:r>
              <a:rPr lang="en-GB" sz="3200" dirty="0" err="1">
                <a:latin typeface="+mn-lt"/>
              </a:rPr>
              <a:t>muy</a:t>
            </a:r>
            <a:r>
              <a:rPr lang="en-GB" sz="3200" dirty="0">
                <a:latin typeface="+mn-lt"/>
              </a:rPr>
              <a:t> </a:t>
            </a:r>
            <a:r>
              <a:rPr lang="en-GB" sz="3200" dirty="0" err="1">
                <a:latin typeface="+mn-lt"/>
              </a:rPr>
              <a:t>guapo</a:t>
            </a:r>
            <a:r>
              <a:rPr lang="en-GB" sz="3200" dirty="0">
                <a:latin typeface="+mn-lt"/>
              </a:rPr>
              <a:t> </a:t>
            </a:r>
            <a:r>
              <a:rPr lang="en-GB" sz="3200" b="1" dirty="0" err="1">
                <a:latin typeface="+mn-lt"/>
              </a:rPr>
              <a:t>cortó</a:t>
            </a:r>
            <a:r>
              <a:rPr lang="en-GB" sz="3200" b="1" dirty="0">
                <a:latin typeface="+mn-lt"/>
              </a:rPr>
              <a:t> </a:t>
            </a:r>
            <a:r>
              <a:rPr lang="en-GB" sz="3200" dirty="0" err="1">
                <a:latin typeface="+mn-lt"/>
              </a:rPr>
              <a:t>las</a:t>
            </a:r>
            <a:r>
              <a:rPr lang="en-GB" sz="3200" dirty="0">
                <a:latin typeface="+mn-lt"/>
              </a:rPr>
              <a:t> </a:t>
            </a:r>
            <a:r>
              <a:rPr lang="en-GB" sz="3200" dirty="0" err="1">
                <a:latin typeface="+mn-lt"/>
              </a:rPr>
              <a:t>ramas</a:t>
            </a:r>
            <a:r>
              <a:rPr lang="en-GB" sz="3200" dirty="0">
                <a:latin typeface="+mn-lt"/>
              </a:rPr>
              <a:t> con </a:t>
            </a:r>
            <a:r>
              <a:rPr lang="en-GB" sz="3200" dirty="0" err="1">
                <a:latin typeface="+mn-lt"/>
              </a:rPr>
              <a:t>su</a:t>
            </a:r>
            <a:r>
              <a:rPr lang="en-GB" sz="3200" dirty="0">
                <a:latin typeface="+mn-lt"/>
              </a:rPr>
              <a:t> </a:t>
            </a:r>
            <a:r>
              <a:rPr lang="en-GB" sz="3200" dirty="0" err="1">
                <a:latin typeface="+mn-lt"/>
              </a:rPr>
              <a:t>espada</a:t>
            </a:r>
            <a:r>
              <a:rPr lang="en-GB" sz="3200" dirty="0">
                <a:latin typeface="+mn-lt"/>
              </a:rPr>
              <a:t>.</a:t>
            </a:r>
          </a:p>
          <a:p>
            <a:pPr>
              <a:defRPr/>
            </a:pPr>
            <a:r>
              <a:rPr lang="en-GB" sz="3200" dirty="0">
                <a:latin typeface="+mn-lt"/>
              </a:rPr>
              <a:t>7.  </a:t>
            </a:r>
            <a:r>
              <a:rPr lang="en-GB" sz="3200" b="1" dirty="0" err="1">
                <a:latin typeface="+mn-lt"/>
              </a:rPr>
              <a:t>Encontró</a:t>
            </a:r>
            <a:r>
              <a:rPr lang="en-GB" sz="3200" dirty="0">
                <a:latin typeface="+mn-lt"/>
              </a:rPr>
              <a:t> a la </a:t>
            </a:r>
            <a:r>
              <a:rPr lang="en-GB" sz="3200" dirty="0" err="1">
                <a:latin typeface="+mn-lt"/>
              </a:rPr>
              <a:t>princesa</a:t>
            </a:r>
            <a:r>
              <a:rPr lang="en-GB" sz="3200" dirty="0">
                <a:latin typeface="+mn-lt"/>
              </a:rPr>
              <a:t>.</a:t>
            </a:r>
          </a:p>
          <a:p>
            <a:pPr>
              <a:defRPr/>
            </a:pPr>
            <a:r>
              <a:rPr lang="en-GB" sz="3200" dirty="0">
                <a:latin typeface="+mn-lt"/>
              </a:rPr>
              <a:t>8.  La </a:t>
            </a:r>
            <a:r>
              <a:rPr lang="en-GB" sz="3200" b="1" dirty="0" err="1">
                <a:latin typeface="+mn-lt"/>
              </a:rPr>
              <a:t>despertó</a:t>
            </a:r>
            <a:r>
              <a:rPr lang="en-GB" sz="3200" dirty="0">
                <a:latin typeface="+mn-lt"/>
              </a:rPr>
              <a:t> con un </a:t>
            </a:r>
            <a:r>
              <a:rPr lang="en-GB" sz="3200" dirty="0" err="1">
                <a:latin typeface="+mn-lt"/>
              </a:rPr>
              <a:t>beso</a:t>
            </a:r>
            <a:r>
              <a:rPr lang="en-GB" sz="3200" dirty="0">
                <a:latin typeface="+mn-lt"/>
              </a:rPr>
              <a:t>.</a:t>
            </a:r>
          </a:p>
          <a:p>
            <a:pPr>
              <a:defRPr/>
            </a:pPr>
            <a:r>
              <a:rPr lang="en-GB" sz="3200" dirty="0">
                <a:latin typeface="+mn-lt"/>
              </a:rPr>
              <a:t>9.  La </a:t>
            </a:r>
            <a:r>
              <a:rPr lang="en-GB" sz="3200" dirty="0" err="1">
                <a:latin typeface="+mn-lt"/>
              </a:rPr>
              <a:t>princesa</a:t>
            </a:r>
            <a:r>
              <a:rPr lang="en-GB" sz="3200" dirty="0">
                <a:latin typeface="+mn-lt"/>
              </a:rPr>
              <a:t> </a:t>
            </a:r>
            <a:r>
              <a:rPr lang="en-GB" sz="3200" b="1" dirty="0">
                <a:latin typeface="+mn-lt"/>
              </a:rPr>
              <a:t>se </a:t>
            </a:r>
            <a:r>
              <a:rPr lang="en-GB" sz="3200" b="1" dirty="0" err="1">
                <a:latin typeface="+mn-lt"/>
              </a:rPr>
              <a:t>casó</a:t>
            </a:r>
            <a:r>
              <a:rPr lang="en-GB" sz="3200" b="1" dirty="0">
                <a:latin typeface="+mn-lt"/>
              </a:rPr>
              <a:t> con </a:t>
            </a:r>
            <a:r>
              <a:rPr lang="en-GB" sz="3200" dirty="0" err="1">
                <a:latin typeface="+mn-lt"/>
              </a:rPr>
              <a:t>su</a:t>
            </a:r>
            <a:r>
              <a:rPr lang="en-GB" sz="3200" dirty="0">
                <a:latin typeface="+mn-lt"/>
              </a:rPr>
              <a:t> </a:t>
            </a:r>
            <a:r>
              <a:rPr lang="en-GB" sz="3200" dirty="0" err="1">
                <a:latin typeface="+mn-lt"/>
              </a:rPr>
              <a:t>principe</a:t>
            </a:r>
            <a:r>
              <a:rPr lang="en-GB" sz="3200" dirty="0">
                <a:latin typeface="+mn-lt"/>
              </a:rPr>
              <a:t>.  </a:t>
            </a:r>
            <a:r>
              <a:rPr lang="en-GB" sz="3200" dirty="0" err="1">
                <a:latin typeface="+mn-lt"/>
              </a:rPr>
              <a:t>Todos</a:t>
            </a:r>
            <a:r>
              <a:rPr lang="en-GB" sz="3200" dirty="0">
                <a:latin typeface="+mn-lt"/>
              </a:rPr>
              <a:t> </a:t>
            </a:r>
            <a:r>
              <a:rPr lang="en-GB" sz="3200" b="1" dirty="0" err="1">
                <a:latin typeface="+mn-lt"/>
              </a:rPr>
              <a:t>fueron</a:t>
            </a:r>
            <a:r>
              <a:rPr lang="en-GB" sz="3200" dirty="0">
                <a:latin typeface="+mn-lt"/>
              </a:rPr>
              <a:t> </a:t>
            </a:r>
            <a:r>
              <a:rPr lang="en-GB" sz="3200" dirty="0" err="1">
                <a:latin typeface="+mn-lt"/>
              </a:rPr>
              <a:t>muy</a:t>
            </a:r>
            <a:r>
              <a:rPr lang="en-GB" sz="3200" dirty="0">
                <a:latin typeface="+mn-lt"/>
              </a:rPr>
              <a:t> </a:t>
            </a:r>
            <a:r>
              <a:rPr lang="en-GB" sz="3200" dirty="0" err="1">
                <a:latin typeface="+mn-lt"/>
              </a:rPr>
              <a:t>felices</a:t>
            </a:r>
            <a:r>
              <a:rPr lang="en-GB" sz="3200" dirty="0">
                <a:latin typeface="+mn-lt"/>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50" y="428625"/>
          <a:ext cx="4143375" cy="6248400"/>
        </p:xfrm>
        <a:graphic>
          <a:graphicData uri="http://schemas.openxmlformats.org/drawingml/2006/table">
            <a:tbl>
              <a:tblPr firstRow="1" bandRow="1">
                <a:tableStyleId>{5940675A-B579-460E-94D1-54222C63F5DA}</a:tableStyleId>
              </a:tblPr>
              <a:tblGrid>
                <a:gridCol w="1501222"/>
                <a:gridCol w="2642153"/>
              </a:tblGrid>
              <a:tr h="576517">
                <a:tc>
                  <a:txBody>
                    <a:bodyPr/>
                    <a:lstStyle/>
                    <a:p>
                      <a:r>
                        <a:rPr lang="en-GB" sz="2000" dirty="0" smtClean="0"/>
                        <a:t>Infinitive</a:t>
                      </a:r>
                      <a:endParaRPr lang="en-US" sz="2000" dirty="0"/>
                    </a:p>
                  </a:txBody>
                  <a:tcPr marL="91439" marR="91439" anchor="ctr"/>
                </a:tc>
                <a:tc>
                  <a:txBody>
                    <a:bodyPr/>
                    <a:lstStyle/>
                    <a:p>
                      <a:r>
                        <a:rPr lang="en-GB" sz="2000" dirty="0" smtClean="0"/>
                        <a:t>Preterit</a:t>
                      </a:r>
                      <a:r>
                        <a:rPr lang="en-GB" sz="2000" baseline="0" dirty="0" smtClean="0"/>
                        <a:t> tense </a:t>
                      </a:r>
                      <a:br>
                        <a:rPr lang="en-GB" sz="2000" baseline="0" dirty="0" smtClean="0"/>
                      </a:br>
                      <a:r>
                        <a:rPr lang="en-GB" sz="2000" baseline="0" dirty="0" smtClean="0"/>
                        <a:t>(3</a:t>
                      </a:r>
                      <a:r>
                        <a:rPr lang="en-GB" sz="2000" baseline="30000" dirty="0" smtClean="0"/>
                        <a:t>rd</a:t>
                      </a:r>
                      <a:r>
                        <a:rPr lang="en-GB" sz="2000" baseline="0" dirty="0" smtClean="0"/>
                        <a:t> person)</a:t>
                      </a:r>
                      <a:endParaRPr lang="en-US" sz="2000" dirty="0"/>
                    </a:p>
                  </a:txBody>
                  <a:tcPr marL="91439" marR="91439" anchor="ctr"/>
                </a:tc>
              </a:tr>
              <a:tr h="325858">
                <a:tc>
                  <a:txBody>
                    <a:bodyPr/>
                    <a:lstStyle/>
                    <a:p>
                      <a:r>
                        <a:rPr lang="en-GB" sz="2000" dirty="0" err="1" smtClean="0"/>
                        <a:t>pincharse</a:t>
                      </a:r>
                      <a:endParaRPr lang="en-US" sz="2000" dirty="0"/>
                    </a:p>
                  </a:txBody>
                  <a:tcPr marL="91439" marR="91439" anchor="ctr"/>
                </a:tc>
                <a:tc>
                  <a:txBody>
                    <a:bodyPr/>
                    <a:lstStyle/>
                    <a:p>
                      <a:r>
                        <a:rPr lang="en-GB" sz="2000" dirty="0" smtClean="0"/>
                        <a:t>se </a:t>
                      </a:r>
                      <a:r>
                        <a:rPr lang="en-GB" sz="2000" dirty="0" err="1" smtClean="0"/>
                        <a:t>pinchó</a:t>
                      </a:r>
                      <a:endParaRPr lang="en-US" sz="2000" dirty="0"/>
                    </a:p>
                  </a:txBody>
                  <a:tcPr marL="91439" marR="91439" anchor="ctr"/>
                </a:tc>
              </a:tr>
              <a:tr h="325858">
                <a:tc>
                  <a:txBody>
                    <a:bodyPr/>
                    <a:lstStyle/>
                    <a:p>
                      <a:r>
                        <a:rPr lang="en-GB" sz="2000" dirty="0" err="1" smtClean="0"/>
                        <a:t>cortar</a:t>
                      </a:r>
                      <a:endParaRPr lang="en-US" sz="2000" dirty="0"/>
                    </a:p>
                  </a:txBody>
                  <a:tcPr marL="91439" marR="91439" anchor="ctr"/>
                </a:tc>
                <a:tc>
                  <a:txBody>
                    <a:bodyPr/>
                    <a:lstStyle/>
                    <a:p>
                      <a:r>
                        <a:rPr lang="en-GB" sz="2000" dirty="0" err="1" smtClean="0"/>
                        <a:t>cortó</a:t>
                      </a:r>
                      <a:endParaRPr lang="en-US" sz="2000" dirty="0"/>
                    </a:p>
                  </a:txBody>
                  <a:tcPr marL="91439" marR="91439" anchor="ctr"/>
                </a:tc>
              </a:tr>
              <a:tr h="325858">
                <a:tc>
                  <a:txBody>
                    <a:bodyPr/>
                    <a:lstStyle/>
                    <a:p>
                      <a:r>
                        <a:rPr lang="en-GB" sz="2000" dirty="0" err="1" smtClean="0"/>
                        <a:t>encontrar</a:t>
                      </a:r>
                      <a:endParaRPr lang="en-US" sz="2000" dirty="0"/>
                    </a:p>
                  </a:txBody>
                  <a:tcPr marL="91439" marR="91439" anchor="ctr"/>
                </a:tc>
                <a:tc>
                  <a:txBody>
                    <a:bodyPr/>
                    <a:lstStyle/>
                    <a:p>
                      <a:r>
                        <a:rPr lang="en-GB" sz="2000" dirty="0" err="1" smtClean="0"/>
                        <a:t>encontró</a:t>
                      </a:r>
                      <a:endParaRPr lang="en-US" sz="2000" dirty="0"/>
                    </a:p>
                  </a:txBody>
                  <a:tcPr marL="91439" marR="91439" anchor="ctr"/>
                </a:tc>
              </a:tr>
              <a:tr h="325858">
                <a:tc>
                  <a:txBody>
                    <a:bodyPr/>
                    <a:lstStyle/>
                    <a:p>
                      <a:r>
                        <a:rPr lang="en-GB" sz="2000" dirty="0" err="1" smtClean="0"/>
                        <a:t>despertar</a:t>
                      </a:r>
                      <a:endParaRPr lang="en-US" sz="2000" dirty="0"/>
                    </a:p>
                  </a:txBody>
                  <a:tcPr marL="91439" marR="91439" anchor="ctr"/>
                </a:tc>
                <a:tc>
                  <a:txBody>
                    <a:bodyPr/>
                    <a:lstStyle/>
                    <a:p>
                      <a:r>
                        <a:rPr lang="en-GB" sz="2000" dirty="0" err="1" smtClean="0"/>
                        <a:t>despertó</a:t>
                      </a:r>
                      <a:endParaRPr lang="en-US" sz="2000" dirty="0"/>
                    </a:p>
                  </a:txBody>
                  <a:tcPr marL="91439" marR="91439" anchor="ctr"/>
                </a:tc>
              </a:tr>
              <a:tr h="325858">
                <a:tc>
                  <a:txBody>
                    <a:bodyPr/>
                    <a:lstStyle/>
                    <a:p>
                      <a:r>
                        <a:rPr lang="en-GB" sz="2000" dirty="0" err="1" smtClean="0"/>
                        <a:t>casarse</a:t>
                      </a:r>
                      <a:endParaRPr lang="en-US" sz="2000" dirty="0"/>
                    </a:p>
                  </a:txBody>
                  <a:tcPr marL="91439" marR="91439" anchor="ctr"/>
                </a:tc>
                <a:tc>
                  <a:txBody>
                    <a:bodyPr/>
                    <a:lstStyle/>
                    <a:p>
                      <a:r>
                        <a:rPr lang="en-GB" sz="2000" dirty="0" smtClean="0"/>
                        <a:t>se </a:t>
                      </a:r>
                      <a:r>
                        <a:rPr lang="en-GB" sz="2000" dirty="0" err="1" smtClean="0"/>
                        <a:t>casó</a:t>
                      </a:r>
                      <a:r>
                        <a:rPr lang="en-GB" sz="2000" dirty="0" smtClean="0"/>
                        <a:t> con</a:t>
                      </a:r>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r h="325858">
                <a:tc>
                  <a:txBody>
                    <a:bodyPr/>
                    <a:lstStyle/>
                    <a:p>
                      <a:r>
                        <a:rPr lang="en-GB" sz="2000" dirty="0" err="1" smtClean="0"/>
                        <a:t>crecer</a:t>
                      </a:r>
                      <a:endParaRPr lang="en-US" sz="2000" dirty="0"/>
                    </a:p>
                  </a:txBody>
                  <a:tcPr marL="91439" marR="91439" anchor="ctr"/>
                </a:tc>
                <a:tc>
                  <a:txBody>
                    <a:bodyPr/>
                    <a:lstStyle/>
                    <a:p>
                      <a:r>
                        <a:rPr lang="en-GB" sz="2000" dirty="0" err="1" smtClean="0"/>
                        <a:t>creció</a:t>
                      </a:r>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r h="325858">
                <a:tc>
                  <a:txBody>
                    <a:bodyPr/>
                    <a:lstStyle/>
                    <a:p>
                      <a:endParaRPr lang="en-US" sz="2000" dirty="0"/>
                    </a:p>
                  </a:txBody>
                  <a:tcPr marL="91439" marR="91439" anchor="ctr"/>
                </a:tc>
                <a:tc>
                  <a:txBody>
                    <a:bodyPr/>
                    <a:lstStyle/>
                    <a:p>
                      <a:endParaRPr lang="en-US" sz="2000" dirty="0"/>
                    </a:p>
                  </a:txBody>
                  <a:tcPr marL="91439" marR="91439" anchor="ctr"/>
                </a:tc>
              </a:tr>
            </a:tbl>
          </a:graphicData>
        </a:graphic>
      </p:graphicFrame>
      <p:graphicFrame>
        <p:nvGraphicFramePr>
          <p:cNvPr id="3" name="Table 2"/>
          <p:cNvGraphicFramePr>
            <a:graphicFrameLocks noGrp="1"/>
          </p:cNvGraphicFramePr>
          <p:nvPr/>
        </p:nvGraphicFramePr>
        <p:xfrm>
          <a:off x="4714875" y="428625"/>
          <a:ext cx="4143375" cy="6248400"/>
        </p:xfrm>
        <a:graphic>
          <a:graphicData uri="http://schemas.openxmlformats.org/drawingml/2006/table">
            <a:tbl>
              <a:tblPr firstRow="1" bandRow="1">
                <a:tableStyleId>{5940675A-B579-460E-94D1-54222C63F5DA}</a:tableStyleId>
              </a:tblPr>
              <a:tblGrid>
                <a:gridCol w="1501222"/>
                <a:gridCol w="2642153"/>
              </a:tblGrid>
              <a:tr h="673260">
                <a:tc>
                  <a:txBody>
                    <a:bodyPr/>
                    <a:lstStyle/>
                    <a:p>
                      <a:r>
                        <a:rPr lang="en-GB" sz="2000" dirty="0" smtClean="0"/>
                        <a:t>Infinitive</a:t>
                      </a:r>
                      <a:endParaRPr lang="en-US" sz="2000" dirty="0"/>
                    </a:p>
                  </a:txBody>
                  <a:tcPr marL="91439" marR="91439" anchor="ctr"/>
                </a:tc>
                <a:tc>
                  <a:txBody>
                    <a:bodyPr/>
                    <a:lstStyle/>
                    <a:p>
                      <a:r>
                        <a:rPr lang="en-GB" sz="2000" dirty="0" smtClean="0"/>
                        <a:t>Preterit</a:t>
                      </a:r>
                      <a:r>
                        <a:rPr lang="en-GB" sz="2000" baseline="0" dirty="0" smtClean="0"/>
                        <a:t> tense </a:t>
                      </a:r>
                      <a:br>
                        <a:rPr lang="en-GB" sz="2000" baseline="0" dirty="0" smtClean="0"/>
                      </a:br>
                      <a:r>
                        <a:rPr lang="en-GB" sz="2000" baseline="0" dirty="0" smtClean="0"/>
                        <a:t>(3</a:t>
                      </a:r>
                      <a:r>
                        <a:rPr lang="en-GB" sz="2000" baseline="30000" dirty="0" smtClean="0"/>
                        <a:t>rd</a:t>
                      </a:r>
                      <a:r>
                        <a:rPr lang="en-GB" sz="2000" baseline="0" dirty="0" smtClean="0"/>
                        <a:t> person)</a:t>
                      </a:r>
                      <a:endParaRPr lang="en-US" sz="2000" dirty="0"/>
                    </a:p>
                  </a:txBody>
                  <a:tcPr marL="91439" marR="91439" anchor="ctr"/>
                </a:tc>
              </a:tr>
              <a:tr h="380538">
                <a:tc>
                  <a:txBody>
                    <a:bodyPr/>
                    <a:lstStyle/>
                    <a:p>
                      <a:r>
                        <a:rPr lang="en-GB" sz="2000" dirty="0" err="1" smtClean="0"/>
                        <a:t>venir</a:t>
                      </a:r>
                      <a:endParaRPr lang="en-US" sz="2000" dirty="0"/>
                    </a:p>
                  </a:txBody>
                  <a:tcPr marL="91439" marR="91439" anchor="ctr"/>
                </a:tc>
                <a:tc>
                  <a:txBody>
                    <a:bodyPr/>
                    <a:lstStyle/>
                    <a:p>
                      <a:r>
                        <a:rPr lang="en-GB" sz="2000" dirty="0" err="1" smtClean="0"/>
                        <a:t>vino</a:t>
                      </a:r>
                      <a:endParaRPr lang="en-US" sz="2000" dirty="0"/>
                    </a:p>
                  </a:txBody>
                  <a:tcPr marL="91439" marR="91439" anchor="ctr"/>
                </a:tc>
              </a:tr>
              <a:tr h="380538">
                <a:tc>
                  <a:txBody>
                    <a:bodyPr/>
                    <a:lstStyle/>
                    <a:p>
                      <a:r>
                        <a:rPr lang="en-GB" sz="2000" dirty="0" err="1" smtClean="0"/>
                        <a:t>dormir</a:t>
                      </a:r>
                      <a:endParaRPr lang="en-US" sz="2000" dirty="0"/>
                    </a:p>
                  </a:txBody>
                  <a:tcPr marL="91439" marR="91439" anchor="ctr"/>
                </a:tc>
                <a:tc>
                  <a:txBody>
                    <a:bodyPr/>
                    <a:lstStyle/>
                    <a:p>
                      <a:r>
                        <a:rPr lang="en-GB" sz="2000" dirty="0" err="1" smtClean="0"/>
                        <a:t>durmió</a:t>
                      </a:r>
                      <a:endParaRPr lang="en-US" sz="2000" dirty="0"/>
                    </a:p>
                  </a:txBody>
                  <a:tcPr marL="91439" marR="91439" anchor="ctr"/>
                </a:tc>
              </a:tr>
              <a:tr h="380538">
                <a:tc>
                  <a:txBody>
                    <a:bodyPr/>
                    <a:lstStyle/>
                    <a:p>
                      <a:r>
                        <a:rPr lang="en-GB" sz="2000" dirty="0" smtClean="0"/>
                        <a:t>ser</a:t>
                      </a:r>
                      <a:endParaRPr lang="en-US" sz="2000" dirty="0"/>
                    </a:p>
                  </a:txBody>
                  <a:tcPr marL="91439" marR="91439" anchor="ctr"/>
                </a:tc>
                <a:tc>
                  <a:txBody>
                    <a:bodyPr/>
                    <a:lstStyle/>
                    <a:p>
                      <a:r>
                        <a:rPr lang="en-GB" sz="2000" dirty="0" err="1" smtClean="0"/>
                        <a:t>fue</a:t>
                      </a:r>
                      <a:r>
                        <a:rPr lang="en-GB" sz="2000" baseline="0" dirty="0" smtClean="0"/>
                        <a:t> (</a:t>
                      </a:r>
                      <a:r>
                        <a:rPr lang="en-GB" sz="2000" baseline="0" dirty="0" err="1" smtClean="0"/>
                        <a:t>fueron</a:t>
                      </a:r>
                      <a:r>
                        <a:rPr lang="en-GB" sz="2000" baseline="0" dirty="0" smtClean="0"/>
                        <a:t>)</a:t>
                      </a:r>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r h="380538">
                <a:tc>
                  <a:txBody>
                    <a:bodyPr/>
                    <a:lstStyle/>
                    <a:p>
                      <a:endParaRPr lang="en-US" sz="2000"/>
                    </a:p>
                  </a:txBody>
                  <a:tcPr marL="91439" marR="91439" anchor="ctr"/>
                </a:tc>
                <a:tc>
                  <a:txBody>
                    <a:bodyPr/>
                    <a:lstStyle/>
                    <a:p>
                      <a:endParaRPr lang="en-US" sz="2000" dirty="0"/>
                    </a:p>
                  </a:txBody>
                  <a:tcPr marL="91439" marR="91439" anchor="ctr"/>
                </a:tc>
              </a:tr>
            </a:tbl>
          </a:graphicData>
        </a:graphic>
      </p:graphicFrame>
      <p:pic>
        <p:nvPicPr>
          <p:cNvPr id="8294" name="Picture 2"/>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00438" y="500063"/>
            <a:ext cx="4762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 name="Picture 3"/>
          <p:cNvPicPr>
            <a:picLocks noChangeAspect="1" noChangeArrowheads="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29563" y="500063"/>
            <a:ext cx="474662"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1997</TotalTime>
  <Words>629</Words>
  <Application>Microsoft Office PowerPoint</Application>
  <PresentationFormat>On-screen Show (4:3)</PresentationFormat>
  <Paragraphs>90</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AntigoniBd</vt:lpstr>
      <vt:lpstr>Office Theme</vt:lpstr>
      <vt:lpstr>Cuentos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15</cp:revision>
  <dcterms:created xsi:type="dcterms:W3CDTF">2011-05-21T05:30:31Z</dcterms:created>
  <dcterms:modified xsi:type="dcterms:W3CDTF">2011-08-23T08:02:19Z</dcterms:modified>
</cp:coreProperties>
</file>