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74" r:id="rId4"/>
    <p:sldId id="273" r:id="rId5"/>
    <p:sldId id="264" r:id="rId6"/>
    <p:sldId id="262" r:id="rId7"/>
    <p:sldId id="260" r:id="rId8"/>
    <p:sldId id="259" r:id="rId9"/>
    <p:sldId id="261" r:id="rId10"/>
    <p:sldId id="265" r:id="rId11"/>
    <p:sldId id="272" r:id="rId12"/>
    <p:sldId id="275" r:id="rId13"/>
    <p:sldId id="269"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28" autoAdjust="0"/>
  </p:normalViewPr>
  <p:slideViewPr>
    <p:cSldViewPr>
      <p:cViewPr>
        <p:scale>
          <a:sx n="70" d="100"/>
          <a:sy n="70" d="100"/>
        </p:scale>
        <p:origin x="-51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EFC2355-90F5-433E-8F6C-0EEA78E7A173}" type="datetimeFigureOut">
              <a:rPr lang="en-GB"/>
              <a:pPr>
                <a:defRPr/>
              </a:pPr>
              <a:t>02/09/2011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DBBCE01-61E9-480E-8CE3-906DC3AB03F7}" type="slidenum">
              <a:rPr lang="en-GB"/>
              <a:pPr>
                <a:defRPr/>
              </a:pPr>
              <a:t>‹#›</a:t>
            </a:fld>
            <a:endParaRPr lang="en-GB"/>
          </a:p>
        </p:txBody>
      </p:sp>
    </p:spTree>
    <p:extLst>
      <p:ext uri="{BB962C8B-B14F-4D97-AF65-F5344CB8AC3E}">
        <p14:creationId xmlns:p14="http://schemas.microsoft.com/office/powerpoint/2010/main" val="24862900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somosamigosdelatierra.org/06_contaminacion/agua/agua.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alekmorillo.com/blog/uploaded_images/UrgenteSalvemoselPlaneta_900E/shutterstock_9744109.jp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This lesson raises awareness of the shortage of water in the world, the causes and potential dangers if the situation continues.  The first few slides give key facts and figures relating to Latin America.  </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F04D9E69-E8F6-41A4-AC27-A8304D9019A4}" type="slidenum">
              <a:rPr lang="en-GB" smtClean="0"/>
              <a:pPr eaLnBrk="1" fontAlgn="base" hangingPunct="1">
                <a:spcBef>
                  <a:spcPct val="0"/>
                </a:spcBef>
                <a:spcAft>
                  <a:spcPct val="0"/>
                </a:spcAft>
              </a:pPr>
              <a:t>1</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Read the text once through out loud and ask students to circle the numbers they hear during the reading – they are not reading the text during this first reading.  </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D28EF0CA-869A-4186-8DB5-7E476ED58CE0}" type="slidenum">
              <a:rPr lang="en-GB" smtClean="0"/>
              <a:pPr eaLnBrk="1" fontAlgn="base" hangingPunct="1">
                <a:spcBef>
                  <a:spcPct val="0"/>
                </a:spcBef>
                <a:spcAft>
                  <a:spcPct val="0"/>
                </a:spcAft>
              </a:pPr>
              <a:t>2</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This slide can be printed at ¼ a4 size for students to write on OR they can number 1-6 in books and write the correct option down.</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581998C9-0089-4FD2-9636-1967168C71BA}" type="slidenum">
              <a:rPr lang="en-GB" smtClean="0"/>
              <a:pPr eaLnBrk="1" fontAlgn="base" hangingPunct="1">
                <a:spcBef>
                  <a:spcPct val="0"/>
                </a:spcBef>
                <a:spcAft>
                  <a:spcPct val="0"/>
                </a:spcAft>
              </a:pPr>
              <a:t>3</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Here are the answers.</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6FFFE5A8-3686-4ECB-AACF-DF9564DDD27C}" type="slidenum">
              <a:rPr lang="en-GB" smtClean="0"/>
              <a:pPr eaLnBrk="1" fontAlgn="base" hangingPunct="1">
                <a:spcBef>
                  <a:spcPct val="0"/>
                </a:spcBef>
                <a:spcAft>
                  <a:spcPct val="0"/>
                </a:spcAft>
              </a:pPr>
              <a:t>4</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These next slides reinforce the messages again but illustrated this time and broken down into individual facts.  They are illustrated with real pictures from Latin America countries as shown.  </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D521BE55-C918-4461-8E3E-638BBE50E094}" type="slidenum">
              <a:rPr lang="en-GB" smtClean="0"/>
              <a:pPr eaLnBrk="1" fontAlgn="base" hangingPunct="1">
                <a:spcBef>
                  <a:spcPct val="0"/>
                </a:spcBef>
                <a:spcAft>
                  <a:spcPct val="0"/>
                </a:spcAft>
              </a:pPr>
              <a:t>5</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u="sng" smtClean="0">
                <a:hlinkClick r:id="rId3"/>
              </a:rPr>
              <a:t>http://www.somosamigosdelatierra.org/06_contaminacion/agua/agua.html</a:t>
            </a:r>
            <a:r>
              <a:rPr lang="en-GB" smtClean="0"/>
              <a:t> </a:t>
            </a:r>
          </a:p>
          <a:p>
            <a:pPr eaLnBrk="1" hangingPunct="1">
              <a:spcBef>
                <a:spcPct val="0"/>
              </a:spcBef>
            </a:pPr>
            <a:endParaRPr lang="en-GB"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2557B3EB-A5BC-4E19-A4B9-22D5C5EAE385}" type="slidenum">
              <a:rPr lang="en-GB" smtClean="0"/>
              <a:pPr eaLnBrk="1" fontAlgn="base" hangingPunct="1">
                <a:spcBef>
                  <a:spcPct val="0"/>
                </a:spcBef>
                <a:spcAft>
                  <a:spcPct val="0"/>
                </a:spcAft>
              </a:pPr>
              <a:t>10</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u="sng" smtClean="0">
                <a:hlinkClick r:id="rId3"/>
              </a:rPr>
              <a:t>http://www.alekmorillo.com/blog/uploaded_images/UrgenteSalvemoselPlaneta_900E/shutterstock_9744109.jpg</a:t>
            </a:r>
            <a:r>
              <a:rPr lang="en-GB" smtClean="0"/>
              <a:t> </a:t>
            </a:r>
          </a:p>
          <a:p>
            <a:pPr eaLnBrk="1" hangingPunct="1">
              <a:spcBef>
                <a:spcPct val="0"/>
              </a:spcBef>
            </a:pPr>
            <a:endParaRPr lang="en-GB" smtClean="0"/>
          </a:p>
          <a:p>
            <a:pPr eaLnBrk="1" hangingPunct="1">
              <a:spcBef>
                <a:spcPct val="0"/>
              </a:spcBef>
            </a:pPr>
            <a:r>
              <a:rPr lang="en-GB" smtClean="0"/>
              <a:t>Give students a couple of minutes to brainstorm (in English) all the reasons for a shortage of water in the world.  Take responses (writing up perhaps on white board) and then present these reasons and ask students to match them to the English they have written down already.</a:t>
            </a:r>
          </a:p>
          <a:p>
            <a:pPr eaLnBrk="1" hangingPunct="1">
              <a:spcBef>
                <a:spcPct val="0"/>
              </a:spcBef>
            </a:pPr>
            <a:r>
              <a:rPr lang="en-GB" smtClean="0"/>
              <a:t>http://www.booksaboutthefuture.com/pop_hst1.gif</a:t>
            </a:r>
          </a:p>
          <a:p>
            <a:pPr eaLnBrk="1" hangingPunct="1">
              <a:spcBef>
                <a:spcPct val="0"/>
              </a:spcBef>
            </a:pPr>
            <a:r>
              <a:rPr lang="en-GB" smtClean="0"/>
              <a:t>http://2.bp.blogspot.com/_7N0xPVn6IL8/S_mJ0NYqgmI/AAAAAAAAACs/KSRhPv9OLgY/s320/overpopulation.jpg</a:t>
            </a:r>
          </a:p>
          <a:p>
            <a:pPr eaLnBrk="1" hangingPunct="1">
              <a:spcBef>
                <a:spcPct val="0"/>
              </a:spcBef>
            </a:pPr>
            <a:r>
              <a:rPr lang="en-GB" smtClean="0"/>
              <a:t>http://www.conciudadanos.com.ar/wp-content/uploads/2010/03/glifosato-cea.jpg</a:t>
            </a:r>
          </a:p>
          <a:p>
            <a:pPr eaLnBrk="1" hangingPunct="1">
              <a:spcBef>
                <a:spcPct val="0"/>
              </a:spcBef>
            </a:pPr>
            <a:r>
              <a:rPr lang="en-GB" smtClean="0"/>
              <a:t>http://1.bp.blogspot.com/-oPQeRD47m50/TVhaInJ1qJI/AAAAAAAABEg/3NFpgKpTL00/s1600/20070418klpcnaecl_375.Ies.SCO.jpg</a:t>
            </a:r>
          </a:p>
          <a:p>
            <a:pPr eaLnBrk="1" hangingPunct="1">
              <a:spcBef>
                <a:spcPct val="0"/>
              </a:spcBef>
            </a:pPr>
            <a:r>
              <a:rPr lang="en-GB" smtClean="0"/>
              <a:t>http://i42.tinypic.com/foeo8j.jpg</a:t>
            </a:r>
          </a:p>
          <a:p>
            <a:pPr eaLnBrk="1" hangingPunct="1">
              <a:spcBef>
                <a:spcPct val="0"/>
              </a:spcBef>
            </a:pPr>
            <a:r>
              <a:rPr lang="en-GB" smtClean="0"/>
              <a:t>http://www.definicionabc.com/wp-content/uploads/Evaporaci%C3%B3n.jpg</a:t>
            </a:r>
          </a:p>
          <a:p>
            <a:pPr eaLnBrk="1" hangingPunct="1">
              <a:spcBef>
                <a:spcPct val="0"/>
              </a:spcBef>
            </a:pPr>
            <a:r>
              <a:rPr lang="en-GB" smtClean="0"/>
              <a:t>http://es.sott.net/image/image/s3/67146/medium/agua_3.jpg</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B5409E45-0746-4ACA-BB1F-BDF68BEDAD9A}" type="slidenum">
              <a:rPr lang="en-GB" smtClean="0"/>
              <a:pPr eaLnBrk="1" fontAlgn="base" hangingPunct="1">
                <a:spcBef>
                  <a:spcPct val="0"/>
                </a:spcBef>
                <a:spcAft>
                  <a:spcPct val="0"/>
                </a:spcAft>
              </a:pPr>
              <a:t>11</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Give students a couple of minutes to brainstorm (in English) all the reasons for a shortage of water in the world.  Take responses (writing up perhaps on white board) and then present these reasons and ask students to match them to the English they have written down already.</a:t>
            </a:r>
          </a:p>
          <a:p>
            <a:pPr eaLnBrk="1" hangingPunct="1">
              <a:spcBef>
                <a:spcPct val="0"/>
              </a:spcBef>
            </a:pPr>
            <a:r>
              <a:rPr lang="en-GB" smtClean="0"/>
              <a:t>http://www.booksaboutthefuture.com/pop_hst1.gif</a:t>
            </a:r>
          </a:p>
          <a:p>
            <a:pPr eaLnBrk="1" hangingPunct="1">
              <a:spcBef>
                <a:spcPct val="0"/>
              </a:spcBef>
            </a:pPr>
            <a:r>
              <a:rPr lang="en-GB" smtClean="0"/>
              <a:t>http://2.bp.blogspot.com/_7N0xPVn6IL8/S_mJ0NYqgmI/AAAAAAAAACs/KSRhPv9OLgY/s320/overpopulation.jpg</a:t>
            </a:r>
          </a:p>
          <a:p>
            <a:pPr eaLnBrk="1" hangingPunct="1">
              <a:spcBef>
                <a:spcPct val="0"/>
              </a:spcBef>
            </a:pPr>
            <a:r>
              <a:rPr lang="en-GB" smtClean="0"/>
              <a:t>http://www.conciudadanos.com.ar/wp-content/uploads/2010/03/glifosato-cea.jpg</a:t>
            </a:r>
          </a:p>
          <a:p>
            <a:pPr eaLnBrk="1" hangingPunct="1">
              <a:spcBef>
                <a:spcPct val="0"/>
              </a:spcBef>
            </a:pPr>
            <a:r>
              <a:rPr lang="en-GB" smtClean="0"/>
              <a:t>http://1.bp.blogspot.com/-oPQeRD47m50/TVhaInJ1qJI/AAAAAAAABEg/3NFpgKpTL00/s1600/20070418klpcnaecl_375.Ies.SCO.jpg</a:t>
            </a:r>
          </a:p>
          <a:p>
            <a:pPr eaLnBrk="1" hangingPunct="1">
              <a:spcBef>
                <a:spcPct val="0"/>
              </a:spcBef>
            </a:pPr>
            <a:r>
              <a:rPr lang="en-GB" smtClean="0"/>
              <a:t>http://i42.tinypic.com/foeo8j.jpg</a:t>
            </a:r>
          </a:p>
          <a:p>
            <a:pPr eaLnBrk="1" hangingPunct="1">
              <a:spcBef>
                <a:spcPct val="0"/>
              </a:spcBef>
            </a:pPr>
            <a:r>
              <a:rPr lang="en-GB" smtClean="0"/>
              <a:t>http://www.definicionabc.com/wp-content/uploads/Evaporaci%C3%B3n.jpg</a:t>
            </a:r>
          </a:p>
          <a:p>
            <a:pPr eaLnBrk="1" hangingPunct="1">
              <a:spcBef>
                <a:spcPct val="0"/>
              </a:spcBef>
            </a:pPr>
            <a:r>
              <a:rPr lang="en-GB" smtClean="0"/>
              <a:t>http://es.sott.net/image/image/s3/67146/medium/agua_3.jpg</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A1F4F0D-B97D-4F36-AD1E-E539D31630DC}" type="slidenum">
              <a:rPr lang="en-GB" smtClean="0"/>
              <a:pPr eaLnBrk="1" fontAlgn="base" hangingPunct="1">
                <a:spcBef>
                  <a:spcPct val="0"/>
                </a:spcBef>
                <a:spcAft>
                  <a:spcPct val="0"/>
                </a:spcAft>
              </a:pPr>
              <a:t>12</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7ACA00B6-8114-4938-8D26-DA11B188CEA8}" type="datetimeFigureOut">
              <a:rPr lang="en-GB"/>
              <a:pPr>
                <a:defRPr/>
              </a:pPr>
              <a:t>02/09/2011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863AB3B-079A-4B3E-A020-94A054D3A86B}" type="slidenum">
              <a:rPr lang="en-GB"/>
              <a:pPr>
                <a:defRPr/>
              </a:pPr>
              <a:t>‹#›</a:t>
            </a:fld>
            <a:endParaRPr lang="en-GB"/>
          </a:p>
        </p:txBody>
      </p:sp>
    </p:spTree>
    <p:extLst>
      <p:ext uri="{BB962C8B-B14F-4D97-AF65-F5344CB8AC3E}">
        <p14:creationId xmlns:p14="http://schemas.microsoft.com/office/powerpoint/2010/main" val="2254769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9027823-4042-4B35-B8D3-7DF53C64D4B5}" type="datetimeFigureOut">
              <a:rPr lang="en-GB"/>
              <a:pPr>
                <a:defRPr/>
              </a:pPr>
              <a:t>02/09/2011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9F3064B-C0B9-40EE-B7B1-470B6442993D}" type="slidenum">
              <a:rPr lang="en-GB"/>
              <a:pPr>
                <a:defRPr/>
              </a:pPr>
              <a:t>‹#›</a:t>
            </a:fld>
            <a:endParaRPr lang="en-GB"/>
          </a:p>
        </p:txBody>
      </p:sp>
    </p:spTree>
    <p:extLst>
      <p:ext uri="{BB962C8B-B14F-4D97-AF65-F5344CB8AC3E}">
        <p14:creationId xmlns:p14="http://schemas.microsoft.com/office/powerpoint/2010/main" val="3794878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EA432E0-98D6-4CEE-8D9A-97E4AECAB889}" type="datetimeFigureOut">
              <a:rPr lang="en-GB"/>
              <a:pPr>
                <a:defRPr/>
              </a:pPr>
              <a:t>02/09/2011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08F2D1D-DC06-4C1F-B0AF-7C52E48695D8}" type="slidenum">
              <a:rPr lang="en-GB"/>
              <a:pPr>
                <a:defRPr/>
              </a:pPr>
              <a:t>‹#›</a:t>
            </a:fld>
            <a:endParaRPr lang="en-GB"/>
          </a:p>
        </p:txBody>
      </p:sp>
    </p:spTree>
    <p:extLst>
      <p:ext uri="{BB962C8B-B14F-4D97-AF65-F5344CB8AC3E}">
        <p14:creationId xmlns:p14="http://schemas.microsoft.com/office/powerpoint/2010/main" val="2592945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4DC8C87-807D-40B3-8631-B9B6C7A48500}" type="datetimeFigureOut">
              <a:rPr lang="en-GB"/>
              <a:pPr>
                <a:defRPr/>
              </a:pPr>
              <a:t>02/09/2011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6783806-F05E-4A14-AD52-111CE7B097C2}" type="slidenum">
              <a:rPr lang="en-GB"/>
              <a:pPr>
                <a:defRPr/>
              </a:pPr>
              <a:t>‹#›</a:t>
            </a:fld>
            <a:endParaRPr lang="en-GB"/>
          </a:p>
        </p:txBody>
      </p:sp>
    </p:spTree>
    <p:extLst>
      <p:ext uri="{BB962C8B-B14F-4D97-AF65-F5344CB8AC3E}">
        <p14:creationId xmlns:p14="http://schemas.microsoft.com/office/powerpoint/2010/main" val="62809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EABEAD0-1363-4509-96C1-12AA026439DC}" type="datetimeFigureOut">
              <a:rPr lang="en-GB"/>
              <a:pPr>
                <a:defRPr/>
              </a:pPr>
              <a:t>02/09/2011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5AE5BA8-8595-42C7-B4EA-4E8108B8874D}" type="slidenum">
              <a:rPr lang="en-GB"/>
              <a:pPr>
                <a:defRPr/>
              </a:pPr>
              <a:t>‹#›</a:t>
            </a:fld>
            <a:endParaRPr lang="en-GB"/>
          </a:p>
        </p:txBody>
      </p:sp>
    </p:spTree>
    <p:extLst>
      <p:ext uri="{BB962C8B-B14F-4D97-AF65-F5344CB8AC3E}">
        <p14:creationId xmlns:p14="http://schemas.microsoft.com/office/powerpoint/2010/main" val="4239711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BA7E29B9-FD06-40CD-AE1B-454D4457609F}" type="datetimeFigureOut">
              <a:rPr lang="en-GB"/>
              <a:pPr>
                <a:defRPr/>
              </a:pPr>
              <a:t>02/09/2011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11B147E-1113-4B0D-8278-E1CBF47EC2A2}" type="slidenum">
              <a:rPr lang="en-GB"/>
              <a:pPr>
                <a:defRPr/>
              </a:pPr>
              <a:t>‹#›</a:t>
            </a:fld>
            <a:endParaRPr lang="en-GB"/>
          </a:p>
        </p:txBody>
      </p:sp>
    </p:spTree>
    <p:extLst>
      <p:ext uri="{BB962C8B-B14F-4D97-AF65-F5344CB8AC3E}">
        <p14:creationId xmlns:p14="http://schemas.microsoft.com/office/powerpoint/2010/main" val="2759485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7AED140F-A9B9-4962-94A5-FDF72D58436A}" type="datetimeFigureOut">
              <a:rPr lang="en-GB"/>
              <a:pPr>
                <a:defRPr/>
              </a:pPr>
              <a:t>02/09/2011</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F291C8E8-4CD1-47EF-8C97-C1B951B87925}" type="slidenum">
              <a:rPr lang="en-GB"/>
              <a:pPr>
                <a:defRPr/>
              </a:pPr>
              <a:t>‹#›</a:t>
            </a:fld>
            <a:endParaRPr lang="en-GB"/>
          </a:p>
        </p:txBody>
      </p:sp>
    </p:spTree>
    <p:extLst>
      <p:ext uri="{BB962C8B-B14F-4D97-AF65-F5344CB8AC3E}">
        <p14:creationId xmlns:p14="http://schemas.microsoft.com/office/powerpoint/2010/main" val="3475293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7F4284B6-A59E-46ED-884E-867C0DBDB4A3}" type="datetimeFigureOut">
              <a:rPr lang="en-GB"/>
              <a:pPr>
                <a:defRPr/>
              </a:pPr>
              <a:t>02/09/2011</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25A39F28-DEFC-4C0D-A595-89D57B98C52B}" type="slidenum">
              <a:rPr lang="en-GB"/>
              <a:pPr>
                <a:defRPr/>
              </a:pPr>
              <a:t>‹#›</a:t>
            </a:fld>
            <a:endParaRPr lang="en-GB"/>
          </a:p>
        </p:txBody>
      </p:sp>
    </p:spTree>
    <p:extLst>
      <p:ext uri="{BB962C8B-B14F-4D97-AF65-F5344CB8AC3E}">
        <p14:creationId xmlns:p14="http://schemas.microsoft.com/office/powerpoint/2010/main" val="2736461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A55888D-C121-4ECD-AF6A-6ADB73923DD0}" type="datetimeFigureOut">
              <a:rPr lang="en-GB"/>
              <a:pPr>
                <a:defRPr/>
              </a:pPr>
              <a:t>02/09/2011</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DCEE6AA-1828-4932-BE13-37143B725466}" type="slidenum">
              <a:rPr lang="en-GB"/>
              <a:pPr>
                <a:defRPr/>
              </a:pPr>
              <a:t>‹#›</a:t>
            </a:fld>
            <a:endParaRPr lang="en-GB"/>
          </a:p>
        </p:txBody>
      </p:sp>
    </p:spTree>
    <p:extLst>
      <p:ext uri="{BB962C8B-B14F-4D97-AF65-F5344CB8AC3E}">
        <p14:creationId xmlns:p14="http://schemas.microsoft.com/office/powerpoint/2010/main" val="3433786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F5FFB0F-B772-4A83-A50C-5A1785072BF3}" type="datetimeFigureOut">
              <a:rPr lang="en-GB"/>
              <a:pPr>
                <a:defRPr/>
              </a:pPr>
              <a:t>02/09/2011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37A5A29-3DEF-476C-882F-80B5FC939FE3}" type="slidenum">
              <a:rPr lang="en-GB"/>
              <a:pPr>
                <a:defRPr/>
              </a:pPr>
              <a:t>‹#›</a:t>
            </a:fld>
            <a:endParaRPr lang="en-GB"/>
          </a:p>
        </p:txBody>
      </p:sp>
    </p:spTree>
    <p:extLst>
      <p:ext uri="{BB962C8B-B14F-4D97-AF65-F5344CB8AC3E}">
        <p14:creationId xmlns:p14="http://schemas.microsoft.com/office/powerpoint/2010/main" val="813290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283D64F-63E0-44A4-AB2A-C3824FBA74DC}" type="datetimeFigureOut">
              <a:rPr lang="en-GB"/>
              <a:pPr>
                <a:defRPr/>
              </a:pPr>
              <a:t>02/09/2011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A255227-AA41-4649-A49E-318555795C99}" type="slidenum">
              <a:rPr lang="en-GB"/>
              <a:pPr>
                <a:defRPr/>
              </a:pPr>
              <a:t>‹#›</a:t>
            </a:fld>
            <a:endParaRPr lang="en-GB"/>
          </a:p>
        </p:txBody>
      </p:sp>
    </p:spTree>
    <p:extLst>
      <p:ext uri="{BB962C8B-B14F-4D97-AF65-F5344CB8AC3E}">
        <p14:creationId xmlns:p14="http://schemas.microsoft.com/office/powerpoint/2010/main" val="372784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F1B2FBE-A02D-4413-90C1-E98FBC86922C}" type="datetimeFigureOut">
              <a:rPr lang="en-GB"/>
              <a:pPr>
                <a:defRPr/>
              </a:pPr>
              <a:t>02/09/2011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65C2AFD-9BC0-4438-B3D1-12BA2B0F14F1}"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52925" y="1700213"/>
            <a:ext cx="4202113"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14348" y="428604"/>
            <a:ext cx="7840609" cy="923330"/>
          </a:xfrm>
          <a:prstGeom prst="rect">
            <a:avLst/>
          </a:prstGeom>
          <a:noFill/>
        </p:spPr>
        <p:txBody>
          <a:bodyPr wrap="none">
            <a:prstTxWarp prst="textWave4">
              <a:avLst/>
            </a:prstTxWarp>
            <a:spAutoFit/>
          </a:bodyPr>
          <a:lstStyle/>
          <a:p>
            <a:pPr algn="ctr" fontAlgn="auto">
              <a:spcBef>
                <a:spcPts val="0"/>
              </a:spcBef>
              <a:spcAft>
                <a:spcPts val="0"/>
              </a:spcAft>
              <a:defRPr/>
            </a:pPr>
            <a:r>
              <a:rPr lang="en-US" sz="287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rPr>
              <a:t>La </a:t>
            </a:r>
            <a:r>
              <a:rPr lang="en-US" sz="287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rPr>
              <a:t>escasez</a:t>
            </a:r>
            <a:r>
              <a:rPr lang="en-US" sz="287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rPr>
              <a:t> </a:t>
            </a:r>
            <a:r>
              <a:rPr lang="en-US" sz="287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rPr>
              <a:t>de </a:t>
            </a:r>
            <a:r>
              <a:rPr lang="en-US" sz="287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rPr>
              <a:t>agua</a:t>
            </a:r>
            <a:endPar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endParaRPr>
          </a:p>
        </p:txBody>
      </p:sp>
      <p:pic>
        <p:nvPicPr>
          <p:cNvPr id="2052" name="Picture 6"/>
          <p:cNvPicPr>
            <a:picLocks noChangeAspect="1"/>
          </p:cNvPicPr>
          <p:nvPr/>
        </p:nvPicPr>
        <p:blipFill>
          <a:blip r:embed="rId4">
            <a:clrChange>
              <a:clrFrom>
                <a:srgbClr val="F9FFF1"/>
              </a:clrFrom>
              <a:clrTo>
                <a:srgbClr val="F9FFF1">
                  <a:alpha val="0"/>
                </a:srgbClr>
              </a:clrTo>
            </a:clrChange>
            <a:extLst>
              <a:ext uri="{28A0092B-C50C-407E-A947-70E740481C1C}">
                <a14:useLocalDpi xmlns:a14="http://schemas.microsoft.com/office/drawing/2010/main" val="0"/>
              </a:ext>
            </a:extLst>
          </a:blip>
          <a:srcRect/>
          <a:stretch>
            <a:fillRect/>
          </a:stretch>
        </p:blipFill>
        <p:spPr bwMode="auto">
          <a:xfrm>
            <a:off x="65088" y="6165850"/>
            <a:ext cx="80486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50825" y="1484313"/>
            <a:ext cx="3889375" cy="3324225"/>
          </a:xfrm>
          <a:prstGeom prst="rect">
            <a:avLst/>
          </a:prstGeom>
        </p:spPr>
        <p:txBody>
          <a:bodyPr>
            <a:spAutoFit/>
          </a:bodyPr>
          <a:lstStyle/>
          <a:p>
            <a:pPr>
              <a:defRPr/>
            </a:pPr>
            <a:endParaRPr lang="en-GB" dirty="0"/>
          </a:p>
          <a:p>
            <a:pPr>
              <a:defRPr/>
            </a:pPr>
            <a:r>
              <a:rPr lang="en-GB" sz="2400" dirty="0" err="1"/>
              <a:t>Objetivos</a:t>
            </a:r>
            <a:r>
              <a:rPr lang="en-GB" sz="2400" dirty="0"/>
              <a:t>:</a:t>
            </a:r>
          </a:p>
          <a:p>
            <a:pPr marL="285750" indent="-285750">
              <a:buFont typeface="Wingdings" pitchFamily="2" charset="2"/>
              <a:buChar char="§"/>
              <a:defRPr/>
            </a:pPr>
            <a:r>
              <a:rPr lang="en-GB" sz="2400" dirty="0" err="1"/>
              <a:t>Saber</a:t>
            </a:r>
            <a:r>
              <a:rPr lang="en-GB" sz="2400" dirty="0"/>
              <a:t> </a:t>
            </a:r>
            <a:r>
              <a:rPr lang="en-GB" sz="2400" dirty="0" err="1"/>
              <a:t>más</a:t>
            </a:r>
            <a:r>
              <a:rPr lang="en-GB" sz="2400" dirty="0"/>
              <a:t> </a:t>
            </a:r>
            <a:r>
              <a:rPr lang="en-GB" sz="2400" dirty="0" err="1"/>
              <a:t>sobre</a:t>
            </a:r>
            <a:r>
              <a:rPr lang="en-GB" sz="2400" dirty="0"/>
              <a:t> la </a:t>
            </a:r>
            <a:r>
              <a:rPr lang="en-GB" sz="2400" dirty="0" err="1"/>
              <a:t>escasez</a:t>
            </a:r>
            <a:r>
              <a:rPr lang="en-GB" sz="2400" dirty="0"/>
              <a:t> </a:t>
            </a:r>
            <a:r>
              <a:rPr lang="en-GB" sz="2400" dirty="0" smtClean="0"/>
              <a:t>de </a:t>
            </a:r>
            <a:r>
              <a:rPr lang="en-GB" sz="2400" dirty="0" err="1"/>
              <a:t>agua</a:t>
            </a:r>
            <a:r>
              <a:rPr lang="en-GB" sz="2400" dirty="0"/>
              <a:t> en el </a:t>
            </a:r>
            <a:r>
              <a:rPr lang="en-GB" sz="2400" dirty="0" err="1"/>
              <a:t>mundo</a:t>
            </a:r>
            <a:r>
              <a:rPr lang="en-GB" sz="2400" dirty="0"/>
              <a:t>, </a:t>
            </a:r>
            <a:r>
              <a:rPr lang="en-GB" sz="2400" dirty="0" err="1"/>
              <a:t>sobre</a:t>
            </a:r>
            <a:r>
              <a:rPr lang="en-GB" sz="2400" dirty="0"/>
              <a:t> </a:t>
            </a:r>
            <a:r>
              <a:rPr lang="en-GB" sz="2400" dirty="0" err="1"/>
              <a:t>todo</a:t>
            </a:r>
            <a:r>
              <a:rPr lang="en-GB" sz="2400" dirty="0"/>
              <a:t> en </a:t>
            </a:r>
            <a:r>
              <a:rPr lang="en-GB" sz="2400" dirty="0" err="1"/>
              <a:t>América</a:t>
            </a:r>
            <a:r>
              <a:rPr lang="en-GB" sz="2400" dirty="0"/>
              <a:t> del Sur</a:t>
            </a:r>
          </a:p>
          <a:p>
            <a:pPr marL="285750" indent="-285750">
              <a:buFont typeface="Wingdings" pitchFamily="2" charset="2"/>
              <a:buChar char="§"/>
              <a:defRPr/>
            </a:pPr>
            <a:r>
              <a:rPr lang="en-GB" sz="2400" dirty="0" err="1"/>
              <a:t>Entender</a:t>
            </a:r>
            <a:r>
              <a:rPr lang="en-GB" sz="2400" dirty="0"/>
              <a:t> </a:t>
            </a:r>
            <a:r>
              <a:rPr lang="en-GB" sz="2400" dirty="0" err="1"/>
              <a:t>las</a:t>
            </a:r>
            <a:r>
              <a:rPr lang="en-GB" sz="2400" dirty="0"/>
              <a:t> </a:t>
            </a:r>
            <a:r>
              <a:rPr lang="en-GB" sz="2400" dirty="0" err="1"/>
              <a:t>causas</a:t>
            </a:r>
            <a:r>
              <a:rPr lang="en-GB" sz="2400" dirty="0"/>
              <a:t> de la </a:t>
            </a:r>
            <a:r>
              <a:rPr lang="en-GB" sz="2400" dirty="0" err="1"/>
              <a:t>escasez</a:t>
            </a:r>
            <a:r>
              <a:rPr lang="en-GB" sz="2400" dirty="0"/>
              <a:t> </a:t>
            </a:r>
            <a:r>
              <a:rPr lang="en-GB" sz="2400" dirty="0" smtClean="0"/>
              <a:t>de </a:t>
            </a:r>
            <a:r>
              <a:rPr lang="en-GB" sz="2400" dirty="0" err="1"/>
              <a:t>agua</a:t>
            </a:r>
            <a:r>
              <a:rPr lang="en-GB" sz="2400" dirty="0"/>
              <a:t> en el </a:t>
            </a:r>
            <a:r>
              <a:rPr lang="en-GB" sz="2400" dirty="0" err="1"/>
              <a:t>mundo</a:t>
            </a:r>
            <a:endParaRPr lang="en-GB"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3175" y="3175"/>
            <a:ext cx="9147175" cy="8318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sz="2400" b="1" i="1" dirty="0" smtClean="0">
                <a:solidFill>
                  <a:schemeClr val="bg1"/>
                </a:solidFill>
              </a:rPr>
              <a:t>Un grifo en </a:t>
            </a:r>
            <a:r>
              <a:rPr lang="es-ES" sz="2400" b="1" i="1" dirty="0">
                <a:solidFill>
                  <a:schemeClr val="bg1"/>
                </a:solidFill>
              </a:rPr>
              <a:t>Maldonado, Uruguay.  </a:t>
            </a:r>
            <a:br>
              <a:rPr lang="es-ES" sz="2400" b="1" i="1" dirty="0">
                <a:solidFill>
                  <a:schemeClr val="bg1"/>
                </a:solidFill>
              </a:rPr>
            </a:br>
            <a:r>
              <a:rPr lang="es-ES" sz="2400" b="1" i="1" dirty="0">
                <a:solidFill>
                  <a:schemeClr val="bg1"/>
                </a:solidFill>
              </a:rPr>
              <a:t>Se abastecen de </a:t>
            </a:r>
            <a:r>
              <a:rPr lang="es-ES" sz="2400" b="1" i="1" dirty="0" smtClean="0">
                <a:solidFill>
                  <a:schemeClr val="bg1"/>
                </a:solidFill>
              </a:rPr>
              <a:t>este grifo 300 </a:t>
            </a:r>
            <a:r>
              <a:rPr lang="es-ES" sz="2400" b="1" i="1" dirty="0">
                <a:solidFill>
                  <a:schemeClr val="bg1"/>
                </a:solidFill>
              </a:rPr>
              <a:t>personas.</a:t>
            </a:r>
            <a:endParaRPr lang="en-GB" sz="2400" b="1"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447" y="1473200"/>
            <a:ext cx="5929353" cy="44760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Box 3"/>
          <p:cNvSpPr txBox="1">
            <a:spLocks noChangeArrowheads="1"/>
          </p:cNvSpPr>
          <p:nvPr/>
        </p:nvSpPr>
        <p:spPr bwMode="auto">
          <a:xfrm>
            <a:off x="3276600" y="6280150"/>
            <a:ext cx="5543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r>
              <a:rPr lang="en-GB" sz="2400" b="1"/>
              <a:t>Maldonado, Uruguay</a:t>
            </a:r>
          </a:p>
        </p:txBody>
      </p:sp>
      <p:pic>
        <p:nvPicPr>
          <p:cNvPr id="11269" name="Picture 4"/>
          <p:cNvPicPr>
            <a:picLocks noChangeAspect="1"/>
          </p:cNvPicPr>
          <p:nvPr/>
        </p:nvPicPr>
        <p:blipFill>
          <a:blip r:embed="rId4">
            <a:clrChange>
              <a:clrFrom>
                <a:srgbClr val="F9FFF1"/>
              </a:clrFrom>
              <a:clrTo>
                <a:srgbClr val="F9FFF1">
                  <a:alpha val="0"/>
                </a:srgbClr>
              </a:clrTo>
            </a:clrChange>
            <a:extLst>
              <a:ext uri="{28A0092B-C50C-407E-A947-70E740481C1C}">
                <a14:useLocalDpi xmlns:a14="http://schemas.microsoft.com/office/drawing/2010/main" val="0"/>
              </a:ext>
            </a:extLst>
          </a:blip>
          <a:srcRect/>
          <a:stretch>
            <a:fillRect/>
          </a:stretch>
        </p:blipFill>
        <p:spPr bwMode="auto">
          <a:xfrm>
            <a:off x="65088" y="6165850"/>
            <a:ext cx="80486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0" y="0"/>
            <a:ext cx="9144000" cy="584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sz="3200" b="1" dirty="0">
                <a:solidFill>
                  <a:schemeClr val="bg1"/>
                </a:solidFill>
              </a:rPr>
              <a:t>¿</a:t>
            </a:r>
            <a:r>
              <a:rPr lang="en-GB" sz="3200" b="1" dirty="0" err="1">
                <a:solidFill>
                  <a:schemeClr val="bg1"/>
                </a:solidFill>
              </a:rPr>
              <a:t>Por</a:t>
            </a:r>
            <a:r>
              <a:rPr lang="en-GB" sz="3200" b="1" dirty="0">
                <a:solidFill>
                  <a:schemeClr val="bg1"/>
                </a:solidFill>
              </a:rPr>
              <a:t> </a:t>
            </a:r>
            <a:r>
              <a:rPr lang="en-GB" sz="3200" b="1" dirty="0" err="1">
                <a:solidFill>
                  <a:schemeClr val="bg1"/>
                </a:solidFill>
              </a:rPr>
              <a:t>qué</a:t>
            </a:r>
            <a:r>
              <a:rPr lang="en-GB" sz="3200" b="1" dirty="0">
                <a:solidFill>
                  <a:schemeClr val="bg1"/>
                </a:solidFill>
              </a:rPr>
              <a:t> hay </a:t>
            </a:r>
            <a:r>
              <a:rPr lang="en-GB" sz="3200" b="1" dirty="0" err="1" smtClean="0">
                <a:solidFill>
                  <a:schemeClr val="bg1"/>
                </a:solidFill>
              </a:rPr>
              <a:t>escasez</a:t>
            </a:r>
            <a:r>
              <a:rPr lang="en-GB" sz="3200" b="1" dirty="0" smtClean="0">
                <a:solidFill>
                  <a:schemeClr val="bg1"/>
                </a:solidFill>
              </a:rPr>
              <a:t> </a:t>
            </a:r>
            <a:r>
              <a:rPr lang="en-GB" sz="3200" b="1" dirty="0">
                <a:solidFill>
                  <a:schemeClr val="bg1"/>
                </a:solidFill>
              </a:rPr>
              <a:t>de </a:t>
            </a:r>
            <a:r>
              <a:rPr lang="en-GB" sz="3200" b="1" dirty="0" err="1">
                <a:solidFill>
                  <a:schemeClr val="bg1"/>
                </a:solidFill>
              </a:rPr>
              <a:t>agua</a:t>
            </a:r>
            <a:r>
              <a:rPr lang="en-GB" sz="3200" b="1" dirty="0">
                <a:solidFill>
                  <a:schemeClr val="bg1"/>
                </a:solidFill>
              </a:rPr>
              <a:t> en el </a:t>
            </a:r>
            <a:r>
              <a:rPr lang="en-GB" sz="3200" b="1" dirty="0" err="1">
                <a:solidFill>
                  <a:schemeClr val="bg1"/>
                </a:solidFill>
              </a:rPr>
              <a:t>mundo</a:t>
            </a:r>
            <a:r>
              <a:rPr lang="en-GB" sz="3200" b="1" dirty="0">
                <a:solidFill>
                  <a:schemeClr val="bg1"/>
                </a:solidFill>
              </a:rPr>
              <a:t>?</a:t>
            </a:r>
          </a:p>
        </p:txBody>
      </p:sp>
      <p:sp>
        <p:nvSpPr>
          <p:cNvPr id="12291" name="TextBox 23"/>
          <p:cNvSpPr txBox="1">
            <a:spLocks noChangeArrowheads="1"/>
          </p:cNvSpPr>
          <p:nvPr/>
        </p:nvSpPr>
        <p:spPr bwMode="auto">
          <a:xfrm>
            <a:off x="7385050" y="620713"/>
            <a:ext cx="5000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sz="3600" b="1">
                <a:solidFill>
                  <a:schemeClr val="bg1"/>
                </a:solidFill>
              </a:rPr>
              <a:t>2</a:t>
            </a:r>
          </a:p>
        </p:txBody>
      </p:sp>
      <p:pic>
        <p:nvPicPr>
          <p:cNvPr id="12292" name="Picture 28"/>
          <p:cNvPicPr>
            <a:picLocks noChangeAspect="1"/>
          </p:cNvPicPr>
          <p:nvPr/>
        </p:nvPicPr>
        <p:blipFill>
          <a:blip r:embed="rId3">
            <a:clrChange>
              <a:clrFrom>
                <a:srgbClr val="F9FFF1"/>
              </a:clrFrom>
              <a:clrTo>
                <a:srgbClr val="F9FFF1">
                  <a:alpha val="0"/>
                </a:srgbClr>
              </a:clrTo>
            </a:clrChange>
            <a:extLst>
              <a:ext uri="{28A0092B-C50C-407E-A947-70E740481C1C}">
                <a14:useLocalDpi xmlns:a14="http://schemas.microsoft.com/office/drawing/2010/main" val="0"/>
              </a:ext>
            </a:extLst>
          </a:blip>
          <a:srcRect/>
          <a:stretch>
            <a:fillRect/>
          </a:stretch>
        </p:blipFill>
        <p:spPr bwMode="auto">
          <a:xfrm>
            <a:off x="1525588" y="1484313"/>
            <a:ext cx="6092825" cy="480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02138" y="2679700"/>
            <a:ext cx="195738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0" y="0"/>
            <a:ext cx="9144000" cy="584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sz="3200" b="1" dirty="0">
                <a:solidFill>
                  <a:schemeClr val="bg1"/>
                </a:solidFill>
              </a:rPr>
              <a:t>¿</a:t>
            </a:r>
            <a:r>
              <a:rPr lang="en-GB" sz="3200" b="1" dirty="0" err="1">
                <a:solidFill>
                  <a:schemeClr val="bg1"/>
                </a:solidFill>
              </a:rPr>
              <a:t>Por</a:t>
            </a:r>
            <a:r>
              <a:rPr lang="en-GB" sz="3200" b="1" dirty="0">
                <a:solidFill>
                  <a:schemeClr val="bg1"/>
                </a:solidFill>
              </a:rPr>
              <a:t> </a:t>
            </a:r>
            <a:r>
              <a:rPr lang="en-GB" sz="3200" b="1" dirty="0" err="1">
                <a:solidFill>
                  <a:schemeClr val="bg1"/>
                </a:solidFill>
              </a:rPr>
              <a:t>qué</a:t>
            </a:r>
            <a:r>
              <a:rPr lang="en-GB" sz="3200" b="1" dirty="0">
                <a:solidFill>
                  <a:schemeClr val="bg1"/>
                </a:solidFill>
              </a:rPr>
              <a:t> hay </a:t>
            </a:r>
            <a:r>
              <a:rPr lang="en-GB" sz="3200" b="1" dirty="0" err="1" smtClean="0">
                <a:solidFill>
                  <a:schemeClr val="bg1"/>
                </a:solidFill>
              </a:rPr>
              <a:t>escasez</a:t>
            </a:r>
            <a:r>
              <a:rPr lang="en-GB" sz="3200" b="1" dirty="0" smtClean="0">
                <a:solidFill>
                  <a:schemeClr val="bg1"/>
                </a:solidFill>
              </a:rPr>
              <a:t> </a:t>
            </a:r>
            <a:r>
              <a:rPr lang="en-GB" sz="3200" b="1" dirty="0">
                <a:solidFill>
                  <a:schemeClr val="bg1"/>
                </a:solidFill>
              </a:rPr>
              <a:t>de </a:t>
            </a:r>
            <a:r>
              <a:rPr lang="en-GB" sz="3200" b="1" dirty="0" err="1">
                <a:solidFill>
                  <a:schemeClr val="bg1"/>
                </a:solidFill>
              </a:rPr>
              <a:t>agua</a:t>
            </a:r>
            <a:r>
              <a:rPr lang="en-GB" sz="3200" b="1" dirty="0">
                <a:solidFill>
                  <a:schemeClr val="bg1"/>
                </a:solidFill>
              </a:rPr>
              <a:t> en el </a:t>
            </a:r>
            <a:r>
              <a:rPr lang="en-GB" sz="3200" b="1" dirty="0" err="1">
                <a:solidFill>
                  <a:schemeClr val="bg1"/>
                </a:solidFill>
              </a:rPr>
              <a:t>mundo</a:t>
            </a:r>
            <a:r>
              <a:rPr lang="en-GB" sz="3200" b="1" dirty="0">
                <a:solidFill>
                  <a:schemeClr val="bg1"/>
                </a:solidFill>
              </a:rPr>
              <a:t>?</a:t>
            </a:r>
          </a:p>
        </p:txBody>
      </p:sp>
      <p:sp>
        <p:nvSpPr>
          <p:cNvPr id="13316" name="Rectangle 3"/>
          <p:cNvSpPr>
            <a:spLocks noChangeArrowheads="1"/>
          </p:cNvSpPr>
          <p:nvPr/>
        </p:nvSpPr>
        <p:spPr bwMode="auto">
          <a:xfrm>
            <a:off x="498475" y="781050"/>
            <a:ext cx="3365500" cy="4000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sz="2000">
                <a:solidFill>
                  <a:schemeClr val="bg1"/>
                </a:solidFill>
              </a:rPr>
              <a:t>el crecimiento de la población </a:t>
            </a:r>
          </a:p>
        </p:txBody>
      </p:sp>
      <p:sp>
        <p:nvSpPr>
          <p:cNvPr id="13317" name="Rectangle 6"/>
          <p:cNvSpPr>
            <a:spLocks noChangeArrowheads="1"/>
          </p:cNvSpPr>
          <p:nvPr/>
        </p:nvSpPr>
        <p:spPr bwMode="auto">
          <a:xfrm>
            <a:off x="498475" y="5764213"/>
            <a:ext cx="3491853" cy="40011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sz="2000" dirty="0">
                <a:solidFill>
                  <a:schemeClr val="bg1"/>
                </a:solidFill>
              </a:rPr>
              <a:t>la contaminación con </a:t>
            </a:r>
            <a:r>
              <a:rPr lang="es-ES" sz="2000" dirty="0" smtClean="0">
                <a:solidFill>
                  <a:schemeClr val="bg1"/>
                </a:solidFill>
              </a:rPr>
              <a:t>pesticidas</a:t>
            </a:r>
            <a:endParaRPr lang="en-GB" sz="2000" dirty="0">
              <a:solidFill>
                <a:schemeClr val="bg1"/>
              </a:solidFill>
            </a:endParaRPr>
          </a:p>
        </p:txBody>
      </p:sp>
      <p:pic>
        <p:nvPicPr>
          <p:cNvPr id="13318" name="Picture 7"/>
          <p:cNvPicPr>
            <a:picLocks noChangeAspect="1"/>
          </p:cNvPicPr>
          <p:nvPr/>
        </p:nvPicPr>
        <p:blipFill>
          <a:blip r:embed="rId4" cstate="print">
            <a:extLst>
              <a:ext uri="{28A0092B-C50C-407E-A947-70E740481C1C}">
                <a14:useLocalDpi xmlns:a14="http://schemas.microsoft.com/office/drawing/2010/main" val="0"/>
              </a:ext>
            </a:extLst>
          </a:blip>
          <a:srcRect t="6023" b="17274"/>
          <a:stretch>
            <a:fillRect/>
          </a:stretch>
        </p:blipFill>
        <p:spPr bwMode="auto">
          <a:xfrm>
            <a:off x="6881813" y="2951163"/>
            <a:ext cx="213995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8488" y="4881563"/>
            <a:ext cx="20066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9"/>
          <p:cNvSpPr>
            <a:spLocks noChangeArrowheads="1"/>
          </p:cNvSpPr>
          <p:nvPr/>
        </p:nvSpPr>
        <p:spPr bwMode="auto">
          <a:xfrm>
            <a:off x="487363" y="1679575"/>
            <a:ext cx="2951257" cy="40011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sz="2000" dirty="0">
                <a:solidFill>
                  <a:schemeClr val="bg1"/>
                </a:solidFill>
              </a:rPr>
              <a:t>el </a:t>
            </a:r>
            <a:r>
              <a:rPr lang="es-ES" sz="2000" dirty="0" smtClean="0">
                <a:solidFill>
                  <a:schemeClr val="bg1"/>
                </a:solidFill>
              </a:rPr>
              <a:t>deshielo </a:t>
            </a:r>
            <a:r>
              <a:rPr lang="es-ES" sz="2000" dirty="0">
                <a:solidFill>
                  <a:schemeClr val="bg1"/>
                </a:solidFill>
              </a:rPr>
              <a:t>de los glaciares</a:t>
            </a:r>
          </a:p>
        </p:txBody>
      </p:sp>
      <p:pic>
        <p:nvPicPr>
          <p:cNvPr id="13321"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02138" y="4967288"/>
            <a:ext cx="2154237"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Rectangle 11"/>
          <p:cNvSpPr>
            <a:spLocks noChangeArrowheads="1"/>
          </p:cNvSpPr>
          <p:nvPr/>
        </p:nvSpPr>
        <p:spPr bwMode="auto">
          <a:xfrm>
            <a:off x="495300" y="2652713"/>
            <a:ext cx="3381375" cy="4000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sz="2000">
                <a:solidFill>
                  <a:schemeClr val="bg1"/>
                </a:solidFill>
              </a:rPr>
              <a:t>la agricultura intensiva</a:t>
            </a:r>
          </a:p>
        </p:txBody>
      </p:sp>
      <p:pic>
        <p:nvPicPr>
          <p:cNvPr id="13323" name="Picture 12"/>
          <p:cNvPicPr>
            <a:picLocks noChangeAspect="1"/>
          </p:cNvPicPr>
          <p:nvPr/>
        </p:nvPicPr>
        <p:blipFill>
          <a:blip r:embed="rId7">
            <a:extLst>
              <a:ext uri="{28A0092B-C50C-407E-A947-70E740481C1C}">
                <a14:useLocalDpi xmlns:a14="http://schemas.microsoft.com/office/drawing/2010/main" val="0"/>
              </a:ext>
            </a:extLst>
          </a:blip>
          <a:srcRect t="-22948" b="14490"/>
          <a:stretch>
            <a:fillRect/>
          </a:stretch>
        </p:blipFill>
        <p:spPr bwMode="auto">
          <a:xfrm>
            <a:off x="4356100" y="414338"/>
            <a:ext cx="19685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4" name="Rectangle 13"/>
          <p:cNvSpPr>
            <a:spLocks noChangeArrowheads="1"/>
          </p:cNvSpPr>
          <p:nvPr/>
        </p:nvSpPr>
        <p:spPr bwMode="auto">
          <a:xfrm>
            <a:off x="498475" y="4681538"/>
            <a:ext cx="1701800" cy="4000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sz="2000">
                <a:solidFill>
                  <a:schemeClr val="bg1"/>
                </a:solidFill>
              </a:rPr>
              <a:t>la evaporación</a:t>
            </a:r>
          </a:p>
        </p:txBody>
      </p:sp>
      <p:pic>
        <p:nvPicPr>
          <p:cNvPr id="13325" name="Picture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386638" y="722313"/>
            <a:ext cx="1463675" cy="19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6" name="Rectangle 15"/>
          <p:cNvSpPr>
            <a:spLocks noChangeArrowheads="1"/>
          </p:cNvSpPr>
          <p:nvPr/>
        </p:nvSpPr>
        <p:spPr bwMode="auto">
          <a:xfrm>
            <a:off x="495300" y="3700463"/>
            <a:ext cx="2620963" cy="4000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sz="2000">
                <a:solidFill>
                  <a:schemeClr val="bg1"/>
                </a:solidFill>
              </a:rPr>
              <a:t>la falta de saneamiento</a:t>
            </a:r>
          </a:p>
        </p:txBody>
      </p:sp>
      <p:sp>
        <p:nvSpPr>
          <p:cNvPr id="13327" name="TextBox 16"/>
          <p:cNvSpPr txBox="1">
            <a:spLocks noChangeArrowheads="1"/>
          </p:cNvSpPr>
          <p:nvPr/>
        </p:nvSpPr>
        <p:spPr bwMode="auto">
          <a:xfrm>
            <a:off x="41275" y="620713"/>
            <a:ext cx="498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sz="3600" b="1"/>
              <a:t>A</a:t>
            </a:r>
          </a:p>
        </p:txBody>
      </p:sp>
      <p:sp>
        <p:nvSpPr>
          <p:cNvPr id="13328" name="TextBox 17"/>
          <p:cNvSpPr txBox="1">
            <a:spLocks noChangeArrowheads="1"/>
          </p:cNvSpPr>
          <p:nvPr/>
        </p:nvSpPr>
        <p:spPr bwMode="auto">
          <a:xfrm>
            <a:off x="41275" y="1555750"/>
            <a:ext cx="498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sz="3600" b="1"/>
              <a:t>B</a:t>
            </a:r>
          </a:p>
        </p:txBody>
      </p:sp>
      <p:sp>
        <p:nvSpPr>
          <p:cNvPr id="13329" name="TextBox 18"/>
          <p:cNvSpPr txBox="1">
            <a:spLocks noChangeArrowheads="1"/>
          </p:cNvSpPr>
          <p:nvPr/>
        </p:nvSpPr>
        <p:spPr bwMode="auto">
          <a:xfrm>
            <a:off x="34925" y="2530475"/>
            <a:ext cx="498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sz="3600" b="1"/>
              <a:t>C</a:t>
            </a:r>
          </a:p>
        </p:txBody>
      </p:sp>
      <p:sp>
        <p:nvSpPr>
          <p:cNvPr id="13330" name="TextBox 19"/>
          <p:cNvSpPr txBox="1">
            <a:spLocks noChangeArrowheads="1"/>
          </p:cNvSpPr>
          <p:nvPr/>
        </p:nvSpPr>
        <p:spPr bwMode="auto">
          <a:xfrm>
            <a:off x="34925" y="3578225"/>
            <a:ext cx="498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sz="3600" b="1"/>
              <a:t>D</a:t>
            </a:r>
          </a:p>
        </p:txBody>
      </p:sp>
      <p:sp>
        <p:nvSpPr>
          <p:cNvPr id="13331" name="TextBox 20"/>
          <p:cNvSpPr txBox="1">
            <a:spLocks noChangeArrowheads="1"/>
          </p:cNvSpPr>
          <p:nvPr/>
        </p:nvSpPr>
        <p:spPr bwMode="auto">
          <a:xfrm>
            <a:off x="41275" y="4557713"/>
            <a:ext cx="498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sz="3600" b="1"/>
              <a:t>E</a:t>
            </a:r>
          </a:p>
        </p:txBody>
      </p:sp>
      <p:sp>
        <p:nvSpPr>
          <p:cNvPr id="13332" name="TextBox 21"/>
          <p:cNvSpPr txBox="1">
            <a:spLocks noChangeArrowheads="1"/>
          </p:cNvSpPr>
          <p:nvPr/>
        </p:nvSpPr>
        <p:spPr bwMode="auto">
          <a:xfrm>
            <a:off x="1588" y="5640388"/>
            <a:ext cx="498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sz="3600" b="1"/>
              <a:t>F</a:t>
            </a:r>
          </a:p>
        </p:txBody>
      </p:sp>
      <p:sp>
        <p:nvSpPr>
          <p:cNvPr id="13333" name="TextBox 22"/>
          <p:cNvSpPr txBox="1">
            <a:spLocks noChangeArrowheads="1"/>
          </p:cNvSpPr>
          <p:nvPr/>
        </p:nvSpPr>
        <p:spPr bwMode="auto">
          <a:xfrm>
            <a:off x="4284663" y="692150"/>
            <a:ext cx="498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sz="3600" b="1"/>
              <a:t>1</a:t>
            </a:r>
          </a:p>
        </p:txBody>
      </p:sp>
      <p:sp>
        <p:nvSpPr>
          <p:cNvPr id="13334" name="TextBox 23"/>
          <p:cNvSpPr txBox="1">
            <a:spLocks noChangeArrowheads="1"/>
          </p:cNvSpPr>
          <p:nvPr/>
        </p:nvSpPr>
        <p:spPr bwMode="auto">
          <a:xfrm>
            <a:off x="7385050" y="620713"/>
            <a:ext cx="5000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sz="3600" b="1">
                <a:solidFill>
                  <a:schemeClr val="bg1"/>
                </a:solidFill>
              </a:rPr>
              <a:t>2</a:t>
            </a:r>
          </a:p>
        </p:txBody>
      </p:sp>
      <p:sp>
        <p:nvSpPr>
          <p:cNvPr id="13335" name="TextBox 24"/>
          <p:cNvSpPr txBox="1">
            <a:spLocks noChangeArrowheads="1"/>
          </p:cNvSpPr>
          <p:nvPr/>
        </p:nvSpPr>
        <p:spPr bwMode="auto">
          <a:xfrm>
            <a:off x="4295775" y="2679700"/>
            <a:ext cx="498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sz="3600" b="1"/>
              <a:t>3</a:t>
            </a:r>
          </a:p>
        </p:txBody>
      </p:sp>
      <p:sp>
        <p:nvSpPr>
          <p:cNvPr id="13336" name="TextBox 25"/>
          <p:cNvSpPr txBox="1">
            <a:spLocks noChangeArrowheads="1"/>
          </p:cNvSpPr>
          <p:nvPr/>
        </p:nvSpPr>
        <p:spPr bwMode="auto">
          <a:xfrm>
            <a:off x="6881813" y="2854325"/>
            <a:ext cx="5000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sz="3600" b="1"/>
              <a:t>4</a:t>
            </a:r>
          </a:p>
        </p:txBody>
      </p:sp>
      <p:sp>
        <p:nvSpPr>
          <p:cNvPr id="13337" name="TextBox 26"/>
          <p:cNvSpPr txBox="1">
            <a:spLocks noChangeArrowheads="1"/>
          </p:cNvSpPr>
          <p:nvPr/>
        </p:nvSpPr>
        <p:spPr bwMode="auto">
          <a:xfrm>
            <a:off x="4402138" y="4960938"/>
            <a:ext cx="498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sz="3600" b="1">
                <a:solidFill>
                  <a:schemeClr val="bg1"/>
                </a:solidFill>
              </a:rPr>
              <a:t>5</a:t>
            </a:r>
          </a:p>
        </p:txBody>
      </p:sp>
      <p:sp>
        <p:nvSpPr>
          <p:cNvPr id="13338" name="TextBox 27"/>
          <p:cNvSpPr txBox="1">
            <a:spLocks noChangeArrowheads="1"/>
          </p:cNvSpPr>
          <p:nvPr/>
        </p:nvSpPr>
        <p:spPr bwMode="auto">
          <a:xfrm>
            <a:off x="6875463" y="4799013"/>
            <a:ext cx="5000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sz="3600" b="1"/>
              <a:t>6</a:t>
            </a:r>
          </a:p>
        </p:txBody>
      </p:sp>
      <p:cxnSp>
        <p:nvCxnSpPr>
          <p:cNvPr id="5" name="Straight Arrow Connector 4"/>
          <p:cNvCxnSpPr/>
          <p:nvPr/>
        </p:nvCxnSpPr>
        <p:spPr>
          <a:xfrm>
            <a:off x="3876675" y="1016000"/>
            <a:ext cx="1127125" cy="1935163"/>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13319" idx="0"/>
          </p:cNvCxnSpPr>
          <p:nvPr/>
        </p:nvCxnSpPr>
        <p:spPr>
          <a:xfrm>
            <a:off x="4014788" y="1879600"/>
            <a:ext cx="3937000" cy="3001963"/>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13321" idx="0"/>
          </p:cNvCxnSpPr>
          <p:nvPr/>
        </p:nvCxnSpPr>
        <p:spPr>
          <a:xfrm>
            <a:off x="3876675" y="2863850"/>
            <a:ext cx="1601788" cy="210343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3116263" y="1679575"/>
            <a:ext cx="4259262" cy="21859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13323" idx="1"/>
          </p:cNvCxnSpPr>
          <p:nvPr/>
        </p:nvCxnSpPr>
        <p:spPr>
          <a:xfrm flipV="1">
            <a:off x="2208213" y="1398588"/>
            <a:ext cx="2147887" cy="3463925"/>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13318" idx="1"/>
          </p:cNvCxnSpPr>
          <p:nvPr/>
        </p:nvCxnSpPr>
        <p:spPr>
          <a:xfrm flipV="1">
            <a:off x="4379913" y="3648075"/>
            <a:ext cx="2501900" cy="2316163"/>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3345" name="Picture 41"/>
          <p:cNvPicPr>
            <a:picLocks noChangeAspect="1"/>
          </p:cNvPicPr>
          <p:nvPr/>
        </p:nvPicPr>
        <p:blipFill>
          <a:blip r:embed="rId9">
            <a:clrChange>
              <a:clrFrom>
                <a:srgbClr val="F9FFF1"/>
              </a:clrFrom>
              <a:clrTo>
                <a:srgbClr val="F9FFF1">
                  <a:alpha val="0"/>
                </a:srgbClr>
              </a:clrTo>
            </a:clrChange>
            <a:extLst>
              <a:ext uri="{28A0092B-C50C-407E-A947-70E740481C1C}">
                <a14:useLocalDpi xmlns:a14="http://schemas.microsoft.com/office/drawing/2010/main" val="0"/>
              </a:ext>
            </a:extLst>
          </a:blip>
          <a:srcRect/>
          <a:stretch>
            <a:fillRect/>
          </a:stretch>
        </p:blipFill>
        <p:spPr bwMode="auto">
          <a:xfrm>
            <a:off x="65088" y="6165850"/>
            <a:ext cx="80486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179388" y="693738"/>
            <a:ext cx="86407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sz="2200" dirty="0"/>
              <a:t>El </a:t>
            </a:r>
            <a:r>
              <a:rPr lang="en-GB" sz="2200" dirty="0" err="1"/>
              <a:t>agua</a:t>
            </a:r>
            <a:r>
              <a:rPr lang="en-GB" sz="2200" dirty="0"/>
              <a:t> </a:t>
            </a:r>
            <a:r>
              <a:rPr lang="en-GB" sz="2200" b="1" dirty="0"/>
              <a:t>____</a:t>
            </a:r>
            <a:r>
              <a:rPr lang="en-GB" sz="2200" dirty="0"/>
              <a:t>, </a:t>
            </a:r>
            <a:r>
              <a:rPr lang="en-GB" sz="2200" b="1" dirty="0"/>
              <a:t>____</a:t>
            </a:r>
            <a:r>
              <a:rPr lang="en-GB" sz="2200" dirty="0"/>
              <a:t>y </a:t>
            </a:r>
            <a:r>
              <a:rPr lang="en-GB" sz="2200" b="1" dirty="0"/>
              <a:t>____ </a:t>
            </a:r>
            <a:r>
              <a:rPr lang="en-GB" sz="2200" dirty="0" err="1" smtClean="0"/>
              <a:t>siempre</a:t>
            </a:r>
            <a:r>
              <a:rPr lang="en-GB" sz="2200" dirty="0" smtClean="0"/>
              <a:t> </a:t>
            </a:r>
            <a:r>
              <a:rPr lang="en-GB" sz="2200" dirty="0" err="1"/>
              <a:t>esencial</a:t>
            </a:r>
            <a:r>
              <a:rPr lang="en-GB" sz="2200" dirty="0"/>
              <a:t> </a:t>
            </a:r>
            <a:r>
              <a:rPr lang="en-GB" sz="2200" dirty="0" err="1"/>
              <a:t>para</a:t>
            </a:r>
            <a:r>
              <a:rPr lang="en-GB" sz="2200" dirty="0"/>
              <a:t> los </a:t>
            </a:r>
            <a:r>
              <a:rPr lang="en-GB" sz="2200" dirty="0" err="1"/>
              <a:t>seres</a:t>
            </a:r>
            <a:r>
              <a:rPr lang="en-GB" sz="2200" dirty="0"/>
              <a:t> </a:t>
            </a:r>
            <a:r>
              <a:rPr lang="en-GB" sz="2200" dirty="0" err="1"/>
              <a:t>humanos</a:t>
            </a:r>
            <a:r>
              <a:rPr lang="en-GB" sz="2200" dirty="0"/>
              <a:t>.</a:t>
            </a:r>
          </a:p>
        </p:txBody>
      </p:sp>
      <p:sp>
        <p:nvSpPr>
          <p:cNvPr id="14339" name="TextBox 2"/>
          <p:cNvSpPr txBox="1">
            <a:spLocks noChangeArrowheads="1"/>
          </p:cNvSpPr>
          <p:nvPr/>
        </p:nvSpPr>
        <p:spPr bwMode="auto">
          <a:xfrm>
            <a:off x="179388" y="1125538"/>
            <a:ext cx="864076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sz="2200"/>
              <a:t>Hoy en día el agua </a:t>
            </a:r>
            <a:r>
              <a:rPr lang="en-GB" sz="2200" b="1"/>
              <a:t>____</a:t>
            </a:r>
            <a:r>
              <a:rPr lang="en-GB" sz="2200"/>
              <a:t> un recurso escaso en el mundo.</a:t>
            </a:r>
          </a:p>
        </p:txBody>
      </p:sp>
      <p:sp>
        <p:nvSpPr>
          <p:cNvPr id="14340" name="TextBox 3"/>
          <p:cNvSpPr txBox="1">
            <a:spLocks noChangeArrowheads="1"/>
          </p:cNvSpPr>
          <p:nvPr/>
        </p:nvSpPr>
        <p:spPr bwMode="auto">
          <a:xfrm>
            <a:off x="185738" y="1628775"/>
            <a:ext cx="86423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s-ES" sz="2200"/>
              <a:t>Actualmente, por ejemplo, uno de cada cinco habitantes de América Latina no </a:t>
            </a:r>
            <a:r>
              <a:rPr lang="es-ES" sz="2200" b="1"/>
              <a:t>______</a:t>
            </a:r>
            <a:r>
              <a:rPr lang="es-ES" sz="2200"/>
              <a:t> acceso al agua potable.</a:t>
            </a:r>
            <a:endParaRPr lang="en-GB" sz="2200"/>
          </a:p>
        </p:txBody>
      </p:sp>
      <p:sp>
        <p:nvSpPr>
          <p:cNvPr id="14341" name="Rectangle 4"/>
          <p:cNvSpPr>
            <a:spLocks noChangeArrowheads="1"/>
          </p:cNvSpPr>
          <p:nvPr/>
        </p:nvSpPr>
        <p:spPr bwMode="auto">
          <a:xfrm>
            <a:off x="179388" y="4854575"/>
            <a:ext cx="86407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sz="2200"/>
              <a:t>En 2025 la demanda de agua </a:t>
            </a:r>
            <a:r>
              <a:rPr lang="es-ES" sz="2200" b="1"/>
              <a:t>_____________ </a:t>
            </a:r>
            <a:r>
              <a:rPr lang="es-ES" sz="2200"/>
              <a:t>en un 56 % al suministro.</a:t>
            </a:r>
          </a:p>
        </p:txBody>
      </p:sp>
      <p:sp>
        <p:nvSpPr>
          <p:cNvPr id="14342" name="Rectangle 5"/>
          <p:cNvSpPr>
            <a:spLocks noChangeArrowheads="1"/>
          </p:cNvSpPr>
          <p:nvPr/>
        </p:nvSpPr>
        <p:spPr bwMode="auto">
          <a:xfrm>
            <a:off x="179388" y="2406650"/>
            <a:ext cx="877887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sz="2200" dirty="0"/>
              <a:t>Las causas </a:t>
            </a:r>
            <a:r>
              <a:rPr lang="es-ES" sz="2200" b="1" dirty="0"/>
              <a:t>_____</a:t>
            </a:r>
            <a:r>
              <a:rPr lang="es-ES" sz="2200" dirty="0"/>
              <a:t>:</a:t>
            </a:r>
            <a:br>
              <a:rPr lang="es-ES" sz="2200" dirty="0"/>
            </a:br>
            <a:r>
              <a:rPr lang="es-ES" sz="2200" dirty="0"/>
              <a:t>el crecimiento de la población </a:t>
            </a:r>
          </a:p>
          <a:p>
            <a:r>
              <a:rPr lang="es-ES" sz="2200" dirty="0"/>
              <a:t>la contaminación con </a:t>
            </a:r>
            <a:r>
              <a:rPr lang="es-ES" sz="2200" dirty="0" smtClean="0"/>
              <a:t>pesticidas</a:t>
            </a:r>
            <a:r>
              <a:rPr lang="es-ES" sz="2200" dirty="0"/>
              <a:t/>
            </a:r>
            <a:br>
              <a:rPr lang="es-ES" sz="2200" dirty="0"/>
            </a:br>
            <a:r>
              <a:rPr lang="es-ES" sz="2200" dirty="0"/>
              <a:t>el uso de grandes cantidades de agua en la agricultura intensiva </a:t>
            </a:r>
          </a:p>
          <a:p>
            <a:r>
              <a:rPr lang="es-ES" sz="2200" dirty="0"/>
              <a:t>el </a:t>
            </a:r>
            <a:r>
              <a:rPr lang="es-ES" sz="2200" dirty="0" smtClean="0"/>
              <a:t>deshielo </a:t>
            </a:r>
            <a:r>
              <a:rPr lang="es-ES" sz="2200" dirty="0"/>
              <a:t>de los glaciares</a:t>
            </a:r>
          </a:p>
          <a:p>
            <a:r>
              <a:rPr lang="es-ES" sz="2200" dirty="0"/>
              <a:t>la falta de saneamiento</a:t>
            </a:r>
          </a:p>
          <a:p>
            <a:r>
              <a:rPr lang="es-ES" sz="2200" dirty="0"/>
              <a:t>la evaporación (el calentamiento global)</a:t>
            </a:r>
          </a:p>
        </p:txBody>
      </p:sp>
      <p:sp>
        <p:nvSpPr>
          <p:cNvPr id="14343" name="TextBox 6"/>
          <p:cNvSpPr txBox="1">
            <a:spLocks noChangeArrowheads="1"/>
          </p:cNvSpPr>
          <p:nvPr/>
        </p:nvSpPr>
        <p:spPr bwMode="auto">
          <a:xfrm>
            <a:off x="0" y="0"/>
            <a:ext cx="9144000" cy="584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sz="3200" b="1">
                <a:solidFill>
                  <a:schemeClr val="bg1"/>
                </a:solidFill>
              </a:rPr>
              <a:t>Rellena los huecos en español.</a:t>
            </a:r>
          </a:p>
        </p:txBody>
      </p:sp>
      <p:graphicFrame>
        <p:nvGraphicFramePr>
          <p:cNvPr id="8" name="Table 7"/>
          <p:cNvGraphicFramePr>
            <a:graphicFrameLocks noGrp="1"/>
          </p:cNvGraphicFramePr>
          <p:nvPr/>
        </p:nvGraphicFramePr>
        <p:xfrm>
          <a:off x="0" y="5373688"/>
          <a:ext cx="9144001" cy="1346200"/>
        </p:xfrm>
        <a:graphic>
          <a:graphicData uri="http://schemas.openxmlformats.org/drawingml/2006/table">
            <a:tbl>
              <a:tblPr firstRow="1" bandRow="1">
                <a:tableStyleId>{5940675A-B579-460E-94D1-54222C63F5DA}</a:tableStyleId>
              </a:tblPr>
              <a:tblGrid>
                <a:gridCol w="1115616"/>
                <a:gridCol w="1008112"/>
                <a:gridCol w="1008112"/>
                <a:gridCol w="3168351"/>
                <a:gridCol w="792088"/>
                <a:gridCol w="936104"/>
                <a:gridCol w="1115618"/>
              </a:tblGrid>
              <a:tr h="673100">
                <a:tc>
                  <a:txBody>
                    <a:bodyPr/>
                    <a:lstStyle/>
                    <a:p>
                      <a:pPr algn="ctr"/>
                      <a:r>
                        <a:rPr lang="en-GB" sz="2400" dirty="0" err="1" smtClean="0"/>
                        <a:t>tiene</a:t>
                      </a:r>
                      <a:endParaRPr lang="en-GB" sz="2400" dirty="0"/>
                    </a:p>
                  </a:txBody>
                  <a:tcPr marT="45712" marB="45712" anchor="ctr"/>
                </a:tc>
                <a:tc>
                  <a:txBody>
                    <a:bodyPr/>
                    <a:lstStyle/>
                    <a:p>
                      <a:pPr algn="ctr"/>
                      <a:r>
                        <a:rPr lang="en-GB" sz="2400" dirty="0" smtClean="0"/>
                        <a:t>era</a:t>
                      </a:r>
                      <a:endParaRPr lang="en-GB" sz="2400" dirty="0"/>
                    </a:p>
                  </a:txBody>
                  <a:tcPr marT="45712" marB="45712" anchor="ctr"/>
                </a:tc>
                <a:tc>
                  <a:txBody>
                    <a:bodyPr/>
                    <a:lstStyle/>
                    <a:p>
                      <a:pPr algn="ctr"/>
                      <a:r>
                        <a:rPr lang="en-GB" sz="2400" dirty="0" smtClean="0"/>
                        <a:t>son</a:t>
                      </a:r>
                      <a:endParaRPr lang="en-GB" sz="2400" dirty="0"/>
                    </a:p>
                  </a:txBody>
                  <a:tcPr marT="45712" marB="45712" anchor="ctr"/>
                </a:tc>
                <a:tc>
                  <a:txBody>
                    <a:bodyPr/>
                    <a:lstStyle/>
                    <a:p>
                      <a:pPr algn="ctr"/>
                      <a:r>
                        <a:rPr lang="en-GB" sz="2400" dirty="0" err="1" smtClean="0"/>
                        <a:t>va</a:t>
                      </a:r>
                      <a:r>
                        <a:rPr lang="en-GB" sz="2400" dirty="0" smtClean="0"/>
                        <a:t> a </a:t>
                      </a:r>
                      <a:r>
                        <a:rPr lang="en-GB" sz="2400" dirty="0" err="1" smtClean="0"/>
                        <a:t>superar</a:t>
                      </a:r>
                      <a:endParaRPr lang="en-GB" sz="2400" dirty="0"/>
                    </a:p>
                  </a:txBody>
                  <a:tcPr marT="45712" marB="45712" anchor="ctr"/>
                </a:tc>
                <a:tc>
                  <a:txBody>
                    <a:bodyPr/>
                    <a:lstStyle/>
                    <a:p>
                      <a:pPr algn="ctr"/>
                      <a:r>
                        <a:rPr lang="en-GB" sz="2400" dirty="0" err="1" smtClean="0"/>
                        <a:t>es</a:t>
                      </a:r>
                      <a:endParaRPr lang="en-GB" sz="2400" dirty="0"/>
                    </a:p>
                  </a:txBody>
                  <a:tcPr marT="45712" marB="45712" anchor="ctr"/>
                </a:tc>
                <a:tc>
                  <a:txBody>
                    <a:bodyPr/>
                    <a:lstStyle/>
                    <a:p>
                      <a:pPr algn="ctr"/>
                      <a:r>
                        <a:rPr lang="en-GB" sz="2400" dirty="0" err="1" smtClean="0"/>
                        <a:t>es</a:t>
                      </a:r>
                      <a:endParaRPr lang="en-GB" sz="2400" dirty="0"/>
                    </a:p>
                  </a:txBody>
                  <a:tcPr marT="45712" marB="45712" anchor="ctr"/>
                </a:tc>
                <a:tc>
                  <a:txBody>
                    <a:bodyPr/>
                    <a:lstStyle/>
                    <a:p>
                      <a:pPr algn="ctr"/>
                      <a:r>
                        <a:rPr lang="en-GB" sz="2400" dirty="0" err="1" smtClean="0"/>
                        <a:t>será</a:t>
                      </a:r>
                      <a:endParaRPr lang="en-GB" sz="2400" dirty="0"/>
                    </a:p>
                  </a:txBody>
                  <a:tcPr marT="45712" marB="45712" anchor="ctr"/>
                </a:tc>
              </a:tr>
              <a:tr h="673100">
                <a:tc>
                  <a:txBody>
                    <a:bodyPr/>
                    <a:lstStyle/>
                    <a:p>
                      <a:pPr algn="ctr"/>
                      <a:r>
                        <a:rPr lang="en-GB" sz="2400" dirty="0" smtClean="0"/>
                        <a:t>has</a:t>
                      </a:r>
                      <a:endParaRPr lang="en-GB" sz="2400" dirty="0"/>
                    </a:p>
                  </a:txBody>
                  <a:tcPr marT="45712" marB="45712" anchor="ctr"/>
                </a:tc>
                <a:tc>
                  <a:txBody>
                    <a:bodyPr/>
                    <a:lstStyle/>
                    <a:p>
                      <a:pPr algn="ctr"/>
                      <a:r>
                        <a:rPr lang="en-GB" sz="2400" dirty="0" smtClean="0"/>
                        <a:t>was</a:t>
                      </a:r>
                      <a:endParaRPr lang="en-GB" sz="2400" dirty="0"/>
                    </a:p>
                  </a:txBody>
                  <a:tcPr marT="45712" marB="45712" anchor="ctr"/>
                </a:tc>
                <a:tc>
                  <a:txBody>
                    <a:bodyPr/>
                    <a:lstStyle/>
                    <a:p>
                      <a:pPr algn="ctr"/>
                      <a:r>
                        <a:rPr lang="en-GB" sz="2400" dirty="0" smtClean="0"/>
                        <a:t>are</a:t>
                      </a:r>
                      <a:endParaRPr lang="en-GB" sz="2400" dirty="0"/>
                    </a:p>
                  </a:txBody>
                  <a:tcPr marT="45712" marB="45712" anchor="ctr"/>
                </a:tc>
                <a:tc>
                  <a:txBody>
                    <a:bodyPr/>
                    <a:lstStyle/>
                    <a:p>
                      <a:pPr algn="ctr"/>
                      <a:r>
                        <a:rPr lang="en-GB" sz="2400" dirty="0" smtClean="0"/>
                        <a:t>is going to exceed</a:t>
                      </a:r>
                      <a:endParaRPr lang="en-GB" sz="2400" dirty="0"/>
                    </a:p>
                  </a:txBody>
                  <a:tcPr marT="45712" marB="45712" anchor="ctr"/>
                </a:tc>
                <a:tc>
                  <a:txBody>
                    <a:bodyPr/>
                    <a:lstStyle/>
                    <a:p>
                      <a:pPr algn="ctr"/>
                      <a:r>
                        <a:rPr lang="en-GB" sz="2400" dirty="0" smtClean="0"/>
                        <a:t>is</a:t>
                      </a:r>
                      <a:endParaRPr lang="en-GB" sz="2400" dirty="0"/>
                    </a:p>
                  </a:txBody>
                  <a:tcPr marT="45712" marB="45712" anchor="ctr"/>
                </a:tc>
                <a:tc>
                  <a:txBody>
                    <a:bodyPr/>
                    <a:lstStyle/>
                    <a:p>
                      <a:pPr algn="ctr"/>
                      <a:r>
                        <a:rPr lang="en-GB" sz="2400" dirty="0" smtClean="0"/>
                        <a:t>is</a:t>
                      </a:r>
                      <a:endParaRPr lang="en-GB" sz="2400" dirty="0"/>
                    </a:p>
                  </a:txBody>
                  <a:tcPr marT="45712" marB="45712" anchor="ctr"/>
                </a:tc>
                <a:tc>
                  <a:txBody>
                    <a:bodyPr/>
                    <a:lstStyle/>
                    <a:p>
                      <a:pPr algn="ctr"/>
                      <a:r>
                        <a:rPr lang="en-GB" sz="2400" dirty="0" smtClean="0"/>
                        <a:t>will be</a:t>
                      </a:r>
                      <a:endParaRPr lang="en-GB" sz="2400" dirty="0"/>
                    </a:p>
                  </a:txBody>
                  <a:tcPr marT="45712" marB="45712" anchor="ctr"/>
                </a:tc>
              </a:tr>
            </a:tbl>
          </a:graphicData>
        </a:graphic>
      </p:graphicFrame>
      <p:sp>
        <p:nvSpPr>
          <p:cNvPr id="9" name="TextBox 8"/>
          <p:cNvSpPr txBox="1">
            <a:spLocks noChangeArrowheads="1"/>
          </p:cNvSpPr>
          <p:nvPr/>
        </p:nvSpPr>
        <p:spPr bwMode="auto">
          <a:xfrm>
            <a:off x="1042988" y="663575"/>
            <a:ext cx="714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sz="2400" b="1">
                <a:solidFill>
                  <a:srgbClr val="7030A0"/>
                </a:solidFill>
              </a:rPr>
              <a:t>era</a:t>
            </a:r>
          </a:p>
        </p:txBody>
      </p:sp>
      <p:sp>
        <p:nvSpPr>
          <p:cNvPr id="10" name="TextBox 9"/>
          <p:cNvSpPr txBox="1">
            <a:spLocks noChangeArrowheads="1"/>
          </p:cNvSpPr>
          <p:nvPr/>
        </p:nvSpPr>
        <p:spPr bwMode="auto">
          <a:xfrm>
            <a:off x="1770063" y="663575"/>
            <a:ext cx="714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sz="2400" b="1">
                <a:solidFill>
                  <a:srgbClr val="7030A0"/>
                </a:solidFill>
              </a:rPr>
              <a:t>es</a:t>
            </a:r>
          </a:p>
        </p:txBody>
      </p:sp>
      <p:sp>
        <p:nvSpPr>
          <p:cNvPr id="11" name="TextBox 10"/>
          <p:cNvSpPr txBox="1">
            <a:spLocks noChangeArrowheads="1"/>
          </p:cNvSpPr>
          <p:nvPr/>
        </p:nvSpPr>
        <p:spPr bwMode="auto">
          <a:xfrm>
            <a:off x="2490788" y="663575"/>
            <a:ext cx="7127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sz="2400" b="1">
                <a:solidFill>
                  <a:srgbClr val="7030A0"/>
                </a:solidFill>
              </a:rPr>
              <a:t>será</a:t>
            </a:r>
          </a:p>
        </p:txBody>
      </p:sp>
      <p:sp>
        <p:nvSpPr>
          <p:cNvPr id="12" name="TextBox 11"/>
          <p:cNvSpPr txBox="1">
            <a:spLocks noChangeArrowheads="1"/>
          </p:cNvSpPr>
          <p:nvPr/>
        </p:nvSpPr>
        <p:spPr bwMode="auto">
          <a:xfrm>
            <a:off x="2346325" y="1095375"/>
            <a:ext cx="712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sz="2400" b="1">
                <a:solidFill>
                  <a:srgbClr val="7030A0"/>
                </a:solidFill>
              </a:rPr>
              <a:t>es</a:t>
            </a:r>
          </a:p>
        </p:txBody>
      </p:sp>
      <p:sp>
        <p:nvSpPr>
          <p:cNvPr id="13" name="TextBox 12"/>
          <p:cNvSpPr txBox="1">
            <a:spLocks noChangeArrowheads="1"/>
          </p:cNvSpPr>
          <p:nvPr/>
        </p:nvSpPr>
        <p:spPr bwMode="auto">
          <a:xfrm>
            <a:off x="1331913" y="1958975"/>
            <a:ext cx="936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sz="2400" b="1">
                <a:solidFill>
                  <a:srgbClr val="7030A0"/>
                </a:solidFill>
              </a:rPr>
              <a:t>tiene</a:t>
            </a:r>
          </a:p>
        </p:txBody>
      </p:sp>
      <p:sp>
        <p:nvSpPr>
          <p:cNvPr id="14" name="TextBox 13"/>
          <p:cNvSpPr txBox="1">
            <a:spLocks noChangeArrowheads="1"/>
          </p:cNvSpPr>
          <p:nvPr/>
        </p:nvSpPr>
        <p:spPr bwMode="auto">
          <a:xfrm>
            <a:off x="1482725" y="2390775"/>
            <a:ext cx="712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sz="2400" b="1">
                <a:solidFill>
                  <a:srgbClr val="7030A0"/>
                </a:solidFill>
              </a:rPr>
              <a:t>son</a:t>
            </a:r>
          </a:p>
        </p:txBody>
      </p:sp>
      <p:sp>
        <p:nvSpPr>
          <p:cNvPr id="15" name="TextBox 14"/>
          <p:cNvSpPr txBox="1">
            <a:spLocks noChangeArrowheads="1"/>
          </p:cNvSpPr>
          <p:nvPr/>
        </p:nvSpPr>
        <p:spPr bwMode="auto">
          <a:xfrm>
            <a:off x="3563938" y="4797425"/>
            <a:ext cx="180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sz="2400" b="1">
                <a:solidFill>
                  <a:srgbClr val="7030A0"/>
                </a:solidFill>
              </a:rPr>
              <a:t>va a superar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4663" y="0"/>
            <a:ext cx="61293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M:\Resources\Development\NewSecCurricDevelopment\Citizenship\Pan_y_Agua\Agua\EscasezdeAgua\hechos importantes agua disponibl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32655"/>
            <a:ext cx="4032448" cy="616194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076" name="Picture 8"/>
          <p:cNvPicPr>
            <a:picLocks noChangeAspect="1"/>
          </p:cNvPicPr>
          <p:nvPr/>
        </p:nvPicPr>
        <p:blipFill>
          <a:blip r:embed="rId5">
            <a:clrChange>
              <a:clrFrom>
                <a:srgbClr val="F9FFF1"/>
              </a:clrFrom>
              <a:clrTo>
                <a:srgbClr val="F9FFF1">
                  <a:alpha val="0"/>
                </a:srgbClr>
              </a:clrTo>
            </a:clrChange>
            <a:extLst>
              <a:ext uri="{28A0092B-C50C-407E-A947-70E740481C1C}">
                <a14:useLocalDpi xmlns:a14="http://schemas.microsoft.com/office/drawing/2010/main" val="0"/>
              </a:ext>
            </a:extLst>
          </a:blip>
          <a:srcRect/>
          <a:stretch>
            <a:fillRect/>
          </a:stretch>
        </p:blipFill>
        <p:spPr bwMode="auto">
          <a:xfrm>
            <a:off x="65088" y="6165850"/>
            <a:ext cx="80486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23850" y="260350"/>
          <a:ext cx="8424864" cy="5545141"/>
        </p:xfrm>
        <a:graphic>
          <a:graphicData uri="http://schemas.openxmlformats.org/drawingml/2006/table">
            <a:tbl>
              <a:tblPr firstRow="1" bandRow="1">
                <a:tableStyleId>{5940675A-B579-460E-94D1-54222C63F5DA}</a:tableStyleId>
              </a:tblPr>
              <a:tblGrid>
                <a:gridCol w="724720"/>
                <a:gridCol w="3895367"/>
                <a:gridCol w="3804777"/>
              </a:tblGrid>
              <a:tr h="792163">
                <a:tc>
                  <a:txBody>
                    <a:bodyPr/>
                    <a:lstStyle/>
                    <a:p>
                      <a:pPr algn="ctr"/>
                      <a:endParaRPr lang="en-GB" sz="2400" b="1" dirty="0"/>
                    </a:p>
                  </a:txBody>
                  <a:tcPr marL="91439" marR="91439" marT="45724" marB="45724" anchor="ctr"/>
                </a:tc>
                <a:tc gridSpan="2">
                  <a:txBody>
                    <a:bodyPr/>
                    <a:lstStyle/>
                    <a:p>
                      <a:pPr algn="ctr"/>
                      <a:r>
                        <a:rPr lang="en-GB" sz="3600" b="1" dirty="0" err="1" smtClean="0"/>
                        <a:t>Indica</a:t>
                      </a:r>
                      <a:r>
                        <a:rPr lang="en-GB" sz="3600" b="1" dirty="0" smtClean="0"/>
                        <a:t> la </a:t>
                      </a:r>
                      <a:r>
                        <a:rPr lang="en-GB" sz="3600" b="1" dirty="0" err="1" smtClean="0"/>
                        <a:t>opción</a:t>
                      </a:r>
                      <a:r>
                        <a:rPr lang="en-GB" sz="3600" b="1" dirty="0" smtClean="0"/>
                        <a:t> </a:t>
                      </a:r>
                      <a:r>
                        <a:rPr lang="en-GB" sz="3600" b="1" dirty="0" err="1" smtClean="0"/>
                        <a:t>correcta</a:t>
                      </a:r>
                      <a:endParaRPr lang="en-GB" sz="3600" b="1" dirty="0"/>
                    </a:p>
                  </a:txBody>
                  <a:tcPr marL="91439" marR="91439" marT="45724" marB="45724" anchor="ctr"/>
                </a:tc>
                <a:tc hMerge="1">
                  <a:txBody>
                    <a:bodyPr/>
                    <a:lstStyle/>
                    <a:p>
                      <a:endParaRPr lang="en-GB" sz="2400" dirty="0"/>
                    </a:p>
                  </a:txBody>
                  <a:tcPr anchor="ctr"/>
                </a:tc>
              </a:tr>
              <a:tr h="792163">
                <a:tc>
                  <a:txBody>
                    <a:bodyPr/>
                    <a:lstStyle/>
                    <a:p>
                      <a:pPr algn="ctr"/>
                      <a:r>
                        <a:rPr lang="en-GB" sz="2400" b="1" dirty="0" smtClean="0"/>
                        <a:t>1</a:t>
                      </a:r>
                      <a:endParaRPr lang="en-GB" sz="2400" b="1" dirty="0"/>
                    </a:p>
                  </a:txBody>
                  <a:tcPr marL="91439" marR="91439" marT="45724" marB="45724" anchor="ctr"/>
                </a:tc>
                <a:tc>
                  <a:txBody>
                    <a:bodyPr/>
                    <a:lstStyle/>
                    <a:p>
                      <a:pPr algn="ctr"/>
                      <a:r>
                        <a:rPr lang="en-GB" sz="3600" dirty="0" smtClean="0"/>
                        <a:t>0.5%</a:t>
                      </a:r>
                      <a:endParaRPr lang="en-GB" sz="3600" dirty="0"/>
                    </a:p>
                  </a:txBody>
                  <a:tcPr marL="91439" marR="91439" marT="45724" marB="45724" anchor="ctr"/>
                </a:tc>
                <a:tc>
                  <a:txBody>
                    <a:bodyPr/>
                    <a:lstStyle/>
                    <a:p>
                      <a:pPr algn="ctr"/>
                      <a:r>
                        <a:rPr lang="en-GB" sz="3600" dirty="0" smtClean="0"/>
                        <a:t>50%</a:t>
                      </a:r>
                      <a:endParaRPr lang="en-GB" sz="3600" dirty="0"/>
                    </a:p>
                  </a:txBody>
                  <a:tcPr marL="91439" marR="91439" marT="45724" marB="45724" anchor="ctr"/>
                </a:tc>
              </a:tr>
              <a:tr h="792163">
                <a:tc>
                  <a:txBody>
                    <a:bodyPr/>
                    <a:lstStyle/>
                    <a:p>
                      <a:pPr algn="ctr"/>
                      <a:r>
                        <a:rPr lang="en-GB" sz="2400" b="1" dirty="0" smtClean="0"/>
                        <a:t>2</a:t>
                      </a:r>
                      <a:endParaRPr lang="en-GB" sz="2400" b="1" dirty="0"/>
                    </a:p>
                  </a:txBody>
                  <a:tcPr marL="91439" marR="91439" marT="45724" marB="45724" anchor="ctr"/>
                </a:tc>
                <a:tc>
                  <a:txBody>
                    <a:bodyPr/>
                    <a:lstStyle/>
                    <a:p>
                      <a:pPr algn="ctr"/>
                      <a:r>
                        <a:rPr lang="en-GB" sz="3200" dirty="0" smtClean="0"/>
                        <a:t>75 </a:t>
                      </a:r>
                      <a:r>
                        <a:rPr lang="en-GB" sz="3200" dirty="0" err="1" smtClean="0"/>
                        <a:t>millones</a:t>
                      </a:r>
                      <a:endParaRPr lang="en-GB" sz="3200" dirty="0"/>
                    </a:p>
                  </a:txBody>
                  <a:tcPr marL="91439" marR="91439" marT="45724" marB="45724" anchor="ctr"/>
                </a:tc>
                <a:tc>
                  <a:txBody>
                    <a:bodyPr/>
                    <a:lstStyle/>
                    <a:p>
                      <a:pPr algn="ctr"/>
                      <a:r>
                        <a:rPr lang="en-GB" sz="3200" dirty="0" smtClean="0"/>
                        <a:t>65 </a:t>
                      </a:r>
                      <a:r>
                        <a:rPr lang="en-GB" sz="3200" dirty="0" err="1" smtClean="0"/>
                        <a:t>millones</a:t>
                      </a:r>
                      <a:endParaRPr lang="en-GB" sz="3200" dirty="0"/>
                    </a:p>
                  </a:txBody>
                  <a:tcPr marL="91439" marR="91439" marT="45724" marB="45724" anchor="ctr"/>
                </a:tc>
              </a:tr>
              <a:tr h="792163">
                <a:tc>
                  <a:txBody>
                    <a:bodyPr/>
                    <a:lstStyle/>
                    <a:p>
                      <a:pPr algn="ctr"/>
                      <a:r>
                        <a:rPr lang="en-GB" sz="2400" b="1" dirty="0" smtClean="0"/>
                        <a:t>3</a:t>
                      </a:r>
                      <a:endParaRPr lang="en-GB" sz="2400" b="1" dirty="0"/>
                    </a:p>
                  </a:txBody>
                  <a:tcPr marL="91439" marR="91439" marT="45724" marB="45724" anchor="ctr"/>
                </a:tc>
                <a:tc>
                  <a:txBody>
                    <a:bodyPr/>
                    <a:lstStyle/>
                    <a:p>
                      <a:pPr algn="ctr"/>
                      <a:r>
                        <a:rPr lang="en-GB" sz="3200" dirty="0" smtClean="0"/>
                        <a:t>106 </a:t>
                      </a:r>
                      <a:r>
                        <a:rPr lang="en-GB" sz="3200" dirty="0" err="1" smtClean="0"/>
                        <a:t>millones</a:t>
                      </a:r>
                      <a:endParaRPr lang="en-GB" sz="3200" dirty="0"/>
                    </a:p>
                  </a:txBody>
                  <a:tcPr marL="91439" marR="91439" marT="45724" marB="45724" anchor="ctr"/>
                </a:tc>
                <a:tc>
                  <a:txBody>
                    <a:bodyPr/>
                    <a:lstStyle/>
                    <a:p>
                      <a:pPr algn="ctr"/>
                      <a:r>
                        <a:rPr lang="en-GB" sz="3200" dirty="0" smtClean="0"/>
                        <a:t>116 </a:t>
                      </a:r>
                      <a:r>
                        <a:rPr lang="en-GB" sz="3200" dirty="0" err="1" smtClean="0"/>
                        <a:t>millones</a:t>
                      </a:r>
                      <a:endParaRPr lang="en-GB" sz="3200" dirty="0"/>
                    </a:p>
                  </a:txBody>
                  <a:tcPr marL="91439" marR="91439" marT="45724" marB="45724" anchor="ctr"/>
                </a:tc>
              </a:tr>
              <a:tr h="792163">
                <a:tc>
                  <a:txBody>
                    <a:bodyPr/>
                    <a:lstStyle/>
                    <a:p>
                      <a:pPr algn="ctr"/>
                      <a:r>
                        <a:rPr lang="en-GB" sz="2400" b="1" dirty="0" smtClean="0"/>
                        <a:t>4</a:t>
                      </a:r>
                      <a:endParaRPr lang="en-GB" sz="2400" b="1" dirty="0"/>
                    </a:p>
                  </a:txBody>
                  <a:tcPr marL="91439" marR="91439" marT="45724" marB="45724" anchor="ctr"/>
                </a:tc>
                <a:tc>
                  <a:txBody>
                    <a:bodyPr/>
                    <a:lstStyle/>
                    <a:p>
                      <a:pPr algn="ctr"/>
                      <a:r>
                        <a:rPr lang="en-GB" sz="3600" dirty="0" smtClean="0"/>
                        <a:t>14%</a:t>
                      </a:r>
                      <a:endParaRPr lang="en-GB" sz="3600" dirty="0"/>
                    </a:p>
                  </a:txBody>
                  <a:tcPr marL="91439" marR="91439" marT="45724" marB="45724" anchor="ctr"/>
                </a:tc>
                <a:tc>
                  <a:txBody>
                    <a:bodyPr/>
                    <a:lstStyle/>
                    <a:p>
                      <a:pPr algn="ctr"/>
                      <a:r>
                        <a:rPr lang="en-GB" sz="3600" dirty="0" smtClean="0"/>
                        <a:t>15%</a:t>
                      </a:r>
                      <a:endParaRPr lang="en-GB" sz="3600" dirty="0"/>
                    </a:p>
                  </a:txBody>
                  <a:tcPr marL="91439" marR="91439" marT="45724" marB="45724" anchor="ctr"/>
                </a:tc>
              </a:tr>
              <a:tr h="792163">
                <a:tc>
                  <a:txBody>
                    <a:bodyPr/>
                    <a:lstStyle/>
                    <a:p>
                      <a:pPr algn="ctr"/>
                      <a:r>
                        <a:rPr lang="en-GB" sz="2400" b="1" dirty="0" smtClean="0"/>
                        <a:t>5</a:t>
                      </a:r>
                      <a:endParaRPr lang="en-GB" sz="2400" b="1" dirty="0"/>
                    </a:p>
                  </a:txBody>
                  <a:tcPr marL="91439" marR="91439" marT="45724" marB="4572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3600" dirty="0" smtClean="0"/>
                        <a:t>64%</a:t>
                      </a:r>
                    </a:p>
                  </a:txBody>
                  <a:tcPr marL="91439" marR="91439" marT="45724" marB="4572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3600" dirty="0" smtClean="0"/>
                        <a:t>74%</a:t>
                      </a:r>
                    </a:p>
                  </a:txBody>
                  <a:tcPr marL="91439" marR="91439" marT="45724" marB="45724" anchor="ctr"/>
                </a:tc>
              </a:tr>
              <a:tr h="792163">
                <a:tc>
                  <a:txBody>
                    <a:bodyPr/>
                    <a:lstStyle/>
                    <a:p>
                      <a:pPr algn="ctr"/>
                      <a:r>
                        <a:rPr lang="en-GB" sz="2400" b="1" dirty="0" smtClean="0"/>
                        <a:t>6</a:t>
                      </a:r>
                      <a:endParaRPr lang="en-GB" sz="2400" b="1" dirty="0"/>
                    </a:p>
                  </a:txBody>
                  <a:tcPr marL="91439" marR="91439" marT="45724" marB="4572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3200" dirty="0" smtClean="0"/>
                        <a:t>34/1.000000</a:t>
                      </a:r>
                    </a:p>
                  </a:txBody>
                  <a:tcPr marL="91439" marR="91439" marT="45724" marB="4572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3200" dirty="0" smtClean="0"/>
                        <a:t>34/1000</a:t>
                      </a:r>
                    </a:p>
                  </a:txBody>
                  <a:tcPr marL="91439" marR="91439" marT="45724" marB="45724" anchor="ctr"/>
                </a:tc>
              </a:tr>
            </a:tbl>
          </a:graphicData>
        </a:graphic>
      </p:graphicFrame>
      <p:pic>
        <p:nvPicPr>
          <p:cNvPr id="4131"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6005513"/>
            <a:ext cx="1008062"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23850" y="404813"/>
          <a:ext cx="8424864" cy="5545134"/>
        </p:xfrm>
        <a:graphic>
          <a:graphicData uri="http://schemas.openxmlformats.org/drawingml/2006/table">
            <a:tbl>
              <a:tblPr firstRow="1" bandRow="1">
                <a:tableStyleId>{5940675A-B579-460E-94D1-54222C63F5DA}</a:tableStyleId>
              </a:tblPr>
              <a:tblGrid>
                <a:gridCol w="724720"/>
                <a:gridCol w="3895367"/>
                <a:gridCol w="3804777"/>
              </a:tblGrid>
              <a:tr h="792162">
                <a:tc>
                  <a:txBody>
                    <a:bodyPr/>
                    <a:lstStyle/>
                    <a:p>
                      <a:pPr algn="ctr"/>
                      <a:endParaRPr lang="en-GB" sz="2400" b="1" dirty="0"/>
                    </a:p>
                  </a:txBody>
                  <a:tcPr marL="91439" marR="91439" marT="45724" marB="45724" anchor="ctr"/>
                </a:tc>
                <a:tc gridSpan="2">
                  <a:txBody>
                    <a:bodyPr/>
                    <a:lstStyle/>
                    <a:p>
                      <a:pPr algn="ctr"/>
                      <a:r>
                        <a:rPr lang="en-GB" sz="3600" b="1" dirty="0" err="1" smtClean="0"/>
                        <a:t>Indica</a:t>
                      </a:r>
                      <a:r>
                        <a:rPr lang="en-GB" sz="3600" b="1" dirty="0" smtClean="0"/>
                        <a:t> la </a:t>
                      </a:r>
                      <a:r>
                        <a:rPr lang="en-GB" sz="3600" b="1" dirty="0" err="1" smtClean="0"/>
                        <a:t>opción</a:t>
                      </a:r>
                      <a:r>
                        <a:rPr lang="en-GB" sz="3600" b="1" dirty="0" smtClean="0"/>
                        <a:t> </a:t>
                      </a:r>
                      <a:r>
                        <a:rPr lang="en-GB" sz="3600" b="1" dirty="0" err="1" smtClean="0"/>
                        <a:t>correcta</a:t>
                      </a:r>
                      <a:endParaRPr lang="en-GB" sz="3600" b="1" dirty="0"/>
                    </a:p>
                  </a:txBody>
                  <a:tcPr marL="91439" marR="91439" marT="45724" marB="45724" anchor="ctr"/>
                </a:tc>
                <a:tc hMerge="1">
                  <a:txBody>
                    <a:bodyPr/>
                    <a:lstStyle/>
                    <a:p>
                      <a:endParaRPr lang="en-GB" sz="2400" dirty="0"/>
                    </a:p>
                  </a:txBody>
                  <a:tcPr anchor="ctr"/>
                </a:tc>
              </a:tr>
              <a:tr h="792162">
                <a:tc>
                  <a:txBody>
                    <a:bodyPr/>
                    <a:lstStyle/>
                    <a:p>
                      <a:pPr algn="ctr"/>
                      <a:r>
                        <a:rPr lang="en-GB" sz="2400" b="1" dirty="0" smtClean="0"/>
                        <a:t>1</a:t>
                      </a:r>
                      <a:endParaRPr lang="en-GB" sz="2400" b="1" dirty="0"/>
                    </a:p>
                  </a:txBody>
                  <a:tcPr marL="91439" marR="91439" marT="45724" marB="45724" anchor="ctr"/>
                </a:tc>
                <a:tc>
                  <a:txBody>
                    <a:bodyPr/>
                    <a:lstStyle/>
                    <a:p>
                      <a:pPr algn="ctr"/>
                      <a:r>
                        <a:rPr lang="en-GB" sz="3600" dirty="0" smtClean="0"/>
                        <a:t>0.5%</a:t>
                      </a:r>
                      <a:endParaRPr lang="en-GB" sz="3600" dirty="0"/>
                    </a:p>
                  </a:txBody>
                  <a:tcPr marL="91439" marR="91439" marT="45724" marB="45724" anchor="ctr"/>
                </a:tc>
                <a:tc>
                  <a:txBody>
                    <a:bodyPr/>
                    <a:lstStyle/>
                    <a:p>
                      <a:pPr algn="ctr"/>
                      <a:r>
                        <a:rPr lang="en-GB" sz="3600" dirty="0" smtClean="0"/>
                        <a:t>50%</a:t>
                      </a:r>
                      <a:endParaRPr lang="en-GB" sz="3600" dirty="0"/>
                    </a:p>
                  </a:txBody>
                  <a:tcPr marL="91439" marR="91439" marT="45724" marB="45724" anchor="ctr"/>
                </a:tc>
              </a:tr>
              <a:tr h="792162">
                <a:tc>
                  <a:txBody>
                    <a:bodyPr/>
                    <a:lstStyle/>
                    <a:p>
                      <a:pPr algn="ctr"/>
                      <a:r>
                        <a:rPr lang="en-GB" sz="2400" b="1" dirty="0" smtClean="0"/>
                        <a:t>2</a:t>
                      </a:r>
                      <a:endParaRPr lang="en-GB" sz="2400" b="1" dirty="0"/>
                    </a:p>
                  </a:txBody>
                  <a:tcPr marL="91439" marR="91439" marT="45724" marB="45724" anchor="ctr"/>
                </a:tc>
                <a:tc>
                  <a:txBody>
                    <a:bodyPr/>
                    <a:lstStyle/>
                    <a:p>
                      <a:pPr algn="ctr"/>
                      <a:r>
                        <a:rPr lang="en-GB" sz="3200" dirty="0" smtClean="0"/>
                        <a:t>75 </a:t>
                      </a:r>
                      <a:r>
                        <a:rPr lang="en-GB" sz="3200" dirty="0" err="1" smtClean="0"/>
                        <a:t>millones</a:t>
                      </a:r>
                      <a:endParaRPr lang="en-GB" sz="3200" dirty="0"/>
                    </a:p>
                  </a:txBody>
                  <a:tcPr marL="91439" marR="91439" marT="45724" marB="45724" anchor="ctr"/>
                </a:tc>
                <a:tc>
                  <a:txBody>
                    <a:bodyPr/>
                    <a:lstStyle/>
                    <a:p>
                      <a:pPr algn="ctr"/>
                      <a:r>
                        <a:rPr lang="en-GB" sz="3200" dirty="0" smtClean="0"/>
                        <a:t>65 </a:t>
                      </a:r>
                      <a:r>
                        <a:rPr lang="en-GB" sz="3200" dirty="0" err="1" smtClean="0"/>
                        <a:t>millones</a:t>
                      </a:r>
                      <a:endParaRPr lang="en-GB" sz="3200" dirty="0"/>
                    </a:p>
                  </a:txBody>
                  <a:tcPr marL="91439" marR="91439" marT="45724" marB="45724" anchor="ctr"/>
                </a:tc>
              </a:tr>
              <a:tr h="792162">
                <a:tc>
                  <a:txBody>
                    <a:bodyPr/>
                    <a:lstStyle/>
                    <a:p>
                      <a:pPr algn="ctr"/>
                      <a:r>
                        <a:rPr lang="en-GB" sz="2400" b="1" dirty="0" smtClean="0"/>
                        <a:t>3</a:t>
                      </a:r>
                      <a:endParaRPr lang="en-GB" sz="2400" b="1" dirty="0"/>
                    </a:p>
                  </a:txBody>
                  <a:tcPr marL="91439" marR="91439" marT="45724" marB="45724" anchor="ctr"/>
                </a:tc>
                <a:tc>
                  <a:txBody>
                    <a:bodyPr/>
                    <a:lstStyle/>
                    <a:p>
                      <a:pPr algn="ctr"/>
                      <a:r>
                        <a:rPr lang="en-GB" sz="3200" dirty="0" smtClean="0"/>
                        <a:t>106 </a:t>
                      </a:r>
                      <a:r>
                        <a:rPr lang="en-GB" sz="3200" dirty="0" err="1" smtClean="0"/>
                        <a:t>millones</a:t>
                      </a:r>
                      <a:endParaRPr lang="en-GB" sz="3200" dirty="0"/>
                    </a:p>
                  </a:txBody>
                  <a:tcPr marL="91439" marR="91439" marT="45724" marB="45724" anchor="ctr"/>
                </a:tc>
                <a:tc>
                  <a:txBody>
                    <a:bodyPr/>
                    <a:lstStyle/>
                    <a:p>
                      <a:pPr algn="ctr"/>
                      <a:r>
                        <a:rPr lang="en-GB" sz="3200" dirty="0" smtClean="0"/>
                        <a:t>116 </a:t>
                      </a:r>
                      <a:r>
                        <a:rPr lang="en-GB" sz="3200" dirty="0" err="1" smtClean="0"/>
                        <a:t>millones</a:t>
                      </a:r>
                      <a:endParaRPr lang="en-GB" sz="3200" dirty="0"/>
                    </a:p>
                  </a:txBody>
                  <a:tcPr marL="91439" marR="91439" marT="45724" marB="45724" anchor="ctr"/>
                </a:tc>
              </a:tr>
              <a:tr h="792162">
                <a:tc>
                  <a:txBody>
                    <a:bodyPr/>
                    <a:lstStyle/>
                    <a:p>
                      <a:pPr algn="ctr"/>
                      <a:r>
                        <a:rPr lang="en-GB" sz="2400" b="1" dirty="0" smtClean="0"/>
                        <a:t>4</a:t>
                      </a:r>
                      <a:endParaRPr lang="en-GB" sz="2400" b="1" dirty="0"/>
                    </a:p>
                  </a:txBody>
                  <a:tcPr marL="91439" marR="91439" marT="45724" marB="45724" anchor="ctr"/>
                </a:tc>
                <a:tc>
                  <a:txBody>
                    <a:bodyPr/>
                    <a:lstStyle/>
                    <a:p>
                      <a:pPr algn="ctr"/>
                      <a:r>
                        <a:rPr lang="en-GB" sz="3600" dirty="0" smtClean="0"/>
                        <a:t>14%</a:t>
                      </a:r>
                      <a:endParaRPr lang="en-GB" sz="3600" dirty="0"/>
                    </a:p>
                  </a:txBody>
                  <a:tcPr marL="91439" marR="91439" marT="45724" marB="45724" anchor="ctr"/>
                </a:tc>
                <a:tc>
                  <a:txBody>
                    <a:bodyPr/>
                    <a:lstStyle/>
                    <a:p>
                      <a:pPr algn="ctr"/>
                      <a:r>
                        <a:rPr lang="en-GB" sz="3600" dirty="0" smtClean="0"/>
                        <a:t>15%</a:t>
                      </a:r>
                      <a:endParaRPr lang="en-GB" sz="3600" dirty="0"/>
                    </a:p>
                  </a:txBody>
                  <a:tcPr marL="91439" marR="91439" marT="45724" marB="45724" anchor="ctr"/>
                </a:tc>
              </a:tr>
              <a:tr h="792162">
                <a:tc>
                  <a:txBody>
                    <a:bodyPr/>
                    <a:lstStyle/>
                    <a:p>
                      <a:pPr algn="ctr"/>
                      <a:r>
                        <a:rPr lang="en-GB" sz="2400" b="1" dirty="0" smtClean="0"/>
                        <a:t>5</a:t>
                      </a:r>
                      <a:endParaRPr lang="en-GB" sz="2400" b="1" dirty="0"/>
                    </a:p>
                  </a:txBody>
                  <a:tcPr marL="91439" marR="91439" marT="45724" marB="4572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3600" dirty="0" smtClean="0"/>
                        <a:t>64%</a:t>
                      </a:r>
                    </a:p>
                  </a:txBody>
                  <a:tcPr marL="91439" marR="91439" marT="45724" marB="4572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3600" dirty="0" smtClean="0"/>
                        <a:t>74%</a:t>
                      </a:r>
                    </a:p>
                  </a:txBody>
                  <a:tcPr marL="91439" marR="91439" marT="45724" marB="45724" anchor="ctr"/>
                </a:tc>
              </a:tr>
              <a:tr h="792162">
                <a:tc>
                  <a:txBody>
                    <a:bodyPr/>
                    <a:lstStyle/>
                    <a:p>
                      <a:pPr algn="ctr"/>
                      <a:r>
                        <a:rPr lang="en-GB" sz="2400" b="1" dirty="0" smtClean="0"/>
                        <a:t>6</a:t>
                      </a:r>
                      <a:endParaRPr lang="en-GB" sz="2400" b="1" dirty="0"/>
                    </a:p>
                  </a:txBody>
                  <a:tcPr marL="91439" marR="91439" marT="45724" marB="4572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3200" dirty="0" smtClean="0"/>
                        <a:t>34/1.000000</a:t>
                      </a:r>
                    </a:p>
                  </a:txBody>
                  <a:tcPr marL="91439" marR="91439" marT="45724" marB="4572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3200" dirty="0" smtClean="0"/>
                        <a:t>34/1000</a:t>
                      </a:r>
                    </a:p>
                  </a:txBody>
                  <a:tcPr marL="91439" marR="91439" marT="45724" marB="45724" anchor="ctr"/>
                </a:tc>
              </a:tr>
            </a:tbl>
          </a:graphicData>
        </a:graphic>
      </p:graphicFrame>
      <p:pic>
        <p:nvPicPr>
          <p:cNvPr id="3" name="Picture 2" descr="big-tick.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08400" y="1052513"/>
            <a:ext cx="884238"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big-tick.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75100" y="1847850"/>
            <a:ext cx="88423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big-tick.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2566988"/>
            <a:ext cx="884237"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big-tick.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08400" y="3425825"/>
            <a:ext cx="884238"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big-tick.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67625" y="4278313"/>
            <a:ext cx="8858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big-tick.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67625" y="5013325"/>
            <a:ext cx="8858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1" name="Picture 8"/>
          <p:cNvPicPr>
            <a:picLocks noChangeAspect="1"/>
          </p:cNvPicPr>
          <p:nvPr/>
        </p:nvPicPr>
        <p:blipFill>
          <a:blip r:embed="rId4">
            <a:clrChange>
              <a:clrFrom>
                <a:srgbClr val="F9FFF1"/>
              </a:clrFrom>
              <a:clrTo>
                <a:srgbClr val="F9FFF1">
                  <a:alpha val="0"/>
                </a:srgbClr>
              </a:clrTo>
            </a:clrChange>
            <a:extLst>
              <a:ext uri="{28A0092B-C50C-407E-A947-70E740481C1C}">
                <a14:useLocalDpi xmlns:a14="http://schemas.microsoft.com/office/drawing/2010/main" val="0"/>
              </a:ext>
            </a:extLst>
          </a:blip>
          <a:srcRect/>
          <a:stretch>
            <a:fillRect/>
          </a:stretch>
        </p:blipFill>
        <p:spPr bwMode="auto">
          <a:xfrm>
            <a:off x="65088" y="6165850"/>
            <a:ext cx="80486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3"/>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3"/>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strVal val="#ppt_w+.3"/>
                                          </p:val>
                                        </p:tav>
                                        <p:tav tm="100000">
                                          <p:val>
                                            <p:strVal val="#ppt_w"/>
                                          </p:val>
                                        </p:tav>
                                      </p:tavLst>
                                    </p:anim>
                                    <p:anim calcmode="lin" valueType="num">
                                      <p:cBhvr>
                                        <p:cTn id="29" dur="1000" fill="hold"/>
                                        <p:tgtEl>
                                          <p:spTgt spid="6"/>
                                        </p:tgtEl>
                                        <p:attrNameLst>
                                          <p:attrName>ppt_h</p:attrName>
                                        </p:attrNameLst>
                                      </p:cBhvr>
                                      <p:tavLst>
                                        <p:tav tm="0">
                                          <p:val>
                                            <p:strVal val="#ppt_h"/>
                                          </p:val>
                                        </p:tav>
                                        <p:tav tm="100000">
                                          <p:val>
                                            <p:strVal val="#ppt_h"/>
                                          </p:val>
                                        </p:tav>
                                      </p:tavLst>
                                    </p:anim>
                                    <p:animEffect transition="in" filter="fade">
                                      <p:cBhvr>
                                        <p:cTn id="30" dur="1000"/>
                                        <p:tgtEl>
                                          <p:spTgt spid="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strVal val="#ppt_w+.3"/>
                                          </p:val>
                                        </p:tav>
                                        <p:tav tm="100000">
                                          <p:val>
                                            <p:strVal val="#ppt_w"/>
                                          </p:val>
                                        </p:tav>
                                      </p:tavLst>
                                    </p:anim>
                                    <p:anim calcmode="lin" valueType="num">
                                      <p:cBhvr>
                                        <p:cTn id="36" dur="1000" fill="hold"/>
                                        <p:tgtEl>
                                          <p:spTgt spid="7"/>
                                        </p:tgtEl>
                                        <p:attrNameLst>
                                          <p:attrName>ppt_h</p:attrName>
                                        </p:attrNameLst>
                                      </p:cBhvr>
                                      <p:tavLst>
                                        <p:tav tm="0">
                                          <p:val>
                                            <p:strVal val="#ppt_h"/>
                                          </p:val>
                                        </p:tav>
                                        <p:tav tm="100000">
                                          <p:val>
                                            <p:strVal val="#ppt_h"/>
                                          </p:val>
                                        </p:tav>
                                      </p:tavLst>
                                    </p:anim>
                                    <p:animEffect transition="in" filter="fade">
                                      <p:cBhvr>
                                        <p:cTn id="37" dur="1000"/>
                                        <p:tgtEl>
                                          <p:spTgt spid="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1000" fill="hold"/>
                                        <p:tgtEl>
                                          <p:spTgt spid="8"/>
                                        </p:tgtEl>
                                        <p:attrNameLst>
                                          <p:attrName>ppt_w</p:attrName>
                                        </p:attrNameLst>
                                      </p:cBhvr>
                                      <p:tavLst>
                                        <p:tav tm="0">
                                          <p:val>
                                            <p:strVal val="#ppt_w+.3"/>
                                          </p:val>
                                        </p:tav>
                                        <p:tav tm="100000">
                                          <p:val>
                                            <p:strVal val="#ppt_w"/>
                                          </p:val>
                                        </p:tav>
                                      </p:tavLst>
                                    </p:anim>
                                    <p:anim calcmode="lin" valueType="num">
                                      <p:cBhvr>
                                        <p:cTn id="43" dur="1000" fill="hold"/>
                                        <p:tgtEl>
                                          <p:spTgt spid="8"/>
                                        </p:tgtEl>
                                        <p:attrNameLst>
                                          <p:attrName>ppt_h</p:attrName>
                                        </p:attrNameLst>
                                      </p:cBhvr>
                                      <p:tavLst>
                                        <p:tav tm="0">
                                          <p:val>
                                            <p:strVal val="#ppt_h"/>
                                          </p:val>
                                        </p:tav>
                                        <p:tav tm="100000">
                                          <p:val>
                                            <p:strVal val="#ppt_h"/>
                                          </p:val>
                                        </p:tav>
                                      </p:tavLst>
                                    </p:anim>
                                    <p:animEffect transition="in" filter="fade">
                                      <p:cBhvr>
                                        <p:cTn id="4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4675" y="1341438"/>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15875" y="0"/>
            <a:ext cx="9144000" cy="10779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s-ES" sz="3200" b="1">
                <a:solidFill>
                  <a:schemeClr val="bg1"/>
                </a:solidFill>
              </a:rPr>
              <a:t>Actualmente, uno de cada cinco habitantes de América Latina no tiene acceso al agua potable.</a:t>
            </a:r>
            <a:endParaRPr lang="en-GB" sz="3200" b="1">
              <a:solidFill>
                <a:schemeClr val="bg1"/>
              </a:solidFill>
            </a:endParaRPr>
          </a:p>
        </p:txBody>
      </p:sp>
      <p:sp>
        <p:nvSpPr>
          <p:cNvPr id="6148" name="TextBox 3"/>
          <p:cNvSpPr txBox="1">
            <a:spLocks noChangeArrowheads="1"/>
          </p:cNvSpPr>
          <p:nvPr/>
        </p:nvSpPr>
        <p:spPr bwMode="auto">
          <a:xfrm>
            <a:off x="2643188" y="5443538"/>
            <a:ext cx="3889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sz="7200" b="1"/>
              <a:t>1/5</a:t>
            </a:r>
          </a:p>
        </p:txBody>
      </p:sp>
      <p:pic>
        <p:nvPicPr>
          <p:cNvPr id="6149" name="Picture 4"/>
          <p:cNvPicPr>
            <a:picLocks noChangeAspect="1"/>
          </p:cNvPicPr>
          <p:nvPr/>
        </p:nvPicPr>
        <p:blipFill>
          <a:blip r:embed="rId4">
            <a:clrChange>
              <a:clrFrom>
                <a:srgbClr val="F9FFF1"/>
              </a:clrFrom>
              <a:clrTo>
                <a:srgbClr val="F9FFF1">
                  <a:alpha val="0"/>
                </a:srgbClr>
              </a:clrTo>
            </a:clrChange>
            <a:extLst>
              <a:ext uri="{28A0092B-C50C-407E-A947-70E740481C1C}">
                <a14:useLocalDpi xmlns:a14="http://schemas.microsoft.com/office/drawing/2010/main" val="0"/>
              </a:ext>
            </a:extLst>
          </a:blip>
          <a:srcRect/>
          <a:stretch>
            <a:fillRect/>
          </a:stretch>
        </p:blipFill>
        <p:spPr bwMode="auto">
          <a:xfrm>
            <a:off x="65088" y="6165850"/>
            <a:ext cx="80486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775" y="692696"/>
            <a:ext cx="7583636" cy="521771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Box 3"/>
          <p:cNvSpPr txBox="1">
            <a:spLocks noChangeArrowheads="1"/>
          </p:cNvSpPr>
          <p:nvPr/>
        </p:nvSpPr>
        <p:spPr bwMode="auto">
          <a:xfrm>
            <a:off x="892175" y="6367463"/>
            <a:ext cx="5543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sz="2400" b="1"/>
              <a:t>Colombia</a:t>
            </a:r>
          </a:p>
        </p:txBody>
      </p:sp>
      <p:sp>
        <p:nvSpPr>
          <p:cNvPr id="2" name="TextBox 1"/>
          <p:cNvSpPr txBox="1">
            <a:spLocks noChangeArrowheads="1"/>
          </p:cNvSpPr>
          <p:nvPr/>
        </p:nvSpPr>
        <p:spPr bwMode="auto">
          <a:xfrm>
            <a:off x="0" y="0"/>
            <a:ext cx="9144000" cy="4619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sz="2400" b="1">
                <a:solidFill>
                  <a:schemeClr val="bg1"/>
                </a:solidFill>
              </a:rPr>
              <a:t>75 millones de latinoamericanos no tienen acceso a agua limpia.</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208" y="3696376"/>
            <a:ext cx="2356826" cy="26369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Oval 6"/>
          <p:cNvSpPr/>
          <p:nvPr/>
        </p:nvSpPr>
        <p:spPr>
          <a:xfrm>
            <a:off x="7164388" y="4076700"/>
            <a:ext cx="720725" cy="720725"/>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7175" name="Picture 8"/>
          <p:cNvPicPr>
            <a:picLocks noChangeAspect="1"/>
          </p:cNvPicPr>
          <p:nvPr/>
        </p:nvPicPr>
        <p:blipFill>
          <a:blip r:embed="rId4">
            <a:clrChange>
              <a:clrFrom>
                <a:srgbClr val="F9FFF1"/>
              </a:clrFrom>
              <a:clrTo>
                <a:srgbClr val="F9FFF1">
                  <a:alpha val="0"/>
                </a:srgbClr>
              </a:clrTo>
            </a:clrChange>
            <a:extLst>
              <a:ext uri="{28A0092B-C50C-407E-A947-70E740481C1C}">
                <a14:useLocalDpi xmlns:a14="http://schemas.microsoft.com/office/drawing/2010/main" val="0"/>
              </a:ext>
            </a:extLst>
          </a:blip>
          <a:srcRect/>
          <a:stretch>
            <a:fillRect/>
          </a:stretch>
        </p:blipFill>
        <p:spPr bwMode="auto">
          <a:xfrm>
            <a:off x="65088" y="6165850"/>
            <a:ext cx="80486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123" y="692696"/>
            <a:ext cx="7937691" cy="54613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TextBox 2"/>
          <p:cNvSpPr txBox="1">
            <a:spLocks noChangeArrowheads="1"/>
          </p:cNvSpPr>
          <p:nvPr/>
        </p:nvSpPr>
        <p:spPr bwMode="auto">
          <a:xfrm>
            <a:off x="3492500" y="6308725"/>
            <a:ext cx="5543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r>
              <a:rPr lang="en-GB" sz="2400" b="1" dirty="0" err="1"/>
              <a:t>Pozo</a:t>
            </a:r>
            <a:r>
              <a:rPr lang="en-GB" sz="2400" b="1" dirty="0"/>
              <a:t> </a:t>
            </a:r>
            <a:r>
              <a:rPr lang="en-GB" sz="2400" b="1" dirty="0" err="1" smtClean="0"/>
              <a:t>público</a:t>
            </a:r>
            <a:r>
              <a:rPr lang="en-GB" sz="2400" b="1" dirty="0" smtClean="0"/>
              <a:t> en La </a:t>
            </a:r>
            <a:r>
              <a:rPr lang="en-GB" sz="2400" b="1" dirty="0" err="1"/>
              <a:t>República</a:t>
            </a:r>
            <a:r>
              <a:rPr lang="en-GB" sz="2400" b="1" dirty="0"/>
              <a:t> </a:t>
            </a:r>
            <a:r>
              <a:rPr lang="en-GB" sz="2400" b="1" dirty="0" err="1" smtClean="0"/>
              <a:t>Dominicana</a:t>
            </a:r>
            <a:endParaRPr lang="en-GB" sz="2400" b="1" dirty="0"/>
          </a:p>
        </p:txBody>
      </p:sp>
      <p:sp>
        <p:nvSpPr>
          <p:cNvPr id="4" name="TextBox 3"/>
          <p:cNvSpPr txBox="1">
            <a:spLocks noChangeArrowheads="1"/>
          </p:cNvSpPr>
          <p:nvPr/>
        </p:nvSpPr>
        <p:spPr bwMode="auto">
          <a:xfrm>
            <a:off x="0" y="0"/>
            <a:ext cx="9144000" cy="4619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sz="2400" b="1">
                <a:solidFill>
                  <a:schemeClr val="bg1"/>
                </a:solidFill>
              </a:rPr>
              <a:t>116 de millones carecen de servicios sanitarios.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3686734"/>
            <a:ext cx="2356826" cy="26369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Oval 6"/>
          <p:cNvSpPr/>
          <p:nvPr/>
        </p:nvSpPr>
        <p:spPr>
          <a:xfrm>
            <a:off x="1403350" y="3573463"/>
            <a:ext cx="720725" cy="719137"/>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8199" name="Picture 7"/>
          <p:cNvPicPr>
            <a:picLocks noChangeAspect="1"/>
          </p:cNvPicPr>
          <p:nvPr/>
        </p:nvPicPr>
        <p:blipFill>
          <a:blip r:embed="rId4">
            <a:clrChange>
              <a:clrFrom>
                <a:srgbClr val="F9FFF1"/>
              </a:clrFrom>
              <a:clrTo>
                <a:srgbClr val="F9FFF1">
                  <a:alpha val="0"/>
                </a:srgbClr>
              </a:clrTo>
            </a:clrChange>
            <a:extLst>
              <a:ext uri="{28A0092B-C50C-407E-A947-70E740481C1C}">
                <a14:useLocalDpi xmlns:a14="http://schemas.microsoft.com/office/drawing/2010/main" val="0"/>
              </a:ext>
            </a:extLst>
          </a:blip>
          <a:srcRect/>
          <a:stretch>
            <a:fillRect/>
          </a:stretch>
        </p:blipFill>
        <p:spPr bwMode="auto">
          <a:xfrm>
            <a:off x="65088" y="6165850"/>
            <a:ext cx="80486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620688"/>
            <a:ext cx="7612983" cy="52565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TextBox 2"/>
          <p:cNvSpPr txBox="1">
            <a:spLocks noChangeArrowheads="1"/>
          </p:cNvSpPr>
          <p:nvPr/>
        </p:nvSpPr>
        <p:spPr bwMode="auto">
          <a:xfrm>
            <a:off x="0" y="0"/>
            <a:ext cx="9144000" cy="4619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sz="2400" b="1" dirty="0">
                <a:solidFill>
                  <a:schemeClr val="bg1"/>
                </a:solidFill>
              </a:rPr>
              <a:t>Solo </a:t>
            </a:r>
            <a:r>
              <a:rPr lang="en-GB" sz="2400" b="1" dirty="0" smtClean="0">
                <a:solidFill>
                  <a:schemeClr val="bg1"/>
                </a:solidFill>
              </a:rPr>
              <a:t>el 14</a:t>
            </a:r>
            <a:r>
              <a:rPr lang="en-GB" sz="2400" b="1" dirty="0">
                <a:solidFill>
                  <a:schemeClr val="bg1"/>
                </a:solidFill>
              </a:rPr>
              <a:t>% </a:t>
            </a:r>
            <a:r>
              <a:rPr lang="en-GB" sz="2400" b="1" dirty="0" smtClean="0">
                <a:solidFill>
                  <a:schemeClr val="bg1"/>
                </a:solidFill>
              </a:rPr>
              <a:t>del </a:t>
            </a:r>
            <a:r>
              <a:rPr lang="en-GB" sz="2400" b="1" dirty="0" err="1" smtClean="0">
                <a:solidFill>
                  <a:schemeClr val="bg1"/>
                </a:solidFill>
              </a:rPr>
              <a:t>agua</a:t>
            </a:r>
            <a:r>
              <a:rPr lang="en-GB" sz="2400" b="1" dirty="0" smtClean="0">
                <a:solidFill>
                  <a:schemeClr val="bg1"/>
                </a:solidFill>
              </a:rPr>
              <a:t> </a:t>
            </a:r>
            <a:r>
              <a:rPr lang="en-GB" sz="2400" b="1" dirty="0" err="1" smtClean="0">
                <a:solidFill>
                  <a:schemeClr val="bg1"/>
                </a:solidFill>
              </a:rPr>
              <a:t>recibe</a:t>
            </a:r>
            <a:r>
              <a:rPr lang="en-GB" sz="2400" b="1" dirty="0" smtClean="0">
                <a:solidFill>
                  <a:schemeClr val="bg1"/>
                </a:solidFill>
              </a:rPr>
              <a:t> </a:t>
            </a:r>
            <a:r>
              <a:rPr lang="en-GB" sz="2400" b="1" dirty="0" err="1">
                <a:solidFill>
                  <a:schemeClr val="bg1"/>
                </a:solidFill>
              </a:rPr>
              <a:t>tratamiento</a:t>
            </a:r>
            <a:r>
              <a:rPr lang="en-GB" sz="2400" b="1" dirty="0">
                <a:solidFill>
                  <a:schemeClr val="bg1"/>
                </a:solidFill>
              </a:rPr>
              <a:t>.</a:t>
            </a:r>
          </a:p>
        </p:txBody>
      </p:sp>
      <p:sp>
        <p:nvSpPr>
          <p:cNvPr id="4" name="TextBox 3"/>
          <p:cNvSpPr txBox="1">
            <a:spLocks noChangeArrowheads="1"/>
          </p:cNvSpPr>
          <p:nvPr/>
        </p:nvSpPr>
        <p:spPr bwMode="auto">
          <a:xfrm>
            <a:off x="3276600" y="5910263"/>
            <a:ext cx="5543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r>
              <a:rPr lang="en-GB" sz="2400" b="1"/>
              <a:t>Colombia</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3696376"/>
            <a:ext cx="2356826" cy="26369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Oval 5"/>
          <p:cNvSpPr/>
          <p:nvPr/>
        </p:nvSpPr>
        <p:spPr>
          <a:xfrm>
            <a:off x="1187450" y="4076700"/>
            <a:ext cx="720725" cy="720725"/>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9223" name="Picture 6"/>
          <p:cNvPicPr>
            <a:picLocks noChangeAspect="1"/>
          </p:cNvPicPr>
          <p:nvPr/>
        </p:nvPicPr>
        <p:blipFill>
          <a:blip r:embed="rId4">
            <a:clrChange>
              <a:clrFrom>
                <a:srgbClr val="F9FFF1"/>
              </a:clrFrom>
              <a:clrTo>
                <a:srgbClr val="F9FFF1">
                  <a:alpha val="0"/>
                </a:srgbClr>
              </a:clrTo>
            </a:clrChange>
            <a:extLst>
              <a:ext uri="{28A0092B-C50C-407E-A947-70E740481C1C}">
                <a14:useLocalDpi xmlns:a14="http://schemas.microsoft.com/office/drawing/2010/main" val="0"/>
              </a:ext>
            </a:extLst>
          </a:blip>
          <a:srcRect/>
          <a:stretch>
            <a:fillRect/>
          </a:stretch>
        </p:blipFill>
        <p:spPr bwMode="auto">
          <a:xfrm>
            <a:off x="65088" y="6165850"/>
            <a:ext cx="80486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692696"/>
            <a:ext cx="8064897" cy="55446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TextBox 2"/>
          <p:cNvSpPr txBox="1">
            <a:spLocks noChangeArrowheads="1"/>
          </p:cNvSpPr>
          <p:nvPr/>
        </p:nvSpPr>
        <p:spPr bwMode="auto">
          <a:xfrm>
            <a:off x="0" y="0"/>
            <a:ext cx="9144000" cy="4619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sz="2400" b="1">
                <a:solidFill>
                  <a:schemeClr val="bg1"/>
                </a:solidFill>
              </a:rPr>
              <a:t>Cada año mueren 34 de cada 1000 niños …………</a:t>
            </a:r>
          </a:p>
        </p:txBody>
      </p:sp>
      <p:sp>
        <p:nvSpPr>
          <p:cNvPr id="5" name="TextBox 4"/>
          <p:cNvSpPr txBox="1">
            <a:spLocks noChangeArrowheads="1"/>
          </p:cNvSpPr>
          <p:nvPr/>
        </p:nvSpPr>
        <p:spPr bwMode="auto">
          <a:xfrm>
            <a:off x="-36513" y="404813"/>
            <a:ext cx="9180513" cy="4619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sz="2400" b="1">
                <a:solidFill>
                  <a:schemeClr val="bg1"/>
                </a:solidFill>
              </a:rPr>
              <a:t>por enfermedades asociadas con la falta de agua.</a:t>
            </a:r>
          </a:p>
        </p:txBody>
      </p:sp>
      <p:sp>
        <p:nvSpPr>
          <p:cNvPr id="6" name="TextBox 5"/>
          <p:cNvSpPr txBox="1">
            <a:spLocks noChangeArrowheads="1"/>
          </p:cNvSpPr>
          <p:nvPr/>
        </p:nvSpPr>
        <p:spPr bwMode="auto">
          <a:xfrm>
            <a:off x="3276600" y="6280150"/>
            <a:ext cx="5543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r>
              <a:rPr lang="en-GB" sz="2400" b="1" dirty="0"/>
              <a:t>Un </a:t>
            </a:r>
            <a:r>
              <a:rPr lang="en-GB" sz="2400" b="1" dirty="0" smtClean="0"/>
              <a:t>hospital en </a:t>
            </a:r>
            <a:r>
              <a:rPr lang="en-GB" sz="2400" b="1" dirty="0" err="1" smtClean="0"/>
              <a:t>Leogane</a:t>
            </a:r>
            <a:r>
              <a:rPr lang="en-GB" sz="2400" b="1" dirty="0"/>
              <a:t>, </a:t>
            </a:r>
            <a:r>
              <a:rPr lang="en-GB" sz="2400" b="1" dirty="0" err="1" smtClean="0"/>
              <a:t>Haití</a:t>
            </a:r>
            <a:endParaRPr lang="en-GB" sz="24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66" y="3960440"/>
            <a:ext cx="2356826" cy="26369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Oval 7"/>
          <p:cNvSpPr/>
          <p:nvPr/>
        </p:nvSpPr>
        <p:spPr>
          <a:xfrm>
            <a:off x="971550" y="3981450"/>
            <a:ext cx="720725" cy="719138"/>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0248" name="Picture 8"/>
          <p:cNvPicPr>
            <a:picLocks noChangeAspect="1"/>
          </p:cNvPicPr>
          <p:nvPr/>
        </p:nvPicPr>
        <p:blipFill>
          <a:blip r:embed="rId4">
            <a:clrChange>
              <a:clrFrom>
                <a:srgbClr val="F9FFF1"/>
              </a:clrFrom>
              <a:clrTo>
                <a:srgbClr val="F9FFF1">
                  <a:alpha val="0"/>
                </a:srgbClr>
              </a:clrTo>
            </a:clrChange>
            <a:extLst>
              <a:ext uri="{28A0092B-C50C-407E-A947-70E740481C1C}">
                <a14:useLocalDpi xmlns:a14="http://schemas.microsoft.com/office/drawing/2010/main" val="0"/>
              </a:ext>
            </a:extLst>
          </a:blip>
          <a:srcRect/>
          <a:stretch>
            <a:fillRect/>
          </a:stretch>
        </p:blipFill>
        <p:spPr bwMode="auto">
          <a:xfrm>
            <a:off x="65088" y="6165850"/>
            <a:ext cx="80486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1339</TotalTime>
  <Words>646</Words>
  <Application>Microsoft Office PowerPoint</Application>
  <PresentationFormat>On-screen Show (4:3)</PresentationFormat>
  <Paragraphs>140</Paragraphs>
  <Slides>13</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Arial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lastModifiedBy> </cp:lastModifiedBy>
  <cp:revision>23</cp:revision>
  <dcterms:created xsi:type="dcterms:W3CDTF">2011-07-16T06:25:14Z</dcterms:created>
  <dcterms:modified xsi:type="dcterms:W3CDTF">2011-09-02T05:01:55Z</dcterms:modified>
</cp:coreProperties>
</file>