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3" r:id="rId3"/>
    <p:sldId id="264" r:id="rId4"/>
    <p:sldId id="269" r:id="rId5"/>
    <p:sldId id="271" r:id="rId6"/>
    <p:sldId id="270" r:id="rId7"/>
    <p:sldId id="257" r:id="rId8"/>
    <p:sldId id="265" r:id="rId9"/>
    <p:sldId id="266" r:id="rId10"/>
    <p:sldId id="267" r:id="rId11"/>
    <p:sldId id="272"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1845" autoAdjust="0"/>
  </p:normalViewPr>
  <p:slideViewPr>
    <p:cSldViewPr>
      <p:cViewPr varScale="1">
        <p:scale>
          <a:sx n="37" d="100"/>
          <a:sy n="37"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0FC81B-358F-4466-A453-2FB6E07DF69A}" type="datetimeFigureOut">
              <a:rPr lang="en-GB" smtClean="0"/>
              <a:t>03/09/2011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EF86D2-1A13-430D-B262-61C9A3F48ED7}" type="slidenum">
              <a:rPr lang="en-GB" smtClean="0"/>
              <a:t>‹#›</a:t>
            </a:fld>
            <a:endParaRPr lang="en-GB"/>
          </a:p>
        </p:txBody>
      </p:sp>
    </p:spTree>
    <p:extLst>
      <p:ext uri="{BB962C8B-B14F-4D97-AF65-F5344CB8AC3E}">
        <p14:creationId xmlns:p14="http://schemas.microsoft.com/office/powerpoint/2010/main" val="1732465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Use the picture to ensure that students understand the word ‘</a:t>
            </a:r>
            <a:r>
              <a:rPr lang="en-GB" dirty="0" err="1" smtClean="0"/>
              <a:t>guerra</a:t>
            </a:r>
            <a:r>
              <a:rPr lang="en-GB" dirty="0" smtClean="0"/>
              <a:t>’ – more miming/definition</a:t>
            </a:r>
            <a:r>
              <a:rPr lang="en-GB" baseline="0" dirty="0" smtClean="0"/>
              <a:t> may be necessary too.  </a:t>
            </a:r>
            <a:endParaRPr lang="en-GB" dirty="0" smtClean="0"/>
          </a:p>
          <a:p>
            <a:r>
              <a:rPr lang="en-GB" dirty="0" smtClean="0"/>
              <a:t>Image located:   http://www.google.co.uk/imgres?imgurl=http://4.bp.blogspot.com/_i3xRY8gif54/S-LBTXZSQmI/AAAAAAAAAGo/kXIl9w0cVKs/s1600/1en1.jpg&amp;imgrefurl=http://honguitosrojos.blogspot.com/&amp;usg=___UFy9JpJkbx2En-HaBgH6eK55To=&amp;h=660&amp;w=655&amp;sz=62&amp;hl=en&amp;start=0&amp;sig2=58vntWGM2lNzmw2JO2I3aQ&amp;zoom=1&amp;tbnid=zSGclhQ0DitKqM:&amp;tbnh=155&amp;tbnw=135&amp;ei=vYQhTsXIPJCWhQfa7-m_Aw&amp;prev=/search%3Fq%3Dguerra%2Bdel%2Bagua%26um%3D1%26hl%3Den%26client%3Dfirefox-a%26sa%3DN%26rls%3Dorg.mozilla:en-US:official%26biw%3D1024%26bih%3D632%26tbm%3Disch&amp;um=1&amp;itbs=1&amp;iact=hc&amp;vpx=767&amp;vpy=255&amp;dur=473&amp;hovh=198&amp;hovw=190&amp;tx=97&amp;ty=101&amp;page=1&amp;ndsp=12&amp;ved=1t:429,r:7,s:0</a:t>
            </a:r>
            <a:endParaRPr lang="en-GB" dirty="0"/>
          </a:p>
        </p:txBody>
      </p:sp>
      <p:sp>
        <p:nvSpPr>
          <p:cNvPr id="4" name="Slide Number Placeholder 3"/>
          <p:cNvSpPr>
            <a:spLocks noGrp="1"/>
          </p:cNvSpPr>
          <p:nvPr>
            <p:ph type="sldNum" sz="quarter" idx="10"/>
          </p:nvPr>
        </p:nvSpPr>
        <p:spPr/>
        <p:txBody>
          <a:bodyPr/>
          <a:lstStyle/>
          <a:p>
            <a:fld id="{DDEF86D2-1A13-430D-B262-61C9A3F48ED7}" type="slidenum">
              <a:rPr lang="en-GB" smtClean="0"/>
              <a:t>1</a:t>
            </a:fld>
            <a:endParaRPr lang="en-GB"/>
          </a:p>
        </p:txBody>
      </p:sp>
    </p:spTree>
    <p:extLst>
      <p:ext uri="{BB962C8B-B14F-4D97-AF65-F5344CB8AC3E}">
        <p14:creationId xmlns:p14="http://schemas.microsoft.com/office/powerpoint/2010/main" val="28083555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This lesson takes the problems</a:t>
            </a:r>
            <a:r>
              <a:rPr lang="en-GB" baseline="0" dirty="0" smtClean="0"/>
              <a:t> of water further and asks students to consider whether it is possible that there will be a world war over water.  </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The first few slides tell the story of the first war about water that has become quite famous.  It took place in Bolivia in 2000.  The summary slide makes a link between this war in 2000, the current water disputes in the world, and the view of some experts that the next major war in the world will concern water.</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This part of the lesson should take around 20 minutes.  </a:t>
            </a: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http://www.lonelyplanet.com/maps/south-america/bolivia/map_of_bolivia.jpg</a:t>
            </a:r>
          </a:p>
          <a:p>
            <a:endParaRPr lang="en-GB" dirty="0"/>
          </a:p>
        </p:txBody>
      </p:sp>
      <p:sp>
        <p:nvSpPr>
          <p:cNvPr id="4" name="Slide Number Placeholder 3"/>
          <p:cNvSpPr>
            <a:spLocks noGrp="1"/>
          </p:cNvSpPr>
          <p:nvPr>
            <p:ph type="sldNum" sz="quarter" idx="10"/>
          </p:nvPr>
        </p:nvSpPr>
        <p:spPr/>
        <p:txBody>
          <a:bodyPr/>
          <a:lstStyle/>
          <a:p>
            <a:fld id="{DDEF86D2-1A13-430D-B262-61C9A3F48ED7}" type="slidenum">
              <a:rPr lang="en-GB" smtClean="0"/>
              <a:t>2</a:t>
            </a:fld>
            <a:endParaRPr lang="en-GB"/>
          </a:p>
        </p:txBody>
      </p:sp>
    </p:spTree>
    <p:extLst>
      <p:ext uri="{BB962C8B-B14F-4D97-AF65-F5344CB8AC3E}">
        <p14:creationId xmlns:p14="http://schemas.microsoft.com/office/powerpoint/2010/main" val="1541497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Give students the reading text and comprehension</a:t>
            </a:r>
            <a:r>
              <a:rPr lang="en-GB" baseline="0" dirty="0" smtClean="0"/>
              <a:t> questions.  It is quite a challenging text.  </a:t>
            </a:r>
            <a:br>
              <a:rPr lang="en-GB" baseline="0" dirty="0" smtClean="0"/>
            </a:br>
            <a:r>
              <a:rPr lang="en-GB" baseline="0" dirty="0" smtClean="0"/>
              <a:t/>
            </a:r>
            <a:br>
              <a:rPr lang="en-GB" baseline="0" dirty="0" smtClean="0"/>
            </a:br>
            <a:r>
              <a:rPr lang="en-GB" baseline="0" dirty="0" smtClean="0"/>
              <a:t>They will start it in this lesson and complete it for homework.  Probably useful to ask them to complete this one without help from parents at home too, as we will consider using it for evidence of </a:t>
            </a:r>
            <a:r>
              <a:rPr lang="en-GB" baseline="0" dirty="0" err="1" smtClean="0"/>
              <a:t>ongoing</a:t>
            </a:r>
            <a:r>
              <a:rPr lang="en-GB" baseline="0" dirty="0" smtClean="0"/>
              <a:t> progress.</a:t>
            </a:r>
            <a:endParaRPr lang="en-GB" dirty="0" smtClean="0"/>
          </a:p>
          <a:p>
            <a:endParaRPr lang="en-GB" dirty="0" smtClean="0"/>
          </a:p>
          <a:p>
            <a:endParaRPr lang="en-GB" dirty="0" smtClean="0"/>
          </a:p>
          <a:p>
            <a:endParaRPr lang="en-GB" dirty="0" smtClean="0"/>
          </a:p>
          <a:p>
            <a:r>
              <a:rPr lang="en-GB" dirty="0" smtClean="0"/>
              <a:t>http://3.bp.blogspot.com/_HxIwUkPhGBU/TS5FVrfjE5I/AAAAAAAAGI0/qDmuGekcrm4/s1600/tambien-la-lluvia.jpg</a:t>
            </a:r>
            <a:br>
              <a:rPr lang="en-GB" dirty="0" smtClean="0"/>
            </a:br>
            <a:r>
              <a:rPr lang="en-GB" dirty="0" smtClean="0"/>
              <a:t/>
            </a:r>
            <a:br>
              <a:rPr lang="en-GB" dirty="0" smtClean="0"/>
            </a:br>
            <a:r>
              <a:rPr lang="en-GB" dirty="0" smtClean="0"/>
              <a:t>There is a reading comprehension</a:t>
            </a:r>
            <a:r>
              <a:rPr lang="en-GB" baseline="0" dirty="0" smtClean="0"/>
              <a:t> for students to do about this film.  </a:t>
            </a:r>
            <a:br>
              <a:rPr lang="en-GB" baseline="0" dirty="0" smtClean="0"/>
            </a:br>
            <a:r>
              <a:rPr lang="en-GB" baseline="0" dirty="0" smtClean="0"/>
              <a:t>Trailers are available on YouTube.  Language is quite strong (although dialogue is fast so without subtitles this won’t be apparent – could be watched without sound too, just to get the idea.)</a:t>
            </a:r>
            <a:endParaRPr lang="en-GB" dirty="0"/>
          </a:p>
        </p:txBody>
      </p:sp>
      <p:sp>
        <p:nvSpPr>
          <p:cNvPr id="4" name="Slide Number Placeholder 3"/>
          <p:cNvSpPr>
            <a:spLocks noGrp="1"/>
          </p:cNvSpPr>
          <p:nvPr>
            <p:ph type="sldNum" sz="quarter" idx="10"/>
          </p:nvPr>
        </p:nvSpPr>
        <p:spPr/>
        <p:txBody>
          <a:bodyPr/>
          <a:lstStyle/>
          <a:p>
            <a:fld id="{DDEF86D2-1A13-430D-B262-61C9A3F48ED7}" type="slidenum">
              <a:rPr lang="en-GB" smtClean="0"/>
              <a:t>8</a:t>
            </a:fld>
            <a:endParaRPr lang="en-GB"/>
          </a:p>
        </p:txBody>
      </p:sp>
    </p:spTree>
    <p:extLst>
      <p:ext uri="{BB962C8B-B14F-4D97-AF65-F5344CB8AC3E}">
        <p14:creationId xmlns:p14="http://schemas.microsoft.com/office/powerpoint/2010/main" val="41896714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text for these questions is on the separate worksheet.</a:t>
            </a:r>
            <a:endParaRPr lang="en-GB" dirty="0"/>
          </a:p>
        </p:txBody>
      </p:sp>
      <p:sp>
        <p:nvSpPr>
          <p:cNvPr id="4" name="Slide Number Placeholder 3"/>
          <p:cNvSpPr>
            <a:spLocks noGrp="1"/>
          </p:cNvSpPr>
          <p:nvPr>
            <p:ph type="sldNum" sz="quarter" idx="10"/>
          </p:nvPr>
        </p:nvSpPr>
        <p:spPr/>
        <p:txBody>
          <a:bodyPr/>
          <a:lstStyle/>
          <a:p>
            <a:fld id="{DDEF86D2-1A13-430D-B262-61C9A3F48ED7}" type="slidenum">
              <a:rPr lang="en-GB" smtClean="0"/>
              <a:t>9</a:t>
            </a:fld>
            <a:endParaRPr lang="en-GB"/>
          </a:p>
        </p:txBody>
      </p:sp>
    </p:spTree>
    <p:extLst>
      <p:ext uri="{BB962C8B-B14F-4D97-AF65-F5344CB8AC3E}">
        <p14:creationId xmlns:p14="http://schemas.microsoft.com/office/powerpoint/2010/main" val="3190601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4A0D890-7618-45D6-BB70-CAC3AA5FA620}" type="datetimeFigureOut">
              <a:rPr lang="en-GB" smtClean="0"/>
              <a:t>03/09/2011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7D2809-45AA-4019-A302-821A20D6AD52}" type="slidenum">
              <a:rPr lang="en-GB" smtClean="0"/>
              <a:t>‹#›</a:t>
            </a:fld>
            <a:endParaRPr lang="en-GB"/>
          </a:p>
        </p:txBody>
      </p:sp>
    </p:spTree>
    <p:extLst>
      <p:ext uri="{BB962C8B-B14F-4D97-AF65-F5344CB8AC3E}">
        <p14:creationId xmlns:p14="http://schemas.microsoft.com/office/powerpoint/2010/main" val="395494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4A0D890-7618-45D6-BB70-CAC3AA5FA620}" type="datetimeFigureOut">
              <a:rPr lang="en-GB" smtClean="0"/>
              <a:t>03/09/2011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7D2809-45AA-4019-A302-821A20D6AD52}" type="slidenum">
              <a:rPr lang="en-GB" smtClean="0"/>
              <a:t>‹#›</a:t>
            </a:fld>
            <a:endParaRPr lang="en-GB"/>
          </a:p>
        </p:txBody>
      </p:sp>
    </p:spTree>
    <p:extLst>
      <p:ext uri="{BB962C8B-B14F-4D97-AF65-F5344CB8AC3E}">
        <p14:creationId xmlns:p14="http://schemas.microsoft.com/office/powerpoint/2010/main" val="1176069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4A0D890-7618-45D6-BB70-CAC3AA5FA620}" type="datetimeFigureOut">
              <a:rPr lang="en-GB" smtClean="0"/>
              <a:t>03/09/2011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7D2809-45AA-4019-A302-821A20D6AD52}" type="slidenum">
              <a:rPr lang="en-GB" smtClean="0"/>
              <a:t>‹#›</a:t>
            </a:fld>
            <a:endParaRPr lang="en-GB"/>
          </a:p>
        </p:txBody>
      </p:sp>
    </p:spTree>
    <p:extLst>
      <p:ext uri="{BB962C8B-B14F-4D97-AF65-F5344CB8AC3E}">
        <p14:creationId xmlns:p14="http://schemas.microsoft.com/office/powerpoint/2010/main" val="429044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4A0D890-7618-45D6-BB70-CAC3AA5FA620}" type="datetimeFigureOut">
              <a:rPr lang="en-GB" smtClean="0"/>
              <a:t>03/09/2011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7D2809-45AA-4019-A302-821A20D6AD52}" type="slidenum">
              <a:rPr lang="en-GB" smtClean="0"/>
              <a:t>‹#›</a:t>
            </a:fld>
            <a:endParaRPr lang="en-GB"/>
          </a:p>
        </p:txBody>
      </p:sp>
    </p:spTree>
    <p:extLst>
      <p:ext uri="{BB962C8B-B14F-4D97-AF65-F5344CB8AC3E}">
        <p14:creationId xmlns:p14="http://schemas.microsoft.com/office/powerpoint/2010/main" val="1716823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A0D890-7618-45D6-BB70-CAC3AA5FA620}" type="datetimeFigureOut">
              <a:rPr lang="en-GB" smtClean="0"/>
              <a:t>03/09/2011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7D2809-45AA-4019-A302-821A20D6AD52}" type="slidenum">
              <a:rPr lang="en-GB" smtClean="0"/>
              <a:t>‹#›</a:t>
            </a:fld>
            <a:endParaRPr lang="en-GB"/>
          </a:p>
        </p:txBody>
      </p:sp>
    </p:spTree>
    <p:extLst>
      <p:ext uri="{BB962C8B-B14F-4D97-AF65-F5344CB8AC3E}">
        <p14:creationId xmlns:p14="http://schemas.microsoft.com/office/powerpoint/2010/main" val="1414167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4A0D890-7618-45D6-BB70-CAC3AA5FA620}" type="datetimeFigureOut">
              <a:rPr lang="en-GB" smtClean="0"/>
              <a:t>03/09/2011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97D2809-45AA-4019-A302-821A20D6AD52}" type="slidenum">
              <a:rPr lang="en-GB" smtClean="0"/>
              <a:t>‹#›</a:t>
            </a:fld>
            <a:endParaRPr lang="en-GB"/>
          </a:p>
        </p:txBody>
      </p:sp>
    </p:spTree>
    <p:extLst>
      <p:ext uri="{BB962C8B-B14F-4D97-AF65-F5344CB8AC3E}">
        <p14:creationId xmlns:p14="http://schemas.microsoft.com/office/powerpoint/2010/main" val="574132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4A0D890-7618-45D6-BB70-CAC3AA5FA620}" type="datetimeFigureOut">
              <a:rPr lang="en-GB" smtClean="0"/>
              <a:t>03/09/2011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97D2809-45AA-4019-A302-821A20D6AD52}" type="slidenum">
              <a:rPr lang="en-GB" smtClean="0"/>
              <a:t>‹#›</a:t>
            </a:fld>
            <a:endParaRPr lang="en-GB"/>
          </a:p>
        </p:txBody>
      </p:sp>
    </p:spTree>
    <p:extLst>
      <p:ext uri="{BB962C8B-B14F-4D97-AF65-F5344CB8AC3E}">
        <p14:creationId xmlns:p14="http://schemas.microsoft.com/office/powerpoint/2010/main" val="3202879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4A0D890-7618-45D6-BB70-CAC3AA5FA620}" type="datetimeFigureOut">
              <a:rPr lang="en-GB" smtClean="0"/>
              <a:t>03/09/2011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97D2809-45AA-4019-A302-821A20D6AD52}" type="slidenum">
              <a:rPr lang="en-GB" smtClean="0"/>
              <a:t>‹#›</a:t>
            </a:fld>
            <a:endParaRPr lang="en-GB"/>
          </a:p>
        </p:txBody>
      </p:sp>
    </p:spTree>
    <p:extLst>
      <p:ext uri="{BB962C8B-B14F-4D97-AF65-F5344CB8AC3E}">
        <p14:creationId xmlns:p14="http://schemas.microsoft.com/office/powerpoint/2010/main" val="2300756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A0D890-7618-45D6-BB70-CAC3AA5FA620}" type="datetimeFigureOut">
              <a:rPr lang="en-GB" smtClean="0"/>
              <a:t>03/09/2011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97D2809-45AA-4019-A302-821A20D6AD52}" type="slidenum">
              <a:rPr lang="en-GB" smtClean="0"/>
              <a:t>‹#›</a:t>
            </a:fld>
            <a:endParaRPr lang="en-GB"/>
          </a:p>
        </p:txBody>
      </p:sp>
    </p:spTree>
    <p:extLst>
      <p:ext uri="{BB962C8B-B14F-4D97-AF65-F5344CB8AC3E}">
        <p14:creationId xmlns:p14="http://schemas.microsoft.com/office/powerpoint/2010/main" val="3954258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A0D890-7618-45D6-BB70-CAC3AA5FA620}" type="datetimeFigureOut">
              <a:rPr lang="en-GB" smtClean="0"/>
              <a:t>03/09/2011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97D2809-45AA-4019-A302-821A20D6AD52}" type="slidenum">
              <a:rPr lang="en-GB" smtClean="0"/>
              <a:t>‹#›</a:t>
            </a:fld>
            <a:endParaRPr lang="en-GB"/>
          </a:p>
        </p:txBody>
      </p:sp>
    </p:spTree>
    <p:extLst>
      <p:ext uri="{BB962C8B-B14F-4D97-AF65-F5344CB8AC3E}">
        <p14:creationId xmlns:p14="http://schemas.microsoft.com/office/powerpoint/2010/main" val="1492933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A0D890-7618-45D6-BB70-CAC3AA5FA620}" type="datetimeFigureOut">
              <a:rPr lang="en-GB" smtClean="0"/>
              <a:t>03/09/2011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97D2809-45AA-4019-A302-821A20D6AD52}" type="slidenum">
              <a:rPr lang="en-GB" smtClean="0"/>
              <a:t>‹#›</a:t>
            </a:fld>
            <a:endParaRPr lang="en-GB"/>
          </a:p>
        </p:txBody>
      </p:sp>
    </p:spTree>
    <p:extLst>
      <p:ext uri="{BB962C8B-B14F-4D97-AF65-F5344CB8AC3E}">
        <p14:creationId xmlns:p14="http://schemas.microsoft.com/office/powerpoint/2010/main" val="3143276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A0D890-7618-45D6-BB70-CAC3AA5FA620}" type="datetimeFigureOut">
              <a:rPr lang="en-GB" smtClean="0"/>
              <a:t>03/09/2011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D2809-45AA-4019-A302-821A20D6AD52}" type="slidenum">
              <a:rPr lang="en-GB" smtClean="0"/>
              <a:t>‹#›</a:t>
            </a:fld>
            <a:endParaRPr lang="en-GB"/>
          </a:p>
        </p:txBody>
      </p:sp>
    </p:spTree>
    <p:extLst>
      <p:ext uri="{BB962C8B-B14F-4D97-AF65-F5344CB8AC3E}">
        <p14:creationId xmlns:p14="http://schemas.microsoft.com/office/powerpoint/2010/main" val="33101572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image" Target="../media/image9.jp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4348" y="428604"/>
            <a:ext cx="7840609" cy="923330"/>
          </a:xfrm>
          <a:prstGeom prst="rect">
            <a:avLst/>
          </a:prstGeom>
          <a:noFill/>
        </p:spPr>
        <p:txBody>
          <a:bodyPr wrap="none">
            <a:prstTxWarp prst="textWave4">
              <a:avLst/>
            </a:prstTxWarp>
            <a:spAutoFit/>
          </a:bodyPr>
          <a:lstStyle/>
          <a:p>
            <a:pPr algn="ctr" fontAlgn="auto">
              <a:spcBef>
                <a:spcPts val="0"/>
              </a:spcBef>
              <a:spcAft>
                <a:spcPts val="0"/>
              </a:spcAft>
              <a:defRPr/>
            </a:pPr>
            <a:r>
              <a:rPr lang="en-US" sz="287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mn-lt"/>
              </a:rPr>
              <a:t>La </a:t>
            </a:r>
            <a:r>
              <a:rPr lang="en-US" sz="28700" b="1"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mn-lt"/>
              </a:rPr>
              <a:t>escasez</a:t>
            </a:r>
            <a:r>
              <a:rPr lang="en-US" sz="287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mn-lt"/>
              </a:rPr>
              <a:t> </a:t>
            </a:r>
            <a:r>
              <a:rPr lang="en-US" sz="287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mn-lt"/>
              </a:rPr>
              <a:t>de </a:t>
            </a:r>
            <a:r>
              <a:rPr lang="en-US" sz="28700" b="1"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mn-lt"/>
              </a:rPr>
              <a:t>agua</a:t>
            </a:r>
            <a:endParaRPr lang="en-US"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mn-lt"/>
            </a:endParaRPr>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b="13541"/>
          <a:stretch/>
        </p:blipFill>
        <p:spPr>
          <a:xfrm>
            <a:off x="4139952" y="1772816"/>
            <a:ext cx="4631606" cy="4035021"/>
          </a:xfrm>
          <a:prstGeom prst="rect">
            <a:avLst/>
          </a:prstGeom>
        </p:spPr>
      </p:pic>
      <p:pic>
        <p:nvPicPr>
          <p:cNvPr id="6" name="Picture 5"/>
          <p:cNvPicPr>
            <a:picLocks noChangeAspect="1"/>
          </p:cNvPicPr>
          <p:nvPr/>
        </p:nvPicPr>
        <p:blipFill>
          <a:blip r:embed="rId4" cstate="print">
            <a:clrChange>
              <a:clrFrom>
                <a:srgbClr val="F9FFF1"/>
              </a:clrFrom>
              <a:clrTo>
                <a:srgbClr val="F9FFF1">
                  <a:alpha val="0"/>
                </a:srgbClr>
              </a:clrTo>
            </a:clrChange>
            <a:extLst>
              <a:ext uri="{28A0092B-C50C-407E-A947-70E740481C1C}">
                <a14:useLocalDpi xmlns:a14="http://schemas.microsoft.com/office/drawing/2010/main" val="0"/>
              </a:ext>
            </a:extLst>
          </a:blip>
          <a:stretch>
            <a:fillRect/>
          </a:stretch>
        </p:blipFill>
        <p:spPr>
          <a:xfrm>
            <a:off x="64816" y="6165303"/>
            <a:ext cx="805455" cy="634967"/>
          </a:xfrm>
          <a:prstGeom prst="rect">
            <a:avLst/>
          </a:prstGeom>
        </p:spPr>
      </p:pic>
      <p:sp>
        <p:nvSpPr>
          <p:cNvPr id="7" name="TextBox 6"/>
          <p:cNvSpPr txBox="1"/>
          <p:nvPr/>
        </p:nvSpPr>
        <p:spPr>
          <a:xfrm>
            <a:off x="467543" y="1685718"/>
            <a:ext cx="3641628" cy="2585323"/>
          </a:xfrm>
          <a:prstGeom prst="rect">
            <a:avLst/>
          </a:prstGeom>
          <a:noFill/>
        </p:spPr>
        <p:txBody>
          <a:bodyPr wrap="square" rtlCol="0">
            <a:spAutoFit/>
          </a:bodyPr>
          <a:lstStyle/>
          <a:p>
            <a:r>
              <a:rPr lang="en-GB" sz="2400" dirty="0" err="1" smtClean="0">
                <a:latin typeface="+mn-lt"/>
              </a:rPr>
              <a:t>Objetivo</a:t>
            </a:r>
            <a:r>
              <a:rPr lang="en-GB" sz="2400" dirty="0" smtClean="0">
                <a:latin typeface="+mn-lt"/>
              </a:rPr>
              <a:t>:</a:t>
            </a:r>
          </a:p>
          <a:p>
            <a:pPr marL="285750" indent="-285750">
              <a:buFont typeface="Wingdings" pitchFamily="2" charset="2"/>
              <a:buChar char="§"/>
            </a:pPr>
            <a:r>
              <a:rPr lang="en-GB" sz="2400" dirty="0" err="1" smtClean="0">
                <a:latin typeface="+mn-lt"/>
              </a:rPr>
              <a:t>Entender</a:t>
            </a:r>
            <a:r>
              <a:rPr lang="en-GB" sz="2400" dirty="0" smtClean="0">
                <a:latin typeface="+mn-lt"/>
              </a:rPr>
              <a:t> </a:t>
            </a:r>
            <a:r>
              <a:rPr lang="en-GB" sz="2400" dirty="0" err="1" smtClean="0">
                <a:latin typeface="+mn-lt"/>
              </a:rPr>
              <a:t>una</a:t>
            </a:r>
            <a:r>
              <a:rPr lang="en-GB" sz="2400" dirty="0" smtClean="0">
                <a:latin typeface="+mn-lt"/>
              </a:rPr>
              <a:t> </a:t>
            </a:r>
            <a:r>
              <a:rPr lang="en-GB" sz="2400" dirty="0" err="1" smtClean="0">
                <a:latin typeface="+mn-lt"/>
              </a:rPr>
              <a:t>posible</a:t>
            </a:r>
            <a:r>
              <a:rPr lang="en-GB" sz="2400" dirty="0" smtClean="0">
                <a:latin typeface="+mn-lt"/>
              </a:rPr>
              <a:t> </a:t>
            </a:r>
            <a:r>
              <a:rPr lang="en-GB" sz="2400" dirty="0" err="1" smtClean="0">
                <a:latin typeface="+mn-lt"/>
              </a:rPr>
              <a:t>consecuencia</a:t>
            </a:r>
            <a:r>
              <a:rPr lang="en-GB" sz="2400" dirty="0" smtClean="0">
                <a:latin typeface="+mn-lt"/>
              </a:rPr>
              <a:t> </a:t>
            </a:r>
            <a:r>
              <a:rPr lang="en-GB" sz="2400" dirty="0" smtClean="0">
                <a:latin typeface="+mn-lt"/>
              </a:rPr>
              <a:t>de </a:t>
            </a:r>
            <a:r>
              <a:rPr lang="en-GB" sz="2400" dirty="0" err="1" smtClean="0">
                <a:latin typeface="+mn-lt"/>
              </a:rPr>
              <a:t>una</a:t>
            </a:r>
            <a:r>
              <a:rPr lang="en-GB" sz="2400" dirty="0" smtClean="0">
                <a:latin typeface="+mn-lt"/>
              </a:rPr>
              <a:t> </a:t>
            </a:r>
            <a:r>
              <a:rPr lang="en-GB" sz="2400" dirty="0" err="1" smtClean="0">
                <a:latin typeface="+mn-lt"/>
              </a:rPr>
              <a:t>escasez</a:t>
            </a:r>
            <a:r>
              <a:rPr lang="en-GB" sz="2400" dirty="0" smtClean="0">
                <a:latin typeface="+mn-lt"/>
              </a:rPr>
              <a:t> de </a:t>
            </a:r>
            <a:r>
              <a:rPr lang="en-GB" sz="2400" dirty="0" err="1" smtClean="0">
                <a:latin typeface="+mn-lt"/>
              </a:rPr>
              <a:t>agua</a:t>
            </a:r>
            <a:endParaRPr lang="en-GB" sz="2400" dirty="0">
              <a:latin typeface="+mn-lt"/>
            </a:endParaRPr>
          </a:p>
          <a:p>
            <a:pPr marL="285750" indent="-285750">
              <a:buFont typeface="Wingdings" pitchFamily="2" charset="2"/>
              <a:buChar char="§"/>
            </a:pPr>
            <a:r>
              <a:rPr lang="en-GB" sz="2400" dirty="0" err="1" smtClean="0">
                <a:latin typeface="+mn-lt"/>
              </a:rPr>
              <a:t>Comprender</a:t>
            </a:r>
            <a:r>
              <a:rPr lang="en-GB" sz="2400" dirty="0" smtClean="0">
                <a:latin typeface="+mn-lt"/>
              </a:rPr>
              <a:t> </a:t>
            </a:r>
            <a:r>
              <a:rPr lang="en-GB" sz="2400" dirty="0" err="1" smtClean="0">
                <a:latin typeface="+mn-lt"/>
              </a:rPr>
              <a:t>una</a:t>
            </a:r>
            <a:r>
              <a:rPr lang="en-GB" sz="2400" dirty="0" smtClean="0">
                <a:latin typeface="+mn-lt"/>
              </a:rPr>
              <a:t> </a:t>
            </a:r>
            <a:r>
              <a:rPr lang="en-GB" sz="2400" dirty="0" err="1" smtClean="0">
                <a:latin typeface="+mn-lt"/>
              </a:rPr>
              <a:t>historia</a:t>
            </a:r>
            <a:r>
              <a:rPr lang="en-GB" sz="2400" dirty="0" smtClean="0">
                <a:latin typeface="+mn-lt"/>
              </a:rPr>
              <a:t> y un </a:t>
            </a:r>
            <a:r>
              <a:rPr lang="en-GB" sz="2400" dirty="0" err="1" smtClean="0">
                <a:latin typeface="+mn-lt"/>
              </a:rPr>
              <a:t>texto</a:t>
            </a:r>
            <a:r>
              <a:rPr lang="en-GB" sz="2400" dirty="0" smtClean="0">
                <a:latin typeface="+mn-lt"/>
              </a:rPr>
              <a:t> en el </a:t>
            </a:r>
            <a:r>
              <a:rPr lang="en-GB" sz="2400" dirty="0" err="1" smtClean="0">
                <a:latin typeface="+mn-lt"/>
              </a:rPr>
              <a:t>pasado</a:t>
            </a:r>
            <a:endParaRPr lang="en-GB" sz="2400" dirty="0">
              <a:latin typeface="+mn-lt"/>
            </a:endParaRPr>
          </a:p>
          <a:p>
            <a:pPr marL="285750" indent="-285750">
              <a:buFont typeface="Wingdings" pitchFamily="2" charset="2"/>
              <a:buChar char="§"/>
            </a:pPr>
            <a:endParaRPr lang="en-GB" dirty="0"/>
          </a:p>
        </p:txBody>
      </p:sp>
    </p:spTree>
    <p:extLst>
      <p:ext uri="{BB962C8B-B14F-4D97-AF65-F5344CB8AC3E}">
        <p14:creationId xmlns:p14="http://schemas.microsoft.com/office/powerpoint/2010/main" val="1405998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094280715"/>
              </p:ext>
            </p:extLst>
          </p:nvPr>
        </p:nvGraphicFramePr>
        <p:xfrm>
          <a:off x="449532" y="980728"/>
          <a:ext cx="8370939" cy="5732946"/>
        </p:xfrm>
        <a:graphic>
          <a:graphicData uri="http://schemas.openxmlformats.org/drawingml/2006/table">
            <a:tbl>
              <a:tblPr firstRow="1" firstCol="1" bandRow="1">
                <a:tableStyleId>{5940675A-B579-460E-94D1-54222C63F5DA}</a:tableStyleId>
              </a:tblPr>
              <a:tblGrid>
                <a:gridCol w="483670"/>
                <a:gridCol w="1406550"/>
                <a:gridCol w="504056"/>
                <a:gridCol w="5976663"/>
              </a:tblGrid>
              <a:tr h="675075">
                <a:tc>
                  <a:txBody>
                    <a:bodyPr/>
                    <a:lstStyle/>
                    <a:p>
                      <a:pPr algn="ctr">
                        <a:lnSpc>
                          <a:spcPct val="115000"/>
                        </a:lnSpc>
                        <a:spcAft>
                          <a:spcPts val="0"/>
                        </a:spcAft>
                      </a:pPr>
                      <a:r>
                        <a:rPr lang="en-GB" sz="2400" dirty="0">
                          <a:effectLst/>
                        </a:rPr>
                        <a:t>A</a:t>
                      </a:r>
                      <a:endParaRPr lang="en-GB" sz="24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400">
                          <a:effectLst/>
                        </a:rPr>
                        <a:t>4.000</a:t>
                      </a:r>
                      <a:endParaRPr lang="en-GB" sz="2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400">
                          <a:effectLst/>
                        </a:rPr>
                        <a:t>1</a:t>
                      </a:r>
                      <a:endParaRPr lang="en-GB" sz="2400">
                        <a:effectLst/>
                        <a:latin typeface="Calibri"/>
                        <a:ea typeface="Calibri"/>
                        <a:cs typeface="Times New Roman"/>
                      </a:endParaRPr>
                    </a:p>
                  </a:txBody>
                  <a:tcPr marL="68580" marR="68580" marT="0" marB="0" anchor="ctr"/>
                </a:tc>
                <a:tc>
                  <a:txBody>
                    <a:bodyPr/>
                    <a:lstStyle/>
                    <a:p>
                      <a:pPr>
                        <a:lnSpc>
                          <a:spcPct val="115000"/>
                        </a:lnSpc>
                        <a:spcAft>
                          <a:spcPts val="0"/>
                        </a:spcAft>
                      </a:pPr>
                      <a:r>
                        <a:rPr lang="en-GB" sz="2400" dirty="0">
                          <a:effectLst/>
                        </a:rPr>
                        <a:t>locations where the film was shot</a:t>
                      </a:r>
                      <a:endParaRPr lang="en-GB" sz="2400" dirty="0">
                        <a:effectLst/>
                        <a:latin typeface="Calibri"/>
                        <a:ea typeface="Calibri"/>
                        <a:cs typeface="Times New Roman"/>
                      </a:endParaRPr>
                    </a:p>
                  </a:txBody>
                  <a:tcPr marL="68580" marR="68580" marT="0" marB="0" anchor="ctr"/>
                </a:tc>
              </a:tr>
              <a:tr h="675075">
                <a:tc>
                  <a:txBody>
                    <a:bodyPr/>
                    <a:lstStyle/>
                    <a:p>
                      <a:pPr algn="ctr">
                        <a:lnSpc>
                          <a:spcPct val="115000"/>
                        </a:lnSpc>
                        <a:spcAft>
                          <a:spcPts val="0"/>
                        </a:spcAft>
                      </a:pPr>
                      <a:r>
                        <a:rPr lang="en-GB" sz="2400">
                          <a:effectLst/>
                        </a:rPr>
                        <a:t>B</a:t>
                      </a:r>
                      <a:endParaRPr lang="en-GB" sz="2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400">
                          <a:effectLst/>
                        </a:rPr>
                        <a:t>01/2011</a:t>
                      </a:r>
                      <a:endParaRPr lang="en-GB" sz="2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400">
                          <a:effectLst/>
                        </a:rPr>
                        <a:t>2</a:t>
                      </a:r>
                      <a:endParaRPr lang="en-GB" sz="2400">
                        <a:effectLst/>
                        <a:latin typeface="Calibri"/>
                        <a:ea typeface="Calibri"/>
                        <a:cs typeface="Times New Roman"/>
                      </a:endParaRPr>
                    </a:p>
                  </a:txBody>
                  <a:tcPr marL="68580" marR="68580" marT="0" marB="0" anchor="ctr"/>
                </a:tc>
                <a:tc>
                  <a:txBody>
                    <a:bodyPr/>
                    <a:lstStyle/>
                    <a:p>
                      <a:pPr>
                        <a:lnSpc>
                          <a:spcPct val="115000"/>
                        </a:lnSpc>
                        <a:spcAft>
                          <a:spcPts val="0"/>
                        </a:spcAft>
                      </a:pPr>
                      <a:r>
                        <a:rPr lang="en-GB" sz="2400">
                          <a:effectLst/>
                        </a:rPr>
                        <a:t>budget for the film</a:t>
                      </a:r>
                      <a:endParaRPr lang="en-GB" sz="2400">
                        <a:effectLst/>
                        <a:latin typeface="Calibri"/>
                        <a:ea typeface="Calibri"/>
                        <a:cs typeface="Times New Roman"/>
                      </a:endParaRPr>
                    </a:p>
                  </a:txBody>
                  <a:tcPr marL="68580" marR="68580" marT="0" marB="0" anchor="ctr"/>
                </a:tc>
              </a:tr>
              <a:tr h="675075">
                <a:tc>
                  <a:txBody>
                    <a:bodyPr/>
                    <a:lstStyle/>
                    <a:p>
                      <a:pPr algn="ctr">
                        <a:lnSpc>
                          <a:spcPct val="115000"/>
                        </a:lnSpc>
                        <a:spcAft>
                          <a:spcPts val="0"/>
                        </a:spcAft>
                      </a:pPr>
                      <a:r>
                        <a:rPr lang="en-GB" sz="2400">
                          <a:effectLst/>
                        </a:rPr>
                        <a:t>C</a:t>
                      </a:r>
                      <a:endParaRPr lang="en-GB" sz="2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400">
                          <a:effectLst/>
                        </a:rPr>
                        <a:t>1967</a:t>
                      </a:r>
                      <a:endParaRPr lang="en-GB" sz="2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400">
                          <a:effectLst/>
                        </a:rPr>
                        <a:t>3</a:t>
                      </a:r>
                      <a:endParaRPr lang="en-GB" sz="2400">
                        <a:effectLst/>
                        <a:latin typeface="Calibri"/>
                        <a:ea typeface="Calibri"/>
                        <a:cs typeface="Times New Roman"/>
                      </a:endParaRPr>
                    </a:p>
                  </a:txBody>
                  <a:tcPr marL="68580" marR="68580" marT="0" marB="0" anchor="ctr"/>
                </a:tc>
                <a:tc>
                  <a:txBody>
                    <a:bodyPr/>
                    <a:lstStyle/>
                    <a:p>
                      <a:pPr>
                        <a:lnSpc>
                          <a:spcPct val="115000"/>
                        </a:lnSpc>
                        <a:spcAft>
                          <a:spcPts val="0"/>
                        </a:spcAft>
                      </a:pPr>
                      <a:r>
                        <a:rPr lang="en-GB" sz="2400">
                          <a:effectLst/>
                        </a:rPr>
                        <a:t>year when the director was born</a:t>
                      </a:r>
                      <a:endParaRPr lang="en-GB" sz="2400">
                        <a:effectLst/>
                        <a:latin typeface="Calibri"/>
                        <a:ea typeface="Calibri"/>
                        <a:cs typeface="Times New Roman"/>
                      </a:endParaRPr>
                    </a:p>
                  </a:txBody>
                  <a:tcPr marL="68580" marR="68580" marT="0" marB="0" anchor="ctr"/>
                </a:tc>
              </a:tr>
              <a:tr h="675075">
                <a:tc>
                  <a:txBody>
                    <a:bodyPr/>
                    <a:lstStyle/>
                    <a:p>
                      <a:pPr algn="ctr">
                        <a:lnSpc>
                          <a:spcPct val="115000"/>
                        </a:lnSpc>
                        <a:spcAft>
                          <a:spcPts val="0"/>
                        </a:spcAft>
                      </a:pPr>
                      <a:r>
                        <a:rPr lang="en-GB" sz="2400">
                          <a:effectLst/>
                        </a:rPr>
                        <a:t>D</a:t>
                      </a:r>
                      <a:endParaRPr lang="en-GB" sz="2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400">
                          <a:effectLst/>
                        </a:rPr>
                        <a:t>300</a:t>
                      </a:r>
                      <a:endParaRPr lang="en-GB" sz="2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400">
                          <a:effectLst/>
                        </a:rPr>
                        <a:t>4</a:t>
                      </a:r>
                      <a:endParaRPr lang="en-GB" sz="2400">
                        <a:effectLst/>
                        <a:latin typeface="Calibri"/>
                        <a:ea typeface="Calibri"/>
                        <a:cs typeface="Times New Roman"/>
                      </a:endParaRPr>
                    </a:p>
                  </a:txBody>
                  <a:tcPr marL="68580" marR="68580" marT="0" marB="0" anchor="ctr"/>
                </a:tc>
                <a:tc>
                  <a:txBody>
                    <a:bodyPr/>
                    <a:lstStyle/>
                    <a:p>
                      <a:pPr>
                        <a:lnSpc>
                          <a:spcPct val="115000"/>
                        </a:lnSpc>
                        <a:spcAft>
                          <a:spcPts val="0"/>
                        </a:spcAft>
                      </a:pPr>
                      <a:r>
                        <a:rPr lang="en-GB" sz="2400">
                          <a:effectLst/>
                        </a:rPr>
                        <a:t>the year of the ‘water war’ in Bolvia</a:t>
                      </a:r>
                      <a:endParaRPr lang="en-GB" sz="2400">
                        <a:effectLst/>
                        <a:latin typeface="Calibri"/>
                        <a:ea typeface="Calibri"/>
                        <a:cs typeface="Times New Roman"/>
                      </a:endParaRPr>
                    </a:p>
                  </a:txBody>
                  <a:tcPr marL="68580" marR="68580" marT="0" marB="0" anchor="ctr"/>
                </a:tc>
              </a:tr>
              <a:tr h="675075">
                <a:tc>
                  <a:txBody>
                    <a:bodyPr/>
                    <a:lstStyle/>
                    <a:p>
                      <a:pPr algn="ctr">
                        <a:lnSpc>
                          <a:spcPct val="115000"/>
                        </a:lnSpc>
                        <a:spcAft>
                          <a:spcPts val="0"/>
                        </a:spcAft>
                      </a:pPr>
                      <a:r>
                        <a:rPr lang="en-GB" sz="2400">
                          <a:effectLst/>
                        </a:rPr>
                        <a:t>E</a:t>
                      </a:r>
                      <a:endParaRPr lang="en-GB" sz="2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400">
                          <a:effectLst/>
                        </a:rPr>
                        <a:t>5.000000</a:t>
                      </a:r>
                      <a:endParaRPr lang="en-GB" sz="2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400">
                          <a:effectLst/>
                        </a:rPr>
                        <a:t>5</a:t>
                      </a:r>
                      <a:endParaRPr lang="en-GB" sz="2400">
                        <a:effectLst/>
                        <a:latin typeface="Calibri"/>
                        <a:ea typeface="Calibri"/>
                        <a:cs typeface="Times New Roman"/>
                      </a:endParaRPr>
                    </a:p>
                  </a:txBody>
                  <a:tcPr marL="68580" marR="68580" marT="0" marB="0" anchor="ctr"/>
                </a:tc>
                <a:tc>
                  <a:txBody>
                    <a:bodyPr/>
                    <a:lstStyle/>
                    <a:p>
                      <a:pPr>
                        <a:lnSpc>
                          <a:spcPct val="115000"/>
                        </a:lnSpc>
                        <a:spcAft>
                          <a:spcPts val="0"/>
                        </a:spcAft>
                      </a:pPr>
                      <a:r>
                        <a:rPr lang="en-GB" sz="2400">
                          <a:effectLst/>
                        </a:rPr>
                        <a:t>date when this article was published</a:t>
                      </a:r>
                      <a:endParaRPr lang="en-GB" sz="2400">
                        <a:effectLst/>
                        <a:latin typeface="Calibri"/>
                        <a:ea typeface="Calibri"/>
                        <a:cs typeface="Times New Roman"/>
                      </a:endParaRPr>
                    </a:p>
                  </a:txBody>
                  <a:tcPr marL="68580" marR="68580" marT="0" marB="0" anchor="ctr"/>
                </a:tc>
              </a:tr>
              <a:tr h="675075">
                <a:tc>
                  <a:txBody>
                    <a:bodyPr/>
                    <a:lstStyle/>
                    <a:p>
                      <a:pPr algn="ctr">
                        <a:lnSpc>
                          <a:spcPct val="115000"/>
                        </a:lnSpc>
                        <a:spcAft>
                          <a:spcPts val="0"/>
                        </a:spcAft>
                      </a:pPr>
                      <a:r>
                        <a:rPr lang="en-GB" sz="2400">
                          <a:effectLst/>
                        </a:rPr>
                        <a:t>F</a:t>
                      </a:r>
                      <a:endParaRPr lang="en-GB" sz="2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400">
                          <a:effectLst/>
                        </a:rPr>
                        <a:t>2000</a:t>
                      </a:r>
                      <a:endParaRPr lang="en-GB" sz="2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400">
                          <a:effectLst/>
                        </a:rPr>
                        <a:t>6</a:t>
                      </a:r>
                      <a:endParaRPr lang="en-GB" sz="2400">
                        <a:effectLst/>
                        <a:latin typeface="Calibri"/>
                        <a:ea typeface="Calibri"/>
                        <a:cs typeface="Times New Roman"/>
                      </a:endParaRPr>
                    </a:p>
                  </a:txBody>
                  <a:tcPr marL="68580" marR="68580" marT="0" marB="0" anchor="ctr"/>
                </a:tc>
                <a:tc>
                  <a:txBody>
                    <a:bodyPr/>
                    <a:lstStyle/>
                    <a:p>
                      <a:pPr>
                        <a:lnSpc>
                          <a:spcPct val="115000"/>
                        </a:lnSpc>
                        <a:spcAft>
                          <a:spcPts val="0"/>
                        </a:spcAft>
                      </a:pPr>
                      <a:r>
                        <a:rPr lang="en-GB" sz="2400">
                          <a:effectLst/>
                        </a:rPr>
                        <a:t>number of indigenous people who appeared in the film</a:t>
                      </a:r>
                      <a:endParaRPr lang="en-GB" sz="2400">
                        <a:effectLst/>
                        <a:latin typeface="Calibri"/>
                        <a:ea typeface="Calibri"/>
                        <a:cs typeface="Times New Roman"/>
                      </a:endParaRPr>
                    </a:p>
                  </a:txBody>
                  <a:tcPr marL="68580" marR="68580" marT="0" marB="0" anchor="ctr"/>
                </a:tc>
              </a:tr>
              <a:tr h="675075">
                <a:tc>
                  <a:txBody>
                    <a:bodyPr/>
                    <a:lstStyle/>
                    <a:p>
                      <a:pPr algn="ctr">
                        <a:lnSpc>
                          <a:spcPct val="115000"/>
                        </a:lnSpc>
                        <a:spcAft>
                          <a:spcPts val="0"/>
                        </a:spcAft>
                      </a:pPr>
                      <a:r>
                        <a:rPr lang="en-GB" sz="2400">
                          <a:effectLst/>
                        </a:rPr>
                        <a:t>G</a:t>
                      </a:r>
                      <a:endParaRPr lang="en-GB" sz="2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400">
                          <a:effectLst/>
                        </a:rPr>
                        <a:t>70</a:t>
                      </a:r>
                      <a:endParaRPr lang="en-GB" sz="2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400">
                          <a:effectLst/>
                        </a:rPr>
                        <a:t>7</a:t>
                      </a:r>
                      <a:endParaRPr lang="en-GB" sz="2400">
                        <a:effectLst/>
                        <a:latin typeface="Calibri"/>
                        <a:ea typeface="Calibri"/>
                        <a:cs typeface="Times New Roman"/>
                      </a:endParaRPr>
                    </a:p>
                  </a:txBody>
                  <a:tcPr marL="68580" marR="68580" marT="0" marB="0" anchor="ctr"/>
                </a:tc>
                <a:tc>
                  <a:txBody>
                    <a:bodyPr/>
                    <a:lstStyle/>
                    <a:p>
                      <a:pPr>
                        <a:lnSpc>
                          <a:spcPct val="115000"/>
                        </a:lnSpc>
                        <a:spcAft>
                          <a:spcPts val="0"/>
                        </a:spcAft>
                      </a:pPr>
                      <a:r>
                        <a:rPr lang="en-GB" sz="2400">
                          <a:effectLst/>
                        </a:rPr>
                        <a:t>date when the film appeared on general release</a:t>
                      </a:r>
                      <a:endParaRPr lang="en-GB" sz="2400">
                        <a:effectLst/>
                        <a:latin typeface="Calibri"/>
                        <a:ea typeface="Calibri"/>
                        <a:cs typeface="Times New Roman"/>
                      </a:endParaRPr>
                    </a:p>
                  </a:txBody>
                  <a:tcPr marL="68580" marR="68580" marT="0" marB="0" anchor="ctr"/>
                </a:tc>
              </a:tr>
              <a:tr h="675075">
                <a:tc>
                  <a:txBody>
                    <a:bodyPr/>
                    <a:lstStyle/>
                    <a:p>
                      <a:pPr algn="ctr">
                        <a:lnSpc>
                          <a:spcPct val="115000"/>
                        </a:lnSpc>
                        <a:spcAft>
                          <a:spcPts val="0"/>
                        </a:spcAft>
                      </a:pPr>
                      <a:r>
                        <a:rPr lang="en-GB" sz="2400">
                          <a:effectLst/>
                        </a:rPr>
                        <a:t>H</a:t>
                      </a:r>
                      <a:endParaRPr lang="en-GB" sz="2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400">
                          <a:effectLst/>
                        </a:rPr>
                        <a:t>09/2010</a:t>
                      </a:r>
                      <a:endParaRPr lang="en-GB" sz="24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400">
                          <a:effectLst/>
                        </a:rPr>
                        <a:t>8</a:t>
                      </a:r>
                      <a:endParaRPr lang="en-GB" sz="2400">
                        <a:effectLst/>
                        <a:latin typeface="Calibri"/>
                        <a:ea typeface="Calibri"/>
                        <a:cs typeface="Times New Roman"/>
                      </a:endParaRPr>
                    </a:p>
                  </a:txBody>
                  <a:tcPr marL="68580" marR="68580" marT="0" marB="0" anchor="ctr"/>
                </a:tc>
                <a:tc>
                  <a:txBody>
                    <a:bodyPr/>
                    <a:lstStyle/>
                    <a:p>
                      <a:pPr>
                        <a:lnSpc>
                          <a:spcPct val="115000"/>
                        </a:lnSpc>
                        <a:spcAft>
                          <a:spcPts val="0"/>
                        </a:spcAft>
                      </a:pPr>
                      <a:r>
                        <a:rPr lang="en-GB" sz="2400" dirty="0">
                          <a:effectLst/>
                        </a:rPr>
                        <a:t>total number of film extras</a:t>
                      </a:r>
                      <a:endParaRPr lang="en-GB" sz="2400" dirty="0">
                        <a:effectLst/>
                        <a:latin typeface="Calibri"/>
                        <a:ea typeface="Calibri"/>
                        <a:cs typeface="Times New Roman"/>
                      </a:endParaRPr>
                    </a:p>
                  </a:txBody>
                  <a:tcPr marL="68580" marR="68580" marT="0" marB="0" anchor="ctr"/>
                </a:tc>
              </a:tr>
            </a:tbl>
          </a:graphicData>
        </a:graphic>
      </p:graphicFrame>
      <p:sp>
        <p:nvSpPr>
          <p:cNvPr id="3" name="Rectangle 1"/>
          <p:cNvSpPr>
            <a:spLocks noChangeArrowheads="1"/>
          </p:cNvSpPr>
          <p:nvPr/>
        </p:nvSpPr>
        <p:spPr bwMode="auto">
          <a:xfrm>
            <a:off x="251520" y="188640"/>
            <a:ext cx="6264696" cy="126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B</a:t>
            </a:r>
            <a:r>
              <a:rPr kumimoji="0" lang="en-GB"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GB" sz="28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en-GB"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 </a:t>
            </a:r>
            <a:r>
              <a:rPr kumimoji="0" lang="en-GB" sz="28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qué</a:t>
            </a:r>
            <a:r>
              <a:rPr kumimoji="0" lang="en-GB"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GB" sz="28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hacen</a:t>
            </a:r>
            <a:r>
              <a:rPr kumimoji="0" lang="en-GB"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GB" sz="28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referencia</a:t>
            </a:r>
            <a:r>
              <a:rPr kumimoji="0" lang="en-GB"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GB" sz="28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estas</a:t>
            </a:r>
            <a:r>
              <a:rPr kumimoji="0" lang="en-GB"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GB" sz="28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cifras</a:t>
            </a:r>
            <a:r>
              <a:rPr kumimoji="0" lang="en-GB"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en-GB" sz="24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r>
            <a:br>
              <a:rPr kumimoji="0" lang="en-GB"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br>
            <a:r>
              <a:rPr kumimoji="0" lang="en-GB"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r>
            <a:br>
              <a:rPr kumimoji="0" lang="en-GB"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br>
            <a:endParaRPr kumimoji="0" lang="en-GB" sz="1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14167617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191141448"/>
              </p:ext>
            </p:extLst>
          </p:nvPr>
        </p:nvGraphicFramePr>
        <p:xfrm>
          <a:off x="323528" y="1052736"/>
          <a:ext cx="8424936" cy="4893893"/>
        </p:xfrm>
        <a:graphic>
          <a:graphicData uri="http://schemas.openxmlformats.org/drawingml/2006/table">
            <a:tbl>
              <a:tblPr firstRow="1" firstCol="1" bandRow="1">
                <a:tableStyleId>{5940675A-B579-460E-94D1-54222C63F5DA}</a:tableStyleId>
              </a:tblPr>
              <a:tblGrid>
                <a:gridCol w="482232"/>
                <a:gridCol w="2072050"/>
                <a:gridCol w="387427"/>
                <a:gridCol w="5483227"/>
              </a:tblGrid>
              <a:tr h="598979">
                <a:tc>
                  <a:txBody>
                    <a:bodyPr/>
                    <a:lstStyle/>
                    <a:p>
                      <a:pPr algn="ctr">
                        <a:lnSpc>
                          <a:spcPct val="115000"/>
                        </a:lnSpc>
                        <a:spcAft>
                          <a:spcPts val="0"/>
                        </a:spcAft>
                      </a:pPr>
                      <a:r>
                        <a:rPr lang="en-GB" sz="2000" dirty="0">
                          <a:effectLst/>
                        </a:rPr>
                        <a:t>A</a:t>
                      </a:r>
                      <a:endParaRPr lang="en-GB" sz="20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a:effectLst/>
                        </a:rPr>
                        <a:t>Luis Tosar</a:t>
                      </a:r>
                      <a:endParaRPr lang="en-GB" sz="20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a:effectLst/>
                        </a:rPr>
                        <a:t>1</a:t>
                      </a:r>
                      <a:endParaRPr lang="en-GB" sz="2000">
                        <a:effectLst/>
                        <a:latin typeface="Calibri"/>
                        <a:ea typeface="Calibri"/>
                        <a:cs typeface="Times New Roman"/>
                      </a:endParaRPr>
                    </a:p>
                  </a:txBody>
                  <a:tcPr marL="68580" marR="68580" marT="0" marB="0" anchor="ctr"/>
                </a:tc>
                <a:tc>
                  <a:txBody>
                    <a:bodyPr/>
                    <a:lstStyle/>
                    <a:p>
                      <a:pPr>
                        <a:lnSpc>
                          <a:spcPct val="115000"/>
                        </a:lnSpc>
                        <a:spcAft>
                          <a:spcPts val="0"/>
                        </a:spcAft>
                      </a:pPr>
                      <a:r>
                        <a:rPr lang="en-GB" sz="2000" dirty="0">
                          <a:effectLst/>
                        </a:rPr>
                        <a:t>el actor </a:t>
                      </a:r>
                      <a:r>
                        <a:rPr lang="en-GB" sz="2000" dirty="0" err="1">
                          <a:effectLst/>
                        </a:rPr>
                        <a:t>que</a:t>
                      </a:r>
                      <a:r>
                        <a:rPr lang="en-GB" sz="2000" dirty="0">
                          <a:effectLst/>
                        </a:rPr>
                        <a:t> </a:t>
                      </a:r>
                      <a:r>
                        <a:rPr lang="en-GB" sz="2000" dirty="0" err="1" smtClean="0">
                          <a:solidFill>
                            <a:schemeClr val="tx1"/>
                          </a:solidFill>
                          <a:effectLst/>
                        </a:rPr>
                        <a:t>interpreta</a:t>
                      </a:r>
                      <a:r>
                        <a:rPr lang="en-GB" sz="2000" dirty="0" smtClean="0">
                          <a:effectLst/>
                        </a:rPr>
                        <a:t> </a:t>
                      </a:r>
                      <a:r>
                        <a:rPr lang="en-GB" sz="2000" dirty="0">
                          <a:effectLst/>
                        </a:rPr>
                        <a:t>el </a:t>
                      </a:r>
                      <a:r>
                        <a:rPr lang="en-GB" sz="2000" dirty="0" err="1">
                          <a:effectLst/>
                        </a:rPr>
                        <a:t>papel</a:t>
                      </a:r>
                      <a:r>
                        <a:rPr lang="en-GB" sz="2000" dirty="0">
                          <a:effectLst/>
                        </a:rPr>
                        <a:t> de director</a:t>
                      </a:r>
                      <a:endParaRPr lang="en-GB" sz="2000" dirty="0">
                        <a:effectLst/>
                        <a:latin typeface="Calibri"/>
                        <a:ea typeface="Calibri"/>
                        <a:cs typeface="Times New Roman"/>
                      </a:endParaRPr>
                    </a:p>
                  </a:txBody>
                  <a:tcPr marL="68580" marR="68580" marT="0" marB="0" anchor="ctr"/>
                </a:tc>
              </a:tr>
              <a:tr h="598979">
                <a:tc>
                  <a:txBody>
                    <a:bodyPr/>
                    <a:lstStyle/>
                    <a:p>
                      <a:pPr algn="ctr">
                        <a:lnSpc>
                          <a:spcPct val="115000"/>
                        </a:lnSpc>
                        <a:spcAft>
                          <a:spcPts val="0"/>
                        </a:spcAft>
                      </a:pPr>
                      <a:r>
                        <a:rPr lang="en-GB" sz="2000">
                          <a:effectLst/>
                        </a:rPr>
                        <a:t>B</a:t>
                      </a:r>
                      <a:endParaRPr lang="en-GB" sz="20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a:effectLst/>
                        </a:rPr>
                        <a:t>Iciar Bollain</a:t>
                      </a:r>
                      <a:endParaRPr lang="en-GB" sz="20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a:effectLst/>
                        </a:rPr>
                        <a:t>2</a:t>
                      </a:r>
                      <a:endParaRPr lang="en-GB" sz="2000">
                        <a:effectLst/>
                        <a:latin typeface="Calibri"/>
                        <a:ea typeface="Calibri"/>
                        <a:cs typeface="Times New Roman"/>
                      </a:endParaRPr>
                    </a:p>
                  </a:txBody>
                  <a:tcPr marL="68580" marR="68580" marT="0" marB="0" anchor="ctr"/>
                </a:tc>
                <a:tc>
                  <a:txBody>
                    <a:bodyPr/>
                    <a:lstStyle/>
                    <a:p>
                      <a:pPr>
                        <a:lnSpc>
                          <a:spcPct val="115000"/>
                        </a:lnSpc>
                        <a:spcAft>
                          <a:spcPts val="0"/>
                        </a:spcAft>
                      </a:pPr>
                      <a:r>
                        <a:rPr lang="en-GB" sz="2000" dirty="0">
                          <a:effectLst/>
                        </a:rPr>
                        <a:t>la </a:t>
                      </a:r>
                      <a:r>
                        <a:rPr lang="en-GB" sz="2000" dirty="0" err="1">
                          <a:effectLst/>
                        </a:rPr>
                        <a:t>empresa</a:t>
                      </a:r>
                      <a:r>
                        <a:rPr lang="en-GB" sz="2000" dirty="0">
                          <a:effectLst/>
                        </a:rPr>
                        <a:t> </a:t>
                      </a:r>
                      <a:r>
                        <a:rPr lang="en-GB" sz="2000" dirty="0" err="1" smtClean="0">
                          <a:solidFill>
                            <a:schemeClr val="tx1"/>
                          </a:solidFill>
                          <a:effectLst/>
                        </a:rPr>
                        <a:t>cinematográfica</a:t>
                      </a:r>
                      <a:r>
                        <a:rPr lang="en-GB" sz="2000" dirty="0" smtClean="0">
                          <a:effectLst/>
                        </a:rPr>
                        <a:t> </a:t>
                      </a:r>
                      <a:r>
                        <a:rPr lang="en-GB" sz="2000" dirty="0" err="1">
                          <a:effectLst/>
                        </a:rPr>
                        <a:t>que</a:t>
                      </a:r>
                      <a:r>
                        <a:rPr lang="en-GB" sz="2000" dirty="0">
                          <a:effectLst/>
                        </a:rPr>
                        <a:t> produce ‘</a:t>
                      </a:r>
                      <a:r>
                        <a:rPr lang="en-GB" sz="2000" dirty="0" err="1">
                          <a:effectLst/>
                        </a:rPr>
                        <a:t>También</a:t>
                      </a:r>
                      <a:r>
                        <a:rPr lang="en-GB" sz="2000" dirty="0">
                          <a:effectLst/>
                        </a:rPr>
                        <a:t> la </a:t>
                      </a:r>
                      <a:r>
                        <a:rPr lang="en-GB" sz="2000" dirty="0" err="1">
                          <a:effectLst/>
                        </a:rPr>
                        <a:t>lluvia</a:t>
                      </a:r>
                      <a:r>
                        <a:rPr lang="en-GB" sz="2000" dirty="0">
                          <a:effectLst/>
                        </a:rPr>
                        <a:t>’</a:t>
                      </a:r>
                      <a:endParaRPr lang="en-GB" sz="2000" dirty="0">
                        <a:effectLst/>
                        <a:latin typeface="Calibri"/>
                        <a:ea typeface="Calibri"/>
                        <a:cs typeface="Times New Roman"/>
                      </a:endParaRPr>
                    </a:p>
                  </a:txBody>
                  <a:tcPr marL="68580" marR="68580" marT="0" marB="0" anchor="ctr"/>
                </a:tc>
              </a:tr>
              <a:tr h="598979">
                <a:tc>
                  <a:txBody>
                    <a:bodyPr/>
                    <a:lstStyle/>
                    <a:p>
                      <a:pPr algn="ctr">
                        <a:lnSpc>
                          <a:spcPct val="115000"/>
                        </a:lnSpc>
                        <a:spcAft>
                          <a:spcPts val="0"/>
                        </a:spcAft>
                      </a:pPr>
                      <a:r>
                        <a:rPr lang="en-GB" sz="2000">
                          <a:effectLst/>
                        </a:rPr>
                        <a:t>C</a:t>
                      </a:r>
                      <a:endParaRPr lang="en-GB" sz="20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a:effectLst/>
                        </a:rPr>
                        <a:t>Cochabamba</a:t>
                      </a:r>
                      <a:endParaRPr lang="en-GB" sz="20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a:effectLst/>
                        </a:rPr>
                        <a:t>3</a:t>
                      </a:r>
                      <a:endParaRPr lang="en-GB" sz="2000">
                        <a:effectLst/>
                        <a:latin typeface="Calibri"/>
                        <a:ea typeface="Calibri"/>
                        <a:cs typeface="Times New Roman"/>
                      </a:endParaRPr>
                    </a:p>
                  </a:txBody>
                  <a:tcPr marL="68580" marR="68580" marT="0" marB="0" anchor="ctr"/>
                </a:tc>
                <a:tc>
                  <a:txBody>
                    <a:bodyPr/>
                    <a:lstStyle/>
                    <a:p>
                      <a:pPr>
                        <a:lnSpc>
                          <a:spcPct val="115000"/>
                        </a:lnSpc>
                        <a:spcAft>
                          <a:spcPts val="0"/>
                        </a:spcAft>
                      </a:pPr>
                      <a:r>
                        <a:rPr lang="en-GB" sz="2000" dirty="0">
                          <a:effectLst/>
                        </a:rPr>
                        <a:t>la </a:t>
                      </a:r>
                      <a:r>
                        <a:rPr lang="en-GB" sz="2000" dirty="0" err="1">
                          <a:effectLst/>
                        </a:rPr>
                        <a:t>selva</a:t>
                      </a:r>
                      <a:r>
                        <a:rPr lang="en-GB" sz="2000" dirty="0">
                          <a:effectLst/>
                        </a:rPr>
                        <a:t> </a:t>
                      </a:r>
                      <a:r>
                        <a:rPr lang="en-GB" sz="2000" dirty="0" err="1">
                          <a:effectLst/>
                        </a:rPr>
                        <a:t>donde</a:t>
                      </a:r>
                      <a:r>
                        <a:rPr lang="en-GB" sz="2000" dirty="0">
                          <a:effectLst/>
                        </a:rPr>
                        <a:t> </a:t>
                      </a:r>
                      <a:r>
                        <a:rPr lang="en-GB" sz="2000" dirty="0" err="1">
                          <a:effectLst/>
                        </a:rPr>
                        <a:t>rodaron</a:t>
                      </a:r>
                      <a:r>
                        <a:rPr lang="en-GB" sz="2000" dirty="0">
                          <a:effectLst/>
                        </a:rPr>
                        <a:t> la </a:t>
                      </a:r>
                      <a:r>
                        <a:rPr lang="en-GB" sz="2000" dirty="0" err="1">
                          <a:effectLst/>
                        </a:rPr>
                        <a:t>película</a:t>
                      </a:r>
                      <a:endParaRPr lang="en-GB" sz="2000" dirty="0">
                        <a:effectLst/>
                        <a:latin typeface="Calibri"/>
                        <a:ea typeface="Calibri"/>
                        <a:cs typeface="Times New Roman"/>
                      </a:endParaRPr>
                    </a:p>
                  </a:txBody>
                  <a:tcPr marL="68580" marR="68580" marT="0" marB="0" anchor="ctr"/>
                </a:tc>
              </a:tr>
              <a:tr h="598979">
                <a:tc>
                  <a:txBody>
                    <a:bodyPr/>
                    <a:lstStyle/>
                    <a:p>
                      <a:pPr algn="ctr">
                        <a:lnSpc>
                          <a:spcPct val="115000"/>
                        </a:lnSpc>
                        <a:spcAft>
                          <a:spcPts val="0"/>
                        </a:spcAft>
                      </a:pPr>
                      <a:r>
                        <a:rPr lang="en-GB" sz="2000">
                          <a:effectLst/>
                        </a:rPr>
                        <a:t>D</a:t>
                      </a:r>
                      <a:endParaRPr lang="en-GB" sz="20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a:effectLst/>
                        </a:rPr>
                        <a:t>Bechtel</a:t>
                      </a:r>
                      <a:endParaRPr lang="en-GB" sz="20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a:effectLst/>
                        </a:rPr>
                        <a:t>4</a:t>
                      </a:r>
                      <a:endParaRPr lang="en-GB" sz="2000">
                        <a:effectLst/>
                        <a:latin typeface="Calibri"/>
                        <a:ea typeface="Calibri"/>
                        <a:cs typeface="Times New Roman"/>
                      </a:endParaRPr>
                    </a:p>
                  </a:txBody>
                  <a:tcPr marL="68580" marR="68580" marT="0" marB="0" anchor="ctr"/>
                </a:tc>
                <a:tc>
                  <a:txBody>
                    <a:bodyPr/>
                    <a:lstStyle/>
                    <a:p>
                      <a:pPr>
                        <a:lnSpc>
                          <a:spcPct val="115000"/>
                        </a:lnSpc>
                        <a:spcAft>
                          <a:spcPts val="0"/>
                        </a:spcAft>
                      </a:pPr>
                      <a:r>
                        <a:rPr lang="en-GB" sz="2000" dirty="0">
                          <a:effectLst/>
                        </a:rPr>
                        <a:t>el actor </a:t>
                      </a:r>
                      <a:r>
                        <a:rPr lang="en-GB" sz="2000" dirty="0" err="1">
                          <a:effectLst/>
                        </a:rPr>
                        <a:t>que</a:t>
                      </a:r>
                      <a:r>
                        <a:rPr lang="en-GB" sz="2000" dirty="0">
                          <a:effectLst/>
                        </a:rPr>
                        <a:t> </a:t>
                      </a:r>
                      <a:r>
                        <a:rPr lang="en-GB" sz="2000" dirty="0" err="1" smtClean="0">
                          <a:solidFill>
                            <a:schemeClr val="tx1"/>
                          </a:solidFill>
                          <a:effectLst/>
                        </a:rPr>
                        <a:t>interpreta</a:t>
                      </a:r>
                      <a:r>
                        <a:rPr lang="en-GB" sz="2000" dirty="0" smtClean="0">
                          <a:solidFill>
                            <a:schemeClr val="tx1"/>
                          </a:solidFill>
                          <a:effectLst/>
                        </a:rPr>
                        <a:t> </a:t>
                      </a:r>
                      <a:r>
                        <a:rPr lang="en-GB" sz="2000" dirty="0">
                          <a:solidFill>
                            <a:schemeClr val="tx1"/>
                          </a:solidFill>
                          <a:effectLst/>
                        </a:rPr>
                        <a:t>el </a:t>
                      </a:r>
                      <a:r>
                        <a:rPr lang="en-GB" sz="2000" dirty="0" err="1">
                          <a:solidFill>
                            <a:schemeClr val="tx1"/>
                          </a:solidFill>
                          <a:effectLst/>
                        </a:rPr>
                        <a:t>papel</a:t>
                      </a:r>
                      <a:r>
                        <a:rPr lang="en-GB" sz="2000" dirty="0">
                          <a:solidFill>
                            <a:schemeClr val="tx1"/>
                          </a:solidFill>
                          <a:effectLst/>
                        </a:rPr>
                        <a:t> </a:t>
                      </a:r>
                      <a:r>
                        <a:rPr lang="en-GB" sz="2000" dirty="0" smtClean="0">
                          <a:solidFill>
                            <a:schemeClr val="tx1"/>
                          </a:solidFill>
                          <a:effectLst/>
                        </a:rPr>
                        <a:t>del </a:t>
                      </a:r>
                      <a:r>
                        <a:rPr lang="en-GB" sz="2000" dirty="0" err="1">
                          <a:solidFill>
                            <a:schemeClr val="tx1"/>
                          </a:solidFill>
                          <a:effectLst/>
                        </a:rPr>
                        <a:t>productor</a:t>
                      </a:r>
                      <a:endParaRPr lang="en-GB" sz="2000" dirty="0">
                        <a:solidFill>
                          <a:schemeClr val="tx1"/>
                        </a:solidFill>
                        <a:effectLst/>
                        <a:latin typeface="Calibri"/>
                        <a:ea typeface="Calibri"/>
                        <a:cs typeface="Times New Roman"/>
                      </a:endParaRPr>
                    </a:p>
                  </a:txBody>
                  <a:tcPr marL="68580" marR="68580" marT="0" marB="0" anchor="ctr"/>
                </a:tc>
              </a:tr>
              <a:tr h="598979">
                <a:tc>
                  <a:txBody>
                    <a:bodyPr/>
                    <a:lstStyle/>
                    <a:p>
                      <a:pPr algn="ctr">
                        <a:lnSpc>
                          <a:spcPct val="115000"/>
                        </a:lnSpc>
                        <a:spcAft>
                          <a:spcPts val="0"/>
                        </a:spcAft>
                      </a:pPr>
                      <a:r>
                        <a:rPr lang="en-GB" sz="2000">
                          <a:effectLst/>
                        </a:rPr>
                        <a:t>E</a:t>
                      </a:r>
                      <a:endParaRPr lang="en-GB" sz="20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a:effectLst/>
                        </a:rPr>
                        <a:t>Chapare</a:t>
                      </a:r>
                      <a:endParaRPr lang="en-GB" sz="20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a:effectLst/>
                        </a:rPr>
                        <a:t>5</a:t>
                      </a:r>
                      <a:endParaRPr lang="en-GB" sz="2000">
                        <a:effectLst/>
                        <a:latin typeface="Calibri"/>
                        <a:ea typeface="Calibri"/>
                        <a:cs typeface="Times New Roman"/>
                      </a:endParaRPr>
                    </a:p>
                  </a:txBody>
                  <a:tcPr marL="68580" marR="68580" marT="0" marB="0" anchor="ctr"/>
                </a:tc>
                <a:tc>
                  <a:txBody>
                    <a:bodyPr/>
                    <a:lstStyle/>
                    <a:p>
                      <a:pPr>
                        <a:lnSpc>
                          <a:spcPct val="115000"/>
                        </a:lnSpc>
                        <a:spcAft>
                          <a:spcPts val="0"/>
                        </a:spcAft>
                      </a:pPr>
                      <a:r>
                        <a:rPr lang="en-GB" sz="2000" dirty="0">
                          <a:effectLst/>
                        </a:rPr>
                        <a:t>el </a:t>
                      </a:r>
                      <a:r>
                        <a:rPr lang="en-GB" sz="2000" dirty="0" err="1" smtClean="0">
                          <a:solidFill>
                            <a:schemeClr val="tx1"/>
                          </a:solidFill>
                          <a:effectLst/>
                        </a:rPr>
                        <a:t>famoso</a:t>
                      </a:r>
                      <a:r>
                        <a:rPr lang="en-GB" sz="2000" dirty="0" smtClean="0">
                          <a:solidFill>
                            <a:schemeClr val="tx1"/>
                          </a:solidFill>
                          <a:effectLst/>
                        </a:rPr>
                        <a:t> </a:t>
                      </a:r>
                      <a:r>
                        <a:rPr lang="en-GB" sz="2000" dirty="0" err="1" smtClean="0">
                          <a:solidFill>
                            <a:schemeClr val="tx1"/>
                          </a:solidFill>
                          <a:effectLst/>
                        </a:rPr>
                        <a:t>explorador</a:t>
                      </a:r>
                      <a:r>
                        <a:rPr lang="en-GB" sz="2000" dirty="0" smtClean="0">
                          <a:solidFill>
                            <a:schemeClr val="tx1"/>
                          </a:solidFill>
                          <a:effectLst/>
                        </a:rPr>
                        <a:t> </a:t>
                      </a:r>
                      <a:r>
                        <a:rPr lang="en-GB" sz="2000" dirty="0" err="1" smtClean="0">
                          <a:effectLst/>
                        </a:rPr>
                        <a:t>que</a:t>
                      </a:r>
                      <a:r>
                        <a:rPr lang="en-GB" sz="2000" dirty="0" smtClean="0">
                          <a:effectLst/>
                        </a:rPr>
                        <a:t> </a:t>
                      </a:r>
                      <a:r>
                        <a:rPr lang="en-GB" sz="2000" dirty="0" err="1">
                          <a:effectLst/>
                        </a:rPr>
                        <a:t>descubrió</a:t>
                      </a:r>
                      <a:r>
                        <a:rPr lang="en-GB" sz="2000" dirty="0">
                          <a:effectLst/>
                        </a:rPr>
                        <a:t> </a:t>
                      </a:r>
                      <a:r>
                        <a:rPr lang="en-GB" sz="2000" dirty="0" err="1">
                          <a:effectLst/>
                        </a:rPr>
                        <a:t>Suramérica</a:t>
                      </a:r>
                      <a:endParaRPr lang="en-GB" sz="2000" dirty="0">
                        <a:effectLst/>
                        <a:latin typeface="Calibri"/>
                        <a:ea typeface="Calibri"/>
                        <a:cs typeface="Times New Roman"/>
                      </a:endParaRPr>
                    </a:p>
                  </a:txBody>
                  <a:tcPr marL="68580" marR="68580" marT="0" marB="0" anchor="ctr"/>
                </a:tc>
              </a:tr>
              <a:tr h="598979">
                <a:tc>
                  <a:txBody>
                    <a:bodyPr/>
                    <a:lstStyle/>
                    <a:p>
                      <a:pPr algn="ctr">
                        <a:lnSpc>
                          <a:spcPct val="115000"/>
                        </a:lnSpc>
                        <a:spcAft>
                          <a:spcPts val="0"/>
                        </a:spcAft>
                      </a:pPr>
                      <a:r>
                        <a:rPr lang="en-GB" sz="2000">
                          <a:effectLst/>
                        </a:rPr>
                        <a:t>F</a:t>
                      </a:r>
                      <a:endParaRPr lang="en-GB" sz="20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a:effectLst/>
                        </a:rPr>
                        <a:t>Cristóbal Colón</a:t>
                      </a:r>
                      <a:endParaRPr lang="en-GB" sz="20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a:effectLst/>
                        </a:rPr>
                        <a:t>6</a:t>
                      </a:r>
                      <a:endParaRPr lang="en-GB" sz="2000">
                        <a:effectLst/>
                        <a:latin typeface="Calibri"/>
                        <a:ea typeface="Calibri"/>
                        <a:cs typeface="Times New Roman"/>
                      </a:endParaRPr>
                    </a:p>
                  </a:txBody>
                  <a:tcPr marL="68580" marR="68580" marT="0" marB="0" anchor="ctr"/>
                </a:tc>
                <a:tc>
                  <a:txBody>
                    <a:bodyPr/>
                    <a:lstStyle/>
                    <a:p>
                      <a:pPr>
                        <a:lnSpc>
                          <a:spcPct val="115000"/>
                        </a:lnSpc>
                        <a:spcAft>
                          <a:spcPts val="0"/>
                        </a:spcAft>
                      </a:pPr>
                      <a:r>
                        <a:rPr lang="en-GB" sz="2000">
                          <a:effectLst/>
                        </a:rPr>
                        <a:t>la directora</a:t>
                      </a:r>
                      <a:endParaRPr lang="en-GB" sz="2000">
                        <a:effectLst/>
                        <a:latin typeface="Calibri"/>
                        <a:ea typeface="Calibri"/>
                        <a:cs typeface="Times New Roman"/>
                      </a:endParaRPr>
                    </a:p>
                  </a:txBody>
                  <a:tcPr marL="68580" marR="68580" marT="0" marB="0" anchor="ctr"/>
                </a:tc>
              </a:tr>
              <a:tr h="598979">
                <a:tc>
                  <a:txBody>
                    <a:bodyPr/>
                    <a:lstStyle/>
                    <a:p>
                      <a:pPr algn="ctr">
                        <a:lnSpc>
                          <a:spcPct val="115000"/>
                        </a:lnSpc>
                        <a:spcAft>
                          <a:spcPts val="0"/>
                        </a:spcAft>
                      </a:pPr>
                      <a:r>
                        <a:rPr lang="en-GB" sz="2000">
                          <a:effectLst/>
                        </a:rPr>
                        <a:t>G</a:t>
                      </a:r>
                      <a:endParaRPr lang="en-GB" sz="20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a:effectLst/>
                        </a:rPr>
                        <a:t>Gael García Bernal</a:t>
                      </a:r>
                      <a:endParaRPr lang="en-GB" sz="20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a:effectLst/>
                        </a:rPr>
                        <a:t>7</a:t>
                      </a:r>
                      <a:endParaRPr lang="en-GB" sz="2000">
                        <a:effectLst/>
                        <a:latin typeface="Calibri"/>
                        <a:ea typeface="Calibri"/>
                        <a:cs typeface="Times New Roman"/>
                      </a:endParaRPr>
                    </a:p>
                  </a:txBody>
                  <a:tcPr marL="68580" marR="68580" marT="0" marB="0" anchor="ctr"/>
                </a:tc>
                <a:tc>
                  <a:txBody>
                    <a:bodyPr/>
                    <a:lstStyle/>
                    <a:p>
                      <a:pPr>
                        <a:lnSpc>
                          <a:spcPct val="115000"/>
                        </a:lnSpc>
                        <a:spcAft>
                          <a:spcPts val="0"/>
                        </a:spcAft>
                      </a:pPr>
                      <a:r>
                        <a:rPr lang="en-GB" sz="2000" dirty="0">
                          <a:effectLst/>
                        </a:rPr>
                        <a:t>la </a:t>
                      </a:r>
                      <a:r>
                        <a:rPr lang="en-GB" sz="2000" dirty="0" err="1">
                          <a:effectLst/>
                        </a:rPr>
                        <a:t>compañía</a:t>
                      </a:r>
                      <a:r>
                        <a:rPr lang="en-GB" sz="2000" dirty="0">
                          <a:effectLst/>
                        </a:rPr>
                        <a:t> </a:t>
                      </a:r>
                      <a:r>
                        <a:rPr lang="en-GB" sz="2000" dirty="0" err="1" smtClean="0">
                          <a:solidFill>
                            <a:schemeClr val="tx1"/>
                          </a:solidFill>
                          <a:effectLst/>
                        </a:rPr>
                        <a:t>responsable</a:t>
                      </a:r>
                      <a:r>
                        <a:rPr lang="en-GB" sz="2000" dirty="0" smtClean="0">
                          <a:effectLst/>
                        </a:rPr>
                        <a:t> </a:t>
                      </a:r>
                      <a:r>
                        <a:rPr lang="en-GB" sz="2000" dirty="0" smtClean="0">
                          <a:solidFill>
                            <a:schemeClr val="tx1"/>
                          </a:solidFill>
                          <a:effectLst/>
                        </a:rPr>
                        <a:t>de </a:t>
                      </a:r>
                      <a:r>
                        <a:rPr lang="en-GB" sz="2000" dirty="0" smtClean="0">
                          <a:effectLst/>
                        </a:rPr>
                        <a:t>la </a:t>
                      </a:r>
                      <a:r>
                        <a:rPr lang="en-GB" sz="2000" dirty="0" err="1">
                          <a:effectLst/>
                        </a:rPr>
                        <a:t>guerra</a:t>
                      </a:r>
                      <a:r>
                        <a:rPr lang="en-GB" sz="2000" dirty="0">
                          <a:effectLst/>
                        </a:rPr>
                        <a:t> del </a:t>
                      </a:r>
                      <a:r>
                        <a:rPr lang="en-GB" sz="2000" dirty="0" err="1">
                          <a:effectLst/>
                        </a:rPr>
                        <a:t>agua</a:t>
                      </a:r>
                      <a:endParaRPr lang="en-GB" sz="2000" dirty="0">
                        <a:effectLst/>
                        <a:latin typeface="Calibri"/>
                        <a:ea typeface="Calibri"/>
                        <a:cs typeface="Times New Roman"/>
                      </a:endParaRPr>
                    </a:p>
                  </a:txBody>
                  <a:tcPr marL="68580" marR="68580" marT="0" marB="0" anchor="ctr"/>
                </a:tc>
              </a:tr>
              <a:tr h="598979">
                <a:tc>
                  <a:txBody>
                    <a:bodyPr/>
                    <a:lstStyle/>
                    <a:p>
                      <a:pPr algn="ctr">
                        <a:lnSpc>
                          <a:spcPct val="115000"/>
                        </a:lnSpc>
                        <a:spcAft>
                          <a:spcPts val="0"/>
                        </a:spcAft>
                      </a:pPr>
                      <a:r>
                        <a:rPr lang="en-GB" sz="2000">
                          <a:effectLst/>
                        </a:rPr>
                        <a:t>H</a:t>
                      </a:r>
                      <a:endParaRPr lang="en-GB" sz="20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a:effectLst/>
                        </a:rPr>
                        <a:t>Morena</a:t>
                      </a:r>
                      <a:endParaRPr lang="en-GB" sz="20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a:effectLst/>
                        </a:rPr>
                        <a:t>8</a:t>
                      </a:r>
                      <a:endParaRPr lang="en-GB" sz="2000">
                        <a:effectLst/>
                        <a:latin typeface="Calibri"/>
                        <a:ea typeface="Calibri"/>
                        <a:cs typeface="Times New Roman"/>
                      </a:endParaRPr>
                    </a:p>
                  </a:txBody>
                  <a:tcPr marL="68580" marR="68580" marT="0" marB="0" anchor="ctr"/>
                </a:tc>
                <a:tc>
                  <a:txBody>
                    <a:bodyPr/>
                    <a:lstStyle/>
                    <a:p>
                      <a:pPr>
                        <a:lnSpc>
                          <a:spcPct val="115000"/>
                        </a:lnSpc>
                        <a:spcAft>
                          <a:spcPts val="0"/>
                        </a:spcAft>
                      </a:pPr>
                      <a:r>
                        <a:rPr lang="en-GB" sz="2000" dirty="0">
                          <a:effectLst/>
                        </a:rPr>
                        <a:t>la ciudad </a:t>
                      </a:r>
                      <a:r>
                        <a:rPr lang="en-GB" sz="2000" dirty="0" err="1">
                          <a:effectLst/>
                        </a:rPr>
                        <a:t>donde</a:t>
                      </a:r>
                      <a:r>
                        <a:rPr lang="en-GB" sz="2000" dirty="0">
                          <a:effectLst/>
                        </a:rPr>
                        <a:t> </a:t>
                      </a:r>
                      <a:r>
                        <a:rPr lang="en-GB" sz="2000" dirty="0" err="1">
                          <a:effectLst/>
                        </a:rPr>
                        <a:t>rodaron</a:t>
                      </a:r>
                      <a:r>
                        <a:rPr lang="en-GB" sz="2000" dirty="0">
                          <a:effectLst/>
                        </a:rPr>
                        <a:t> la </a:t>
                      </a:r>
                      <a:r>
                        <a:rPr lang="en-GB" sz="2000" dirty="0" err="1">
                          <a:effectLst/>
                        </a:rPr>
                        <a:t>película</a:t>
                      </a:r>
                      <a:endParaRPr lang="en-GB" sz="2000" dirty="0">
                        <a:effectLst/>
                        <a:latin typeface="Calibri"/>
                        <a:ea typeface="Calibri"/>
                        <a:cs typeface="Times New Roman"/>
                      </a:endParaRPr>
                    </a:p>
                  </a:txBody>
                  <a:tcPr marL="68580" marR="68580" marT="0" marB="0" anchor="ctr"/>
                </a:tc>
              </a:tr>
            </a:tbl>
          </a:graphicData>
        </a:graphic>
      </p:graphicFrame>
      <p:sp>
        <p:nvSpPr>
          <p:cNvPr id="3" name="Rectangle 1"/>
          <p:cNvSpPr>
            <a:spLocks noChangeArrowheads="1"/>
          </p:cNvSpPr>
          <p:nvPr/>
        </p:nvSpPr>
        <p:spPr bwMode="auto">
          <a:xfrm>
            <a:off x="179512" y="202001"/>
            <a:ext cx="8352928"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a:t>
            </a:r>
            <a:r>
              <a:rPr kumimoji="0" lang="en-GB"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GB" sz="24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en-GB"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Qué</a:t>
            </a:r>
            <a:r>
              <a:rPr kumimoji="0" lang="en-GB"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GB"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papel</a:t>
            </a:r>
            <a:r>
              <a:rPr kumimoji="0" lang="en-GB"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GB" sz="2400" b="0" i="0" u="none" strike="noStrike" cap="none" normalizeH="0" baseline="0" dirty="0" err="1" smtClean="0">
                <a:ln>
                  <a:noFill/>
                </a:ln>
                <a:effectLst/>
                <a:latin typeface="Calibri" pitchFamily="34" charset="0"/>
                <a:ea typeface="Calibri" pitchFamily="34" charset="0"/>
                <a:cs typeface="Times New Roman" pitchFamily="18" charset="0"/>
              </a:rPr>
              <a:t>tienen</a:t>
            </a:r>
            <a:r>
              <a:rPr kumimoji="0" lang="en-GB" sz="2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en-GB"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en la </a:t>
            </a:r>
            <a:r>
              <a:rPr kumimoji="0" lang="en-GB"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película</a:t>
            </a:r>
            <a:r>
              <a:rPr kumimoji="0" lang="en-GB"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GB"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estas</a:t>
            </a:r>
            <a:r>
              <a:rPr kumimoji="0" lang="en-GB"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personas, </a:t>
            </a:r>
            <a:r>
              <a:rPr kumimoji="0" lang="en-GB"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organizaciones</a:t>
            </a:r>
            <a:r>
              <a:rPr kumimoji="0" lang="en-GB"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y </a:t>
            </a:r>
            <a:r>
              <a:rPr kumimoji="0" lang="en-GB"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lugares</a:t>
            </a:r>
            <a:r>
              <a:rPr kumimoji="0" lang="en-GB"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en-GB"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sp>
        <p:nvSpPr>
          <p:cNvPr id="4" name="Rectangle 3"/>
          <p:cNvSpPr/>
          <p:nvPr/>
        </p:nvSpPr>
        <p:spPr>
          <a:xfrm>
            <a:off x="179512" y="5988585"/>
            <a:ext cx="8568952" cy="830997"/>
          </a:xfrm>
          <a:prstGeom prst="rect">
            <a:avLst/>
          </a:prstGeom>
        </p:spPr>
        <p:txBody>
          <a:bodyPr wrap="square">
            <a:spAutoFit/>
          </a:bodyPr>
          <a:lstStyle/>
          <a:p>
            <a:pPr lvl="0" eaLnBrk="0" fontAlgn="base" hangingPunct="0">
              <a:spcBef>
                <a:spcPct val="0"/>
              </a:spcBef>
              <a:spcAft>
                <a:spcPct val="0"/>
              </a:spcAft>
            </a:pPr>
            <a:r>
              <a:rPr kumimoji="0" lang="en-GB" sz="2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D</a:t>
            </a:r>
            <a:r>
              <a:rPr kumimoji="0" lang="en-GB"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GB" sz="24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en-GB"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Cuáles</a:t>
            </a:r>
            <a:r>
              <a:rPr kumimoji="0" lang="en-GB"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son </a:t>
            </a:r>
            <a:r>
              <a:rPr kumimoji="0" lang="en-GB"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las</a:t>
            </a:r>
            <a:r>
              <a:rPr kumimoji="0" lang="en-GB"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3 </a:t>
            </a:r>
            <a:r>
              <a:rPr kumimoji="0" lang="en-GB"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palabras</a:t>
            </a:r>
            <a:r>
              <a:rPr kumimoji="0" lang="en-GB"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GB"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para</a:t>
            </a:r>
            <a:r>
              <a:rPr kumimoji="0" lang="en-GB"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‘film’ </a:t>
            </a:r>
            <a:r>
              <a:rPr kumimoji="0" lang="en-GB"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que</a:t>
            </a:r>
            <a:r>
              <a:rPr kumimoji="0" lang="en-GB"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GB"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aparecen</a:t>
            </a:r>
            <a:r>
              <a:rPr kumimoji="0" lang="en-GB"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en el </a:t>
            </a:r>
            <a:r>
              <a:rPr kumimoji="0" lang="en-GB" sz="2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artículo</a:t>
            </a:r>
            <a:r>
              <a:rPr kumimoji="0" lang="en-GB"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(3)</a:t>
            </a:r>
            <a:endParaRPr kumimoji="0" lang="en-GB" sz="24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4017293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87824" y="764704"/>
            <a:ext cx="5918200" cy="4445000"/>
          </a:xfrm>
          <a:prstGeom prst="rect">
            <a:avLst/>
          </a:prstGeom>
        </p:spPr>
      </p:pic>
      <p:sp>
        <p:nvSpPr>
          <p:cNvPr id="6" name="TextBox 5"/>
          <p:cNvSpPr txBox="1"/>
          <p:nvPr/>
        </p:nvSpPr>
        <p:spPr>
          <a:xfrm>
            <a:off x="0" y="0"/>
            <a:ext cx="9144000" cy="584775"/>
          </a:xfrm>
          <a:prstGeom prst="rect">
            <a:avLst/>
          </a:prstGeom>
          <a:solidFill>
            <a:schemeClr val="tx1"/>
          </a:solidFill>
        </p:spPr>
        <p:txBody>
          <a:bodyPr wrap="square" rtlCol="0">
            <a:spAutoFit/>
          </a:bodyPr>
          <a:lstStyle/>
          <a:p>
            <a:pPr algn="ctr"/>
            <a:r>
              <a:rPr lang="en-GB" sz="3200" b="1" dirty="0" smtClean="0">
                <a:solidFill>
                  <a:schemeClr val="bg1"/>
                </a:solidFill>
              </a:rPr>
              <a:t>¿</a:t>
            </a:r>
            <a:r>
              <a:rPr lang="en-GB" sz="3200" b="1" dirty="0" err="1" smtClean="0">
                <a:solidFill>
                  <a:schemeClr val="bg1"/>
                </a:solidFill>
              </a:rPr>
              <a:t>Es</a:t>
            </a:r>
            <a:r>
              <a:rPr lang="en-GB" sz="3200" b="1" dirty="0" smtClean="0">
                <a:solidFill>
                  <a:schemeClr val="bg1"/>
                </a:solidFill>
              </a:rPr>
              <a:t> </a:t>
            </a:r>
            <a:r>
              <a:rPr lang="en-GB" sz="3200" b="1" dirty="0" err="1" smtClean="0">
                <a:solidFill>
                  <a:schemeClr val="bg1"/>
                </a:solidFill>
              </a:rPr>
              <a:t>posible</a:t>
            </a:r>
            <a:r>
              <a:rPr lang="en-GB" sz="3200" b="1" dirty="0" smtClean="0">
                <a:solidFill>
                  <a:schemeClr val="bg1"/>
                </a:solidFill>
              </a:rPr>
              <a:t> </a:t>
            </a:r>
            <a:r>
              <a:rPr lang="en-GB" sz="3200" b="1" dirty="0" err="1" smtClean="0">
                <a:solidFill>
                  <a:schemeClr val="bg1"/>
                </a:solidFill>
              </a:rPr>
              <a:t>una</a:t>
            </a:r>
            <a:r>
              <a:rPr lang="en-GB" sz="3200" b="1" dirty="0" smtClean="0">
                <a:solidFill>
                  <a:schemeClr val="bg1"/>
                </a:solidFill>
              </a:rPr>
              <a:t> </a:t>
            </a:r>
            <a:r>
              <a:rPr lang="en-GB" sz="3200" b="1" dirty="0" err="1" smtClean="0">
                <a:solidFill>
                  <a:schemeClr val="bg1"/>
                </a:solidFill>
              </a:rPr>
              <a:t>guerra</a:t>
            </a:r>
            <a:r>
              <a:rPr lang="en-GB" sz="3200" b="1" dirty="0" smtClean="0">
                <a:solidFill>
                  <a:schemeClr val="bg1"/>
                </a:solidFill>
              </a:rPr>
              <a:t> de </a:t>
            </a:r>
            <a:r>
              <a:rPr lang="en-GB" sz="3200" b="1" dirty="0" err="1" smtClean="0">
                <a:solidFill>
                  <a:schemeClr val="bg1"/>
                </a:solidFill>
              </a:rPr>
              <a:t>agua</a:t>
            </a:r>
            <a:r>
              <a:rPr lang="en-GB" sz="3200" b="1" dirty="0" smtClean="0">
                <a:solidFill>
                  <a:schemeClr val="bg1"/>
                </a:solidFill>
              </a:rPr>
              <a:t>?</a:t>
            </a:r>
            <a:endParaRPr lang="en-GB" sz="3200" b="1" dirty="0">
              <a:solidFill>
                <a:schemeClr val="bg1"/>
              </a:solidFill>
            </a:endParaRPr>
          </a:p>
        </p:txBody>
      </p:sp>
      <p:sp>
        <p:nvSpPr>
          <p:cNvPr id="7" name="TextBox 6"/>
          <p:cNvSpPr txBox="1"/>
          <p:nvPr/>
        </p:nvSpPr>
        <p:spPr>
          <a:xfrm rot="21279383">
            <a:off x="529031" y="1179160"/>
            <a:ext cx="3816424" cy="5262979"/>
          </a:xfrm>
          <a:prstGeom prst="rect">
            <a:avLst/>
          </a:prstGeom>
          <a:solidFill>
            <a:schemeClr val="bg1"/>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r>
              <a:rPr lang="en-GB" sz="2400" b="1" i="1" dirty="0" smtClean="0"/>
              <a:t>el </a:t>
            </a:r>
            <a:r>
              <a:rPr lang="en-GB" sz="2400" b="1" i="1" dirty="0" err="1" smtClean="0"/>
              <a:t>año</a:t>
            </a:r>
            <a:r>
              <a:rPr lang="en-GB" sz="2400" dirty="0" smtClean="0"/>
              <a:t>: 2000</a:t>
            </a:r>
            <a:br>
              <a:rPr lang="en-GB" sz="2400" dirty="0" smtClean="0"/>
            </a:br>
            <a:r>
              <a:rPr lang="en-GB" sz="2400" b="1" i="1" dirty="0" smtClean="0"/>
              <a:t>la ciudad</a:t>
            </a:r>
            <a:r>
              <a:rPr lang="en-GB" sz="2400" dirty="0" smtClean="0"/>
              <a:t>:  Cochabamba</a:t>
            </a:r>
            <a:br>
              <a:rPr lang="en-GB" sz="2400" dirty="0" smtClean="0"/>
            </a:br>
            <a:r>
              <a:rPr lang="en-GB" sz="2400" b="1" i="1" dirty="0" smtClean="0"/>
              <a:t>el </a:t>
            </a:r>
            <a:r>
              <a:rPr lang="en-GB" sz="2400" b="1" i="1" dirty="0" err="1" smtClean="0"/>
              <a:t>país</a:t>
            </a:r>
            <a:r>
              <a:rPr lang="en-GB" sz="2400" dirty="0" smtClean="0"/>
              <a:t>:  Bolivia</a:t>
            </a:r>
            <a:br>
              <a:rPr lang="en-GB" sz="2400" dirty="0" smtClean="0"/>
            </a:br>
            <a:r>
              <a:rPr lang="en-GB" sz="2400" b="1" i="1" dirty="0" smtClean="0"/>
              <a:t>el </a:t>
            </a:r>
            <a:r>
              <a:rPr lang="en-GB" sz="2400" b="1" i="1" dirty="0" err="1" smtClean="0"/>
              <a:t>continente</a:t>
            </a:r>
            <a:r>
              <a:rPr lang="en-GB" sz="2400" dirty="0" smtClean="0"/>
              <a:t>: </a:t>
            </a:r>
            <a:r>
              <a:rPr lang="en-GB" sz="2400" dirty="0" err="1" smtClean="0"/>
              <a:t>América</a:t>
            </a:r>
            <a:r>
              <a:rPr lang="en-GB" sz="2400" dirty="0" smtClean="0"/>
              <a:t> del Sur</a:t>
            </a:r>
            <a:br>
              <a:rPr lang="en-GB" sz="2400" dirty="0" smtClean="0"/>
            </a:br>
            <a:r>
              <a:rPr lang="en-GB" sz="2400" b="1" i="1" dirty="0" smtClean="0"/>
              <a:t>el </a:t>
            </a:r>
            <a:r>
              <a:rPr lang="en-GB" sz="2400" b="1" i="1" dirty="0" err="1" smtClean="0"/>
              <a:t>problema</a:t>
            </a:r>
            <a:r>
              <a:rPr lang="en-GB" sz="2400" dirty="0" smtClean="0"/>
              <a:t>: la </a:t>
            </a:r>
            <a:r>
              <a:rPr lang="en-GB" sz="2400" dirty="0" err="1" smtClean="0"/>
              <a:t>privatización</a:t>
            </a:r>
            <a:r>
              <a:rPr lang="en-GB" sz="2400" dirty="0" smtClean="0"/>
              <a:t> del </a:t>
            </a:r>
            <a:r>
              <a:rPr lang="en-GB" sz="2400" dirty="0" err="1" smtClean="0"/>
              <a:t>suministro</a:t>
            </a:r>
            <a:r>
              <a:rPr lang="en-GB" sz="2400" dirty="0" smtClean="0"/>
              <a:t> de </a:t>
            </a:r>
            <a:r>
              <a:rPr lang="en-GB" sz="2400" dirty="0" err="1" smtClean="0"/>
              <a:t>agua</a:t>
            </a:r>
            <a:r>
              <a:rPr lang="en-GB" sz="2400" dirty="0" smtClean="0"/>
              <a:t/>
            </a:r>
            <a:br>
              <a:rPr lang="en-GB" sz="2400" dirty="0" smtClean="0"/>
            </a:br>
            <a:r>
              <a:rPr lang="en-GB" sz="2400" b="1" i="1" dirty="0" smtClean="0"/>
              <a:t>los </a:t>
            </a:r>
            <a:r>
              <a:rPr lang="en-GB" sz="2400" b="1" i="1" dirty="0" err="1" smtClean="0"/>
              <a:t>malos</a:t>
            </a:r>
            <a:r>
              <a:rPr lang="en-GB" sz="2400" dirty="0" smtClean="0"/>
              <a:t>: </a:t>
            </a:r>
            <a:r>
              <a:rPr lang="en-GB" sz="2400" dirty="0" err="1" smtClean="0"/>
              <a:t>las</a:t>
            </a:r>
            <a:r>
              <a:rPr lang="en-GB" sz="2400" dirty="0" smtClean="0"/>
              <a:t> </a:t>
            </a:r>
            <a:r>
              <a:rPr lang="en-GB" sz="2400" dirty="0" err="1" smtClean="0"/>
              <a:t>tres</a:t>
            </a:r>
            <a:r>
              <a:rPr lang="en-GB" sz="2400" dirty="0" smtClean="0"/>
              <a:t> </a:t>
            </a:r>
            <a:r>
              <a:rPr lang="en-GB" sz="2400" b="1" dirty="0" err="1" smtClean="0"/>
              <a:t>B</a:t>
            </a:r>
            <a:r>
              <a:rPr lang="en-GB" sz="2400" dirty="0" err="1" smtClean="0"/>
              <a:t>s</a:t>
            </a:r>
            <a:r>
              <a:rPr lang="en-GB" sz="2400" dirty="0" smtClean="0"/>
              <a:t/>
            </a:r>
            <a:br>
              <a:rPr lang="en-GB" sz="2400" dirty="0" smtClean="0"/>
            </a:br>
            <a:r>
              <a:rPr lang="en-GB" sz="2400" dirty="0" smtClean="0"/>
              <a:t>El </a:t>
            </a:r>
            <a:r>
              <a:rPr lang="en-GB" sz="2400" dirty="0" err="1" smtClean="0"/>
              <a:t>Presidente</a:t>
            </a:r>
            <a:r>
              <a:rPr lang="en-GB" sz="2400" dirty="0" smtClean="0"/>
              <a:t> </a:t>
            </a:r>
            <a:r>
              <a:rPr lang="en-GB" sz="2400" dirty="0" smtClean="0"/>
              <a:t>del </a:t>
            </a:r>
            <a:r>
              <a:rPr lang="en-GB" sz="2400" dirty="0" err="1" smtClean="0"/>
              <a:t>gobierno</a:t>
            </a:r>
            <a:r>
              <a:rPr lang="en-GB" sz="2400" dirty="0" smtClean="0"/>
              <a:t> Hugo </a:t>
            </a:r>
            <a:r>
              <a:rPr lang="en-GB" sz="2400" b="1" dirty="0" err="1" smtClean="0"/>
              <a:t>B</a:t>
            </a:r>
            <a:r>
              <a:rPr lang="en-GB" sz="2400" dirty="0" err="1" smtClean="0"/>
              <a:t>anzer</a:t>
            </a:r>
            <a:r>
              <a:rPr lang="en-GB" sz="2400" dirty="0" smtClean="0"/>
              <a:t/>
            </a:r>
            <a:br>
              <a:rPr lang="en-GB" sz="2400" dirty="0" smtClean="0"/>
            </a:br>
            <a:r>
              <a:rPr lang="en-GB" sz="2400" dirty="0" smtClean="0"/>
              <a:t>el </a:t>
            </a:r>
            <a:r>
              <a:rPr lang="en-GB" sz="2400" b="1" dirty="0" err="1" smtClean="0"/>
              <a:t>B</a:t>
            </a:r>
            <a:r>
              <a:rPr lang="en-GB" sz="2400" dirty="0" err="1" smtClean="0"/>
              <a:t>anco</a:t>
            </a:r>
            <a:r>
              <a:rPr lang="en-GB" sz="2400" dirty="0" smtClean="0"/>
              <a:t> Mundial</a:t>
            </a:r>
            <a:br>
              <a:rPr lang="en-GB" sz="2400" dirty="0" smtClean="0"/>
            </a:br>
            <a:r>
              <a:rPr lang="en-GB" sz="2400" dirty="0" smtClean="0"/>
              <a:t>la </a:t>
            </a:r>
            <a:r>
              <a:rPr lang="en-GB" sz="2400" dirty="0" err="1" smtClean="0"/>
              <a:t>empresa</a:t>
            </a:r>
            <a:r>
              <a:rPr lang="en-GB" sz="2400" dirty="0" smtClean="0"/>
              <a:t> </a:t>
            </a:r>
            <a:r>
              <a:rPr lang="en-GB" sz="2400" dirty="0" err="1" smtClean="0"/>
              <a:t>multinactional</a:t>
            </a:r>
            <a:r>
              <a:rPr lang="en-GB" sz="2400" dirty="0" smtClean="0"/>
              <a:t> </a:t>
            </a:r>
            <a:r>
              <a:rPr lang="en-GB" sz="2400" b="1" dirty="0" smtClean="0"/>
              <a:t>B</a:t>
            </a:r>
            <a:r>
              <a:rPr lang="en-GB" sz="2400" dirty="0" smtClean="0"/>
              <a:t>echtel</a:t>
            </a:r>
            <a:br>
              <a:rPr lang="en-GB" sz="2400" dirty="0" smtClean="0"/>
            </a:br>
            <a:endParaRPr lang="en-GB" sz="2400" dirty="0"/>
          </a:p>
        </p:txBody>
      </p:sp>
      <p:pic>
        <p:nvPicPr>
          <p:cNvPr id="8" name="Picture 7"/>
          <p:cNvPicPr>
            <a:picLocks noChangeAspect="1"/>
          </p:cNvPicPr>
          <p:nvPr/>
        </p:nvPicPr>
        <p:blipFill>
          <a:blip r:embed="rId4" cstate="print">
            <a:clrChange>
              <a:clrFrom>
                <a:srgbClr val="F9FFF1"/>
              </a:clrFrom>
              <a:clrTo>
                <a:srgbClr val="F9FFF1">
                  <a:alpha val="0"/>
                </a:srgbClr>
              </a:clrTo>
            </a:clrChange>
            <a:extLst>
              <a:ext uri="{28A0092B-C50C-407E-A947-70E740481C1C}">
                <a14:useLocalDpi xmlns:a14="http://schemas.microsoft.com/office/drawing/2010/main" val="0"/>
              </a:ext>
            </a:extLst>
          </a:blip>
          <a:stretch>
            <a:fillRect/>
          </a:stretch>
        </p:blipFill>
        <p:spPr>
          <a:xfrm>
            <a:off x="64816" y="6165303"/>
            <a:ext cx="805455" cy="634967"/>
          </a:xfrm>
          <a:prstGeom prst="rect">
            <a:avLst/>
          </a:prstGeom>
        </p:spPr>
      </p:pic>
    </p:spTree>
    <p:extLst>
      <p:ext uri="{BB962C8B-B14F-4D97-AF65-F5344CB8AC3E}">
        <p14:creationId xmlns:p14="http://schemas.microsoft.com/office/powerpoint/2010/main" val="3128011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584775"/>
          </a:xfrm>
          <a:prstGeom prst="rect">
            <a:avLst/>
          </a:prstGeom>
          <a:solidFill>
            <a:schemeClr val="tx1"/>
          </a:solidFill>
        </p:spPr>
        <p:txBody>
          <a:bodyPr wrap="square" rtlCol="0">
            <a:spAutoFit/>
          </a:bodyPr>
          <a:lstStyle/>
          <a:p>
            <a:pPr algn="ctr"/>
            <a:r>
              <a:rPr lang="en-GB" sz="3200" b="1" dirty="0" smtClean="0">
                <a:solidFill>
                  <a:schemeClr val="bg1"/>
                </a:solidFill>
              </a:rPr>
              <a:t>¿</a:t>
            </a:r>
            <a:r>
              <a:rPr lang="en-GB" sz="3200" b="1" dirty="0" err="1" smtClean="0">
                <a:solidFill>
                  <a:schemeClr val="bg1"/>
                </a:solidFill>
              </a:rPr>
              <a:t>Es</a:t>
            </a:r>
            <a:r>
              <a:rPr lang="en-GB" sz="3200" b="1" dirty="0" smtClean="0">
                <a:solidFill>
                  <a:schemeClr val="bg1"/>
                </a:solidFill>
              </a:rPr>
              <a:t> </a:t>
            </a:r>
            <a:r>
              <a:rPr lang="en-GB" sz="3200" b="1" dirty="0" err="1" smtClean="0">
                <a:solidFill>
                  <a:schemeClr val="bg1"/>
                </a:solidFill>
              </a:rPr>
              <a:t>posible</a:t>
            </a:r>
            <a:r>
              <a:rPr lang="en-GB" sz="3200" b="1" dirty="0" smtClean="0">
                <a:solidFill>
                  <a:schemeClr val="bg1"/>
                </a:solidFill>
              </a:rPr>
              <a:t> </a:t>
            </a:r>
            <a:r>
              <a:rPr lang="en-GB" sz="3200" b="1" dirty="0" err="1" smtClean="0">
                <a:solidFill>
                  <a:schemeClr val="bg1"/>
                </a:solidFill>
              </a:rPr>
              <a:t>una</a:t>
            </a:r>
            <a:r>
              <a:rPr lang="en-GB" sz="3200" b="1" dirty="0" smtClean="0">
                <a:solidFill>
                  <a:schemeClr val="bg1"/>
                </a:solidFill>
              </a:rPr>
              <a:t> </a:t>
            </a:r>
            <a:r>
              <a:rPr lang="en-GB" sz="3200" b="1" dirty="0" err="1" smtClean="0">
                <a:solidFill>
                  <a:schemeClr val="bg1"/>
                </a:solidFill>
              </a:rPr>
              <a:t>guerra</a:t>
            </a:r>
            <a:r>
              <a:rPr lang="en-GB" sz="3200" b="1" dirty="0" smtClean="0">
                <a:solidFill>
                  <a:schemeClr val="bg1"/>
                </a:solidFill>
              </a:rPr>
              <a:t> de </a:t>
            </a:r>
            <a:r>
              <a:rPr lang="en-GB" sz="3200" b="1" dirty="0" err="1" smtClean="0">
                <a:solidFill>
                  <a:schemeClr val="bg1"/>
                </a:solidFill>
              </a:rPr>
              <a:t>agua</a:t>
            </a:r>
            <a:r>
              <a:rPr lang="en-GB" sz="3200" b="1" dirty="0" smtClean="0">
                <a:solidFill>
                  <a:schemeClr val="bg1"/>
                </a:solidFill>
              </a:rPr>
              <a:t>?</a:t>
            </a:r>
            <a:endParaRPr lang="en-GB" sz="3200" b="1" dirty="0">
              <a:solidFill>
                <a:schemeClr val="bg1"/>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836712"/>
            <a:ext cx="4749800" cy="342900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732788">
            <a:off x="5803543" y="2588440"/>
            <a:ext cx="2667000" cy="375920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5" name="TextBox 4"/>
          <p:cNvSpPr txBox="1"/>
          <p:nvPr/>
        </p:nvSpPr>
        <p:spPr>
          <a:xfrm>
            <a:off x="5220072" y="836712"/>
            <a:ext cx="3617918" cy="461665"/>
          </a:xfrm>
          <a:prstGeom prst="rect">
            <a:avLst/>
          </a:prstGeom>
          <a:noFill/>
        </p:spPr>
        <p:txBody>
          <a:bodyPr wrap="square" rtlCol="0">
            <a:spAutoFit/>
          </a:bodyPr>
          <a:lstStyle/>
          <a:p>
            <a:r>
              <a:rPr lang="en-GB" sz="2400" b="1" dirty="0" smtClean="0"/>
              <a:t>¿</a:t>
            </a:r>
            <a:r>
              <a:rPr lang="en-GB" sz="2400" b="1" dirty="0" err="1" smtClean="0"/>
              <a:t>Qué</a:t>
            </a:r>
            <a:r>
              <a:rPr lang="en-GB" sz="2400" b="1" dirty="0" smtClean="0"/>
              <a:t> </a:t>
            </a:r>
            <a:r>
              <a:rPr lang="en-GB" sz="2400" b="1" dirty="0" err="1" smtClean="0"/>
              <a:t>pasó</a:t>
            </a:r>
            <a:r>
              <a:rPr lang="en-GB" sz="2400" b="1" dirty="0" smtClean="0"/>
              <a:t>?</a:t>
            </a:r>
            <a:endParaRPr lang="en-GB" sz="2400" b="1" dirty="0"/>
          </a:p>
        </p:txBody>
      </p:sp>
      <p:sp>
        <p:nvSpPr>
          <p:cNvPr id="6" name="TextBox 5"/>
          <p:cNvSpPr txBox="1"/>
          <p:nvPr/>
        </p:nvSpPr>
        <p:spPr>
          <a:xfrm>
            <a:off x="5328084" y="1298377"/>
            <a:ext cx="3617918" cy="830997"/>
          </a:xfrm>
          <a:prstGeom prst="rect">
            <a:avLst/>
          </a:prstGeom>
          <a:noFill/>
        </p:spPr>
        <p:txBody>
          <a:bodyPr wrap="square" rtlCol="0">
            <a:spAutoFit/>
          </a:bodyPr>
          <a:lstStyle/>
          <a:p>
            <a:r>
              <a:rPr lang="en-GB" sz="2400" dirty="0" smtClean="0"/>
              <a:t>La </a:t>
            </a:r>
            <a:r>
              <a:rPr lang="en-GB" sz="2400" dirty="0" err="1" smtClean="0"/>
              <a:t>empresa</a:t>
            </a:r>
            <a:r>
              <a:rPr lang="en-GB" sz="2400" dirty="0" smtClean="0"/>
              <a:t> Bechtel </a:t>
            </a:r>
            <a:r>
              <a:rPr lang="en-GB" sz="2400" dirty="0" err="1" smtClean="0"/>
              <a:t>triplicó</a:t>
            </a:r>
            <a:r>
              <a:rPr lang="en-GB" sz="2400" dirty="0" smtClean="0"/>
              <a:t> los </a:t>
            </a:r>
            <a:r>
              <a:rPr lang="en-GB" sz="2400" dirty="0" err="1" smtClean="0"/>
              <a:t>precios</a:t>
            </a:r>
            <a:r>
              <a:rPr lang="en-GB" sz="2400" dirty="0" smtClean="0"/>
              <a:t>.</a:t>
            </a:r>
            <a:endParaRPr lang="en-GB" sz="2400" dirty="0"/>
          </a:p>
        </p:txBody>
      </p:sp>
      <p:sp>
        <p:nvSpPr>
          <p:cNvPr id="7" name="TextBox 6"/>
          <p:cNvSpPr txBox="1"/>
          <p:nvPr/>
        </p:nvSpPr>
        <p:spPr>
          <a:xfrm>
            <a:off x="251520" y="4797152"/>
            <a:ext cx="5328592" cy="461665"/>
          </a:xfrm>
          <a:prstGeom prst="rect">
            <a:avLst/>
          </a:prstGeom>
          <a:noFill/>
        </p:spPr>
        <p:txBody>
          <a:bodyPr wrap="square" rtlCol="0">
            <a:spAutoFit/>
          </a:bodyPr>
          <a:lstStyle/>
          <a:p>
            <a:r>
              <a:rPr lang="en-GB" sz="2400" dirty="0" err="1" smtClean="0"/>
              <a:t>Hubo</a:t>
            </a:r>
            <a:r>
              <a:rPr lang="en-GB" sz="2400" dirty="0" smtClean="0"/>
              <a:t> </a:t>
            </a:r>
            <a:r>
              <a:rPr lang="en-GB" sz="2400" dirty="0" err="1" smtClean="0"/>
              <a:t>luchas</a:t>
            </a:r>
            <a:r>
              <a:rPr lang="en-GB" sz="2400" dirty="0" smtClean="0"/>
              <a:t>, </a:t>
            </a:r>
            <a:r>
              <a:rPr lang="en-GB" sz="2400" dirty="0" err="1" smtClean="0"/>
              <a:t>manifestaciones</a:t>
            </a:r>
            <a:r>
              <a:rPr lang="en-GB" sz="2400" dirty="0" smtClean="0"/>
              <a:t>, y </a:t>
            </a:r>
            <a:r>
              <a:rPr lang="en-GB" sz="2400" dirty="0" err="1" smtClean="0"/>
              <a:t>muertes</a:t>
            </a:r>
            <a:r>
              <a:rPr lang="en-GB" sz="2400" dirty="0" smtClean="0"/>
              <a:t>. </a:t>
            </a:r>
            <a:endParaRPr lang="en-GB" sz="2400" dirty="0"/>
          </a:p>
        </p:txBody>
      </p:sp>
      <p:sp>
        <p:nvSpPr>
          <p:cNvPr id="8" name="TextBox 7"/>
          <p:cNvSpPr txBox="1"/>
          <p:nvPr/>
        </p:nvSpPr>
        <p:spPr>
          <a:xfrm>
            <a:off x="251520" y="5416245"/>
            <a:ext cx="5328592" cy="461665"/>
          </a:xfrm>
          <a:prstGeom prst="rect">
            <a:avLst/>
          </a:prstGeom>
          <a:noFill/>
        </p:spPr>
        <p:txBody>
          <a:bodyPr wrap="square" rtlCol="0">
            <a:spAutoFit/>
          </a:bodyPr>
          <a:lstStyle/>
          <a:p>
            <a:r>
              <a:rPr lang="en-GB" sz="2400" dirty="0" smtClean="0"/>
              <a:t>La </a:t>
            </a:r>
            <a:r>
              <a:rPr lang="en-GB" sz="2400" dirty="0" err="1" smtClean="0"/>
              <a:t>gente</a:t>
            </a:r>
            <a:r>
              <a:rPr lang="en-GB" sz="2400" dirty="0" smtClean="0"/>
              <a:t> </a:t>
            </a:r>
            <a:r>
              <a:rPr lang="en-GB" sz="2400" dirty="0" err="1" smtClean="0"/>
              <a:t>ganó</a:t>
            </a:r>
            <a:r>
              <a:rPr lang="en-GB" sz="2400" dirty="0"/>
              <a:t>.</a:t>
            </a:r>
          </a:p>
        </p:txBody>
      </p:sp>
      <p:pic>
        <p:nvPicPr>
          <p:cNvPr id="9" name="Picture 8"/>
          <p:cNvPicPr>
            <a:picLocks noChangeAspect="1"/>
          </p:cNvPicPr>
          <p:nvPr/>
        </p:nvPicPr>
        <p:blipFill>
          <a:blip r:embed="rId4" cstate="print">
            <a:clrChange>
              <a:clrFrom>
                <a:srgbClr val="F9FFF1"/>
              </a:clrFrom>
              <a:clrTo>
                <a:srgbClr val="F9FFF1">
                  <a:alpha val="0"/>
                </a:srgbClr>
              </a:clrTo>
            </a:clrChange>
            <a:extLst>
              <a:ext uri="{28A0092B-C50C-407E-A947-70E740481C1C}">
                <a14:useLocalDpi xmlns:a14="http://schemas.microsoft.com/office/drawing/2010/main" val="0"/>
              </a:ext>
            </a:extLst>
          </a:blip>
          <a:stretch>
            <a:fillRect/>
          </a:stretch>
        </p:blipFill>
        <p:spPr>
          <a:xfrm>
            <a:off x="64816" y="6165303"/>
            <a:ext cx="805455" cy="634967"/>
          </a:xfrm>
          <a:prstGeom prst="rect">
            <a:avLst/>
          </a:prstGeom>
        </p:spPr>
      </p:pic>
    </p:spTree>
    <p:extLst>
      <p:ext uri="{BB962C8B-B14F-4D97-AF65-F5344CB8AC3E}">
        <p14:creationId xmlns:p14="http://schemas.microsoft.com/office/powerpoint/2010/main" val="2321769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P spid="6"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205" y="245839"/>
            <a:ext cx="8423099" cy="5988297"/>
          </a:xfrm>
          <a:prstGeom prst="rect">
            <a:avLst/>
          </a:prstGeom>
        </p:spPr>
      </p:pic>
      <p:sp>
        <p:nvSpPr>
          <p:cNvPr id="7" name="TextBox 6"/>
          <p:cNvSpPr txBox="1"/>
          <p:nvPr/>
        </p:nvSpPr>
        <p:spPr>
          <a:xfrm>
            <a:off x="1979712" y="6205426"/>
            <a:ext cx="5328592" cy="646331"/>
          </a:xfrm>
          <a:prstGeom prst="rect">
            <a:avLst/>
          </a:prstGeom>
          <a:noFill/>
        </p:spPr>
        <p:txBody>
          <a:bodyPr wrap="square" rtlCol="0">
            <a:spAutoFit/>
          </a:bodyPr>
          <a:lstStyle/>
          <a:p>
            <a:pPr algn="ctr"/>
            <a:r>
              <a:rPr lang="en-GB" sz="3600" dirty="0" err="1" smtClean="0"/>
              <a:t>Hubo</a:t>
            </a:r>
            <a:r>
              <a:rPr lang="en-GB" sz="3600" dirty="0" smtClean="0"/>
              <a:t> </a:t>
            </a:r>
            <a:r>
              <a:rPr lang="en-GB" sz="3600" dirty="0" err="1" smtClean="0"/>
              <a:t>manifestaciones</a:t>
            </a:r>
            <a:r>
              <a:rPr lang="en-GB" sz="3600" dirty="0" smtClean="0"/>
              <a:t>.</a:t>
            </a:r>
            <a:endParaRPr lang="en-GB" sz="3600" dirty="0"/>
          </a:p>
        </p:txBody>
      </p:sp>
      <p:pic>
        <p:nvPicPr>
          <p:cNvPr id="4" name="Picture 3"/>
          <p:cNvPicPr>
            <a:picLocks noChangeAspect="1"/>
          </p:cNvPicPr>
          <p:nvPr/>
        </p:nvPicPr>
        <p:blipFill>
          <a:blip r:embed="rId3" cstate="print">
            <a:clrChange>
              <a:clrFrom>
                <a:srgbClr val="F9FFF1"/>
              </a:clrFrom>
              <a:clrTo>
                <a:srgbClr val="F9FFF1">
                  <a:alpha val="0"/>
                </a:srgbClr>
              </a:clrTo>
            </a:clrChange>
            <a:extLst>
              <a:ext uri="{28A0092B-C50C-407E-A947-70E740481C1C}">
                <a14:useLocalDpi xmlns:a14="http://schemas.microsoft.com/office/drawing/2010/main" val="0"/>
              </a:ext>
            </a:extLst>
          </a:blip>
          <a:stretch>
            <a:fillRect/>
          </a:stretch>
        </p:blipFill>
        <p:spPr>
          <a:xfrm>
            <a:off x="64816" y="6165303"/>
            <a:ext cx="805455" cy="634967"/>
          </a:xfrm>
          <a:prstGeom prst="rect">
            <a:avLst/>
          </a:prstGeom>
        </p:spPr>
      </p:pic>
    </p:spTree>
    <p:extLst>
      <p:ext uri="{BB962C8B-B14F-4D97-AF65-F5344CB8AC3E}">
        <p14:creationId xmlns:p14="http://schemas.microsoft.com/office/powerpoint/2010/main" val="39444897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256868"/>
            <a:ext cx="4824536" cy="3172132"/>
          </a:xfrm>
          <a:prstGeom prst="rect">
            <a:avLst/>
          </a:prstGeom>
          <a:ln>
            <a:noFill/>
          </a:ln>
          <a:effectLst>
            <a:outerShdw blurRad="292100" dist="139700" dir="2700000" algn="tl" rotWithShape="0">
              <a:srgbClr val="333333">
                <a:alpha val="65000"/>
              </a:srgbClr>
            </a:outerShdw>
          </a:effectLst>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55803">
            <a:off x="3914754" y="3258379"/>
            <a:ext cx="4464497" cy="2931687"/>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92080" y="203844"/>
            <a:ext cx="3730865" cy="2793107"/>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a:off x="323528" y="3789040"/>
            <a:ext cx="3085525" cy="1569660"/>
          </a:xfrm>
          <a:prstGeom prst="rect">
            <a:avLst/>
          </a:prstGeom>
        </p:spPr>
        <p:txBody>
          <a:bodyPr wrap="none">
            <a:spAutoFit/>
          </a:bodyPr>
          <a:lstStyle/>
          <a:p>
            <a:r>
              <a:rPr lang="en-GB" sz="3200" dirty="0" err="1" smtClean="0"/>
              <a:t>Hubo</a:t>
            </a:r>
            <a:r>
              <a:rPr lang="en-GB" sz="3200" dirty="0" smtClean="0"/>
              <a:t> </a:t>
            </a:r>
            <a:r>
              <a:rPr lang="en-GB" sz="3200" dirty="0" err="1" smtClean="0"/>
              <a:t>luchas</a:t>
            </a:r>
            <a:r>
              <a:rPr lang="en-GB" sz="3200" dirty="0" smtClean="0"/>
              <a:t>, </a:t>
            </a:r>
            <a:br>
              <a:rPr lang="en-GB" sz="3200" dirty="0" smtClean="0"/>
            </a:br>
            <a:r>
              <a:rPr lang="en-GB" sz="3200" dirty="0" err="1" smtClean="0"/>
              <a:t>manifestaciones</a:t>
            </a:r>
            <a:r>
              <a:rPr lang="en-GB" sz="3200" dirty="0" smtClean="0"/>
              <a:t>, </a:t>
            </a:r>
            <a:br>
              <a:rPr lang="en-GB" sz="3200" dirty="0" smtClean="0"/>
            </a:br>
            <a:r>
              <a:rPr lang="en-GB" sz="3200" dirty="0" smtClean="0"/>
              <a:t>y </a:t>
            </a:r>
            <a:r>
              <a:rPr lang="en-GB" sz="3200" dirty="0" err="1" smtClean="0"/>
              <a:t>muertes</a:t>
            </a:r>
            <a:r>
              <a:rPr lang="en-GB" sz="3200" dirty="0" smtClean="0"/>
              <a:t>.</a:t>
            </a:r>
            <a:endParaRPr lang="en-GB" sz="3200" dirty="0"/>
          </a:p>
        </p:txBody>
      </p:sp>
      <p:pic>
        <p:nvPicPr>
          <p:cNvPr id="6" name="Picture 5"/>
          <p:cNvPicPr>
            <a:picLocks noChangeAspect="1"/>
          </p:cNvPicPr>
          <p:nvPr/>
        </p:nvPicPr>
        <p:blipFill>
          <a:blip r:embed="rId5" cstate="print">
            <a:clrChange>
              <a:clrFrom>
                <a:srgbClr val="F9FFF1"/>
              </a:clrFrom>
              <a:clrTo>
                <a:srgbClr val="F9FFF1">
                  <a:alpha val="0"/>
                </a:srgbClr>
              </a:clrTo>
            </a:clrChange>
            <a:extLst>
              <a:ext uri="{28A0092B-C50C-407E-A947-70E740481C1C}">
                <a14:useLocalDpi xmlns:a14="http://schemas.microsoft.com/office/drawing/2010/main" val="0"/>
              </a:ext>
            </a:extLst>
          </a:blip>
          <a:stretch>
            <a:fillRect/>
          </a:stretch>
        </p:blipFill>
        <p:spPr>
          <a:xfrm>
            <a:off x="64816" y="6165303"/>
            <a:ext cx="805455" cy="634967"/>
          </a:xfrm>
          <a:prstGeom prst="rect">
            <a:avLst/>
          </a:prstGeom>
        </p:spPr>
      </p:pic>
    </p:spTree>
    <p:extLst>
      <p:ext uri="{BB962C8B-B14F-4D97-AF65-F5344CB8AC3E}">
        <p14:creationId xmlns:p14="http://schemas.microsoft.com/office/powerpoint/2010/main" val="6606688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76672"/>
            <a:ext cx="8467793" cy="3888432"/>
          </a:xfrm>
          <a:prstGeom prst="rect">
            <a:avLst/>
          </a:prstGeom>
        </p:spPr>
      </p:pic>
      <p:sp>
        <p:nvSpPr>
          <p:cNvPr id="3" name="TextBox 2"/>
          <p:cNvSpPr txBox="1"/>
          <p:nvPr/>
        </p:nvSpPr>
        <p:spPr>
          <a:xfrm>
            <a:off x="1947264" y="4544564"/>
            <a:ext cx="5328592" cy="1446550"/>
          </a:xfrm>
          <a:prstGeom prst="rect">
            <a:avLst/>
          </a:prstGeom>
          <a:noFill/>
        </p:spPr>
        <p:txBody>
          <a:bodyPr wrap="square" rtlCol="0">
            <a:spAutoFit/>
          </a:bodyPr>
          <a:lstStyle/>
          <a:p>
            <a:pPr algn="ctr"/>
            <a:r>
              <a:rPr lang="en-GB" sz="4400" b="1" dirty="0" smtClean="0"/>
              <a:t>La </a:t>
            </a:r>
            <a:r>
              <a:rPr lang="en-GB" sz="4400" b="1" dirty="0" err="1" smtClean="0"/>
              <a:t>gente</a:t>
            </a:r>
            <a:r>
              <a:rPr lang="en-GB" sz="4400" b="1" dirty="0" smtClean="0"/>
              <a:t> </a:t>
            </a:r>
            <a:r>
              <a:rPr lang="en-GB" sz="4400" b="1" dirty="0" err="1" smtClean="0"/>
              <a:t>ganó</a:t>
            </a:r>
            <a:r>
              <a:rPr lang="en-GB" sz="4400" b="1" dirty="0" smtClean="0"/>
              <a:t> la </a:t>
            </a:r>
            <a:r>
              <a:rPr lang="en-GB" sz="4400" b="1" dirty="0" err="1" smtClean="0"/>
              <a:t>guerra</a:t>
            </a:r>
            <a:r>
              <a:rPr lang="en-GB" sz="4400" b="1" dirty="0" smtClean="0"/>
              <a:t> de </a:t>
            </a:r>
            <a:r>
              <a:rPr lang="en-GB" sz="4400" b="1" dirty="0" err="1" smtClean="0"/>
              <a:t>agua</a:t>
            </a:r>
            <a:r>
              <a:rPr lang="en-GB" sz="4400" b="1" dirty="0" smtClean="0"/>
              <a:t>.</a:t>
            </a:r>
            <a:endParaRPr lang="en-GB" sz="4400" b="1" dirty="0"/>
          </a:p>
        </p:txBody>
      </p:sp>
      <p:pic>
        <p:nvPicPr>
          <p:cNvPr id="4" name="Picture 3"/>
          <p:cNvPicPr>
            <a:picLocks noChangeAspect="1"/>
          </p:cNvPicPr>
          <p:nvPr/>
        </p:nvPicPr>
        <p:blipFill>
          <a:blip r:embed="rId3" cstate="print">
            <a:clrChange>
              <a:clrFrom>
                <a:srgbClr val="F9FFF1"/>
              </a:clrFrom>
              <a:clrTo>
                <a:srgbClr val="F9FFF1">
                  <a:alpha val="0"/>
                </a:srgbClr>
              </a:clrTo>
            </a:clrChange>
            <a:extLst>
              <a:ext uri="{28A0092B-C50C-407E-A947-70E740481C1C}">
                <a14:useLocalDpi xmlns:a14="http://schemas.microsoft.com/office/drawing/2010/main" val="0"/>
              </a:ext>
            </a:extLst>
          </a:blip>
          <a:stretch>
            <a:fillRect/>
          </a:stretch>
        </p:blipFill>
        <p:spPr>
          <a:xfrm>
            <a:off x="64816" y="6165303"/>
            <a:ext cx="805455" cy="634967"/>
          </a:xfrm>
          <a:prstGeom prst="rect">
            <a:avLst/>
          </a:prstGeom>
        </p:spPr>
      </p:pic>
    </p:spTree>
    <p:extLst>
      <p:ext uri="{BB962C8B-B14F-4D97-AF65-F5344CB8AC3E}">
        <p14:creationId xmlns:p14="http://schemas.microsoft.com/office/powerpoint/2010/main" val="41751687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584775"/>
          </a:xfrm>
          <a:prstGeom prst="rect">
            <a:avLst/>
          </a:prstGeom>
          <a:solidFill>
            <a:schemeClr val="tx1"/>
          </a:solidFill>
        </p:spPr>
        <p:txBody>
          <a:bodyPr wrap="square" rtlCol="0">
            <a:spAutoFit/>
          </a:bodyPr>
          <a:lstStyle/>
          <a:p>
            <a:pPr algn="ctr"/>
            <a:r>
              <a:rPr lang="en-GB" sz="3200" b="1" dirty="0" smtClean="0">
                <a:solidFill>
                  <a:schemeClr val="bg1"/>
                </a:solidFill>
              </a:rPr>
              <a:t>¿</a:t>
            </a:r>
            <a:r>
              <a:rPr lang="en-GB" sz="3200" b="1" dirty="0" err="1" smtClean="0">
                <a:solidFill>
                  <a:schemeClr val="bg1"/>
                </a:solidFill>
              </a:rPr>
              <a:t>Es</a:t>
            </a:r>
            <a:r>
              <a:rPr lang="en-GB" sz="3200" b="1" dirty="0" smtClean="0">
                <a:solidFill>
                  <a:schemeClr val="bg1"/>
                </a:solidFill>
              </a:rPr>
              <a:t> </a:t>
            </a:r>
            <a:r>
              <a:rPr lang="en-GB" sz="3200" b="1" dirty="0" err="1" smtClean="0">
                <a:solidFill>
                  <a:schemeClr val="bg1"/>
                </a:solidFill>
              </a:rPr>
              <a:t>posible</a:t>
            </a:r>
            <a:r>
              <a:rPr lang="en-GB" sz="3200" b="1" dirty="0" smtClean="0">
                <a:solidFill>
                  <a:schemeClr val="bg1"/>
                </a:solidFill>
              </a:rPr>
              <a:t> </a:t>
            </a:r>
            <a:r>
              <a:rPr lang="en-GB" sz="3200" b="1" dirty="0" err="1" smtClean="0">
                <a:solidFill>
                  <a:schemeClr val="bg1"/>
                </a:solidFill>
              </a:rPr>
              <a:t>una</a:t>
            </a:r>
            <a:r>
              <a:rPr lang="en-GB" sz="3200" b="1" dirty="0" smtClean="0">
                <a:solidFill>
                  <a:schemeClr val="bg1"/>
                </a:solidFill>
              </a:rPr>
              <a:t> </a:t>
            </a:r>
            <a:r>
              <a:rPr lang="en-GB" sz="3200" b="1" dirty="0" err="1" smtClean="0">
                <a:solidFill>
                  <a:schemeClr val="bg1"/>
                </a:solidFill>
              </a:rPr>
              <a:t>guerra</a:t>
            </a:r>
            <a:r>
              <a:rPr lang="en-GB" sz="3200" b="1" dirty="0" smtClean="0">
                <a:solidFill>
                  <a:schemeClr val="bg1"/>
                </a:solidFill>
              </a:rPr>
              <a:t> de </a:t>
            </a:r>
            <a:r>
              <a:rPr lang="en-GB" sz="3200" b="1" dirty="0" err="1" smtClean="0">
                <a:solidFill>
                  <a:schemeClr val="bg1"/>
                </a:solidFill>
              </a:rPr>
              <a:t>agua</a:t>
            </a:r>
            <a:r>
              <a:rPr lang="en-GB" sz="3200" b="1" dirty="0" smtClean="0">
                <a:solidFill>
                  <a:schemeClr val="bg1"/>
                </a:solidFill>
              </a:rPr>
              <a:t>?</a:t>
            </a:r>
            <a:endParaRPr lang="en-GB" sz="3200" b="1" dirty="0">
              <a:solidFill>
                <a:schemeClr val="bg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497123606"/>
              </p:ext>
            </p:extLst>
          </p:nvPr>
        </p:nvGraphicFramePr>
        <p:xfrm>
          <a:off x="343543" y="5229200"/>
          <a:ext cx="8456913" cy="1280160"/>
        </p:xfrm>
        <a:graphic>
          <a:graphicData uri="http://schemas.openxmlformats.org/drawingml/2006/table">
            <a:tbl>
              <a:tblPr firstRow="1" bandRow="1">
                <a:tableStyleId>{5940675A-B579-460E-94D1-54222C63F5DA}</a:tableStyleId>
              </a:tblPr>
              <a:tblGrid>
                <a:gridCol w="2818971"/>
                <a:gridCol w="2818971"/>
                <a:gridCol w="2818971"/>
              </a:tblGrid>
              <a:tr h="370840">
                <a:tc>
                  <a:txBody>
                    <a:bodyPr/>
                    <a:lstStyle/>
                    <a:p>
                      <a:pPr algn="ctr"/>
                      <a:r>
                        <a:rPr lang="en-GB" sz="2400" b="1" dirty="0" err="1" smtClean="0">
                          <a:solidFill>
                            <a:schemeClr val="bg1"/>
                          </a:solidFill>
                        </a:rPr>
                        <a:t>hubo</a:t>
                      </a:r>
                      <a:endParaRPr lang="en-GB" sz="2400" b="1" dirty="0">
                        <a:solidFill>
                          <a:schemeClr val="bg1"/>
                        </a:solidFill>
                      </a:endParaRPr>
                    </a:p>
                  </a:txBody>
                  <a:tcPr anchor="ctr">
                    <a:cell3D prstMaterial="dkEdge">
                      <a:bevel w="50800" prst="hardEdge"/>
                      <a:lightRig rig="flood" dir="t"/>
                    </a:cell3D>
                    <a:solidFill>
                      <a:schemeClr val="tx1"/>
                    </a:solidFill>
                  </a:tcPr>
                </a:tc>
                <a:tc>
                  <a:txBody>
                    <a:bodyPr/>
                    <a:lstStyle/>
                    <a:p>
                      <a:pPr algn="ctr"/>
                      <a:r>
                        <a:rPr lang="en-GB" sz="2400" b="1" dirty="0" smtClean="0">
                          <a:solidFill>
                            <a:schemeClr val="bg1"/>
                          </a:solidFill>
                        </a:rPr>
                        <a:t>hay</a:t>
                      </a:r>
                      <a:endParaRPr lang="en-GB" sz="2400" b="1" dirty="0">
                        <a:solidFill>
                          <a:schemeClr val="bg1"/>
                        </a:solidFill>
                      </a:endParaRPr>
                    </a:p>
                  </a:txBody>
                  <a:tcPr anchor="ctr">
                    <a:cell3D prstMaterial="dkEdge">
                      <a:bevel w="50800" prst="hardEdge"/>
                      <a:lightRig rig="flood" dir="t"/>
                    </a:cell3D>
                    <a:solidFill>
                      <a:schemeClr val="tx1"/>
                    </a:solidFill>
                  </a:tcPr>
                </a:tc>
                <a:tc>
                  <a:txBody>
                    <a:bodyPr/>
                    <a:lstStyle/>
                    <a:p>
                      <a:pPr algn="ctr"/>
                      <a:r>
                        <a:rPr lang="en-GB" sz="2400" b="1" dirty="0" err="1" smtClean="0">
                          <a:solidFill>
                            <a:schemeClr val="bg1"/>
                          </a:solidFill>
                        </a:rPr>
                        <a:t>habrá</a:t>
                      </a:r>
                      <a:endParaRPr lang="en-GB" sz="2400" b="1" dirty="0">
                        <a:solidFill>
                          <a:schemeClr val="bg1"/>
                        </a:solidFill>
                      </a:endParaRPr>
                    </a:p>
                  </a:txBody>
                  <a:tcPr anchor="ctr">
                    <a:cell3D prstMaterial="dkEdge">
                      <a:bevel w="50800" prst="hardEdge"/>
                      <a:lightRig rig="flood" dir="t"/>
                    </a:cell3D>
                    <a:solidFill>
                      <a:schemeClr val="tx1"/>
                    </a:solidFill>
                  </a:tcPr>
                </a:tc>
              </a:tr>
              <a:tr h="370840">
                <a:tc>
                  <a:txBody>
                    <a:bodyPr/>
                    <a:lstStyle/>
                    <a:p>
                      <a:pPr algn="ctr"/>
                      <a:r>
                        <a:rPr lang="en-GB" sz="2400" dirty="0" smtClean="0">
                          <a:solidFill>
                            <a:schemeClr val="bg1"/>
                          </a:solidFill>
                        </a:rPr>
                        <a:t>there</a:t>
                      </a:r>
                      <a:r>
                        <a:rPr lang="en-GB" sz="2400" baseline="0" dirty="0" smtClean="0">
                          <a:solidFill>
                            <a:schemeClr val="bg1"/>
                          </a:solidFill>
                        </a:rPr>
                        <a:t> was/were</a:t>
                      </a:r>
                      <a:br>
                        <a:rPr lang="en-GB" sz="2400" baseline="0" dirty="0" smtClean="0">
                          <a:solidFill>
                            <a:schemeClr val="bg1"/>
                          </a:solidFill>
                        </a:rPr>
                      </a:br>
                      <a:r>
                        <a:rPr lang="en-GB" sz="2400" baseline="0" dirty="0" smtClean="0">
                          <a:solidFill>
                            <a:schemeClr val="bg1"/>
                          </a:solidFill>
                        </a:rPr>
                        <a:t>(finished action)</a:t>
                      </a:r>
                      <a:endParaRPr lang="en-GB" sz="2400" dirty="0">
                        <a:solidFill>
                          <a:schemeClr val="bg1"/>
                        </a:solidFill>
                      </a:endParaRPr>
                    </a:p>
                  </a:txBody>
                  <a:tcPr anchor="ctr">
                    <a:cell3D prstMaterial="dkEdge">
                      <a:bevel w="50800" prst="hardEdge"/>
                      <a:lightRig rig="flood" dir="t"/>
                    </a:cell3D>
                    <a:solidFill>
                      <a:schemeClr val="tx1"/>
                    </a:solidFill>
                  </a:tcPr>
                </a:tc>
                <a:tc>
                  <a:txBody>
                    <a:bodyPr/>
                    <a:lstStyle/>
                    <a:p>
                      <a:pPr algn="ctr"/>
                      <a:r>
                        <a:rPr lang="en-GB" sz="2400" dirty="0" smtClean="0">
                          <a:solidFill>
                            <a:schemeClr val="bg1"/>
                          </a:solidFill>
                        </a:rPr>
                        <a:t>there is/are</a:t>
                      </a:r>
                      <a:endParaRPr lang="en-GB" sz="2400" dirty="0">
                        <a:solidFill>
                          <a:schemeClr val="bg1"/>
                        </a:solidFill>
                      </a:endParaRPr>
                    </a:p>
                  </a:txBody>
                  <a:tcPr anchor="ctr">
                    <a:cell3D prstMaterial="dkEdge">
                      <a:bevel w="50800" prst="hardEdge"/>
                      <a:lightRig rig="flood" dir="t"/>
                    </a:cell3D>
                    <a:solidFill>
                      <a:schemeClr val="tx1"/>
                    </a:solidFill>
                  </a:tcPr>
                </a:tc>
                <a:tc>
                  <a:txBody>
                    <a:bodyPr/>
                    <a:lstStyle/>
                    <a:p>
                      <a:pPr algn="ctr"/>
                      <a:r>
                        <a:rPr lang="en-GB" sz="2400" dirty="0" smtClean="0">
                          <a:solidFill>
                            <a:schemeClr val="bg1"/>
                          </a:solidFill>
                        </a:rPr>
                        <a:t>there will be</a:t>
                      </a:r>
                      <a:endParaRPr lang="en-GB" sz="2400" dirty="0">
                        <a:solidFill>
                          <a:schemeClr val="bg1"/>
                        </a:solidFill>
                      </a:endParaRPr>
                    </a:p>
                  </a:txBody>
                  <a:tcPr anchor="ctr">
                    <a:cell3D prstMaterial="dkEdge">
                      <a:bevel w="50800" prst="hardEdge"/>
                      <a:lightRig rig="flood" dir="t"/>
                    </a:cell3D>
                    <a:solidFill>
                      <a:schemeClr val="tx1"/>
                    </a:solidFill>
                  </a:tcPr>
                </a:tc>
              </a:tr>
            </a:tbl>
          </a:graphicData>
        </a:graphic>
      </p:graphicFrame>
      <p:pic>
        <p:nvPicPr>
          <p:cNvPr id="5" name="Picture 4"/>
          <p:cNvPicPr>
            <a:picLocks noChangeAspect="1"/>
          </p:cNvPicPr>
          <p:nvPr/>
        </p:nvPicPr>
        <p:blipFill>
          <a:blip r:embed="rId2" cstate="print">
            <a:clrChange>
              <a:clrFrom>
                <a:srgbClr val="F9FFF1"/>
              </a:clrFrom>
              <a:clrTo>
                <a:srgbClr val="F9FFF1">
                  <a:alpha val="0"/>
                </a:srgbClr>
              </a:clrTo>
            </a:clrChange>
            <a:extLst>
              <a:ext uri="{28A0092B-C50C-407E-A947-70E740481C1C}">
                <a14:useLocalDpi xmlns:a14="http://schemas.microsoft.com/office/drawing/2010/main" val="0"/>
              </a:ext>
            </a:extLst>
          </a:blip>
          <a:stretch>
            <a:fillRect/>
          </a:stretch>
        </p:blipFill>
        <p:spPr>
          <a:xfrm>
            <a:off x="64816" y="6165303"/>
            <a:ext cx="805455" cy="634967"/>
          </a:xfrm>
          <a:prstGeom prst="rect">
            <a:avLst/>
          </a:prstGeom>
        </p:spPr>
      </p:pic>
      <p:sp>
        <p:nvSpPr>
          <p:cNvPr id="6" name="Rectangle 5"/>
          <p:cNvSpPr/>
          <p:nvPr/>
        </p:nvSpPr>
        <p:spPr>
          <a:xfrm>
            <a:off x="283496" y="764704"/>
            <a:ext cx="8640960" cy="4154984"/>
          </a:xfrm>
          <a:prstGeom prst="rect">
            <a:avLst/>
          </a:prstGeom>
        </p:spPr>
        <p:txBody>
          <a:bodyPr wrap="square">
            <a:spAutoFit/>
          </a:bodyPr>
          <a:lstStyle/>
          <a:p>
            <a:r>
              <a:rPr lang="es-ES" sz="2400" dirty="0" smtClean="0"/>
              <a:t>En 2000, </a:t>
            </a:r>
            <a:r>
              <a:rPr lang="es-ES" sz="2400" b="1" dirty="0" smtClean="0"/>
              <a:t>___________</a:t>
            </a:r>
            <a:r>
              <a:rPr lang="es-ES" sz="2400" dirty="0" smtClean="0"/>
              <a:t> una ‘guerra del agua’ en Cochabamba, Bolivia. </a:t>
            </a:r>
            <a:r>
              <a:rPr lang="es-ES" sz="2400" dirty="0"/>
              <a:t>L</a:t>
            </a:r>
            <a:r>
              <a:rPr lang="es-ES" sz="2400" dirty="0" smtClean="0"/>
              <a:t>a empresa multinacional </a:t>
            </a:r>
            <a:r>
              <a:rPr lang="es-ES" sz="2400" b="1" dirty="0" smtClean="0"/>
              <a:t>Aguas del </a:t>
            </a:r>
            <a:r>
              <a:rPr lang="es-ES" sz="2400" b="1" dirty="0" err="1" smtClean="0"/>
              <a:t>Tunari</a:t>
            </a:r>
            <a:r>
              <a:rPr lang="es-ES" sz="2400" dirty="0" smtClean="0"/>
              <a:t> triplicó los precios del servicio del agua, lo que provocó una revuelta masiva.</a:t>
            </a:r>
            <a:endParaRPr lang="en-GB" sz="2400" dirty="0" smtClean="0"/>
          </a:p>
          <a:p>
            <a:r>
              <a:rPr lang="es-ES" sz="2400" dirty="0" smtClean="0"/>
              <a:t/>
            </a:r>
            <a:br>
              <a:rPr lang="es-ES" sz="2400" dirty="0" smtClean="0"/>
            </a:br>
            <a:r>
              <a:rPr lang="es-ES" sz="2400" dirty="0" smtClean="0"/>
              <a:t>Actualmente </a:t>
            </a:r>
            <a:r>
              <a:rPr lang="es-ES" sz="2400" b="1" dirty="0" smtClean="0"/>
              <a:t>________ </a:t>
            </a:r>
            <a:r>
              <a:rPr lang="es-ES" sz="2400" dirty="0" smtClean="0"/>
              <a:t>conflictos por la escasez de agua entre </a:t>
            </a:r>
            <a:r>
              <a:rPr lang="es-ES" sz="2400" dirty="0" smtClean="0">
                <a:effectLst/>
              </a:rPr>
              <a:t>Turquía, Siria e Irak; Israel y Jordania; y también entre Egipto y Sudán. </a:t>
            </a:r>
            <a:r>
              <a:rPr lang="es-ES" sz="2400" b="1" dirty="0" smtClean="0">
                <a:effectLst/>
              </a:rPr>
              <a:t>__________</a:t>
            </a:r>
            <a:r>
              <a:rPr lang="es-ES" sz="2400" dirty="0" smtClean="0">
                <a:effectLst/>
              </a:rPr>
              <a:t>también una disputa entre México y los Estados Unidos sobre el río Bravo.</a:t>
            </a:r>
          </a:p>
          <a:p>
            <a:endParaRPr lang="es-ES" sz="2400" dirty="0"/>
          </a:p>
          <a:p>
            <a:r>
              <a:rPr lang="es-ES" sz="2400" dirty="0" smtClean="0">
                <a:effectLst/>
              </a:rPr>
              <a:t>Algunos expertos dicen que en el futuro </a:t>
            </a:r>
            <a:r>
              <a:rPr lang="es-ES" sz="2400" b="1" dirty="0" smtClean="0">
                <a:effectLst/>
              </a:rPr>
              <a:t>__________</a:t>
            </a:r>
            <a:r>
              <a:rPr lang="es-ES" sz="2400" dirty="0" smtClean="0">
                <a:effectLst/>
              </a:rPr>
              <a:t> una gran guerra del agua.</a:t>
            </a:r>
          </a:p>
        </p:txBody>
      </p:sp>
    </p:spTree>
    <p:extLst>
      <p:ext uri="{BB962C8B-B14F-4D97-AF65-F5344CB8AC3E}">
        <p14:creationId xmlns:p14="http://schemas.microsoft.com/office/powerpoint/2010/main" val="3487892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9592" y="548681"/>
            <a:ext cx="7167205" cy="4790082"/>
          </a:xfrm>
          <a:prstGeom prst="rect">
            <a:avLst/>
          </a:prstGeom>
        </p:spPr>
      </p:pic>
      <p:sp>
        <p:nvSpPr>
          <p:cNvPr id="3" name="TextBox 2"/>
          <p:cNvSpPr txBox="1"/>
          <p:nvPr/>
        </p:nvSpPr>
        <p:spPr>
          <a:xfrm>
            <a:off x="323528" y="5373216"/>
            <a:ext cx="8352928" cy="1200329"/>
          </a:xfrm>
          <a:prstGeom prst="rect">
            <a:avLst/>
          </a:prstGeom>
          <a:noFill/>
        </p:spPr>
        <p:txBody>
          <a:bodyPr wrap="square" rtlCol="0">
            <a:spAutoFit/>
          </a:bodyPr>
          <a:lstStyle/>
          <a:p>
            <a:pPr algn="ctr"/>
            <a:r>
              <a:rPr lang="en-GB" sz="3600" dirty="0" smtClean="0"/>
              <a:t>Hay </a:t>
            </a:r>
            <a:r>
              <a:rPr lang="en-GB" sz="3600" dirty="0" err="1" smtClean="0"/>
              <a:t>una</a:t>
            </a:r>
            <a:r>
              <a:rPr lang="en-GB" sz="3600" dirty="0" smtClean="0"/>
              <a:t> </a:t>
            </a:r>
            <a:r>
              <a:rPr lang="en-GB" sz="3600" dirty="0" err="1" smtClean="0"/>
              <a:t>película</a:t>
            </a:r>
            <a:r>
              <a:rPr lang="en-GB" sz="3600" dirty="0" smtClean="0"/>
              <a:t> </a:t>
            </a:r>
            <a:r>
              <a:rPr lang="en-GB" sz="3600" dirty="0" err="1" smtClean="0"/>
              <a:t>que</a:t>
            </a:r>
            <a:r>
              <a:rPr lang="en-GB" sz="3600" dirty="0" smtClean="0"/>
              <a:t> </a:t>
            </a:r>
            <a:r>
              <a:rPr lang="en-GB" sz="3600" dirty="0" err="1" smtClean="0"/>
              <a:t>narra</a:t>
            </a:r>
            <a:r>
              <a:rPr lang="en-GB" sz="3600" dirty="0" smtClean="0"/>
              <a:t> la </a:t>
            </a:r>
            <a:r>
              <a:rPr lang="en-GB" sz="3600" dirty="0" err="1" smtClean="0"/>
              <a:t>historia</a:t>
            </a:r>
            <a:r>
              <a:rPr lang="en-GB" sz="3600" dirty="0" smtClean="0"/>
              <a:t> de la </a:t>
            </a:r>
            <a:r>
              <a:rPr lang="en-GB" sz="3600" dirty="0" err="1" smtClean="0"/>
              <a:t>primera</a:t>
            </a:r>
            <a:r>
              <a:rPr lang="en-GB" sz="3600" dirty="0" smtClean="0"/>
              <a:t> ‘</a:t>
            </a:r>
            <a:r>
              <a:rPr lang="en-GB" sz="3600" dirty="0" err="1" smtClean="0"/>
              <a:t>guerra</a:t>
            </a:r>
            <a:r>
              <a:rPr lang="en-GB" sz="3600" dirty="0" smtClean="0"/>
              <a:t> del </a:t>
            </a:r>
            <a:r>
              <a:rPr lang="en-GB" sz="3600" dirty="0" err="1" smtClean="0"/>
              <a:t>agua</a:t>
            </a:r>
            <a:r>
              <a:rPr lang="en-GB" sz="3600" dirty="0" smtClean="0"/>
              <a:t>’.</a:t>
            </a:r>
            <a:endParaRPr lang="en-GB" sz="3600" dirty="0"/>
          </a:p>
        </p:txBody>
      </p:sp>
    </p:spTree>
    <p:extLst>
      <p:ext uri="{BB962C8B-B14F-4D97-AF65-F5344CB8AC3E}">
        <p14:creationId xmlns:p14="http://schemas.microsoft.com/office/powerpoint/2010/main" val="32322903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4624"/>
            <a:ext cx="8712968" cy="6817251"/>
          </a:xfrm>
          <a:prstGeom prst="rect">
            <a:avLst/>
          </a:prstGeom>
          <a:noFill/>
        </p:spPr>
        <p:txBody>
          <a:bodyPr wrap="square" rtlCol="0">
            <a:spAutoFit/>
          </a:bodyPr>
          <a:lstStyle/>
          <a:p>
            <a:r>
              <a:rPr lang="en-GB" sz="2300" b="1" dirty="0"/>
              <a:t>A</a:t>
            </a:r>
            <a:r>
              <a:rPr lang="en-GB" sz="2300" dirty="0"/>
              <a:t>  Answer these questions in English.</a:t>
            </a:r>
            <a:br>
              <a:rPr lang="en-GB" sz="2300" dirty="0"/>
            </a:br>
            <a:r>
              <a:rPr lang="en-GB" sz="2300" dirty="0"/>
              <a:t/>
            </a:r>
            <a:br>
              <a:rPr lang="en-GB" sz="2300" dirty="0"/>
            </a:br>
            <a:r>
              <a:rPr lang="en-GB" sz="2300" dirty="0"/>
              <a:t>1.  Give 3 details about the director of the film ‘</a:t>
            </a:r>
            <a:r>
              <a:rPr lang="en-GB" sz="2300" dirty="0" err="1"/>
              <a:t>También</a:t>
            </a:r>
            <a:r>
              <a:rPr lang="en-GB" sz="2300" dirty="0"/>
              <a:t> la </a:t>
            </a:r>
            <a:r>
              <a:rPr lang="en-GB" sz="2300" dirty="0" err="1"/>
              <a:t>lluvia</a:t>
            </a:r>
            <a:r>
              <a:rPr lang="en-GB" sz="2300" dirty="0"/>
              <a:t>’. (3)</a:t>
            </a:r>
            <a:br>
              <a:rPr lang="en-GB" sz="2300" dirty="0"/>
            </a:br>
            <a:r>
              <a:rPr lang="en-GB" sz="2300" dirty="0"/>
              <a:t/>
            </a:r>
            <a:br>
              <a:rPr lang="en-GB" sz="2300" dirty="0"/>
            </a:br>
            <a:r>
              <a:rPr lang="en-GB" sz="2300" dirty="0"/>
              <a:t>2.  How would you title this film for the English-speaking countries? (1)</a:t>
            </a:r>
            <a:br>
              <a:rPr lang="en-GB" sz="2300" dirty="0"/>
            </a:br>
            <a:r>
              <a:rPr lang="en-GB" sz="2300" dirty="0"/>
              <a:t/>
            </a:r>
            <a:br>
              <a:rPr lang="en-GB" sz="2300" dirty="0"/>
            </a:br>
            <a:r>
              <a:rPr lang="en-GB" sz="2300" dirty="0"/>
              <a:t>3.  The film is described as ‘</a:t>
            </a:r>
            <a:r>
              <a:rPr lang="en-GB" sz="2300" dirty="0" err="1"/>
              <a:t>una</a:t>
            </a:r>
            <a:r>
              <a:rPr lang="en-GB" sz="2300" dirty="0"/>
              <a:t> </a:t>
            </a:r>
            <a:r>
              <a:rPr lang="en-GB" sz="2300" dirty="0" err="1"/>
              <a:t>película</a:t>
            </a:r>
            <a:r>
              <a:rPr lang="en-GB" sz="2300" dirty="0"/>
              <a:t> </a:t>
            </a:r>
            <a:r>
              <a:rPr lang="en-GB" sz="2300" dirty="0" err="1"/>
              <a:t>dentro</a:t>
            </a:r>
            <a:r>
              <a:rPr lang="en-GB" sz="2300" dirty="0"/>
              <a:t> de </a:t>
            </a:r>
            <a:r>
              <a:rPr lang="en-GB" sz="2300" dirty="0" err="1"/>
              <a:t>una</a:t>
            </a:r>
            <a:r>
              <a:rPr lang="en-GB" sz="2300" dirty="0"/>
              <a:t> </a:t>
            </a:r>
            <a:r>
              <a:rPr lang="en-GB" sz="2300" dirty="0" err="1"/>
              <a:t>película</a:t>
            </a:r>
            <a:r>
              <a:rPr lang="en-GB" sz="2300" dirty="0"/>
              <a:t>’ (a film within a film) because the 2 main characters are a film producer and a film director who are making a film.  What is their film about? (2)</a:t>
            </a:r>
            <a:br>
              <a:rPr lang="en-GB" sz="2300" dirty="0"/>
            </a:br>
            <a:r>
              <a:rPr lang="en-GB" sz="2300" dirty="0"/>
              <a:t/>
            </a:r>
            <a:br>
              <a:rPr lang="en-GB" sz="2300" dirty="0"/>
            </a:br>
            <a:r>
              <a:rPr lang="en-GB" sz="2300" dirty="0"/>
              <a:t>4.  What is happening in Bolivia at the time these two characters are shooting the film? (2)</a:t>
            </a:r>
            <a:br>
              <a:rPr lang="en-GB" sz="2300" dirty="0"/>
            </a:br>
            <a:r>
              <a:rPr lang="en-GB" sz="2300" dirty="0"/>
              <a:t/>
            </a:r>
            <a:br>
              <a:rPr lang="en-GB" sz="2300" dirty="0"/>
            </a:br>
            <a:r>
              <a:rPr lang="en-GB" sz="2300" dirty="0"/>
              <a:t>5.  The ‘film within a film’ compares two conflict situations.  In the past the war was about _________, in the present context of the film the war is about ___________. (2)</a:t>
            </a:r>
            <a:br>
              <a:rPr lang="en-GB" sz="2300" dirty="0"/>
            </a:br>
            <a:r>
              <a:rPr lang="en-GB" sz="2300" dirty="0"/>
              <a:t/>
            </a:r>
            <a:br>
              <a:rPr lang="en-GB" sz="2300" dirty="0"/>
            </a:br>
            <a:r>
              <a:rPr lang="en-GB" sz="2300" dirty="0"/>
              <a:t>6.  How much was the budget for this film and when did it appear in cinemas? (2</a:t>
            </a:r>
            <a:r>
              <a:rPr lang="en-GB" sz="2300" dirty="0" smtClean="0"/>
              <a:t>)</a:t>
            </a:r>
            <a:endParaRPr lang="en-GB" sz="2300" dirty="0"/>
          </a:p>
        </p:txBody>
      </p:sp>
    </p:spTree>
    <p:extLst>
      <p:ext uri="{BB962C8B-B14F-4D97-AF65-F5344CB8AC3E}">
        <p14:creationId xmlns:p14="http://schemas.microsoft.com/office/powerpoint/2010/main" val="21551445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1124</TotalTime>
  <Words>542</Words>
  <Application>Microsoft Office PowerPoint</Application>
  <PresentationFormat>On-screen Show (4:3)</PresentationFormat>
  <Paragraphs>116</Paragraphs>
  <Slides>11</Slides>
  <Notes>4</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dc:creator>
  <cp:lastModifiedBy> </cp:lastModifiedBy>
  <cp:revision>15</cp:revision>
  <dcterms:created xsi:type="dcterms:W3CDTF">2011-07-16T12:30:26Z</dcterms:created>
  <dcterms:modified xsi:type="dcterms:W3CDTF">2011-09-03T03:31:36Z</dcterms:modified>
</cp:coreProperties>
</file>