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1" r:id="rId5"/>
    <p:sldId id="262" r:id="rId6"/>
    <p:sldId id="260"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606" autoAdjust="0"/>
  </p:normalViewPr>
  <p:slideViewPr>
    <p:cSldViewPr>
      <p:cViewPr varScale="1">
        <p:scale>
          <a:sx n="45" d="100"/>
          <a:sy n="45" d="100"/>
        </p:scale>
        <p:origin x="-123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pPr>
              <a:defRPr/>
            </a:pPr>
            <a:fld id="{3BE1D333-5C28-41F3-AB78-6426EBC5FF38}" type="datetimeFigureOut">
              <a:rPr lang="en-US"/>
              <a:pPr>
                <a:defRPr/>
              </a:pPr>
              <a:t>9/2/2011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pPr>
              <a:defRPr/>
            </a:pPr>
            <a:fld id="{9D180CB3-469B-45F4-AAB1-DD59A24E66BA}" type="slidenum">
              <a:rPr lang="en-US"/>
              <a:pPr>
                <a:defRPr/>
              </a:pPr>
              <a:t>‹#›</a:t>
            </a:fld>
            <a:endParaRPr lang="en-US"/>
          </a:p>
        </p:txBody>
      </p:sp>
    </p:spTree>
    <p:extLst>
      <p:ext uri="{BB962C8B-B14F-4D97-AF65-F5344CB8AC3E}">
        <p14:creationId xmlns:p14="http://schemas.microsoft.com/office/powerpoint/2010/main" val="6621261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A useful slide to start with.  These data are from Spain and show the proportion in % of the various uses of water in the home, and also the number of litres.  The labels may not be completely obvious and therefore I’ve provided infinitive verbs that students have seen before to link to the nouns shown on the diagram.  This can be done as whole class oral work and it highlights the link between noun and verb forms.</a:t>
            </a:r>
            <a:br>
              <a:rPr lang="en-GB" smtClean="0"/>
            </a:br>
            <a:r>
              <a:rPr lang="en-GB" smtClean="0"/>
              <a:t/>
            </a:r>
            <a:br>
              <a:rPr lang="en-GB" smtClean="0"/>
            </a:br>
            <a:r>
              <a:rPr lang="en-GB" smtClean="0"/>
              <a:t>Also, in the sequence of lessons ‘introduccion al agua’ students learnt how to use the construction ‘sirve para’ so this is revision for them.  </a:t>
            </a:r>
            <a:br>
              <a:rPr lang="en-GB" smtClean="0"/>
            </a:br>
            <a:r>
              <a:rPr lang="en-GB" smtClean="0"/>
              <a:t/>
            </a:r>
            <a:br>
              <a:rPr lang="en-GB" smtClean="0"/>
            </a:br>
            <a:r>
              <a:rPr lang="en-GB" smtClean="0"/>
              <a:t>They should be able to tell you answers to your question ‘para que sirve el agua’?</a:t>
            </a:r>
          </a:p>
          <a:p>
            <a:pPr eaLnBrk="1" hangingPunct="1">
              <a:spcBef>
                <a:spcPct val="0"/>
              </a:spcBef>
            </a:pPr>
            <a:endParaRPr lang="en-US" smtClean="0"/>
          </a:p>
        </p:txBody>
      </p:sp>
      <p:sp>
        <p:nvSpPr>
          <p:cNvPr id="922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B1844B5-588A-4D46-AC3F-8E7BC393374A}" type="slidenum">
              <a:rPr lang="en-US" smtClean="0"/>
              <a:pPr eaLnBrk="1" hangingPunct="1"/>
              <a:t>2</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This slide shows the current position in Spain for average water use in the first column and also what would be ideal – i.e what it should be reduced to.</a:t>
            </a:r>
            <a:endParaRPr lang="en-US" smtClean="0"/>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24520C4-208B-4F21-ADD5-AEC06F26D782}" type="slidenum">
              <a:rPr lang="en-US" smtClean="0"/>
              <a:pPr eaLnBrk="1" hangingPunct="1"/>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Useful slide to practise higher numbers.  We will come back to this one in lesson 4 as the source of data for a homework task.</a:t>
            </a:r>
          </a:p>
        </p:txBody>
      </p:sp>
      <p:sp>
        <p:nvSpPr>
          <p:cNvPr id="112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89393AC4-0062-4858-AE87-57A92FAC7EB5}" type="slidenum">
              <a:rPr lang="en-US" smtClean="0">
                <a:latin typeface="Calibri" pitchFamily="34" charset="0"/>
              </a:rPr>
              <a:pPr eaLnBrk="1" hangingPunct="1"/>
              <a:t>5</a:t>
            </a:fld>
            <a:endParaRPr lang="en-US" smtClean="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GB" smtClean="0"/>
              <a:t>This is the graphic showing the water use for me and for my family – follow the link and go through the questions with the class.  Give them the link to do this activity at home for homework.  Tell them to print screen the results and to save as a jpeg and email to you – you will be able to display them then for the class.  You can take an average of your class’s results to represent a UK average figure for water consumption.</a:t>
            </a:r>
            <a:endParaRPr lang="en-US"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AC0A0C4-21D0-4BAD-9481-282D6955CB47}" type="slidenum">
              <a:rPr lang="en-US" smtClean="0"/>
              <a:pPr eaLnBrk="1" hangingPunct="1"/>
              <a:t>6</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F812A765-99FA-4C01-B320-F61BBB458366}"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72B1D9A-D0BD-46F5-8183-D49AA09950A3}" type="slidenum">
              <a:rPr lang="en-US"/>
              <a:pPr>
                <a:defRPr/>
              </a:pPr>
              <a:t>‹#›</a:t>
            </a:fld>
            <a:endParaRPr lang="en-US"/>
          </a:p>
        </p:txBody>
      </p:sp>
    </p:spTree>
    <p:extLst>
      <p:ext uri="{BB962C8B-B14F-4D97-AF65-F5344CB8AC3E}">
        <p14:creationId xmlns:p14="http://schemas.microsoft.com/office/powerpoint/2010/main" val="699296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0B7655F-194D-4C7D-ADF0-73F03BB6A135}"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D67FB90-D409-476A-BF9F-C51ECFFF6CF5}" type="slidenum">
              <a:rPr lang="en-US"/>
              <a:pPr>
                <a:defRPr/>
              </a:pPr>
              <a:t>‹#›</a:t>
            </a:fld>
            <a:endParaRPr lang="en-US"/>
          </a:p>
        </p:txBody>
      </p:sp>
    </p:spTree>
    <p:extLst>
      <p:ext uri="{BB962C8B-B14F-4D97-AF65-F5344CB8AC3E}">
        <p14:creationId xmlns:p14="http://schemas.microsoft.com/office/powerpoint/2010/main" val="2452233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6DF860D-0902-4109-B23E-100D788F3365}"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89930A6-8285-480B-AEC3-4B4CDDE7F6F9}" type="slidenum">
              <a:rPr lang="en-US"/>
              <a:pPr>
                <a:defRPr/>
              </a:pPr>
              <a:t>‹#›</a:t>
            </a:fld>
            <a:endParaRPr lang="en-US"/>
          </a:p>
        </p:txBody>
      </p:sp>
    </p:spTree>
    <p:extLst>
      <p:ext uri="{BB962C8B-B14F-4D97-AF65-F5344CB8AC3E}">
        <p14:creationId xmlns:p14="http://schemas.microsoft.com/office/powerpoint/2010/main" val="3947002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EE2F8E9-7FF3-4CCB-AEDC-6CEE23ABE1B0}"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CCE413-871F-4524-8E81-E40984459A36}" type="slidenum">
              <a:rPr lang="en-US"/>
              <a:pPr>
                <a:defRPr/>
              </a:pPr>
              <a:t>‹#›</a:t>
            </a:fld>
            <a:endParaRPr lang="en-US"/>
          </a:p>
        </p:txBody>
      </p:sp>
    </p:spTree>
    <p:extLst>
      <p:ext uri="{BB962C8B-B14F-4D97-AF65-F5344CB8AC3E}">
        <p14:creationId xmlns:p14="http://schemas.microsoft.com/office/powerpoint/2010/main" val="3043058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E6071F5-F34A-4CAA-B8FE-2CD95D96316E}" type="datetimeFigureOut">
              <a:rPr lang="en-US"/>
              <a:pPr>
                <a:defRPr/>
              </a:pPr>
              <a:t>9/2/2011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CC9FEF2-63DE-49E5-B8A8-EE8EF8D3F203}" type="slidenum">
              <a:rPr lang="en-US"/>
              <a:pPr>
                <a:defRPr/>
              </a:pPr>
              <a:t>‹#›</a:t>
            </a:fld>
            <a:endParaRPr lang="en-US"/>
          </a:p>
        </p:txBody>
      </p:sp>
    </p:spTree>
    <p:extLst>
      <p:ext uri="{BB962C8B-B14F-4D97-AF65-F5344CB8AC3E}">
        <p14:creationId xmlns:p14="http://schemas.microsoft.com/office/powerpoint/2010/main" val="4218187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FF78DEE-BAFB-4F7E-B93B-C5244CCF24BC}"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50FAC82-3B87-4541-BCEA-405AE4E6D6E9}" type="slidenum">
              <a:rPr lang="en-US"/>
              <a:pPr>
                <a:defRPr/>
              </a:pPr>
              <a:t>‹#›</a:t>
            </a:fld>
            <a:endParaRPr lang="en-US"/>
          </a:p>
        </p:txBody>
      </p:sp>
    </p:spTree>
    <p:extLst>
      <p:ext uri="{BB962C8B-B14F-4D97-AF65-F5344CB8AC3E}">
        <p14:creationId xmlns:p14="http://schemas.microsoft.com/office/powerpoint/2010/main" val="6204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E4A4089-EB5B-480E-A471-9B13E5494CA1}" type="datetimeFigureOut">
              <a:rPr lang="en-US"/>
              <a:pPr>
                <a:defRPr/>
              </a:pPr>
              <a:t>9/2/2011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7B57DCC-89BE-4EB1-AA7F-54DEB08E1855}" type="slidenum">
              <a:rPr lang="en-US"/>
              <a:pPr>
                <a:defRPr/>
              </a:pPr>
              <a:t>‹#›</a:t>
            </a:fld>
            <a:endParaRPr lang="en-US"/>
          </a:p>
        </p:txBody>
      </p:sp>
    </p:spTree>
    <p:extLst>
      <p:ext uri="{BB962C8B-B14F-4D97-AF65-F5344CB8AC3E}">
        <p14:creationId xmlns:p14="http://schemas.microsoft.com/office/powerpoint/2010/main" val="3337973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C63923C-2E72-49BC-BDAA-B26A54190FD3}" type="datetimeFigureOut">
              <a:rPr lang="en-US"/>
              <a:pPr>
                <a:defRPr/>
              </a:pPr>
              <a:t>9/2/2011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8E52E980-5E90-422A-9B3A-0273C4A16AF6}" type="slidenum">
              <a:rPr lang="en-US"/>
              <a:pPr>
                <a:defRPr/>
              </a:pPr>
              <a:t>‹#›</a:t>
            </a:fld>
            <a:endParaRPr lang="en-US"/>
          </a:p>
        </p:txBody>
      </p:sp>
    </p:spTree>
    <p:extLst>
      <p:ext uri="{BB962C8B-B14F-4D97-AF65-F5344CB8AC3E}">
        <p14:creationId xmlns:p14="http://schemas.microsoft.com/office/powerpoint/2010/main" val="127677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B5172F5-8AF2-487F-AD77-B74D47054F19}" type="datetimeFigureOut">
              <a:rPr lang="en-US"/>
              <a:pPr>
                <a:defRPr/>
              </a:pPr>
              <a:t>9/2/2011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2403DCD-4D4E-49FB-AF72-24E81B9E53D2}" type="slidenum">
              <a:rPr lang="en-US"/>
              <a:pPr>
                <a:defRPr/>
              </a:pPr>
              <a:t>‹#›</a:t>
            </a:fld>
            <a:endParaRPr lang="en-US"/>
          </a:p>
        </p:txBody>
      </p:sp>
    </p:spTree>
    <p:extLst>
      <p:ext uri="{BB962C8B-B14F-4D97-AF65-F5344CB8AC3E}">
        <p14:creationId xmlns:p14="http://schemas.microsoft.com/office/powerpoint/2010/main" val="1144168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5CD2800-D917-44B6-ADEF-B5ECC5D05EAE}"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FC2F55C-613E-4E0F-A8EE-D012FE22AFB5}" type="slidenum">
              <a:rPr lang="en-US"/>
              <a:pPr>
                <a:defRPr/>
              </a:pPr>
              <a:t>‹#›</a:t>
            </a:fld>
            <a:endParaRPr lang="en-US"/>
          </a:p>
        </p:txBody>
      </p:sp>
    </p:spTree>
    <p:extLst>
      <p:ext uri="{BB962C8B-B14F-4D97-AF65-F5344CB8AC3E}">
        <p14:creationId xmlns:p14="http://schemas.microsoft.com/office/powerpoint/2010/main" val="2292462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C8368B8-1523-47FF-828A-3704F34FF83D}" type="datetimeFigureOut">
              <a:rPr lang="en-US"/>
              <a:pPr>
                <a:defRPr/>
              </a:pPr>
              <a:t>9/2/2011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988F20B-B50B-4CBA-AC45-0286B66D30D7}" type="slidenum">
              <a:rPr lang="en-US"/>
              <a:pPr>
                <a:defRPr/>
              </a:pPr>
              <a:t>‹#›</a:t>
            </a:fld>
            <a:endParaRPr lang="en-US"/>
          </a:p>
        </p:txBody>
      </p:sp>
    </p:spTree>
    <p:extLst>
      <p:ext uri="{BB962C8B-B14F-4D97-AF65-F5344CB8AC3E}">
        <p14:creationId xmlns:p14="http://schemas.microsoft.com/office/powerpoint/2010/main" val="321838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3BAB8612-D437-4C06-B4C4-31890DB826EF}" type="datetimeFigureOut">
              <a:rPr lang="en-US"/>
              <a:pPr>
                <a:defRPr/>
              </a:pPr>
              <a:t>9/2/2011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2522D9C5-6C4E-4EB9-9010-8B037F2F08C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news.bbc.co.uk/hi/spanish/specials/ancho/newsid_6544000/6544761.s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1" descr="cuidar el agua.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56100" y="1662113"/>
            <a:ext cx="4425950" cy="450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714348" y="428604"/>
            <a:ext cx="7840609" cy="923330"/>
          </a:xfrm>
          <a:prstGeom prst="rect">
            <a:avLst/>
          </a:prstGeom>
          <a:noFill/>
        </p:spPr>
        <p:txBody>
          <a:bodyPr wrap="none">
            <a:prstTxWarp prst="textWave4">
              <a:avLst/>
            </a:prstTxWarp>
            <a:spAutoFit/>
          </a:bodyPr>
          <a:lstStyle/>
          <a:p>
            <a:pPr algn="ctr">
              <a:defRPr/>
            </a:pPr>
            <a:r>
              <a:rPr lang="en-US" sz="287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pitchFamily="34" charset="0"/>
              </a:rPr>
              <a:t>El </a:t>
            </a:r>
            <a:r>
              <a:rPr lang="en-US" sz="28700" b="1" spc="300" dirty="0" err="1">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pitchFamily="34" charset="0"/>
              </a:rPr>
              <a:t>consumo</a:t>
            </a:r>
            <a:r>
              <a:rPr lang="en-US" sz="287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pitchFamily="34" charset="0"/>
              </a:rPr>
              <a:t> </a:t>
            </a:r>
            <a:r>
              <a:rPr lang="en-US" sz="287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pitchFamily="34" charset="0"/>
              </a:rPr>
              <a:t>de </a:t>
            </a:r>
            <a:r>
              <a:rPr lang="en-US" sz="28700" b="1" spc="300" dirty="0" err="1">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pitchFamily="34" charset="0"/>
              </a:rPr>
              <a:t>agua</a:t>
            </a:r>
            <a:endPar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Arial" pitchFamily="34" charset="0"/>
            </a:endParaRPr>
          </a:p>
        </p:txBody>
      </p:sp>
      <p:pic>
        <p:nvPicPr>
          <p:cNvPr id="2052" name="Picture 3"/>
          <p:cNvPicPr>
            <a:picLocks noChangeAspect="1"/>
          </p:cNvPicPr>
          <p:nvPr/>
        </p:nvPicPr>
        <p:blipFill>
          <a:blip r:embed="rId3">
            <a:clrChange>
              <a:clrFrom>
                <a:srgbClr val="F9FFF1"/>
              </a:clrFrom>
              <a:clrTo>
                <a:srgbClr val="F9FFF1">
                  <a:alpha val="0"/>
                </a:srgbClr>
              </a:clrTo>
            </a:clrChange>
            <a:extLst>
              <a:ext uri="{28A0092B-C50C-407E-A947-70E740481C1C}">
                <a14:useLocalDpi xmlns:a14="http://schemas.microsoft.com/office/drawing/2010/main" val="0"/>
              </a:ext>
            </a:extLst>
          </a:blip>
          <a:srcRect/>
          <a:stretch>
            <a:fillRect/>
          </a:stretch>
        </p:blipFill>
        <p:spPr bwMode="auto">
          <a:xfrm>
            <a:off x="65088" y="6165850"/>
            <a:ext cx="804862"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68313" y="1685925"/>
            <a:ext cx="3640137" cy="3324225"/>
          </a:xfrm>
          <a:prstGeom prst="rect">
            <a:avLst/>
          </a:prstGeom>
          <a:noFill/>
        </p:spPr>
        <p:txBody>
          <a:bodyPr>
            <a:spAutoFit/>
          </a:bodyPr>
          <a:lstStyle/>
          <a:p>
            <a:pPr>
              <a:defRPr/>
            </a:pPr>
            <a:r>
              <a:rPr lang="en-GB" sz="2400" dirty="0" err="1">
                <a:latin typeface="+mn-lt"/>
              </a:rPr>
              <a:t>Objetivo</a:t>
            </a:r>
            <a:r>
              <a:rPr lang="en-GB" sz="2400" dirty="0">
                <a:latin typeface="+mn-lt"/>
              </a:rPr>
              <a:t>:</a:t>
            </a:r>
          </a:p>
          <a:p>
            <a:pPr marL="285750" indent="-285750">
              <a:buFont typeface="Wingdings" pitchFamily="2" charset="2"/>
              <a:buChar char="§"/>
              <a:defRPr/>
            </a:pPr>
            <a:r>
              <a:rPr lang="en-GB" sz="2400" dirty="0" err="1">
                <a:latin typeface="+mn-lt"/>
              </a:rPr>
              <a:t>Saber</a:t>
            </a:r>
            <a:r>
              <a:rPr lang="en-GB" sz="2400" dirty="0">
                <a:latin typeface="+mn-lt"/>
              </a:rPr>
              <a:t> </a:t>
            </a:r>
            <a:r>
              <a:rPr lang="en-GB" sz="2400" dirty="0" err="1">
                <a:latin typeface="+mn-lt"/>
              </a:rPr>
              <a:t>más</a:t>
            </a:r>
            <a:r>
              <a:rPr lang="en-GB" sz="2400" dirty="0">
                <a:latin typeface="+mn-lt"/>
              </a:rPr>
              <a:t> </a:t>
            </a:r>
            <a:r>
              <a:rPr lang="en-GB" sz="2400" dirty="0" err="1">
                <a:latin typeface="+mn-lt"/>
              </a:rPr>
              <a:t>información</a:t>
            </a:r>
            <a:r>
              <a:rPr lang="en-GB" sz="2400" dirty="0">
                <a:latin typeface="+mn-lt"/>
              </a:rPr>
              <a:t> </a:t>
            </a:r>
            <a:r>
              <a:rPr lang="en-GB" sz="2400" dirty="0" err="1">
                <a:latin typeface="+mn-lt"/>
              </a:rPr>
              <a:t>sobre</a:t>
            </a:r>
            <a:r>
              <a:rPr lang="en-GB" sz="2400" dirty="0">
                <a:latin typeface="+mn-lt"/>
              </a:rPr>
              <a:t> el </a:t>
            </a:r>
            <a:r>
              <a:rPr lang="en-GB" sz="2400" dirty="0" err="1">
                <a:latin typeface="+mn-lt"/>
              </a:rPr>
              <a:t>uso</a:t>
            </a:r>
            <a:r>
              <a:rPr lang="en-GB" sz="2400" dirty="0">
                <a:latin typeface="+mn-lt"/>
              </a:rPr>
              <a:t> del </a:t>
            </a:r>
            <a:r>
              <a:rPr lang="en-GB" sz="2400" dirty="0" err="1">
                <a:latin typeface="+mn-lt"/>
              </a:rPr>
              <a:t>agua</a:t>
            </a:r>
            <a:r>
              <a:rPr lang="en-GB" sz="2400" dirty="0">
                <a:latin typeface="+mn-lt"/>
              </a:rPr>
              <a:t> en </a:t>
            </a:r>
            <a:r>
              <a:rPr lang="en-GB" sz="2400" dirty="0" err="1">
                <a:latin typeface="+mn-lt"/>
              </a:rPr>
              <a:t>España</a:t>
            </a:r>
            <a:r>
              <a:rPr lang="en-GB" sz="2400" dirty="0">
                <a:latin typeface="+mn-lt"/>
              </a:rPr>
              <a:t> e </a:t>
            </a:r>
            <a:r>
              <a:rPr lang="en-GB" sz="2400" dirty="0" err="1">
                <a:latin typeface="+mn-lt"/>
              </a:rPr>
              <a:t>Inglaterra</a:t>
            </a:r>
            <a:endParaRPr lang="en-GB" sz="2400" dirty="0">
              <a:latin typeface="+mn-lt"/>
            </a:endParaRPr>
          </a:p>
          <a:p>
            <a:pPr marL="285750" indent="-285750">
              <a:buFont typeface="Wingdings" pitchFamily="2" charset="2"/>
              <a:buChar char="§"/>
              <a:defRPr/>
            </a:pPr>
            <a:r>
              <a:rPr lang="en-GB" sz="2400" dirty="0" err="1">
                <a:latin typeface="+mn-lt"/>
              </a:rPr>
              <a:t>Repasar</a:t>
            </a:r>
            <a:r>
              <a:rPr lang="en-GB" sz="2400" dirty="0">
                <a:latin typeface="+mn-lt"/>
              </a:rPr>
              <a:t> </a:t>
            </a:r>
            <a:r>
              <a:rPr lang="en-GB" sz="2400" dirty="0" err="1">
                <a:latin typeface="+mn-lt"/>
              </a:rPr>
              <a:t>verbos</a:t>
            </a:r>
            <a:r>
              <a:rPr lang="en-GB" sz="2400" dirty="0">
                <a:latin typeface="+mn-lt"/>
              </a:rPr>
              <a:t> </a:t>
            </a:r>
            <a:r>
              <a:rPr lang="en-GB" sz="2400" dirty="0" err="1">
                <a:latin typeface="+mn-lt"/>
              </a:rPr>
              <a:t>para</a:t>
            </a:r>
            <a:r>
              <a:rPr lang="en-GB" sz="2400" dirty="0">
                <a:latin typeface="+mn-lt"/>
              </a:rPr>
              <a:t> los </a:t>
            </a:r>
            <a:r>
              <a:rPr lang="en-GB" sz="2400" dirty="0" err="1">
                <a:latin typeface="+mn-lt"/>
              </a:rPr>
              <a:t>usos</a:t>
            </a:r>
            <a:r>
              <a:rPr lang="en-GB" sz="2400" dirty="0">
                <a:latin typeface="+mn-lt"/>
              </a:rPr>
              <a:t> del </a:t>
            </a:r>
            <a:r>
              <a:rPr lang="en-GB" sz="2400" dirty="0" err="1">
                <a:latin typeface="+mn-lt"/>
              </a:rPr>
              <a:t>agua</a:t>
            </a:r>
            <a:endParaRPr lang="en-GB" sz="2400" dirty="0">
              <a:latin typeface="+mn-lt"/>
            </a:endParaRPr>
          </a:p>
          <a:p>
            <a:pPr marL="285750" indent="-285750">
              <a:buFont typeface="Wingdings" pitchFamily="2" charset="2"/>
              <a:buChar char="§"/>
              <a:defRPr/>
            </a:pPr>
            <a:r>
              <a:rPr lang="en-GB" sz="2400" dirty="0" err="1">
                <a:latin typeface="+mn-lt"/>
              </a:rPr>
              <a:t>Repasar</a:t>
            </a:r>
            <a:r>
              <a:rPr lang="en-GB" sz="2400" dirty="0">
                <a:latin typeface="+mn-lt"/>
              </a:rPr>
              <a:t> los </a:t>
            </a:r>
            <a:r>
              <a:rPr lang="en-GB" sz="2400" dirty="0" err="1">
                <a:latin typeface="+mn-lt"/>
              </a:rPr>
              <a:t>números</a:t>
            </a:r>
            <a:r>
              <a:rPr lang="en-GB" sz="2400" dirty="0">
                <a:latin typeface="+mn-lt"/>
              </a:rPr>
              <a:t> </a:t>
            </a:r>
            <a:r>
              <a:rPr lang="en-GB" sz="2400" dirty="0" err="1">
                <a:latin typeface="+mn-lt"/>
              </a:rPr>
              <a:t>más</a:t>
            </a:r>
            <a:r>
              <a:rPr lang="en-GB" sz="2400" dirty="0">
                <a:latin typeface="+mn-lt"/>
              </a:rPr>
              <a:t> </a:t>
            </a:r>
            <a:r>
              <a:rPr lang="en-GB" sz="2400" dirty="0" err="1">
                <a:latin typeface="+mn-lt"/>
              </a:rPr>
              <a:t>grandes</a:t>
            </a:r>
            <a:endParaRPr lang="en-GB" sz="2400" dirty="0">
              <a:latin typeface="+mn-lt"/>
            </a:endParaRPr>
          </a:p>
          <a:p>
            <a:pPr marL="285750" indent="-285750">
              <a:buFont typeface="Wingdings" pitchFamily="2" charset="2"/>
              <a:buChar char="§"/>
              <a:defRPr/>
            </a:pP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 descr="Uso de agua en el hoga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71563" y="928688"/>
            <a:ext cx="6929437"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5" name="TextBox 2"/>
          <p:cNvSpPr txBox="1">
            <a:spLocks noChangeArrowheads="1"/>
          </p:cNvSpPr>
          <p:nvPr/>
        </p:nvSpPr>
        <p:spPr bwMode="auto">
          <a:xfrm>
            <a:off x="285750" y="5572125"/>
            <a:ext cx="2571750" cy="523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800" b="1">
                <a:solidFill>
                  <a:schemeClr val="bg1"/>
                </a:solidFill>
              </a:rPr>
              <a:t>lavar la ropa</a:t>
            </a:r>
            <a:endParaRPr lang="en-US" sz="2800" b="1">
              <a:solidFill>
                <a:schemeClr val="bg1"/>
              </a:solidFill>
            </a:endParaRPr>
          </a:p>
        </p:txBody>
      </p:sp>
      <p:sp>
        <p:nvSpPr>
          <p:cNvPr id="3076" name="TextBox 3"/>
          <p:cNvSpPr txBox="1">
            <a:spLocks noChangeArrowheads="1"/>
          </p:cNvSpPr>
          <p:nvPr/>
        </p:nvSpPr>
        <p:spPr bwMode="auto">
          <a:xfrm>
            <a:off x="2928938" y="5572125"/>
            <a:ext cx="3286125" cy="523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800" b="1">
                <a:solidFill>
                  <a:schemeClr val="bg1"/>
                </a:solidFill>
              </a:rPr>
              <a:t>usar el servicio</a:t>
            </a:r>
            <a:endParaRPr lang="en-US" sz="2800" b="1">
              <a:solidFill>
                <a:schemeClr val="bg1"/>
              </a:solidFill>
            </a:endParaRPr>
          </a:p>
        </p:txBody>
      </p:sp>
      <p:sp>
        <p:nvSpPr>
          <p:cNvPr id="3077" name="TextBox 4"/>
          <p:cNvSpPr txBox="1">
            <a:spLocks noChangeArrowheads="1"/>
          </p:cNvSpPr>
          <p:nvPr/>
        </p:nvSpPr>
        <p:spPr bwMode="auto">
          <a:xfrm>
            <a:off x="6286500" y="5572125"/>
            <a:ext cx="2571750" cy="523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800" b="1">
                <a:solidFill>
                  <a:schemeClr val="bg1"/>
                </a:solidFill>
              </a:rPr>
              <a:t>lavarse</a:t>
            </a:r>
            <a:endParaRPr lang="en-US" sz="2800" b="1">
              <a:solidFill>
                <a:schemeClr val="bg1"/>
              </a:solidFill>
            </a:endParaRPr>
          </a:p>
        </p:txBody>
      </p:sp>
      <p:sp>
        <p:nvSpPr>
          <p:cNvPr id="3078" name="TextBox 5"/>
          <p:cNvSpPr txBox="1">
            <a:spLocks noChangeArrowheads="1"/>
          </p:cNvSpPr>
          <p:nvPr/>
        </p:nvSpPr>
        <p:spPr bwMode="auto">
          <a:xfrm>
            <a:off x="285750" y="5000625"/>
            <a:ext cx="2571750" cy="523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800" b="1">
                <a:solidFill>
                  <a:schemeClr val="bg1"/>
                </a:solidFill>
              </a:rPr>
              <a:t>limpiar</a:t>
            </a:r>
            <a:endParaRPr lang="en-US" sz="2800" b="1">
              <a:solidFill>
                <a:schemeClr val="bg1"/>
              </a:solidFill>
            </a:endParaRPr>
          </a:p>
        </p:txBody>
      </p:sp>
      <p:sp>
        <p:nvSpPr>
          <p:cNvPr id="3079" name="TextBox 6"/>
          <p:cNvSpPr txBox="1">
            <a:spLocks noChangeArrowheads="1"/>
          </p:cNvSpPr>
          <p:nvPr/>
        </p:nvSpPr>
        <p:spPr bwMode="auto">
          <a:xfrm>
            <a:off x="6715125" y="5000625"/>
            <a:ext cx="2143125" cy="523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800" b="1">
                <a:solidFill>
                  <a:schemeClr val="bg1"/>
                </a:solidFill>
              </a:rPr>
              <a:t>beber</a:t>
            </a:r>
            <a:endParaRPr lang="en-US" sz="2800" b="1">
              <a:solidFill>
                <a:schemeClr val="bg1"/>
              </a:solidFill>
            </a:endParaRPr>
          </a:p>
        </p:txBody>
      </p:sp>
      <p:sp>
        <p:nvSpPr>
          <p:cNvPr id="3080" name="TextBox 7"/>
          <p:cNvSpPr txBox="1">
            <a:spLocks noChangeArrowheads="1"/>
          </p:cNvSpPr>
          <p:nvPr/>
        </p:nvSpPr>
        <p:spPr bwMode="auto">
          <a:xfrm>
            <a:off x="2928938" y="5000625"/>
            <a:ext cx="3714750" cy="523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800" b="1">
                <a:solidFill>
                  <a:schemeClr val="bg1"/>
                </a:solidFill>
              </a:rPr>
              <a:t>limpiarse los dientes</a:t>
            </a:r>
            <a:endParaRPr lang="en-US" sz="2800" b="1">
              <a:solidFill>
                <a:schemeClr val="bg1"/>
              </a:solidFill>
            </a:endParaRPr>
          </a:p>
        </p:txBody>
      </p:sp>
      <p:sp>
        <p:nvSpPr>
          <p:cNvPr id="3081" name="TextBox 8"/>
          <p:cNvSpPr txBox="1">
            <a:spLocks noChangeArrowheads="1"/>
          </p:cNvSpPr>
          <p:nvPr/>
        </p:nvSpPr>
        <p:spPr bwMode="auto">
          <a:xfrm>
            <a:off x="285750" y="6143625"/>
            <a:ext cx="2571750" cy="523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800" b="1">
                <a:solidFill>
                  <a:schemeClr val="bg1"/>
                </a:solidFill>
              </a:rPr>
              <a:t>bañarse</a:t>
            </a:r>
            <a:endParaRPr lang="en-US" sz="2800" b="1">
              <a:solidFill>
                <a:schemeClr val="bg1"/>
              </a:solidFill>
            </a:endParaRPr>
          </a:p>
        </p:txBody>
      </p:sp>
      <p:sp>
        <p:nvSpPr>
          <p:cNvPr id="3082" name="TextBox 9"/>
          <p:cNvSpPr txBox="1">
            <a:spLocks noChangeArrowheads="1"/>
          </p:cNvSpPr>
          <p:nvPr/>
        </p:nvSpPr>
        <p:spPr bwMode="auto">
          <a:xfrm>
            <a:off x="2928938" y="6143625"/>
            <a:ext cx="2571750" cy="523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800" b="1">
                <a:solidFill>
                  <a:schemeClr val="bg1"/>
                </a:solidFill>
              </a:rPr>
              <a:t>ducharse</a:t>
            </a:r>
            <a:endParaRPr lang="en-US" sz="2800" b="1">
              <a:solidFill>
                <a:schemeClr val="bg1"/>
              </a:solidFill>
            </a:endParaRPr>
          </a:p>
        </p:txBody>
      </p:sp>
      <p:sp>
        <p:nvSpPr>
          <p:cNvPr id="3083" name="TextBox 10"/>
          <p:cNvSpPr txBox="1">
            <a:spLocks noChangeArrowheads="1"/>
          </p:cNvSpPr>
          <p:nvPr/>
        </p:nvSpPr>
        <p:spPr bwMode="auto">
          <a:xfrm>
            <a:off x="5572125" y="6143625"/>
            <a:ext cx="3286125" cy="5238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GB" sz="2800" b="1">
                <a:solidFill>
                  <a:schemeClr val="bg1"/>
                </a:solidFill>
              </a:rPr>
              <a:t>lavar los platos</a:t>
            </a:r>
            <a:endParaRPr lang="en-US" sz="2800" b="1">
              <a:solidFill>
                <a:schemeClr val="bg1"/>
              </a:solidFill>
            </a:endParaRPr>
          </a:p>
        </p:txBody>
      </p:sp>
      <p:sp>
        <p:nvSpPr>
          <p:cNvPr id="12" name="TextBox 11"/>
          <p:cNvSpPr txBox="1"/>
          <p:nvPr/>
        </p:nvSpPr>
        <p:spPr>
          <a:xfrm>
            <a:off x="428625" y="285750"/>
            <a:ext cx="8429625" cy="646113"/>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a:defRPr/>
            </a:pPr>
            <a:r>
              <a:rPr lang="en-US" sz="3600" b="1" dirty="0"/>
              <a:t>¿</a:t>
            </a:r>
            <a:r>
              <a:rPr lang="en-US" sz="3600" b="1" dirty="0" err="1"/>
              <a:t>Cómo</a:t>
            </a:r>
            <a:r>
              <a:rPr lang="en-US" sz="3600" b="1" dirty="0"/>
              <a:t> </a:t>
            </a:r>
            <a:r>
              <a:rPr lang="en-US" sz="3600" b="1" dirty="0" err="1"/>
              <a:t>usamos</a:t>
            </a:r>
            <a:r>
              <a:rPr lang="en-US" sz="3600" b="1" dirty="0"/>
              <a:t> el </a:t>
            </a:r>
            <a:r>
              <a:rPr lang="en-US" sz="3600" b="1" dirty="0" err="1"/>
              <a:t>agua</a:t>
            </a:r>
            <a:r>
              <a:rPr lang="en-US" sz="3600" b="1" dirty="0"/>
              <a: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 descr="Consumo actual y eficient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9238" y="214313"/>
            <a:ext cx="8894762" cy="4643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3"/>
          <p:cNvSpPr txBox="1">
            <a:spLocks noChangeArrowheads="1"/>
          </p:cNvSpPr>
          <p:nvPr/>
        </p:nvSpPr>
        <p:spPr bwMode="auto">
          <a:xfrm>
            <a:off x="285750" y="4786313"/>
            <a:ext cx="8358188"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ES" sz="2800">
                <a:latin typeface="Calibri" pitchFamily="34" charset="0"/>
              </a:rPr>
              <a:t>El consumo medio actual de una familia de 4 personas en España es de </a:t>
            </a:r>
            <a:r>
              <a:rPr lang="es-ES" sz="2800" b="1">
                <a:latin typeface="Calibri" pitchFamily="34" charset="0"/>
              </a:rPr>
              <a:t>800 litros/día, o sea, de 200 litros por persona por día. Con unos hábitos eficientes sería de 440 litros/día </a:t>
            </a:r>
            <a:r>
              <a:rPr lang="en-US" sz="2800" b="1">
                <a:latin typeface="Calibri" pitchFamily="34" charset="0"/>
              </a:rPr>
              <a:t>(o 110 por persona por día).</a:t>
            </a:r>
            <a:endParaRPr lang="en-US" sz="2800">
              <a:latin typeface="Calibri" pitchFamily="34" charset="0"/>
            </a:endParaRPr>
          </a:p>
        </p:txBody>
      </p:sp>
      <p:pic>
        <p:nvPicPr>
          <p:cNvPr id="4100" name="Picture 3" descr="bandera-de-espana.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1563" y="714375"/>
            <a:ext cx="928687" cy="696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 descr="Consumo_SantaFe.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0063" y="3500438"/>
            <a:ext cx="8401050" cy="3105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2" descr="map1_santa_fe.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357438" y="146050"/>
            <a:ext cx="45720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3"/>
          <p:cNvPicPr>
            <a:picLocks noChangeAspect="1"/>
          </p:cNvPicPr>
          <p:nvPr/>
        </p:nvPicPr>
        <p:blipFill>
          <a:blip r:embed="rId4">
            <a:clrChange>
              <a:clrFrom>
                <a:srgbClr val="F9FFF1"/>
              </a:clrFrom>
              <a:clrTo>
                <a:srgbClr val="F9FFF1">
                  <a:alpha val="0"/>
                </a:srgbClr>
              </a:clrTo>
            </a:clrChange>
            <a:extLst>
              <a:ext uri="{28A0092B-C50C-407E-A947-70E740481C1C}">
                <a14:useLocalDpi xmlns:a14="http://schemas.microsoft.com/office/drawing/2010/main" val="0"/>
              </a:ext>
            </a:extLst>
          </a:blip>
          <a:srcRect/>
          <a:stretch>
            <a:fillRect/>
          </a:stretch>
        </p:blipFill>
        <p:spPr bwMode="auto">
          <a:xfrm>
            <a:off x="65088" y="6165850"/>
            <a:ext cx="804862"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701953810"/>
              </p:ext>
            </p:extLst>
          </p:nvPr>
        </p:nvGraphicFramePr>
        <p:xfrm>
          <a:off x="395288" y="1125538"/>
          <a:ext cx="8429625" cy="4694239"/>
        </p:xfrm>
        <a:graphic>
          <a:graphicData uri="http://schemas.openxmlformats.org/drawingml/2006/table">
            <a:tbl>
              <a:tblPr firstRow="1" bandRow="1">
                <a:tableStyleId>{5940675A-B579-460E-94D1-54222C63F5DA}</a:tableStyleId>
              </a:tblPr>
              <a:tblGrid>
                <a:gridCol w="6176881"/>
                <a:gridCol w="2252744"/>
              </a:tblGrid>
              <a:tr h="426749">
                <a:tc>
                  <a:txBody>
                    <a:bodyPr/>
                    <a:lstStyle/>
                    <a:p>
                      <a:r>
                        <a:rPr lang="en-US" sz="2200" b="1" dirty="0" err="1" smtClean="0">
                          <a:latin typeface="Arial" pitchFamily="34" charset="0"/>
                          <a:cs typeface="Arial" pitchFamily="34" charset="0"/>
                        </a:rPr>
                        <a:t>Cuánta</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agua</a:t>
                      </a:r>
                      <a:r>
                        <a:rPr lang="en-US" sz="2200" b="1" dirty="0" smtClean="0">
                          <a:latin typeface="Arial" pitchFamily="34" charset="0"/>
                          <a:cs typeface="Arial" pitchFamily="34" charset="0"/>
                        </a:rPr>
                        <a:t> se </a:t>
                      </a:r>
                      <a:r>
                        <a:rPr lang="en-US" sz="2200" b="1" dirty="0" err="1" smtClean="0">
                          <a:latin typeface="Arial" pitchFamily="34" charset="0"/>
                          <a:cs typeface="Arial" pitchFamily="34" charset="0"/>
                        </a:rPr>
                        <a:t>usa</a:t>
                      </a:r>
                      <a:r>
                        <a:rPr lang="en-US" sz="2200" b="1" dirty="0" smtClean="0">
                          <a:latin typeface="Arial" pitchFamily="34" charset="0"/>
                          <a:cs typeface="Arial" pitchFamily="34" charset="0"/>
                        </a:rPr>
                        <a:t> </a:t>
                      </a:r>
                      <a:r>
                        <a:rPr lang="en-US" sz="2200" b="1" dirty="0" err="1" smtClean="0">
                          <a:latin typeface="Arial" pitchFamily="34" charset="0"/>
                          <a:cs typeface="Arial" pitchFamily="34" charset="0"/>
                        </a:rPr>
                        <a:t>para</a:t>
                      </a:r>
                      <a:r>
                        <a:rPr lang="en-US" sz="2200" b="1" dirty="0" smtClean="0">
                          <a:latin typeface="Arial" pitchFamily="34" charset="0"/>
                          <a:cs typeface="Arial" pitchFamily="34" charset="0"/>
                        </a:rPr>
                        <a:t>…</a:t>
                      </a:r>
                      <a:endParaRPr lang="en-US" sz="2200" b="1" dirty="0">
                        <a:latin typeface="Arial" pitchFamily="34" charset="0"/>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endParaRPr lang="en-US" sz="2200" b="0" dirty="0">
                        <a:latin typeface="Arial" pitchFamily="34" charset="0"/>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GB" sz="2200" dirty="0" err="1" smtClean="0"/>
                        <a:t>lavarse</a:t>
                      </a:r>
                      <a:r>
                        <a:rPr lang="en-GB" sz="2200" baseline="0" dirty="0" smtClean="0"/>
                        <a:t> </a:t>
                      </a:r>
                      <a:r>
                        <a:rPr lang="en-GB" sz="2200" baseline="0" dirty="0" err="1" smtClean="0"/>
                        <a:t>las</a:t>
                      </a:r>
                      <a:r>
                        <a:rPr lang="en-GB" sz="2200" baseline="0" dirty="0" smtClean="0"/>
                        <a:t> </a:t>
                      </a:r>
                      <a:r>
                        <a:rPr lang="en-GB" sz="2200" baseline="0" dirty="0" err="1" smtClean="0"/>
                        <a:t>manos</a:t>
                      </a:r>
                      <a:endParaRPr lang="en-US" sz="2200" b="0" dirty="0">
                        <a:latin typeface="Arial" pitchFamily="34" charset="0"/>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GB" sz="2200" dirty="0" smtClean="0"/>
                        <a:t>5 litros</a:t>
                      </a:r>
                      <a:endParaRPr lang="en-US" sz="2200" b="0" dirty="0">
                        <a:latin typeface="Arial" pitchFamily="34" charset="0"/>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GB" sz="2200" dirty="0" err="1" smtClean="0"/>
                        <a:t>limpiarse</a:t>
                      </a:r>
                      <a:r>
                        <a:rPr lang="en-GB" sz="2200" dirty="0" smtClean="0"/>
                        <a:t> los </a:t>
                      </a:r>
                      <a:r>
                        <a:rPr lang="en-GB" sz="2200" dirty="0" err="1" smtClean="0"/>
                        <a:t>dientes</a:t>
                      </a:r>
                      <a:r>
                        <a:rPr lang="en-GB" sz="2200" dirty="0" smtClean="0"/>
                        <a:t> </a:t>
                      </a:r>
                      <a:r>
                        <a:rPr lang="en-GB" sz="2200" baseline="0" dirty="0" smtClean="0"/>
                        <a:t> </a:t>
                      </a:r>
                      <a:r>
                        <a:rPr lang="en-GB" sz="2200" baseline="0" dirty="0" err="1" smtClean="0"/>
                        <a:t>durante</a:t>
                      </a:r>
                      <a:r>
                        <a:rPr lang="en-GB" sz="2200" baseline="0" dirty="0" smtClean="0"/>
                        <a:t> 2 </a:t>
                      </a:r>
                      <a:r>
                        <a:rPr lang="en-GB" sz="2200" baseline="0" dirty="0" err="1" smtClean="0"/>
                        <a:t>minutos</a:t>
                      </a:r>
                      <a:endParaRPr lang="en-US" sz="2200" dirty="0">
                        <a:latin typeface="Arial" pitchFamily="34" charset="0"/>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GB" sz="2200" dirty="0" smtClean="0"/>
                        <a:t>10 litros</a:t>
                      </a:r>
                      <a:endParaRPr lang="en-US" sz="2200" dirty="0">
                        <a:latin typeface="Arial" pitchFamily="34" charset="0"/>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GB" sz="2200" dirty="0" err="1" smtClean="0"/>
                        <a:t>cocinar</a:t>
                      </a:r>
                      <a:endParaRPr lang="en-US" sz="2200" dirty="0">
                        <a:latin typeface="Arial" pitchFamily="34" charset="0"/>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GB" sz="2200" dirty="0" smtClean="0"/>
                        <a:t>60 litros</a:t>
                      </a:r>
                      <a:endParaRPr lang="en-US" sz="2200" dirty="0">
                        <a:latin typeface="Arial" pitchFamily="34" charset="0"/>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una</a:t>
                      </a:r>
                      <a:r>
                        <a:rPr lang="en-US" sz="2200" dirty="0" smtClean="0">
                          <a:latin typeface="+mn-lt"/>
                          <a:cs typeface="Arial" pitchFamily="34" charset="0"/>
                        </a:rPr>
                        <a:t> </a:t>
                      </a:r>
                      <a:r>
                        <a:rPr lang="en-US" sz="2200" dirty="0" err="1" smtClean="0">
                          <a:latin typeface="+mn-lt"/>
                          <a:cs typeface="Arial" pitchFamily="34" charset="0"/>
                        </a:rPr>
                        <a:t>ducha</a:t>
                      </a:r>
                      <a:r>
                        <a:rPr lang="en-US" sz="2200" dirty="0" smtClean="0">
                          <a:latin typeface="+mn-lt"/>
                          <a:cs typeface="Arial" pitchFamily="34" charset="0"/>
                        </a:rPr>
                        <a:t> de 5 </a:t>
                      </a:r>
                      <a:r>
                        <a:rPr lang="en-US" sz="2200" dirty="0" err="1" smtClean="0">
                          <a:latin typeface="+mn-lt"/>
                          <a:cs typeface="Arial" pitchFamily="34" charset="0"/>
                        </a:rPr>
                        <a:t>minutos</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60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smtClean="0">
                          <a:latin typeface="+mn-lt"/>
                          <a:cs typeface="Arial" pitchFamily="34" charset="0"/>
                        </a:rPr>
                        <a:t>un </a:t>
                      </a:r>
                      <a:r>
                        <a:rPr lang="en-US" sz="2200" dirty="0" err="1" smtClean="0">
                          <a:latin typeface="+mn-lt"/>
                          <a:cs typeface="Arial" pitchFamily="34" charset="0"/>
                        </a:rPr>
                        <a:t>baño</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350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smtClean="0">
                          <a:latin typeface="+mn-lt"/>
                          <a:cs typeface="Arial" pitchFamily="34" charset="0"/>
                        </a:rPr>
                        <a:t>la </a:t>
                      </a:r>
                      <a:r>
                        <a:rPr lang="en-US" sz="2200" dirty="0" err="1" smtClean="0">
                          <a:latin typeface="+mn-lt"/>
                          <a:cs typeface="Arial" pitchFamily="34" charset="0"/>
                        </a:rPr>
                        <a:t>lavadora</a:t>
                      </a:r>
                      <a:r>
                        <a:rPr lang="en-US" sz="2200" dirty="0" smtClean="0">
                          <a:latin typeface="+mn-lt"/>
                          <a:cs typeface="Arial" pitchFamily="34" charset="0"/>
                        </a:rPr>
                        <a:t> (</a:t>
                      </a:r>
                      <a:r>
                        <a:rPr lang="en-US" sz="2200" dirty="0" err="1" smtClean="0">
                          <a:latin typeface="+mn-lt"/>
                          <a:cs typeface="Arial" pitchFamily="34" charset="0"/>
                        </a:rPr>
                        <a:t>por</a:t>
                      </a:r>
                      <a:r>
                        <a:rPr lang="en-US" sz="2200" dirty="0" smtClean="0">
                          <a:latin typeface="+mn-lt"/>
                          <a:cs typeface="Arial" pitchFamily="34" charset="0"/>
                        </a:rPr>
                        <a:t> </a:t>
                      </a:r>
                      <a:r>
                        <a:rPr lang="en-US" sz="2200" dirty="0" err="1" smtClean="0">
                          <a:latin typeface="+mn-lt"/>
                          <a:cs typeface="Arial" pitchFamily="34" charset="0"/>
                        </a:rPr>
                        <a:t>ciclo</a:t>
                      </a:r>
                      <a:r>
                        <a:rPr lang="en-US" sz="2200" dirty="0" smtClean="0">
                          <a:latin typeface="+mn-lt"/>
                          <a:cs typeface="Arial" pitchFamily="34" charset="0"/>
                        </a:rPr>
                        <a:t>)</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200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lavar</a:t>
                      </a:r>
                      <a:r>
                        <a:rPr lang="en-US" sz="2200" dirty="0" smtClean="0">
                          <a:latin typeface="+mn-lt"/>
                          <a:cs typeface="Arial" pitchFamily="34" charset="0"/>
                        </a:rPr>
                        <a:t> los </a:t>
                      </a:r>
                      <a:r>
                        <a:rPr lang="en-US" sz="2200" dirty="0" err="1" smtClean="0">
                          <a:latin typeface="+mn-lt"/>
                          <a:cs typeface="Arial" pitchFamily="34" charset="0"/>
                        </a:rPr>
                        <a:t>platos</a:t>
                      </a:r>
                      <a:r>
                        <a:rPr lang="en-US" sz="2200" dirty="0" smtClean="0">
                          <a:latin typeface="+mn-lt"/>
                          <a:cs typeface="Arial" pitchFamily="34" charset="0"/>
                        </a:rPr>
                        <a:t> de 4 personas</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100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lavar</a:t>
                      </a:r>
                      <a:r>
                        <a:rPr lang="en-US" sz="2200" dirty="0" smtClean="0">
                          <a:latin typeface="+mn-lt"/>
                          <a:cs typeface="Arial" pitchFamily="34" charset="0"/>
                        </a:rPr>
                        <a:t> el </a:t>
                      </a:r>
                      <a:r>
                        <a:rPr lang="en-US" sz="2200" dirty="0" err="1" smtClean="0">
                          <a:latin typeface="+mn-lt"/>
                          <a:cs typeface="Arial" pitchFamily="34" charset="0"/>
                        </a:rPr>
                        <a:t>coche</a:t>
                      </a:r>
                      <a:r>
                        <a:rPr lang="en-US" sz="2200" dirty="0" smtClean="0">
                          <a:latin typeface="+mn-lt"/>
                          <a:cs typeface="Arial" pitchFamily="34" charset="0"/>
                        </a:rPr>
                        <a:t> con </a:t>
                      </a:r>
                      <a:r>
                        <a:rPr lang="en-US" sz="2200" dirty="0" err="1" smtClean="0">
                          <a:latin typeface="+mn-lt"/>
                          <a:cs typeface="Arial" pitchFamily="34" charset="0"/>
                        </a:rPr>
                        <a:t>manguera</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500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lavar</a:t>
                      </a:r>
                      <a:r>
                        <a:rPr lang="en-US" sz="2200" baseline="0" dirty="0" smtClean="0">
                          <a:latin typeface="+mn-lt"/>
                          <a:cs typeface="Arial" pitchFamily="34" charset="0"/>
                        </a:rPr>
                        <a:t> el </a:t>
                      </a:r>
                      <a:r>
                        <a:rPr lang="en-US" sz="2200" baseline="0" dirty="0" err="1" smtClean="0">
                          <a:latin typeface="+mn-lt"/>
                          <a:cs typeface="Arial" pitchFamily="34" charset="0"/>
                        </a:rPr>
                        <a:t>coche</a:t>
                      </a:r>
                      <a:r>
                        <a:rPr lang="en-US" sz="2200" baseline="0" dirty="0" smtClean="0">
                          <a:latin typeface="+mn-lt"/>
                          <a:cs typeface="Arial" pitchFamily="34" charset="0"/>
                        </a:rPr>
                        <a:t> con balde</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50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bg2">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426749">
                <a:tc>
                  <a:txBody>
                    <a:bodyPr/>
                    <a:lstStyle/>
                    <a:p>
                      <a:r>
                        <a:rPr lang="en-US" sz="2200" dirty="0" err="1" smtClean="0">
                          <a:latin typeface="+mn-lt"/>
                          <a:cs typeface="Arial" pitchFamily="34" charset="0"/>
                        </a:rPr>
                        <a:t>descargar</a:t>
                      </a:r>
                      <a:r>
                        <a:rPr lang="en-US" sz="2200" baseline="0" dirty="0" smtClean="0">
                          <a:latin typeface="+mn-lt"/>
                          <a:cs typeface="Arial" pitchFamily="34" charset="0"/>
                        </a:rPr>
                        <a:t> </a:t>
                      </a:r>
                      <a:r>
                        <a:rPr lang="en-US" sz="2200" baseline="0" smtClean="0">
                          <a:latin typeface="+mn-lt"/>
                          <a:cs typeface="Arial" pitchFamily="34" charset="0"/>
                        </a:rPr>
                        <a:t>la cisterna de </a:t>
                      </a:r>
                      <a:r>
                        <a:rPr lang="en-US" sz="2200" baseline="0" dirty="0" err="1" smtClean="0">
                          <a:latin typeface="+mn-lt"/>
                          <a:cs typeface="Arial" pitchFamily="34" charset="0"/>
                        </a:rPr>
                        <a:t>inodoro</a:t>
                      </a:r>
                      <a:endParaRPr lang="en-US" sz="2200" dirty="0">
                        <a:latin typeface="+mn-lt"/>
                        <a:cs typeface="Arial" pitchFamily="34" charset="0"/>
                      </a:endParaRPr>
                    </a:p>
                  </a:txBody>
                  <a:tcPr marL="91439" marR="91439" marT="45721" marB="45721" anchor="ctr">
                    <a:lnL w="12700" cap="flat" cmpd="sng" algn="ctr">
                      <a:solidFill>
                        <a:schemeClr val="tx1"/>
                      </a:solidFill>
                      <a:prstDash val="solid"/>
                      <a:round/>
                      <a:headEnd type="none" w="med" len="med"/>
                      <a:tailEnd type="none" w="med" len="med"/>
                    </a:lnL>
                    <a:lnR w="12700" cap="flat" cmpd="sng" algn="ctr">
                      <a:solidFill>
                        <a:schemeClr val="bg2">
                          <a:lumMod val="50000"/>
                        </a:schemeClr>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a:r>
                        <a:rPr lang="en-US" sz="2200" dirty="0" smtClean="0">
                          <a:latin typeface="+mn-lt"/>
                          <a:cs typeface="Arial" pitchFamily="34" charset="0"/>
                        </a:rPr>
                        <a:t>20 </a:t>
                      </a:r>
                      <a:r>
                        <a:rPr lang="en-US" sz="2200" dirty="0" err="1" smtClean="0">
                          <a:latin typeface="+mn-lt"/>
                          <a:cs typeface="Arial" pitchFamily="34" charset="0"/>
                        </a:rPr>
                        <a:t>litros</a:t>
                      </a:r>
                      <a:endParaRPr lang="en-US" sz="2200" dirty="0">
                        <a:latin typeface="+mn-lt"/>
                        <a:cs typeface="Arial" pitchFamily="34" charset="0"/>
                      </a:endParaRPr>
                    </a:p>
                  </a:txBody>
                  <a:tcPr marL="91439" marR="91439" marT="45721" marB="45721" anchor="ctr">
                    <a:lnL w="12700" cap="flat" cmpd="sng" algn="ctr">
                      <a:solidFill>
                        <a:schemeClr val="bg2">
                          <a:lumMod val="50000"/>
                        </a:schemeClr>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2">
                          <a:lumMod val="50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pic>
        <p:nvPicPr>
          <p:cNvPr id="6184" name="Picture 3"/>
          <p:cNvPicPr>
            <a:picLocks noChangeAspect="1"/>
          </p:cNvPicPr>
          <p:nvPr/>
        </p:nvPicPr>
        <p:blipFill>
          <a:blip r:embed="rId3">
            <a:clrChange>
              <a:clrFrom>
                <a:srgbClr val="F9FFF1"/>
              </a:clrFrom>
              <a:clrTo>
                <a:srgbClr val="F9FFF1">
                  <a:alpha val="0"/>
                </a:srgbClr>
              </a:clrTo>
            </a:clrChange>
            <a:extLst>
              <a:ext uri="{28A0092B-C50C-407E-A947-70E740481C1C}">
                <a14:useLocalDpi xmlns:a14="http://schemas.microsoft.com/office/drawing/2010/main" val="0"/>
              </a:ext>
            </a:extLst>
          </a:blip>
          <a:srcRect/>
          <a:stretch>
            <a:fillRect/>
          </a:stretch>
        </p:blipFill>
        <p:spPr bwMode="auto">
          <a:xfrm>
            <a:off x="65088" y="6165850"/>
            <a:ext cx="804862"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Uso de agua en el hogar_bbcmundo.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4313" y="1143000"/>
            <a:ext cx="8693150" cy="500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a:xfrm>
            <a:off x="428625" y="285750"/>
            <a:ext cx="8429625" cy="646113"/>
          </a:xfrm>
          <a:prstGeom prst="rect">
            <a:avLst/>
          </a:prstGeom>
        </p:spPr>
        <p:style>
          <a:lnRef idx="1">
            <a:schemeClr val="accent5"/>
          </a:lnRef>
          <a:fillRef idx="2">
            <a:schemeClr val="accent5"/>
          </a:fillRef>
          <a:effectRef idx="1">
            <a:schemeClr val="accent5"/>
          </a:effectRef>
          <a:fontRef idx="minor">
            <a:schemeClr val="dk1"/>
          </a:fontRef>
        </p:style>
        <p:txBody>
          <a:bodyPr>
            <a:spAutoFit/>
          </a:bodyPr>
          <a:lstStyle/>
          <a:p>
            <a:pPr algn="ctr">
              <a:defRPr/>
            </a:pPr>
            <a:r>
              <a:rPr lang="en-US" sz="3600" b="1" dirty="0" err="1"/>
              <a:t>Vamos</a:t>
            </a:r>
            <a:r>
              <a:rPr lang="en-US" sz="3600" b="1" dirty="0"/>
              <a:t> a </a:t>
            </a:r>
            <a:r>
              <a:rPr lang="en-US" sz="3600" b="1" dirty="0" err="1"/>
              <a:t>calcular</a:t>
            </a:r>
            <a:r>
              <a:rPr lang="en-US" sz="3600" b="1" dirty="0"/>
              <a:t> </a:t>
            </a:r>
            <a:r>
              <a:rPr lang="en-US" sz="3600" b="1" dirty="0" err="1"/>
              <a:t>nuestro</a:t>
            </a:r>
            <a:r>
              <a:rPr lang="en-US" sz="3600" b="1" dirty="0"/>
              <a:t> </a:t>
            </a:r>
            <a:r>
              <a:rPr lang="en-US" sz="3600" b="1" dirty="0" err="1"/>
              <a:t>consumo</a:t>
            </a:r>
            <a:r>
              <a:rPr lang="en-US" sz="3600" b="1" dirty="0"/>
              <a:t> de </a:t>
            </a:r>
            <a:r>
              <a:rPr lang="en-US" sz="3600" b="1" dirty="0" err="1"/>
              <a:t>agua</a:t>
            </a:r>
            <a:endParaRPr lang="en-US" sz="3600" b="1" dirty="0"/>
          </a:p>
        </p:txBody>
      </p:sp>
      <p:sp>
        <p:nvSpPr>
          <p:cNvPr id="7172" name="Rectangle 7"/>
          <p:cNvSpPr>
            <a:spLocks noChangeArrowheads="1"/>
          </p:cNvSpPr>
          <p:nvPr/>
        </p:nvSpPr>
        <p:spPr bwMode="auto">
          <a:xfrm>
            <a:off x="214313" y="6286500"/>
            <a:ext cx="8572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a:hlinkClick r:id="rId4"/>
              </a:rPr>
              <a:t>http://news.bbc.co.uk/hi/spanish/specials/ancho/newsid_6544000/6544761.stm</a:t>
            </a:r>
            <a:r>
              <a:rPr lang="en-US"/>
              <a:t>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TotalTime>
  <Words>411</Words>
  <Application>Microsoft Office PowerPoint</Application>
  <PresentationFormat>On-screen Show (4:3)</PresentationFormat>
  <Paragraphs>47</Paragraphs>
  <Slides>6</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23</cp:revision>
  <dcterms:created xsi:type="dcterms:W3CDTF">2011-02-21T05:38:06Z</dcterms:created>
  <dcterms:modified xsi:type="dcterms:W3CDTF">2011-09-02T05:33:12Z</dcterms:modified>
</cp:coreProperties>
</file>